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310" r:id="rId2"/>
    <p:sldId id="302" r:id="rId3"/>
    <p:sldId id="308" r:id="rId4"/>
    <p:sldId id="303" r:id="rId5"/>
    <p:sldId id="304" r:id="rId6"/>
    <p:sldId id="305" r:id="rId7"/>
    <p:sldId id="306" r:id="rId8"/>
    <p:sldId id="307" r:id="rId9"/>
    <p:sldId id="275" r:id="rId10"/>
    <p:sldId id="299" r:id="rId11"/>
    <p:sldId id="300" r:id="rId12"/>
    <p:sldId id="301" r:id="rId13"/>
    <p:sldId id="278" r:id="rId14"/>
    <p:sldId id="279" r:id="rId15"/>
    <p:sldId id="280" r:id="rId16"/>
    <p:sldId id="281" r:id="rId17"/>
    <p:sldId id="282" r:id="rId18"/>
    <p:sldId id="283" r:id="rId19"/>
    <p:sldId id="284" r:id="rId20"/>
    <p:sldId id="286" r:id="rId21"/>
    <p:sldId id="287" r:id="rId22"/>
    <p:sldId id="288" r:id="rId23"/>
    <p:sldId id="289" r:id="rId24"/>
    <p:sldId id="290" r:id="rId25"/>
    <p:sldId id="291" r:id="rId26"/>
    <p:sldId id="292" r:id="rId27"/>
    <p:sldId id="293" r:id="rId28"/>
    <p:sldId id="294" r:id="rId29"/>
    <p:sldId id="309" r:id="rId3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p:scale>
          <a:sx n="57" d="100"/>
          <a:sy n="57" d="100"/>
        </p:scale>
        <p:origin x="-1122" y="-324"/>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8/13/2020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8/13/2020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8/13/2020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8/13/2020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8/13/2020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8/13/2020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8/13/2020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8/13/2020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PERINEUM </a:t>
            </a:r>
            <a:endParaRPr lang="en-US" dirty="0"/>
          </a:p>
        </p:txBody>
      </p:sp>
      <p:sp>
        <p:nvSpPr>
          <p:cNvPr id="3" name="Subtitle 2"/>
          <p:cNvSpPr>
            <a:spLocks noGrp="1"/>
          </p:cNvSpPr>
          <p:nvPr>
            <p:ph type="subTitle" idx="1"/>
          </p:nvPr>
        </p:nvSpPr>
        <p:spPr>
          <a:xfrm>
            <a:off x="4953000" y="5105400"/>
            <a:ext cx="4191000" cy="1752600"/>
          </a:xfrm>
        </p:spPr>
        <p:txBody>
          <a:bodyPr>
            <a:normAutofit fontScale="85000" lnSpcReduction="20000"/>
          </a:bodyPr>
          <a:lstStyle/>
          <a:p>
            <a:pPr algn="l"/>
            <a:r>
              <a:rPr lang="en-US" dirty="0" smtClean="0">
                <a:solidFill>
                  <a:schemeClr val="tx1"/>
                </a:solidFill>
              </a:rPr>
              <a:t>Dr. A. R. </a:t>
            </a:r>
            <a:r>
              <a:rPr lang="en-US" dirty="0" err="1" smtClean="0">
                <a:solidFill>
                  <a:schemeClr val="tx1"/>
                </a:solidFill>
              </a:rPr>
              <a:t>Gandotra</a:t>
            </a:r>
            <a:endParaRPr lang="en-US" dirty="0" smtClean="0">
              <a:solidFill>
                <a:schemeClr val="tx1"/>
              </a:solidFill>
            </a:endParaRPr>
          </a:p>
          <a:p>
            <a:pPr algn="l"/>
            <a:r>
              <a:rPr lang="en-US" dirty="0" smtClean="0">
                <a:solidFill>
                  <a:schemeClr val="tx1"/>
                </a:solidFill>
              </a:rPr>
              <a:t>HOD and Professor</a:t>
            </a:r>
          </a:p>
          <a:p>
            <a:pPr algn="l"/>
            <a:r>
              <a:rPr lang="en-US" dirty="0" smtClean="0">
                <a:solidFill>
                  <a:schemeClr val="tx1"/>
                </a:solidFill>
              </a:rPr>
              <a:t>Department of Anatomy</a:t>
            </a:r>
          </a:p>
          <a:p>
            <a:pPr algn="l"/>
            <a:r>
              <a:rPr lang="en-US" dirty="0" smtClean="0">
                <a:solidFill>
                  <a:schemeClr val="tx1"/>
                </a:solidFill>
              </a:rPr>
              <a:t>S.B.K.S.M.I. &amp; R.C.</a:t>
            </a:r>
          </a:p>
          <a:p>
            <a:pPr algn="l"/>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04800" y="304800"/>
            <a:ext cx="8610600" cy="6324600"/>
          </a:xfrm>
        </p:spPr>
        <p:txBody>
          <a:bodyPr/>
          <a:lstStyle/>
          <a:p>
            <a:endParaRPr lang="en-GB" dirty="0"/>
          </a:p>
        </p:txBody>
      </p:sp>
      <p:pic>
        <p:nvPicPr>
          <p:cNvPr id="1026" name="Picture 2"/>
          <p:cNvPicPr>
            <a:picLocks noChangeAspect="1" noChangeArrowheads="1"/>
          </p:cNvPicPr>
          <p:nvPr/>
        </p:nvPicPr>
        <p:blipFill>
          <a:blip r:embed="rId2"/>
          <a:srcRect/>
          <a:stretch>
            <a:fillRect/>
          </a:stretch>
        </p:blipFill>
        <p:spPr bwMode="auto">
          <a:xfrm>
            <a:off x="533400" y="304800"/>
            <a:ext cx="8153400" cy="6172200"/>
          </a:xfrm>
          <a:prstGeom prst="rect">
            <a:avLst/>
          </a:prstGeom>
          <a:noFill/>
          <a:ln w="9525">
            <a:noFill/>
            <a:miter lim="800000"/>
            <a:headEnd/>
            <a:tailEnd/>
          </a:ln>
          <a:effectLst/>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381000"/>
            <a:ext cx="8686800" cy="6172200"/>
          </a:xfrm>
        </p:spPr>
        <p:txBody>
          <a:bodyPr>
            <a:normAutofit/>
          </a:bodyPr>
          <a:lstStyle/>
          <a:p>
            <a:pPr algn="just">
              <a:buNone/>
            </a:pPr>
            <a:r>
              <a:rPr lang="en-GB" sz="4000" b="1" dirty="0" err="1" smtClean="0"/>
              <a:t>Perineal</a:t>
            </a:r>
            <a:r>
              <a:rPr lang="en-GB" sz="4000" b="1" dirty="0" smtClean="0"/>
              <a:t> Membrane</a:t>
            </a:r>
          </a:p>
          <a:p>
            <a:pPr algn="just">
              <a:buNone/>
            </a:pPr>
            <a:r>
              <a:rPr lang="en-GB" sz="4000" dirty="0" smtClean="0"/>
              <a:t>It is a very strong triangular membrane (</a:t>
            </a:r>
            <a:r>
              <a:rPr lang="en-GB" sz="4000" dirty="0" err="1" smtClean="0"/>
              <a:t>fascialsheet</a:t>
            </a:r>
            <a:r>
              <a:rPr lang="en-GB" sz="4000" dirty="0" smtClean="0"/>
              <a:t>) that stretches across the </a:t>
            </a:r>
            <a:r>
              <a:rPr lang="en-GB" sz="4000" dirty="0" err="1" smtClean="0"/>
              <a:t>urogenital</a:t>
            </a:r>
            <a:r>
              <a:rPr lang="en-GB" sz="4000" dirty="0" smtClean="0"/>
              <a:t> triangle between the </a:t>
            </a:r>
            <a:r>
              <a:rPr lang="en-GB" sz="4000" dirty="0" err="1" smtClean="0"/>
              <a:t>ischiopubic</a:t>
            </a:r>
            <a:r>
              <a:rPr lang="en-GB" sz="4000" dirty="0" smtClean="0"/>
              <a:t> </a:t>
            </a:r>
            <a:r>
              <a:rPr lang="en-GB" sz="4000" dirty="0" err="1" smtClean="0"/>
              <a:t>rami</a:t>
            </a:r>
            <a:r>
              <a:rPr lang="en-GB" sz="4000" dirty="0" smtClean="0"/>
              <a:t> at the sides. </a:t>
            </a:r>
          </a:p>
          <a:p>
            <a:pPr algn="just">
              <a:buNone/>
            </a:pPr>
            <a:r>
              <a:rPr lang="en-GB" sz="4000" dirty="0" smtClean="0"/>
              <a:t>It intervenes between the superficial </a:t>
            </a:r>
            <a:r>
              <a:rPr lang="en-GB" sz="4000" dirty="0" err="1" smtClean="0"/>
              <a:t>perineal</a:t>
            </a:r>
            <a:r>
              <a:rPr lang="en-GB" sz="4000" dirty="0" smtClean="0"/>
              <a:t> pouch below and the deep </a:t>
            </a:r>
            <a:r>
              <a:rPr lang="en-GB" sz="4000" dirty="0" err="1" smtClean="0"/>
              <a:t>perineal</a:t>
            </a:r>
            <a:r>
              <a:rPr lang="en-GB" sz="4000" dirty="0" smtClean="0"/>
              <a:t> pouch above.</a:t>
            </a:r>
          </a:p>
          <a:p>
            <a:pPr algn="just">
              <a:buNone/>
            </a:pPr>
            <a:endParaRPr lang="en-GB" sz="40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228600"/>
            <a:ext cx="8915400" cy="6324600"/>
          </a:xfrm>
        </p:spPr>
        <p:txBody>
          <a:bodyPr>
            <a:normAutofit/>
          </a:bodyPr>
          <a:lstStyle/>
          <a:p>
            <a:pPr algn="just">
              <a:buNone/>
            </a:pPr>
            <a:r>
              <a:rPr lang="en-GB" sz="3600" dirty="0" smtClean="0"/>
              <a:t>1. In front, it is thickened to form the </a:t>
            </a:r>
            <a:r>
              <a:rPr lang="en-GB" sz="3600" b="1" dirty="0" smtClean="0"/>
              <a:t>transverse </a:t>
            </a:r>
            <a:r>
              <a:rPr lang="en-GB" sz="3600" b="1" dirty="0" err="1" smtClean="0"/>
              <a:t>perineal</a:t>
            </a:r>
            <a:r>
              <a:rPr lang="en-GB" sz="3600" b="1" dirty="0" smtClean="0"/>
              <a:t> ligament and is continuous with the superior fascia of </a:t>
            </a:r>
            <a:r>
              <a:rPr lang="en-GB" sz="3600" dirty="0" smtClean="0"/>
              <a:t>the </a:t>
            </a:r>
            <a:r>
              <a:rPr lang="en-GB" sz="3600" dirty="0" err="1" smtClean="0"/>
              <a:t>urogenital</a:t>
            </a:r>
            <a:r>
              <a:rPr lang="en-GB" sz="3600" dirty="0" smtClean="0"/>
              <a:t> diaphragm.</a:t>
            </a:r>
          </a:p>
          <a:p>
            <a:pPr algn="just">
              <a:buNone/>
            </a:pPr>
            <a:r>
              <a:rPr lang="en-GB" sz="3600" dirty="0" smtClean="0"/>
              <a:t>2. Behind, it is fixed to the </a:t>
            </a:r>
            <a:r>
              <a:rPr lang="en-GB" sz="3600" dirty="0" err="1" smtClean="0"/>
              <a:t>perineal</a:t>
            </a:r>
            <a:r>
              <a:rPr lang="en-GB" sz="3600" dirty="0" smtClean="0"/>
              <a:t> body in the midline and splits in to two layers. </a:t>
            </a:r>
          </a:p>
          <a:p>
            <a:pPr algn="just">
              <a:buNone/>
            </a:pPr>
            <a:r>
              <a:rPr lang="en-GB" sz="3600" dirty="0" smtClean="0"/>
              <a:t>The upper layer is </a:t>
            </a:r>
            <a:r>
              <a:rPr lang="en-GB" sz="3600" dirty="0" err="1" smtClean="0"/>
              <a:t>continuos</a:t>
            </a:r>
            <a:r>
              <a:rPr lang="en-GB" sz="3600" dirty="0" smtClean="0"/>
              <a:t> with the superior fascia of the </a:t>
            </a:r>
            <a:r>
              <a:rPr lang="en-GB" sz="3600" dirty="0" err="1" smtClean="0"/>
              <a:t>urogenital</a:t>
            </a:r>
            <a:r>
              <a:rPr lang="en-GB" sz="3600" dirty="0" smtClean="0"/>
              <a:t> diaphragm; and the lower layer is continuous with </a:t>
            </a:r>
            <a:r>
              <a:rPr lang="en-GB" sz="3600" dirty="0" err="1" smtClean="0"/>
              <a:t>Colles</a:t>
            </a:r>
            <a:r>
              <a:rPr lang="en-GB" sz="3600" dirty="0" smtClean="0"/>
              <a:t>’ fascia. </a:t>
            </a:r>
          </a:p>
          <a:p>
            <a:pPr algn="just">
              <a:buNone/>
            </a:pPr>
            <a:endParaRPr lang="en-GB" sz="36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04800" y="304800"/>
            <a:ext cx="8610600" cy="6324600"/>
          </a:xfrm>
        </p:spPr>
        <p:txBody>
          <a:bodyPr/>
          <a:lstStyle/>
          <a:p>
            <a:r>
              <a:rPr lang="en-GB" dirty="0" smtClean="0"/>
              <a:t>Structures piercing </a:t>
            </a:r>
            <a:r>
              <a:rPr lang="en-GB" dirty="0" err="1" smtClean="0"/>
              <a:t>perineal</a:t>
            </a:r>
            <a:r>
              <a:rPr lang="en-GB" dirty="0" smtClean="0"/>
              <a:t> membrane.</a:t>
            </a:r>
            <a:endParaRPr lang="en-GB" dirty="0"/>
          </a:p>
        </p:txBody>
      </p:sp>
      <p:pic>
        <p:nvPicPr>
          <p:cNvPr id="2050" name="Picture 2"/>
          <p:cNvPicPr>
            <a:picLocks noChangeAspect="1" noChangeArrowheads="1"/>
          </p:cNvPicPr>
          <p:nvPr/>
        </p:nvPicPr>
        <p:blipFill>
          <a:blip r:embed="rId2"/>
          <a:srcRect/>
          <a:stretch>
            <a:fillRect/>
          </a:stretch>
        </p:blipFill>
        <p:spPr bwMode="auto">
          <a:xfrm>
            <a:off x="533400" y="1295400"/>
            <a:ext cx="8229600" cy="472440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04800" y="304800"/>
            <a:ext cx="8610600" cy="6324600"/>
          </a:xfrm>
        </p:spPr>
        <p:txBody>
          <a:bodyPr>
            <a:normAutofit/>
          </a:bodyPr>
          <a:lstStyle/>
          <a:p>
            <a:pPr algn="just"/>
            <a:r>
              <a:rPr lang="en-GB" sz="2800" b="1" dirty="0" smtClean="0">
                <a:solidFill>
                  <a:schemeClr val="tx1"/>
                </a:solidFill>
              </a:rPr>
              <a:t>Structures Piercing the </a:t>
            </a:r>
            <a:r>
              <a:rPr lang="en-GB" sz="2800" b="1" dirty="0" err="1" smtClean="0">
                <a:solidFill>
                  <a:schemeClr val="tx1"/>
                </a:solidFill>
              </a:rPr>
              <a:t>Perineal</a:t>
            </a:r>
            <a:r>
              <a:rPr lang="en-GB" sz="2800" b="1" dirty="0" smtClean="0">
                <a:solidFill>
                  <a:schemeClr val="tx1"/>
                </a:solidFill>
              </a:rPr>
              <a:t> Membrane</a:t>
            </a:r>
          </a:p>
          <a:p>
            <a:pPr algn="just"/>
            <a:r>
              <a:rPr lang="en-GB" sz="2800" dirty="0" smtClean="0">
                <a:solidFill>
                  <a:schemeClr val="tx1"/>
                </a:solidFill>
              </a:rPr>
              <a:t>1. </a:t>
            </a:r>
            <a:r>
              <a:rPr lang="en-GB" sz="2800" b="1" dirty="0" smtClean="0">
                <a:solidFill>
                  <a:schemeClr val="tx1"/>
                </a:solidFill>
              </a:rPr>
              <a:t>Posterior scrotal or labial, nerves and vessels on each</a:t>
            </a:r>
          </a:p>
          <a:p>
            <a:pPr algn="just"/>
            <a:r>
              <a:rPr lang="en-GB" sz="2800" dirty="0" smtClean="0">
                <a:solidFill>
                  <a:schemeClr val="tx1"/>
                </a:solidFill>
              </a:rPr>
              <a:t>side at the base.</a:t>
            </a:r>
          </a:p>
          <a:p>
            <a:pPr algn="just"/>
            <a:r>
              <a:rPr lang="en-GB" sz="2800" dirty="0" smtClean="0">
                <a:solidFill>
                  <a:schemeClr val="tx1"/>
                </a:solidFill>
              </a:rPr>
              <a:t>2. </a:t>
            </a:r>
            <a:r>
              <a:rPr lang="en-GB" sz="2800" b="1" dirty="0" smtClean="0">
                <a:solidFill>
                  <a:schemeClr val="tx1"/>
                </a:solidFill>
              </a:rPr>
              <a:t>Deep artery of penis or clitoris near the middle of its</a:t>
            </a:r>
          </a:p>
          <a:p>
            <a:pPr algn="just"/>
            <a:r>
              <a:rPr lang="en-GB" sz="2800" dirty="0" smtClean="0">
                <a:solidFill>
                  <a:schemeClr val="tx1"/>
                </a:solidFill>
              </a:rPr>
              <a:t>attached margin.</a:t>
            </a:r>
          </a:p>
          <a:p>
            <a:pPr algn="just"/>
            <a:r>
              <a:rPr lang="en-GB" sz="2800" dirty="0" smtClean="0">
                <a:solidFill>
                  <a:schemeClr val="tx1"/>
                </a:solidFill>
              </a:rPr>
              <a:t>3. </a:t>
            </a:r>
            <a:r>
              <a:rPr lang="en-GB" sz="2800" b="1" dirty="0" smtClean="0">
                <a:solidFill>
                  <a:schemeClr val="tx1"/>
                </a:solidFill>
              </a:rPr>
              <a:t>Dorsal artery of penis or clitoris near the anterior part</a:t>
            </a:r>
          </a:p>
          <a:p>
            <a:pPr algn="just"/>
            <a:r>
              <a:rPr lang="en-GB" sz="2800" dirty="0" smtClean="0">
                <a:solidFill>
                  <a:schemeClr val="tx1"/>
                </a:solidFill>
              </a:rPr>
              <a:t>of its attached margin.</a:t>
            </a:r>
          </a:p>
          <a:p>
            <a:pPr algn="just"/>
            <a:r>
              <a:rPr lang="en-GB" sz="2800" dirty="0" smtClean="0">
                <a:solidFill>
                  <a:schemeClr val="tx1"/>
                </a:solidFill>
              </a:rPr>
              <a:t>4. Urethra in the midline.</a:t>
            </a:r>
          </a:p>
          <a:p>
            <a:pPr algn="just"/>
            <a:r>
              <a:rPr lang="en-GB" sz="2800" dirty="0" smtClean="0">
                <a:solidFill>
                  <a:schemeClr val="tx1"/>
                </a:solidFill>
              </a:rPr>
              <a:t>5. Ducts of the </a:t>
            </a:r>
            <a:r>
              <a:rPr lang="en-GB" sz="2800" dirty="0" err="1" smtClean="0">
                <a:solidFill>
                  <a:schemeClr val="tx1"/>
                </a:solidFill>
              </a:rPr>
              <a:t>bulbourethral</a:t>
            </a:r>
            <a:r>
              <a:rPr lang="en-GB" sz="2800" dirty="0" smtClean="0">
                <a:solidFill>
                  <a:schemeClr val="tx1"/>
                </a:solidFill>
              </a:rPr>
              <a:t> glands.</a:t>
            </a:r>
          </a:p>
          <a:p>
            <a:pPr algn="just"/>
            <a:r>
              <a:rPr lang="en-GB" sz="2800" dirty="0" smtClean="0">
                <a:solidFill>
                  <a:schemeClr val="tx1"/>
                </a:solidFill>
              </a:rPr>
              <a:t>6. Artery to the bulb of penis or bulb of vestibule of vagina</a:t>
            </a:r>
          </a:p>
          <a:p>
            <a:pPr algn="just"/>
            <a:r>
              <a:rPr lang="en-GB" sz="2800" dirty="0" smtClean="0">
                <a:solidFill>
                  <a:schemeClr val="tx1"/>
                </a:solidFill>
              </a:rPr>
              <a:t>on each side of the urethra.</a:t>
            </a:r>
          </a:p>
          <a:p>
            <a:pPr algn="just"/>
            <a:r>
              <a:rPr lang="en-GB" sz="2800" dirty="0" smtClean="0">
                <a:solidFill>
                  <a:schemeClr val="tx1"/>
                </a:solidFill>
              </a:rPr>
              <a:t>7. Vagina (in female) behind the urethra.</a:t>
            </a:r>
            <a:endParaRPr lang="en-GB" sz="2800" dirty="0">
              <a:solidFill>
                <a:schemeClr val="tx1"/>
              </a:solidFill>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04800" y="304800"/>
            <a:ext cx="8610600" cy="6324600"/>
          </a:xfrm>
        </p:spPr>
        <p:txBody>
          <a:bodyPr numCol="1">
            <a:noAutofit/>
          </a:bodyPr>
          <a:lstStyle/>
          <a:p>
            <a:pPr algn="just"/>
            <a:r>
              <a:rPr lang="en-GB" sz="3600" b="1" dirty="0" err="1" smtClean="0">
                <a:solidFill>
                  <a:schemeClr val="tx1"/>
                </a:solidFill>
              </a:rPr>
              <a:t>Perineal</a:t>
            </a:r>
            <a:r>
              <a:rPr lang="en-GB" sz="3600" b="1" dirty="0" smtClean="0">
                <a:solidFill>
                  <a:schemeClr val="tx1"/>
                </a:solidFill>
              </a:rPr>
              <a:t> Body</a:t>
            </a:r>
          </a:p>
          <a:p>
            <a:pPr algn="just"/>
            <a:r>
              <a:rPr lang="en-GB" sz="3600" dirty="0" smtClean="0">
                <a:solidFill>
                  <a:schemeClr val="tx1"/>
                </a:solidFill>
              </a:rPr>
              <a:t>The </a:t>
            </a:r>
            <a:r>
              <a:rPr lang="en-GB" sz="3600" dirty="0" err="1" smtClean="0">
                <a:solidFill>
                  <a:schemeClr val="tx1"/>
                </a:solidFill>
              </a:rPr>
              <a:t>perineal</a:t>
            </a:r>
            <a:r>
              <a:rPr lang="en-GB" sz="3600" dirty="0" smtClean="0">
                <a:solidFill>
                  <a:schemeClr val="tx1"/>
                </a:solidFill>
              </a:rPr>
              <a:t> body is a wedge-shaped mass of </a:t>
            </a:r>
            <a:r>
              <a:rPr lang="en-GB" sz="3600" dirty="0" err="1" smtClean="0">
                <a:solidFill>
                  <a:schemeClr val="tx1"/>
                </a:solidFill>
              </a:rPr>
              <a:t>fibromuscular</a:t>
            </a:r>
            <a:r>
              <a:rPr lang="en-GB" sz="3600" dirty="0" smtClean="0">
                <a:solidFill>
                  <a:schemeClr val="tx1"/>
                </a:solidFill>
              </a:rPr>
              <a:t> tissue situated in midline at the junction of </a:t>
            </a:r>
            <a:r>
              <a:rPr lang="en-GB" sz="3600" dirty="0" err="1" smtClean="0">
                <a:solidFill>
                  <a:schemeClr val="tx1"/>
                </a:solidFill>
              </a:rPr>
              <a:t>urogenital</a:t>
            </a:r>
            <a:r>
              <a:rPr lang="en-GB" sz="3600" dirty="0" smtClean="0">
                <a:solidFill>
                  <a:schemeClr val="tx1"/>
                </a:solidFill>
              </a:rPr>
              <a:t> triangle (anterior perineum) and anal triangle (posterior perineum) between the lower ends of vagina and anal canal.</a:t>
            </a:r>
          </a:p>
          <a:p>
            <a:pPr algn="just"/>
            <a:r>
              <a:rPr lang="en-GB" sz="3600" dirty="0" smtClean="0">
                <a:solidFill>
                  <a:schemeClr val="tx1"/>
                </a:solidFill>
              </a:rPr>
              <a:t>It lies about 1/2 inch (1.25 cm) in front of the anal margin close to the bulb of penis in male and the posterior wall of the vestibule of vagina in female.</a:t>
            </a:r>
            <a:endParaRPr lang="en-GB" sz="3600" dirty="0">
              <a:solidFill>
                <a:schemeClr val="tx1"/>
              </a:solidFill>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04800" y="304800"/>
            <a:ext cx="8610600" cy="6324600"/>
          </a:xfrm>
        </p:spPr>
        <p:txBody>
          <a:bodyPr>
            <a:noAutofit/>
          </a:bodyPr>
          <a:lstStyle/>
          <a:p>
            <a:pPr algn="just"/>
            <a:r>
              <a:rPr lang="en-GB" sz="3600" dirty="0" smtClean="0">
                <a:solidFill>
                  <a:schemeClr val="tx1"/>
                </a:solidFill>
              </a:rPr>
              <a:t>The 10 muscles of the perineum converge and interlace in the </a:t>
            </a:r>
            <a:r>
              <a:rPr lang="en-GB" sz="3600" dirty="0" err="1" smtClean="0">
                <a:solidFill>
                  <a:schemeClr val="tx1"/>
                </a:solidFill>
              </a:rPr>
              <a:t>perineal</a:t>
            </a:r>
            <a:r>
              <a:rPr lang="en-GB" sz="3600" dirty="0" smtClean="0">
                <a:solidFill>
                  <a:schemeClr val="tx1"/>
                </a:solidFill>
              </a:rPr>
              <a:t> body. </a:t>
            </a:r>
          </a:p>
          <a:p>
            <a:pPr algn="just"/>
            <a:r>
              <a:rPr lang="en-GB" sz="3600" dirty="0" smtClean="0">
                <a:solidFill>
                  <a:schemeClr val="tx1"/>
                </a:solidFill>
              </a:rPr>
              <a:t>These are as follows:</a:t>
            </a:r>
          </a:p>
          <a:p>
            <a:pPr algn="just"/>
            <a:r>
              <a:rPr lang="en-GB" sz="3600" dirty="0" smtClean="0">
                <a:solidFill>
                  <a:schemeClr val="tx1"/>
                </a:solidFill>
              </a:rPr>
              <a:t>1. Two superficial transverse </a:t>
            </a:r>
            <a:r>
              <a:rPr lang="en-GB" sz="3600" dirty="0" err="1" smtClean="0">
                <a:solidFill>
                  <a:schemeClr val="tx1"/>
                </a:solidFill>
              </a:rPr>
              <a:t>perineal</a:t>
            </a:r>
            <a:r>
              <a:rPr lang="en-GB" sz="3600" dirty="0" smtClean="0">
                <a:solidFill>
                  <a:schemeClr val="tx1"/>
                </a:solidFill>
              </a:rPr>
              <a:t> muscles.</a:t>
            </a:r>
          </a:p>
          <a:p>
            <a:pPr algn="just"/>
            <a:r>
              <a:rPr lang="en-GB" sz="3600" dirty="0" smtClean="0">
                <a:solidFill>
                  <a:schemeClr val="tx1"/>
                </a:solidFill>
              </a:rPr>
              <a:t>2. Two deep transverse </a:t>
            </a:r>
            <a:r>
              <a:rPr lang="en-GB" sz="3600" dirty="0" err="1" smtClean="0">
                <a:solidFill>
                  <a:schemeClr val="tx1"/>
                </a:solidFill>
              </a:rPr>
              <a:t>perineal</a:t>
            </a:r>
            <a:r>
              <a:rPr lang="en-GB" sz="3600" dirty="0" smtClean="0">
                <a:solidFill>
                  <a:schemeClr val="tx1"/>
                </a:solidFill>
              </a:rPr>
              <a:t> muscles.</a:t>
            </a:r>
          </a:p>
          <a:p>
            <a:pPr algn="just"/>
            <a:r>
              <a:rPr lang="en-GB" sz="3600" dirty="0" smtClean="0">
                <a:solidFill>
                  <a:schemeClr val="tx1"/>
                </a:solidFill>
              </a:rPr>
              <a:t>3. Two </a:t>
            </a:r>
            <a:r>
              <a:rPr lang="en-GB" sz="3600" dirty="0" err="1" smtClean="0">
                <a:solidFill>
                  <a:schemeClr val="tx1"/>
                </a:solidFill>
              </a:rPr>
              <a:t>bulbospongiosus</a:t>
            </a:r>
            <a:r>
              <a:rPr lang="en-GB" sz="3600" dirty="0" smtClean="0">
                <a:solidFill>
                  <a:schemeClr val="tx1"/>
                </a:solidFill>
              </a:rPr>
              <a:t> muscles.</a:t>
            </a:r>
          </a:p>
          <a:p>
            <a:pPr algn="just"/>
            <a:r>
              <a:rPr lang="en-GB" sz="3600" dirty="0" smtClean="0">
                <a:solidFill>
                  <a:schemeClr val="tx1"/>
                </a:solidFill>
              </a:rPr>
              <a:t>4. Two </a:t>
            </a:r>
            <a:r>
              <a:rPr lang="en-GB" sz="3600" dirty="0" err="1" smtClean="0">
                <a:solidFill>
                  <a:schemeClr val="tx1"/>
                </a:solidFill>
              </a:rPr>
              <a:t>levator</a:t>
            </a:r>
            <a:r>
              <a:rPr lang="en-GB" sz="3600" dirty="0" smtClean="0">
                <a:solidFill>
                  <a:schemeClr val="tx1"/>
                </a:solidFill>
              </a:rPr>
              <a:t> </a:t>
            </a:r>
            <a:r>
              <a:rPr lang="en-GB" sz="3600" dirty="0" err="1" smtClean="0">
                <a:solidFill>
                  <a:schemeClr val="tx1"/>
                </a:solidFill>
              </a:rPr>
              <a:t>ani</a:t>
            </a:r>
            <a:r>
              <a:rPr lang="en-GB" sz="3600" dirty="0" smtClean="0">
                <a:solidFill>
                  <a:schemeClr val="tx1"/>
                </a:solidFill>
              </a:rPr>
              <a:t> muscles.</a:t>
            </a:r>
          </a:p>
          <a:p>
            <a:pPr algn="just"/>
            <a:r>
              <a:rPr lang="en-GB" sz="3600" dirty="0" smtClean="0">
                <a:solidFill>
                  <a:schemeClr val="tx1"/>
                </a:solidFill>
              </a:rPr>
              <a:t>5. One sphincter </a:t>
            </a:r>
            <a:r>
              <a:rPr lang="en-GB" sz="3600" dirty="0" err="1" smtClean="0">
                <a:solidFill>
                  <a:schemeClr val="tx1"/>
                </a:solidFill>
              </a:rPr>
              <a:t>ani</a:t>
            </a:r>
            <a:r>
              <a:rPr lang="en-GB" sz="3600" dirty="0" smtClean="0">
                <a:solidFill>
                  <a:schemeClr val="tx1"/>
                </a:solidFill>
              </a:rPr>
              <a:t> </a:t>
            </a:r>
            <a:r>
              <a:rPr lang="en-GB" sz="3600" dirty="0" err="1" smtClean="0">
                <a:solidFill>
                  <a:schemeClr val="tx1"/>
                </a:solidFill>
              </a:rPr>
              <a:t>externus</a:t>
            </a:r>
            <a:r>
              <a:rPr lang="en-GB" sz="3600" dirty="0" smtClean="0">
                <a:solidFill>
                  <a:schemeClr val="tx1"/>
                </a:solidFill>
              </a:rPr>
              <a:t>.</a:t>
            </a:r>
          </a:p>
          <a:p>
            <a:pPr algn="just"/>
            <a:r>
              <a:rPr lang="en-GB" sz="3600" dirty="0" smtClean="0">
                <a:solidFill>
                  <a:schemeClr val="tx1"/>
                </a:solidFill>
              </a:rPr>
              <a:t>6. One longitudinal muscle coat of anal canal.</a:t>
            </a:r>
            <a:endParaRPr lang="en-GB" sz="3600" dirty="0">
              <a:solidFill>
                <a:schemeClr val="tx1"/>
              </a:solidFill>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04800" y="304800"/>
            <a:ext cx="8610600" cy="6324600"/>
          </a:xfrm>
        </p:spPr>
        <p:txBody>
          <a:bodyPr/>
          <a:lstStyle/>
          <a:p>
            <a:endParaRPr lang="en-GB" dirty="0"/>
          </a:p>
        </p:txBody>
      </p:sp>
      <p:pic>
        <p:nvPicPr>
          <p:cNvPr id="1026" name="Picture 2"/>
          <p:cNvPicPr>
            <a:picLocks noChangeAspect="1" noChangeArrowheads="1"/>
          </p:cNvPicPr>
          <p:nvPr/>
        </p:nvPicPr>
        <p:blipFill>
          <a:blip r:embed="rId2"/>
          <a:srcRect/>
          <a:stretch>
            <a:fillRect/>
          </a:stretch>
        </p:blipFill>
        <p:spPr bwMode="auto">
          <a:xfrm>
            <a:off x="304800" y="838200"/>
            <a:ext cx="8610600" cy="4876800"/>
          </a:xfrm>
          <a:prstGeom prst="rect">
            <a:avLst/>
          </a:prstGeom>
          <a:noFill/>
          <a:ln w="9525">
            <a:noFill/>
            <a:miter lim="800000"/>
            <a:headEnd/>
            <a:tailEnd/>
          </a:ln>
          <a:effectLst/>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a:srcRect/>
          <a:stretch>
            <a:fillRect/>
          </a:stretch>
        </p:blipFill>
        <p:spPr bwMode="auto">
          <a:xfrm>
            <a:off x="0" y="381000"/>
            <a:ext cx="9144000" cy="6096000"/>
          </a:xfrm>
          <a:prstGeom prst="rect">
            <a:avLst/>
          </a:prstGeom>
          <a:noFill/>
          <a:ln w="9525">
            <a:noFill/>
            <a:miter lim="800000"/>
            <a:headEnd/>
            <a:tailEnd/>
          </a:ln>
          <a:effectLst/>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04800" y="304800"/>
            <a:ext cx="8610600" cy="6324600"/>
          </a:xfrm>
        </p:spPr>
        <p:txBody>
          <a:bodyPr>
            <a:normAutofit/>
          </a:bodyPr>
          <a:lstStyle/>
          <a:p>
            <a:pPr algn="just"/>
            <a:r>
              <a:rPr lang="en-GB" sz="3600" b="1" dirty="0" smtClean="0">
                <a:solidFill>
                  <a:schemeClr val="tx1"/>
                </a:solidFill>
              </a:rPr>
              <a:t>ANAL TRIANGLE (POSTERIOR PERINEUM)</a:t>
            </a:r>
          </a:p>
          <a:p>
            <a:pPr algn="just"/>
            <a:r>
              <a:rPr lang="en-GB" sz="3600" dirty="0" smtClean="0">
                <a:solidFill>
                  <a:schemeClr val="tx1"/>
                </a:solidFill>
              </a:rPr>
              <a:t>It is a triangular area bounded in front by a horizontal line joining the anterior ends of </a:t>
            </a:r>
            <a:r>
              <a:rPr lang="en-GB" sz="3600" dirty="0" err="1" smtClean="0">
                <a:solidFill>
                  <a:schemeClr val="tx1"/>
                </a:solidFill>
              </a:rPr>
              <a:t>ischial</a:t>
            </a:r>
            <a:r>
              <a:rPr lang="en-GB" sz="3600" dirty="0" smtClean="0">
                <a:solidFill>
                  <a:schemeClr val="tx1"/>
                </a:solidFill>
              </a:rPr>
              <a:t> </a:t>
            </a:r>
            <a:r>
              <a:rPr lang="en-GB" sz="3600" dirty="0" err="1" smtClean="0">
                <a:solidFill>
                  <a:schemeClr val="tx1"/>
                </a:solidFill>
              </a:rPr>
              <a:t>tuberosities</a:t>
            </a:r>
            <a:r>
              <a:rPr lang="en-GB" sz="3600" dirty="0" smtClean="0">
                <a:solidFill>
                  <a:schemeClr val="tx1"/>
                </a:solidFill>
              </a:rPr>
              <a:t>, laterally by the </a:t>
            </a:r>
            <a:r>
              <a:rPr lang="en-GB" sz="3600" dirty="0" err="1" smtClean="0">
                <a:solidFill>
                  <a:schemeClr val="tx1"/>
                </a:solidFill>
              </a:rPr>
              <a:t>ischial</a:t>
            </a:r>
            <a:r>
              <a:rPr lang="en-GB" sz="3600" dirty="0" smtClean="0">
                <a:solidFill>
                  <a:schemeClr val="tx1"/>
                </a:solidFill>
              </a:rPr>
              <a:t> </a:t>
            </a:r>
            <a:r>
              <a:rPr lang="en-GB" sz="3600" dirty="0" err="1" smtClean="0">
                <a:solidFill>
                  <a:schemeClr val="tx1"/>
                </a:solidFill>
              </a:rPr>
              <a:t>tuberosities</a:t>
            </a:r>
            <a:r>
              <a:rPr lang="en-GB" sz="3600" dirty="0" smtClean="0">
                <a:solidFill>
                  <a:schemeClr val="tx1"/>
                </a:solidFill>
              </a:rPr>
              <a:t>, </a:t>
            </a:r>
            <a:r>
              <a:rPr lang="en-GB" sz="3600" dirty="0" err="1" smtClean="0">
                <a:solidFill>
                  <a:schemeClr val="tx1"/>
                </a:solidFill>
              </a:rPr>
              <a:t>inferolaterally</a:t>
            </a:r>
            <a:r>
              <a:rPr lang="en-GB" sz="3600" dirty="0" smtClean="0">
                <a:solidFill>
                  <a:schemeClr val="tx1"/>
                </a:solidFill>
              </a:rPr>
              <a:t> by the </a:t>
            </a:r>
            <a:r>
              <a:rPr lang="en-GB" sz="3600" dirty="0" err="1" smtClean="0">
                <a:solidFill>
                  <a:schemeClr val="tx1"/>
                </a:solidFill>
              </a:rPr>
              <a:t>sacrotuberous</a:t>
            </a:r>
            <a:r>
              <a:rPr lang="en-GB" sz="3600" dirty="0" smtClean="0">
                <a:solidFill>
                  <a:schemeClr val="tx1"/>
                </a:solidFill>
              </a:rPr>
              <a:t> ligaments, and </a:t>
            </a:r>
            <a:r>
              <a:rPr lang="en-GB" sz="3600" dirty="0" err="1" smtClean="0">
                <a:solidFill>
                  <a:schemeClr val="tx1"/>
                </a:solidFill>
              </a:rPr>
              <a:t>posteriorly</a:t>
            </a:r>
            <a:r>
              <a:rPr lang="en-GB" sz="3600" dirty="0" smtClean="0">
                <a:solidFill>
                  <a:schemeClr val="tx1"/>
                </a:solidFill>
              </a:rPr>
              <a:t> by the coccyx. </a:t>
            </a:r>
          </a:p>
          <a:p>
            <a:pPr algn="just"/>
            <a:r>
              <a:rPr lang="en-GB" sz="3600" dirty="0" smtClean="0">
                <a:solidFill>
                  <a:schemeClr val="tx1"/>
                </a:solidFill>
              </a:rPr>
              <a:t>It contains the anal canal in the middle and </a:t>
            </a:r>
            <a:r>
              <a:rPr lang="en-GB" sz="3600" dirty="0" err="1" smtClean="0">
                <a:solidFill>
                  <a:schemeClr val="tx1"/>
                </a:solidFill>
              </a:rPr>
              <a:t>ischiorectal</a:t>
            </a:r>
            <a:r>
              <a:rPr lang="en-GB" sz="3600" dirty="0" smtClean="0">
                <a:solidFill>
                  <a:schemeClr val="tx1"/>
                </a:solidFill>
              </a:rPr>
              <a:t> </a:t>
            </a:r>
            <a:r>
              <a:rPr lang="en-GB" sz="3600" dirty="0" err="1" smtClean="0">
                <a:solidFill>
                  <a:schemeClr val="tx1"/>
                </a:solidFill>
              </a:rPr>
              <a:t>fossae</a:t>
            </a:r>
            <a:r>
              <a:rPr lang="en-GB" sz="3600" dirty="0" smtClean="0">
                <a:solidFill>
                  <a:schemeClr val="tx1"/>
                </a:solidFill>
              </a:rPr>
              <a:t> one on each side of the anal canal</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04800" y="304800"/>
            <a:ext cx="8610600" cy="6324600"/>
          </a:xfrm>
        </p:spPr>
        <p:txBody>
          <a:bodyPr>
            <a:noAutofit/>
          </a:bodyPr>
          <a:lstStyle/>
          <a:p>
            <a:pPr algn="just"/>
            <a:r>
              <a:rPr lang="en-GB" sz="5400" dirty="0" smtClean="0">
                <a:solidFill>
                  <a:schemeClr val="tx1"/>
                </a:solidFill>
              </a:rPr>
              <a:t>PERINEUM</a:t>
            </a:r>
            <a:endParaRPr lang="en-GB" sz="2000" dirty="0" smtClean="0">
              <a:solidFill>
                <a:schemeClr val="tx1"/>
              </a:solidFill>
            </a:endParaRPr>
          </a:p>
          <a:p>
            <a:pPr algn="just"/>
            <a:r>
              <a:rPr lang="en-GB" sz="2000" dirty="0" smtClean="0">
                <a:solidFill>
                  <a:schemeClr val="tx1"/>
                </a:solidFill>
              </a:rPr>
              <a:t>     </a:t>
            </a:r>
          </a:p>
          <a:p>
            <a:pPr algn="just"/>
            <a:r>
              <a:rPr lang="en-GB" sz="4000" dirty="0" smtClean="0">
                <a:solidFill>
                  <a:schemeClr val="tx1"/>
                </a:solidFill>
              </a:rPr>
              <a:t>     The perineum is the lowest region of the trunk below the pelvic diaphragm. </a:t>
            </a:r>
          </a:p>
          <a:p>
            <a:pPr algn="just"/>
            <a:r>
              <a:rPr lang="en-GB" sz="4000" dirty="0" smtClean="0">
                <a:solidFill>
                  <a:schemeClr val="tx1"/>
                </a:solidFill>
              </a:rPr>
              <a:t>     It includes all structures that fill the pelvic outlet.  The perineum is traversed by urethra and anal canal in the male, and urethra, vagina, and anal canal in the female.</a:t>
            </a:r>
          </a:p>
          <a:p>
            <a:pPr algn="just"/>
            <a:r>
              <a:rPr lang="en-GB" sz="4000" dirty="0" smtClean="0">
                <a:solidFill>
                  <a:schemeClr val="tx1"/>
                </a:solidFill>
              </a:rPr>
              <a:t>     </a:t>
            </a:r>
            <a:endParaRPr lang="en-GB" sz="4000" dirty="0">
              <a:solidFill>
                <a:schemeClr val="tx1"/>
              </a:solidFill>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04800" y="304800"/>
            <a:ext cx="8610600" cy="6324600"/>
          </a:xfrm>
        </p:spPr>
        <p:txBody>
          <a:bodyPr>
            <a:normAutofit/>
          </a:bodyPr>
          <a:lstStyle/>
          <a:p>
            <a:pPr algn="just"/>
            <a:r>
              <a:rPr lang="en-GB" b="1" dirty="0" smtClean="0">
                <a:solidFill>
                  <a:schemeClr val="tx1"/>
                </a:solidFill>
              </a:rPr>
              <a:t>Superficial and Deep </a:t>
            </a:r>
            <a:r>
              <a:rPr lang="en-GB" b="1" dirty="0" err="1" smtClean="0">
                <a:solidFill>
                  <a:schemeClr val="tx1"/>
                </a:solidFill>
              </a:rPr>
              <a:t>Perineal</a:t>
            </a:r>
            <a:r>
              <a:rPr lang="en-GB" b="1" dirty="0" smtClean="0">
                <a:solidFill>
                  <a:schemeClr val="tx1"/>
                </a:solidFill>
              </a:rPr>
              <a:t> Pouches</a:t>
            </a:r>
          </a:p>
          <a:p>
            <a:pPr algn="just"/>
            <a:r>
              <a:rPr lang="en-GB" dirty="0" smtClean="0">
                <a:solidFill>
                  <a:schemeClr val="tx1"/>
                </a:solidFill>
              </a:rPr>
              <a:t>A triangular tough </a:t>
            </a:r>
            <a:r>
              <a:rPr lang="en-GB" dirty="0" err="1" smtClean="0">
                <a:solidFill>
                  <a:schemeClr val="tx1"/>
                </a:solidFill>
              </a:rPr>
              <a:t>fascial</a:t>
            </a:r>
            <a:r>
              <a:rPr lang="en-GB" dirty="0" smtClean="0">
                <a:solidFill>
                  <a:schemeClr val="tx1"/>
                </a:solidFill>
              </a:rPr>
              <a:t> sheet called the </a:t>
            </a:r>
            <a:r>
              <a:rPr lang="en-GB" b="1" dirty="0" err="1" smtClean="0">
                <a:solidFill>
                  <a:schemeClr val="tx1"/>
                </a:solidFill>
              </a:rPr>
              <a:t>perineal</a:t>
            </a:r>
            <a:r>
              <a:rPr lang="en-GB" b="1" dirty="0" smtClean="0">
                <a:solidFill>
                  <a:schemeClr val="tx1"/>
                </a:solidFill>
              </a:rPr>
              <a:t> membrane </a:t>
            </a:r>
            <a:r>
              <a:rPr lang="en-GB" dirty="0" smtClean="0">
                <a:solidFill>
                  <a:schemeClr val="tx1"/>
                </a:solidFill>
              </a:rPr>
              <a:t>stretches across this triangle and is attached to its sides. </a:t>
            </a:r>
          </a:p>
          <a:p>
            <a:pPr algn="just"/>
            <a:r>
              <a:rPr lang="en-GB" dirty="0" smtClean="0">
                <a:solidFill>
                  <a:schemeClr val="tx1"/>
                </a:solidFill>
              </a:rPr>
              <a:t>The posterior margin of the </a:t>
            </a:r>
            <a:r>
              <a:rPr lang="en-GB" dirty="0" err="1" smtClean="0">
                <a:solidFill>
                  <a:schemeClr val="tx1"/>
                </a:solidFill>
              </a:rPr>
              <a:t>perineal</a:t>
            </a:r>
            <a:r>
              <a:rPr lang="en-GB" dirty="0" smtClean="0">
                <a:solidFill>
                  <a:schemeClr val="tx1"/>
                </a:solidFill>
              </a:rPr>
              <a:t> membrane is fused centrally to the </a:t>
            </a:r>
            <a:r>
              <a:rPr lang="en-GB" dirty="0" err="1" smtClean="0">
                <a:solidFill>
                  <a:schemeClr val="tx1"/>
                </a:solidFill>
              </a:rPr>
              <a:t>perineal</a:t>
            </a:r>
            <a:r>
              <a:rPr lang="en-GB" dirty="0" smtClean="0">
                <a:solidFill>
                  <a:schemeClr val="tx1"/>
                </a:solidFill>
              </a:rPr>
              <a:t> body. </a:t>
            </a:r>
          </a:p>
          <a:p>
            <a:pPr algn="just"/>
            <a:r>
              <a:rPr lang="en-GB" dirty="0" smtClean="0">
                <a:solidFill>
                  <a:schemeClr val="tx1"/>
                </a:solidFill>
              </a:rPr>
              <a:t>The anterior margin of the </a:t>
            </a:r>
            <a:r>
              <a:rPr lang="en-GB" dirty="0" err="1" smtClean="0">
                <a:solidFill>
                  <a:schemeClr val="tx1"/>
                </a:solidFill>
              </a:rPr>
              <a:t>perineal</a:t>
            </a:r>
            <a:r>
              <a:rPr lang="en-GB" dirty="0" smtClean="0">
                <a:solidFill>
                  <a:schemeClr val="tx1"/>
                </a:solidFill>
              </a:rPr>
              <a:t> membrane thickens to form a </a:t>
            </a:r>
            <a:r>
              <a:rPr lang="en-GB" i="1" dirty="0" smtClean="0">
                <a:solidFill>
                  <a:schemeClr val="tx1"/>
                </a:solidFill>
              </a:rPr>
              <a:t>transverse </a:t>
            </a:r>
            <a:r>
              <a:rPr lang="en-GB" i="1" dirty="0" err="1" smtClean="0">
                <a:solidFill>
                  <a:schemeClr val="tx1"/>
                </a:solidFill>
              </a:rPr>
              <a:t>perineal</a:t>
            </a:r>
            <a:r>
              <a:rPr lang="en-GB" i="1" dirty="0" smtClean="0">
                <a:solidFill>
                  <a:schemeClr val="tx1"/>
                </a:solidFill>
              </a:rPr>
              <a:t> ligament. </a:t>
            </a:r>
          </a:p>
          <a:p>
            <a:pPr algn="just"/>
            <a:r>
              <a:rPr lang="en-GB" dirty="0" smtClean="0">
                <a:solidFill>
                  <a:schemeClr val="tx1"/>
                </a:solidFill>
              </a:rPr>
              <a:t>A small gap between this ligament and the </a:t>
            </a:r>
            <a:r>
              <a:rPr lang="en-GB" i="1" dirty="0" err="1" smtClean="0">
                <a:solidFill>
                  <a:schemeClr val="tx1"/>
                </a:solidFill>
              </a:rPr>
              <a:t>arcuate</a:t>
            </a:r>
            <a:r>
              <a:rPr lang="en-GB" i="1" dirty="0" smtClean="0">
                <a:solidFill>
                  <a:schemeClr val="tx1"/>
                </a:solidFill>
              </a:rPr>
              <a:t> pubic ligament provides passage to the deep dorsal vein of the penis</a:t>
            </a:r>
            <a:endParaRPr lang="en-GB" dirty="0">
              <a:solidFill>
                <a:schemeClr val="tx1"/>
              </a:solidFill>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ChangeAspect="1" noChangeArrowheads="1"/>
          </p:cNvPicPr>
          <p:nvPr/>
        </p:nvPicPr>
        <p:blipFill>
          <a:blip r:embed="rId2"/>
          <a:srcRect/>
          <a:stretch>
            <a:fillRect/>
          </a:stretch>
        </p:blipFill>
        <p:spPr bwMode="auto">
          <a:xfrm>
            <a:off x="0" y="1447800"/>
            <a:ext cx="8959362" cy="3657600"/>
          </a:xfrm>
          <a:prstGeom prst="rect">
            <a:avLst/>
          </a:prstGeom>
          <a:noFill/>
          <a:ln w="9525">
            <a:noFill/>
            <a:miter lim="800000"/>
            <a:headEnd/>
            <a:tailEnd/>
          </a:ln>
          <a:effectLst/>
        </p:spPr>
      </p:pic>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04800" y="304800"/>
            <a:ext cx="8610600" cy="6324600"/>
          </a:xfrm>
        </p:spPr>
        <p:txBody>
          <a:bodyPr/>
          <a:lstStyle/>
          <a:p>
            <a:pPr algn="just"/>
            <a:r>
              <a:rPr lang="en-GB" dirty="0" smtClean="0">
                <a:solidFill>
                  <a:schemeClr val="tx1"/>
                </a:solidFill>
              </a:rPr>
              <a:t>The </a:t>
            </a:r>
            <a:r>
              <a:rPr lang="en-GB" dirty="0" err="1" smtClean="0">
                <a:solidFill>
                  <a:schemeClr val="tx1"/>
                </a:solidFill>
              </a:rPr>
              <a:t>perineal</a:t>
            </a:r>
            <a:r>
              <a:rPr lang="en-GB" dirty="0" smtClean="0">
                <a:solidFill>
                  <a:schemeClr val="tx1"/>
                </a:solidFill>
              </a:rPr>
              <a:t> membrane is pierced by the urethra in male and by the urethra and vagina in female. </a:t>
            </a:r>
          </a:p>
          <a:p>
            <a:pPr algn="just"/>
            <a:endParaRPr lang="en-GB" dirty="0" smtClean="0">
              <a:solidFill>
                <a:schemeClr val="tx1"/>
              </a:solidFill>
            </a:endParaRPr>
          </a:p>
          <a:p>
            <a:pPr algn="just"/>
            <a:r>
              <a:rPr lang="en-GB" dirty="0" smtClean="0">
                <a:solidFill>
                  <a:schemeClr val="tx1"/>
                </a:solidFill>
              </a:rPr>
              <a:t>Above the </a:t>
            </a:r>
            <a:r>
              <a:rPr lang="en-GB" dirty="0" err="1" smtClean="0">
                <a:solidFill>
                  <a:schemeClr val="tx1"/>
                </a:solidFill>
              </a:rPr>
              <a:t>perineal</a:t>
            </a:r>
            <a:r>
              <a:rPr lang="en-GB" dirty="0" smtClean="0">
                <a:solidFill>
                  <a:schemeClr val="tx1"/>
                </a:solidFill>
              </a:rPr>
              <a:t> membrane the urethra is surrounded by a voluntary, sphincter </a:t>
            </a:r>
            <a:r>
              <a:rPr lang="en-GB" dirty="0" err="1" smtClean="0">
                <a:solidFill>
                  <a:schemeClr val="tx1"/>
                </a:solidFill>
              </a:rPr>
              <a:t>urethrae</a:t>
            </a:r>
            <a:r>
              <a:rPr lang="en-GB" dirty="0" smtClean="0">
                <a:solidFill>
                  <a:schemeClr val="tx1"/>
                </a:solidFill>
              </a:rPr>
              <a:t> muscle (</a:t>
            </a:r>
            <a:r>
              <a:rPr lang="en-GB" b="1" dirty="0" smtClean="0">
                <a:solidFill>
                  <a:schemeClr val="tx1"/>
                </a:solidFill>
              </a:rPr>
              <a:t>superficial urethral sphincter). </a:t>
            </a:r>
          </a:p>
          <a:p>
            <a:pPr algn="just"/>
            <a:endParaRPr lang="en-GB" b="1" dirty="0" smtClean="0">
              <a:solidFill>
                <a:schemeClr val="tx1"/>
              </a:solidFill>
            </a:endParaRPr>
          </a:p>
          <a:p>
            <a:pPr algn="just"/>
            <a:r>
              <a:rPr lang="en-GB" dirty="0" smtClean="0">
                <a:solidFill>
                  <a:schemeClr val="tx1"/>
                </a:solidFill>
              </a:rPr>
              <a:t>In the female, the superficial urethral sphincter is also pierced by the vagina</a:t>
            </a:r>
            <a:endParaRPr lang="en-GB" dirty="0">
              <a:solidFill>
                <a:schemeClr val="tx1"/>
              </a:solidFill>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04800" y="304800"/>
            <a:ext cx="8610600" cy="6324600"/>
          </a:xfrm>
        </p:spPr>
        <p:txBody>
          <a:bodyPr>
            <a:normAutofit/>
          </a:bodyPr>
          <a:lstStyle/>
          <a:p>
            <a:pPr algn="just"/>
            <a:r>
              <a:rPr lang="en-GB" dirty="0" smtClean="0">
                <a:solidFill>
                  <a:schemeClr val="tx1"/>
                </a:solidFill>
              </a:rPr>
              <a:t>The deep aspect of the external sphincter is covered by a thin fascia which is continuous with the posterior edge of the </a:t>
            </a:r>
            <a:r>
              <a:rPr lang="en-GB" dirty="0" err="1" smtClean="0">
                <a:solidFill>
                  <a:schemeClr val="tx1"/>
                </a:solidFill>
              </a:rPr>
              <a:t>perineal</a:t>
            </a:r>
            <a:r>
              <a:rPr lang="en-GB" dirty="0" smtClean="0">
                <a:solidFill>
                  <a:schemeClr val="tx1"/>
                </a:solidFill>
              </a:rPr>
              <a:t> membrane and is attached at the sides to the </a:t>
            </a:r>
            <a:r>
              <a:rPr lang="en-GB" dirty="0" err="1" smtClean="0">
                <a:solidFill>
                  <a:schemeClr val="tx1"/>
                </a:solidFill>
              </a:rPr>
              <a:t>ischiopubic</a:t>
            </a:r>
            <a:r>
              <a:rPr lang="en-GB" dirty="0" smtClean="0">
                <a:solidFill>
                  <a:schemeClr val="tx1"/>
                </a:solidFill>
              </a:rPr>
              <a:t> </a:t>
            </a:r>
            <a:r>
              <a:rPr lang="en-GB" dirty="0" err="1" smtClean="0">
                <a:solidFill>
                  <a:schemeClr val="tx1"/>
                </a:solidFill>
              </a:rPr>
              <a:t>rami</a:t>
            </a:r>
            <a:r>
              <a:rPr lang="en-GB" dirty="0" smtClean="0">
                <a:solidFill>
                  <a:schemeClr val="tx1"/>
                </a:solidFill>
              </a:rPr>
              <a:t>. Thus, sphincter </a:t>
            </a:r>
            <a:r>
              <a:rPr lang="en-GB" dirty="0" err="1" smtClean="0">
                <a:solidFill>
                  <a:schemeClr val="tx1"/>
                </a:solidFill>
              </a:rPr>
              <a:t>urethrae</a:t>
            </a:r>
            <a:r>
              <a:rPr lang="en-GB" dirty="0" smtClean="0">
                <a:solidFill>
                  <a:schemeClr val="tx1"/>
                </a:solidFill>
              </a:rPr>
              <a:t> is in fact contained within a </a:t>
            </a:r>
            <a:r>
              <a:rPr lang="en-GB" dirty="0" err="1" smtClean="0">
                <a:solidFill>
                  <a:schemeClr val="tx1"/>
                </a:solidFill>
              </a:rPr>
              <a:t>fascial</a:t>
            </a:r>
            <a:r>
              <a:rPr lang="en-GB" dirty="0" smtClean="0">
                <a:solidFill>
                  <a:schemeClr val="tx1"/>
                </a:solidFill>
              </a:rPr>
              <a:t> capsule which is termed </a:t>
            </a:r>
            <a:r>
              <a:rPr lang="en-GB" b="1" dirty="0" smtClean="0">
                <a:solidFill>
                  <a:schemeClr val="tx1"/>
                </a:solidFill>
              </a:rPr>
              <a:t>deep </a:t>
            </a:r>
            <a:r>
              <a:rPr lang="en-GB" b="1" dirty="0" err="1" smtClean="0">
                <a:solidFill>
                  <a:schemeClr val="tx1"/>
                </a:solidFill>
              </a:rPr>
              <a:t>perineal</a:t>
            </a:r>
            <a:r>
              <a:rPr lang="en-GB" b="1" dirty="0" smtClean="0">
                <a:solidFill>
                  <a:schemeClr val="tx1"/>
                </a:solidFill>
              </a:rPr>
              <a:t> pouch . </a:t>
            </a:r>
          </a:p>
          <a:p>
            <a:pPr algn="just"/>
            <a:r>
              <a:rPr lang="en-GB" b="1" dirty="0" smtClean="0">
                <a:solidFill>
                  <a:schemeClr val="tx1"/>
                </a:solidFill>
              </a:rPr>
              <a:t>This pouch also contains the </a:t>
            </a:r>
            <a:r>
              <a:rPr lang="en-GB" b="1" dirty="0" err="1" smtClean="0">
                <a:solidFill>
                  <a:schemeClr val="tx1"/>
                </a:solidFill>
              </a:rPr>
              <a:t>deep</a:t>
            </a:r>
            <a:r>
              <a:rPr lang="en-GB" dirty="0" err="1" smtClean="0">
                <a:solidFill>
                  <a:schemeClr val="tx1"/>
                </a:solidFill>
              </a:rPr>
              <a:t>transverse</a:t>
            </a:r>
            <a:r>
              <a:rPr lang="en-GB" dirty="0" smtClean="0">
                <a:solidFill>
                  <a:schemeClr val="tx1"/>
                </a:solidFill>
              </a:rPr>
              <a:t> </a:t>
            </a:r>
            <a:r>
              <a:rPr lang="en-GB" dirty="0" err="1" smtClean="0">
                <a:solidFill>
                  <a:schemeClr val="tx1"/>
                </a:solidFill>
              </a:rPr>
              <a:t>perineal</a:t>
            </a:r>
            <a:r>
              <a:rPr lang="en-GB" dirty="0" smtClean="0">
                <a:solidFill>
                  <a:schemeClr val="tx1"/>
                </a:solidFill>
              </a:rPr>
              <a:t> muscles and in male two </a:t>
            </a:r>
            <a:r>
              <a:rPr lang="en-GB" dirty="0" err="1" smtClean="0">
                <a:solidFill>
                  <a:schemeClr val="tx1"/>
                </a:solidFill>
              </a:rPr>
              <a:t>bulbourethralglands</a:t>
            </a:r>
            <a:r>
              <a:rPr lang="en-GB" dirty="0" smtClean="0">
                <a:solidFill>
                  <a:schemeClr val="tx1"/>
                </a:solidFill>
              </a:rPr>
              <a:t> (glands of Cooper) whose ducts pass forward piercing the </a:t>
            </a:r>
            <a:r>
              <a:rPr lang="en-GB" dirty="0" err="1" smtClean="0">
                <a:solidFill>
                  <a:schemeClr val="tx1"/>
                </a:solidFill>
              </a:rPr>
              <a:t>perineal</a:t>
            </a:r>
            <a:r>
              <a:rPr lang="en-GB" dirty="0" smtClean="0">
                <a:solidFill>
                  <a:schemeClr val="tx1"/>
                </a:solidFill>
              </a:rPr>
              <a:t> membrane to open into the bulbous urethra</a:t>
            </a:r>
            <a:endParaRPr lang="en-GB" dirty="0">
              <a:solidFill>
                <a:schemeClr val="tx1"/>
              </a:solidFill>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04800" y="304800"/>
            <a:ext cx="8610600" cy="6324600"/>
          </a:xfrm>
        </p:spPr>
        <p:txBody>
          <a:bodyPr>
            <a:normAutofit/>
          </a:bodyPr>
          <a:lstStyle/>
          <a:p>
            <a:pPr algn="just"/>
            <a:r>
              <a:rPr lang="en-GB" sz="4000" dirty="0" smtClean="0">
                <a:solidFill>
                  <a:schemeClr val="tx1"/>
                </a:solidFill>
              </a:rPr>
              <a:t>The membranous layer of the superficial fascia of abdomen (</a:t>
            </a:r>
            <a:r>
              <a:rPr lang="en-GB" sz="4000" dirty="0" err="1" smtClean="0">
                <a:solidFill>
                  <a:schemeClr val="tx1"/>
                </a:solidFill>
              </a:rPr>
              <a:t>Scarpa’s</a:t>
            </a:r>
            <a:r>
              <a:rPr lang="en-GB" sz="4000" dirty="0" smtClean="0">
                <a:solidFill>
                  <a:schemeClr val="tx1"/>
                </a:solidFill>
              </a:rPr>
              <a:t> fascia) surrounds the penis as far as its neck, to form a tube-like </a:t>
            </a:r>
            <a:r>
              <a:rPr lang="en-GB" sz="4000" b="1" dirty="0" smtClean="0">
                <a:solidFill>
                  <a:schemeClr val="tx1"/>
                </a:solidFill>
              </a:rPr>
              <a:t>fascia of penis, the scrotum, and </a:t>
            </a:r>
            <a:r>
              <a:rPr lang="en-GB" sz="4000" dirty="0" smtClean="0">
                <a:solidFill>
                  <a:schemeClr val="tx1"/>
                </a:solidFill>
              </a:rPr>
              <a:t>finally in the perineum it fuses with the posterior edge of the </a:t>
            </a:r>
            <a:r>
              <a:rPr lang="en-GB" sz="4000" dirty="0" err="1" smtClean="0">
                <a:solidFill>
                  <a:schemeClr val="tx1"/>
                </a:solidFill>
              </a:rPr>
              <a:t>perineal</a:t>
            </a:r>
            <a:r>
              <a:rPr lang="en-GB" sz="4000" dirty="0" smtClean="0">
                <a:solidFill>
                  <a:schemeClr val="tx1"/>
                </a:solidFill>
              </a:rPr>
              <a:t> membrane.</a:t>
            </a:r>
            <a:endParaRPr lang="en-GB" sz="4000" dirty="0">
              <a:solidFill>
                <a:schemeClr val="tx1"/>
              </a:solidFill>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04800" y="304800"/>
            <a:ext cx="8610600" cy="6324600"/>
          </a:xfrm>
        </p:spPr>
        <p:txBody>
          <a:bodyPr>
            <a:normAutofit/>
          </a:bodyPr>
          <a:lstStyle/>
          <a:p>
            <a:pPr algn="just"/>
            <a:r>
              <a:rPr lang="en-GB" sz="3600" dirty="0" smtClean="0">
                <a:solidFill>
                  <a:schemeClr val="tx1"/>
                </a:solidFill>
              </a:rPr>
              <a:t>The </a:t>
            </a:r>
            <a:r>
              <a:rPr lang="en-GB" sz="3600" dirty="0" err="1" smtClean="0">
                <a:solidFill>
                  <a:schemeClr val="tx1"/>
                </a:solidFill>
              </a:rPr>
              <a:t>perineal</a:t>
            </a:r>
            <a:r>
              <a:rPr lang="en-GB" sz="3600" dirty="0" smtClean="0">
                <a:solidFill>
                  <a:schemeClr val="tx1"/>
                </a:solidFill>
              </a:rPr>
              <a:t> part of this fascia is called </a:t>
            </a:r>
            <a:r>
              <a:rPr lang="en-GB" sz="3600" b="1" dirty="0" err="1" smtClean="0">
                <a:solidFill>
                  <a:schemeClr val="tx1"/>
                </a:solidFill>
              </a:rPr>
              <a:t>Colles</a:t>
            </a:r>
            <a:r>
              <a:rPr lang="en-GB" sz="3600" b="1" dirty="0" smtClean="0">
                <a:solidFill>
                  <a:schemeClr val="tx1"/>
                </a:solidFill>
              </a:rPr>
              <a:t>’ fascia. </a:t>
            </a:r>
            <a:r>
              <a:rPr lang="en-GB" sz="3600" dirty="0" smtClean="0">
                <a:solidFill>
                  <a:schemeClr val="tx1"/>
                </a:solidFill>
              </a:rPr>
              <a:t>Thus, </a:t>
            </a:r>
            <a:r>
              <a:rPr lang="en-GB" sz="3600" b="1" dirty="0" smtClean="0">
                <a:solidFill>
                  <a:schemeClr val="tx1"/>
                </a:solidFill>
              </a:rPr>
              <a:t>superficial </a:t>
            </a:r>
            <a:r>
              <a:rPr lang="en-GB" sz="3600" b="1" dirty="0" err="1" smtClean="0">
                <a:solidFill>
                  <a:schemeClr val="tx1"/>
                </a:solidFill>
              </a:rPr>
              <a:t>perineal</a:t>
            </a:r>
            <a:r>
              <a:rPr lang="en-GB" sz="3600" b="1" dirty="0" smtClean="0">
                <a:solidFill>
                  <a:schemeClr val="tx1"/>
                </a:solidFill>
              </a:rPr>
              <a:t> pouch is formed between the </a:t>
            </a:r>
            <a:r>
              <a:rPr lang="en-GB" sz="3600" dirty="0" err="1" smtClean="0">
                <a:solidFill>
                  <a:schemeClr val="tx1"/>
                </a:solidFill>
              </a:rPr>
              <a:t>perineal</a:t>
            </a:r>
            <a:r>
              <a:rPr lang="en-GB" sz="3600" dirty="0" smtClean="0">
                <a:solidFill>
                  <a:schemeClr val="tx1"/>
                </a:solidFill>
              </a:rPr>
              <a:t> membrane and </a:t>
            </a:r>
            <a:r>
              <a:rPr lang="en-GB" sz="3600" dirty="0" err="1" smtClean="0">
                <a:solidFill>
                  <a:schemeClr val="tx1"/>
                </a:solidFill>
              </a:rPr>
              <a:t>Colles</a:t>
            </a:r>
            <a:r>
              <a:rPr lang="en-GB" sz="3600" dirty="0" smtClean="0">
                <a:solidFill>
                  <a:schemeClr val="tx1"/>
                </a:solidFill>
              </a:rPr>
              <a:t>’ fascia </a:t>
            </a:r>
          </a:p>
          <a:p>
            <a:pPr algn="just"/>
            <a:r>
              <a:rPr lang="en-GB" sz="3600" dirty="0" smtClean="0">
                <a:solidFill>
                  <a:schemeClr val="tx1"/>
                </a:solidFill>
              </a:rPr>
              <a:t>It contains the root of penis and some muscles, viz., </a:t>
            </a:r>
            <a:r>
              <a:rPr lang="en-GB" sz="3600" dirty="0" err="1" smtClean="0">
                <a:solidFill>
                  <a:schemeClr val="tx1"/>
                </a:solidFill>
              </a:rPr>
              <a:t>bulbospongiosus</a:t>
            </a:r>
            <a:r>
              <a:rPr lang="en-GB" sz="3600" dirty="0" smtClean="0">
                <a:solidFill>
                  <a:schemeClr val="tx1"/>
                </a:solidFill>
              </a:rPr>
              <a:t> covering the bulb of penis, the </a:t>
            </a:r>
            <a:r>
              <a:rPr lang="en-GB" sz="3600" dirty="0" err="1" smtClean="0">
                <a:solidFill>
                  <a:schemeClr val="tx1"/>
                </a:solidFill>
              </a:rPr>
              <a:t>ischiocavernosus</a:t>
            </a:r>
            <a:r>
              <a:rPr lang="en-GB" sz="3600" dirty="0" smtClean="0">
                <a:solidFill>
                  <a:schemeClr val="tx1"/>
                </a:solidFill>
              </a:rPr>
              <a:t> muscle on each side covering the </a:t>
            </a:r>
            <a:r>
              <a:rPr lang="en-GB" sz="3600" dirty="0" err="1" smtClean="0">
                <a:solidFill>
                  <a:schemeClr val="tx1"/>
                </a:solidFill>
              </a:rPr>
              <a:t>crus</a:t>
            </a:r>
            <a:r>
              <a:rPr lang="en-GB" sz="3600" dirty="0" smtClean="0">
                <a:solidFill>
                  <a:schemeClr val="tx1"/>
                </a:solidFill>
              </a:rPr>
              <a:t> of penis, and the superficial transverse </a:t>
            </a:r>
            <a:r>
              <a:rPr lang="en-GB" sz="3600" dirty="0" err="1" smtClean="0">
                <a:solidFill>
                  <a:schemeClr val="tx1"/>
                </a:solidFill>
              </a:rPr>
              <a:t>perineal</a:t>
            </a:r>
            <a:r>
              <a:rPr lang="en-GB" sz="3600" dirty="0" smtClean="0">
                <a:solidFill>
                  <a:schemeClr val="tx1"/>
                </a:solidFill>
              </a:rPr>
              <a:t> muscle on each side running transversely from the </a:t>
            </a:r>
            <a:r>
              <a:rPr lang="en-GB" sz="3600" dirty="0" err="1" smtClean="0">
                <a:solidFill>
                  <a:schemeClr val="tx1"/>
                </a:solidFill>
              </a:rPr>
              <a:t>perineal</a:t>
            </a:r>
            <a:r>
              <a:rPr lang="en-GB" sz="3600" dirty="0" smtClean="0">
                <a:solidFill>
                  <a:schemeClr val="tx1"/>
                </a:solidFill>
              </a:rPr>
              <a:t> body to the </a:t>
            </a:r>
            <a:r>
              <a:rPr lang="en-GB" sz="3600" dirty="0" err="1" smtClean="0">
                <a:solidFill>
                  <a:schemeClr val="tx1"/>
                </a:solidFill>
              </a:rPr>
              <a:t>ischial</a:t>
            </a:r>
            <a:r>
              <a:rPr lang="en-GB" sz="3600" dirty="0" smtClean="0">
                <a:solidFill>
                  <a:schemeClr val="tx1"/>
                </a:solidFill>
              </a:rPr>
              <a:t> </a:t>
            </a:r>
            <a:r>
              <a:rPr lang="en-GB" sz="3600" dirty="0" err="1" smtClean="0">
                <a:solidFill>
                  <a:schemeClr val="tx1"/>
                </a:solidFill>
              </a:rPr>
              <a:t>ramus</a:t>
            </a:r>
            <a:endParaRPr lang="en-GB" sz="3600" dirty="0">
              <a:solidFill>
                <a:schemeClr val="tx1"/>
              </a:solidFill>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p:cNvPicPr>
            <a:picLocks noChangeAspect="1" noChangeArrowheads="1"/>
          </p:cNvPicPr>
          <p:nvPr/>
        </p:nvPicPr>
        <p:blipFill>
          <a:blip r:embed="rId2"/>
          <a:srcRect/>
          <a:stretch>
            <a:fillRect/>
          </a:stretch>
        </p:blipFill>
        <p:spPr bwMode="auto">
          <a:xfrm>
            <a:off x="533400" y="401890"/>
            <a:ext cx="8153400" cy="6227510"/>
          </a:xfrm>
          <a:prstGeom prst="rect">
            <a:avLst/>
          </a:prstGeom>
          <a:noFill/>
          <a:ln w="9525">
            <a:noFill/>
            <a:miter lim="800000"/>
            <a:headEnd/>
            <a:tailEnd/>
          </a:ln>
          <a:effectLst/>
        </p:spPr>
      </p:pic>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p:cNvPicPr>
            <a:picLocks noChangeAspect="1" noChangeArrowheads="1"/>
          </p:cNvPicPr>
          <p:nvPr/>
        </p:nvPicPr>
        <p:blipFill>
          <a:blip r:embed="rId2"/>
          <a:srcRect/>
          <a:stretch>
            <a:fillRect/>
          </a:stretch>
        </p:blipFill>
        <p:spPr bwMode="auto">
          <a:xfrm>
            <a:off x="457200" y="420405"/>
            <a:ext cx="8153400" cy="5961476"/>
          </a:xfrm>
          <a:prstGeom prst="rect">
            <a:avLst/>
          </a:prstGeom>
          <a:noFill/>
          <a:ln w="9525">
            <a:noFill/>
            <a:miter lim="800000"/>
            <a:headEnd/>
            <a:tailEnd/>
          </a:ln>
          <a:effectLst/>
        </p:spPr>
      </p:pic>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2"/>
          <p:cNvPicPr>
            <a:picLocks noChangeAspect="1" noChangeArrowheads="1"/>
          </p:cNvPicPr>
          <p:nvPr/>
        </p:nvPicPr>
        <p:blipFill>
          <a:blip r:embed="rId2"/>
          <a:srcRect/>
          <a:stretch>
            <a:fillRect/>
          </a:stretch>
        </p:blipFill>
        <p:spPr bwMode="auto">
          <a:xfrm>
            <a:off x="348678" y="381000"/>
            <a:ext cx="8490521" cy="6127667"/>
          </a:xfrm>
          <a:prstGeom prst="rect">
            <a:avLst/>
          </a:prstGeom>
          <a:noFill/>
          <a:ln w="9525">
            <a:noFill/>
            <a:miter lim="800000"/>
            <a:headEnd/>
            <a:tailEnd/>
          </a:ln>
          <a:effectLst/>
        </p:spPr>
      </p:pic>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1295400" y="-1524000"/>
          <a:ext cx="12039600" cy="9067800"/>
        </p:xfrm>
        <a:graphic>
          <a:graphicData uri="http://schemas.openxmlformats.org/drawingml/2006/table">
            <a:tbl>
              <a:tblPr firstRow="1" bandRow="1">
                <a:tableStyleId>{5C22544A-7EE6-4342-B048-85BDC9FD1C3A}</a:tableStyleId>
              </a:tblPr>
              <a:tblGrid>
                <a:gridCol w="2133600"/>
                <a:gridCol w="2133600"/>
                <a:gridCol w="2590800"/>
                <a:gridCol w="2667000"/>
                <a:gridCol w="2514600"/>
              </a:tblGrid>
              <a:tr h="1951299">
                <a:tc>
                  <a:txBody>
                    <a:bodyPr/>
                    <a:lstStyle/>
                    <a:p>
                      <a:pPr algn="ctr"/>
                      <a:r>
                        <a:rPr lang="en-IN" sz="2800" dirty="0"/>
                        <a:t>Title</a:t>
                      </a:r>
                    </a:p>
                  </a:txBody>
                  <a:tcPr/>
                </a:tc>
                <a:tc>
                  <a:txBody>
                    <a:bodyPr/>
                    <a:lstStyle/>
                    <a:p>
                      <a:pPr algn="ctr"/>
                      <a:r>
                        <a:rPr lang="en-IN" sz="2800"/>
                        <a:t>Author</a:t>
                      </a:r>
                      <a:r>
                        <a:rPr lang="en-IN" sz="2800" smtClean="0"/>
                        <a:t>/</a:t>
                      </a:r>
                    </a:p>
                    <a:p>
                      <a:pPr algn="ctr"/>
                      <a:r>
                        <a:rPr lang="en-IN" sz="2800" smtClean="0"/>
                        <a:t>Journal</a:t>
                      </a:r>
                      <a:endParaRPr lang="en-IN" sz="2800" dirty="0"/>
                    </a:p>
                  </a:txBody>
                  <a:tcPr/>
                </a:tc>
                <a:tc>
                  <a:txBody>
                    <a:bodyPr/>
                    <a:lstStyle/>
                    <a:p>
                      <a:pPr algn="ctr"/>
                      <a:r>
                        <a:rPr lang="en-IN" sz="2800" dirty="0"/>
                        <a:t>Material</a:t>
                      </a:r>
                    </a:p>
                  </a:txBody>
                  <a:tcPr/>
                </a:tc>
                <a:tc>
                  <a:txBody>
                    <a:bodyPr/>
                    <a:lstStyle/>
                    <a:p>
                      <a:pPr algn="ctr"/>
                      <a:r>
                        <a:rPr lang="en-IN" sz="2800" dirty="0"/>
                        <a:t>Results</a:t>
                      </a:r>
                    </a:p>
                  </a:txBody>
                  <a:tcPr/>
                </a:tc>
                <a:tc>
                  <a:txBody>
                    <a:bodyPr/>
                    <a:lstStyle/>
                    <a:p>
                      <a:pPr algn="ctr"/>
                      <a:r>
                        <a:rPr lang="en-IN" sz="2800" dirty="0"/>
                        <a:t>Conclusions</a:t>
                      </a:r>
                    </a:p>
                  </a:txBody>
                  <a:tcPr/>
                </a:tc>
              </a:tr>
              <a:tr h="711650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400" b="1" dirty="0" smtClean="0"/>
                        <a:t>The relationship between the </a:t>
                      </a:r>
                      <a:r>
                        <a:rPr lang="en-US" sz="2400" b="1" dirty="0" err="1" smtClean="0"/>
                        <a:t>pubo</a:t>
                      </a:r>
                      <a:r>
                        <a:rPr lang="en-US" sz="2400" b="1" dirty="0" smtClean="0"/>
                        <a:t>-urethral ligaments and the urogenital diaphragm in the human female</a:t>
                      </a:r>
                    </a:p>
                  </a:txBody>
                  <a:tcPr/>
                </a:tc>
                <a:tc>
                  <a:txBody>
                    <a:bodyPr/>
                    <a:lstStyle/>
                    <a:p>
                      <a:pPr>
                        <a:buFont typeface="+mj-lt"/>
                        <a:buNone/>
                      </a:pPr>
                      <a:r>
                        <a:rPr lang="en-US" sz="2400" b="1" dirty="0" smtClean="0"/>
                        <a:t>Paul</a:t>
                      </a:r>
                      <a:r>
                        <a:rPr lang="en-US" sz="2400" b="1" baseline="0" dirty="0" smtClean="0"/>
                        <a:t> </a:t>
                      </a:r>
                      <a:r>
                        <a:rPr lang="en-US" sz="2400" b="1" baseline="0" dirty="0" err="1" smtClean="0"/>
                        <a:t>Milley</a:t>
                      </a:r>
                      <a:endParaRPr lang="en-US" sz="2400" b="1" baseline="0" dirty="0" smtClean="0"/>
                    </a:p>
                    <a:p>
                      <a:pPr>
                        <a:buFont typeface="+mj-lt"/>
                        <a:buNone/>
                      </a:pPr>
                      <a:r>
                        <a:rPr lang="en-US" sz="2400" b="1" baseline="0" dirty="0" smtClean="0"/>
                        <a:t>David </a:t>
                      </a:r>
                      <a:r>
                        <a:rPr lang="en-US" sz="2400" b="1" baseline="0" dirty="0" err="1" smtClean="0"/>
                        <a:t>Nicols</a:t>
                      </a:r>
                      <a:endParaRPr lang="en-US" sz="2400" b="1" baseline="0" dirty="0" smtClean="0"/>
                    </a:p>
                    <a:p>
                      <a:pPr>
                        <a:buFont typeface="+mj-lt"/>
                        <a:buNone/>
                      </a:pPr>
                      <a:endParaRPr lang="en-US" sz="2400" b="1" baseline="0" dirty="0" smtClean="0"/>
                    </a:p>
                    <a:p>
                      <a:pPr>
                        <a:buFont typeface="+mj-lt"/>
                        <a:buNone/>
                      </a:pPr>
                      <a:r>
                        <a:rPr lang="en-US" sz="2400" b="1" baseline="0" dirty="0" smtClean="0"/>
                        <a:t>The anatomical Record</a:t>
                      </a:r>
                      <a:endParaRPr lang="en-US" sz="2400" b="1"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000" b="1" dirty="0" smtClean="0"/>
                        <a:t>The connective tissue supports of the human female urethra have been investigated in 14 cadavers and 20 fetuses. </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2000" b="1" dirty="0"/>
                    </a:p>
                  </a:txBody>
                  <a:tcPr/>
                </a:tc>
                <a:tc>
                  <a:txBody>
                    <a:bodyPr/>
                    <a:lstStyle/>
                    <a:p>
                      <a:r>
                        <a:rPr lang="en-US" sz="2000" b="1" dirty="0" smtClean="0"/>
                        <a:t>In all cases the urethra was found to be suspended from the pubic bone by bilaterally symmetrical anterior, posterior and intermediate </a:t>
                      </a:r>
                      <a:r>
                        <a:rPr lang="en-US" sz="2000" b="1" dirty="0" err="1" smtClean="0"/>
                        <a:t>pubo</a:t>
                      </a:r>
                      <a:r>
                        <a:rPr lang="en-US" sz="2000" b="1" dirty="0" smtClean="0"/>
                        <a:t>-urethral ligaments. The anterior and posterior ligaments were formed by reflections of the inferior and superior fascial layers of the urogenital diaphragm. The intermediate ligament represented a fusion of these fascial layers and no transverse perineal ligament was found.</a:t>
                      </a:r>
                      <a:endParaRPr lang="en-US" sz="2000" b="1" dirty="0"/>
                    </a:p>
                  </a:txBody>
                  <a:tcPr/>
                </a:tc>
                <a:tc>
                  <a:txBody>
                    <a:bodyPr/>
                    <a:lstStyle/>
                    <a:p>
                      <a:r>
                        <a:rPr lang="en-US" sz="2000" b="1" dirty="0" err="1" smtClean="0"/>
                        <a:t>Pubovesical</a:t>
                      </a:r>
                      <a:r>
                        <a:rPr lang="en-US" sz="2000" b="1" dirty="0" smtClean="0"/>
                        <a:t> ligament is analogous to the </a:t>
                      </a:r>
                      <a:r>
                        <a:rPr lang="en-US" sz="2000" b="1" dirty="0" err="1" smtClean="0"/>
                        <a:t>puboprostatic</a:t>
                      </a:r>
                      <a:r>
                        <a:rPr lang="en-US" sz="2000" b="1" dirty="0" smtClean="0"/>
                        <a:t> ligament of the male. An anatomical defect in the </a:t>
                      </a:r>
                      <a:r>
                        <a:rPr lang="en-US" sz="2000" b="1" dirty="0" err="1" smtClean="0"/>
                        <a:t>pubo</a:t>
                      </a:r>
                      <a:r>
                        <a:rPr lang="en-US" sz="2000" b="1" dirty="0" smtClean="0"/>
                        <a:t>-urethral ligaments might be a contributing factor to urinary stress incontinence in the female.</a:t>
                      </a:r>
                      <a:endParaRPr lang="en-US" sz="2000" b="1" dirty="0"/>
                    </a:p>
                  </a:txBody>
                  <a:tcPr/>
                </a:tc>
              </a:tr>
            </a:tbl>
          </a:graphicData>
        </a:graphic>
      </p:graphicFrame>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8229600" cy="6248400"/>
          </a:xfrm>
        </p:spPr>
        <p:txBody>
          <a:bodyPr>
            <a:noAutofit/>
          </a:bodyPr>
          <a:lstStyle/>
          <a:p>
            <a:pPr algn="just">
              <a:buNone/>
            </a:pPr>
            <a:r>
              <a:rPr lang="en-GB" sz="3600" dirty="0" smtClean="0"/>
              <a:t> The surface features of the perineum in male are penis, scrotum, and anal orifice, whereas the surface features of the perineum in the female are vulva (female external genitalia) and anal orifice. </a:t>
            </a:r>
          </a:p>
          <a:p>
            <a:pPr algn="just">
              <a:buNone/>
            </a:pPr>
            <a:r>
              <a:rPr lang="en-GB" sz="3600" dirty="0" smtClean="0"/>
              <a:t> The median region between vaginal and anal orifices in female, containing </a:t>
            </a:r>
            <a:r>
              <a:rPr lang="en-GB" sz="3600" dirty="0" err="1" smtClean="0"/>
              <a:t>perineal</a:t>
            </a:r>
            <a:r>
              <a:rPr lang="en-GB" sz="3600" dirty="0" smtClean="0"/>
              <a:t> body is considered as </a:t>
            </a:r>
            <a:r>
              <a:rPr lang="en-GB" sz="3600" b="1" dirty="0" err="1" smtClean="0"/>
              <a:t>gynecological</a:t>
            </a:r>
            <a:r>
              <a:rPr lang="en-GB" sz="3600" b="1" dirty="0" smtClean="0"/>
              <a:t> perineum. </a:t>
            </a:r>
            <a:endParaRPr lang="en-GB" sz="36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04800" y="304800"/>
            <a:ext cx="8610600" cy="6324600"/>
          </a:xfrm>
        </p:spPr>
        <p:txBody>
          <a:bodyPr>
            <a:normAutofit/>
          </a:bodyPr>
          <a:lstStyle/>
          <a:p>
            <a:pPr algn="l"/>
            <a:r>
              <a:rPr lang="en-GB" sz="4000" b="1" dirty="0" smtClean="0">
                <a:solidFill>
                  <a:schemeClr val="tx1"/>
                </a:solidFill>
              </a:rPr>
              <a:t>Superficial Boundaries</a:t>
            </a:r>
          </a:p>
          <a:p>
            <a:pPr algn="l"/>
            <a:r>
              <a:rPr lang="en-GB" sz="4000" dirty="0" smtClean="0">
                <a:solidFill>
                  <a:schemeClr val="tx1"/>
                </a:solidFill>
              </a:rPr>
              <a:t>In </a:t>
            </a:r>
            <a:r>
              <a:rPr lang="en-GB" sz="4000" dirty="0" err="1" smtClean="0">
                <a:solidFill>
                  <a:schemeClr val="tx1"/>
                </a:solidFill>
              </a:rPr>
              <a:t>lithotomy</a:t>
            </a:r>
            <a:r>
              <a:rPr lang="en-GB" sz="4000" dirty="0" smtClean="0">
                <a:solidFill>
                  <a:schemeClr val="tx1"/>
                </a:solidFill>
              </a:rPr>
              <a:t> position, the perineum is diamond shaped and is bounded as follows </a:t>
            </a:r>
          </a:p>
          <a:p>
            <a:pPr algn="l"/>
            <a:r>
              <a:rPr lang="en-GB" sz="4000" i="1" dirty="0" err="1" smtClean="0">
                <a:solidFill>
                  <a:schemeClr val="tx1"/>
                </a:solidFill>
              </a:rPr>
              <a:t>Anteriorly</a:t>
            </a:r>
            <a:r>
              <a:rPr lang="en-GB" sz="4000" i="1" dirty="0" smtClean="0">
                <a:solidFill>
                  <a:schemeClr val="tx1"/>
                </a:solidFill>
              </a:rPr>
              <a:t>: by scrotum in male and </a:t>
            </a:r>
            <a:r>
              <a:rPr lang="en-GB" sz="4000" i="1" dirty="0" err="1" smtClean="0">
                <a:solidFill>
                  <a:schemeClr val="tx1"/>
                </a:solidFill>
              </a:rPr>
              <a:t>mons</a:t>
            </a:r>
            <a:r>
              <a:rPr lang="en-GB" sz="4000" i="1" dirty="0" smtClean="0">
                <a:solidFill>
                  <a:schemeClr val="tx1"/>
                </a:solidFill>
              </a:rPr>
              <a:t> pubis in female.</a:t>
            </a:r>
          </a:p>
          <a:p>
            <a:pPr algn="l"/>
            <a:r>
              <a:rPr lang="en-GB" sz="4000" i="1" dirty="0" err="1" smtClean="0">
                <a:solidFill>
                  <a:schemeClr val="tx1"/>
                </a:solidFill>
              </a:rPr>
              <a:t>Posteriorly</a:t>
            </a:r>
            <a:r>
              <a:rPr lang="en-GB" sz="4000" i="1" dirty="0" smtClean="0">
                <a:solidFill>
                  <a:schemeClr val="tx1"/>
                </a:solidFill>
              </a:rPr>
              <a:t>: by buttocks.</a:t>
            </a:r>
          </a:p>
          <a:p>
            <a:pPr algn="l"/>
            <a:r>
              <a:rPr lang="en-GB" sz="4000" i="1" dirty="0" smtClean="0">
                <a:solidFill>
                  <a:schemeClr val="tx1"/>
                </a:solidFill>
              </a:rPr>
              <a:t>On each side: by the upper medial aspect of the thigh.</a:t>
            </a:r>
            <a:endParaRPr lang="en-GB" sz="4000" dirty="0">
              <a:solidFill>
                <a:schemeClr val="tx1"/>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04800" y="304800"/>
            <a:ext cx="8610600" cy="6324600"/>
          </a:xfrm>
        </p:spPr>
        <p:txBody>
          <a:bodyPr/>
          <a:lstStyle/>
          <a:p>
            <a:pPr algn="l"/>
            <a:r>
              <a:rPr lang="en-GB" b="1" dirty="0" smtClean="0">
                <a:solidFill>
                  <a:schemeClr val="tx1"/>
                </a:solidFill>
              </a:rPr>
              <a:t>Deep Boundaries</a:t>
            </a:r>
          </a:p>
          <a:p>
            <a:pPr algn="l"/>
            <a:r>
              <a:rPr lang="en-GB" dirty="0" smtClean="0">
                <a:solidFill>
                  <a:schemeClr val="tx1"/>
                </a:solidFill>
              </a:rPr>
              <a:t>The deep boundaries of the perineum correspond to the boundaries of the pelvic outlet as follows </a:t>
            </a:r>
          </a:p>
          <a:p>
            <a:pPr algn="l"/>
            <a:r>
              <a:rPr lang="en-GB" i="1" dirty="0" err="1" smtClean="0">
                <a:solidFill>
                  <a:schemeClr val="tx1"/>
                </a:solidFill>
              </a:rPr>
              <a:t>Anteriorly</a:t>
            </a:r>
            <a:r>
              <a:rPr lang="en-GB" i="1" dirty="0" smtClean="0">
                <a:solidFill>
                  <a:schemeClr val="tx1"/>
                </a:solidFill>
              </a:rPr>
              <a:t>: Inferior margin of the pubic </a:t>
            </a:r>
            <a:r>
              <a:rPr lang="en-GB" i="1" dirty="0" err="1" smtClean="0">
                <a:solidFill>
                  <a:schemeClr val="tx1"/>
                </a:solidFill>
              </a:rPr>
              <a:t>symphysis</a:t>
            </a:r>
            <a:endParaRPr lang="en-GB" i="1" dirty="0" smtClean="0">
              <a:solidFill>
                <a:schemeClr val="tx1"/>
              </a:solidFill>
            </a:endParaRPr>
          </a:p>
          <a:p>
            <a:pPr algn="l"/>
            <a:r>
              <a:rPr lang="en-GB" dirty="0" smtClean="0">
                <a:solidFill>
                  <a:schemeClr val="tx1"/>
                </a:solidFill>
              </a:rPr>
              <a:t>(actually </a:t>
            </a:r>
            <a:r>
              <a:rPr lang="en-GB" dirty="0" err="1" smtClean="0">
                <a:solidFill>
                  <a:schemeClr val="tx1"/>
                </a:solidFill>
              </a:rPr>
              <a:t>arcuate</a:t>
            </a:r>
            <a:r>
              <a:rPr lang="en-GB" dirty="0" smtClean="0">
                <a:solidFill>
                  <a:schemeClr val="tx1"/>
                </a:solidFill>
              </a:rPr>
              <a:t> pubic ligament).</a:t>
            </a:r>
          </a:p>
          <a:p>
            <a:pPr algn="l"/>
            <a:r>
              <a:rPr lang="en-GB" i="1" dirty="0" err="1" smtClean="0">
                <a:solidFill>
                  <a:schemeClr val="tx1"/>
                </a:solidFill>
              </a:rPr>
              <a:t>Posteriorly</a:t>
            </a:r>
            <a:r>
              <a:rPr lang="en-GB" i="1" dirty="0" smtClean="0">
                <a:solidFill>
                  <a:schemeClr val="tx1"/>
                </a:solidFill>
              </a:rPr>
              <a:t>: Tip of the coccyx</a:t>
            </a:r>
          </a:p>
          <a:p>
            <a:pPr algn="l"/>
            <a:r>
              <a:rPr lang="en-GB" i="1" dirty="0" smtClean="0">
                <a:solidFill>
                  <a:schemeClr val="tx1"/>
                </a:solidFill>
              </a:rPr>
              <a:t>On each side:</a:t>
            </a:r>
          </a:p>
          <a:p>
            <a:pPr algn="l"/>
            <a:r>
              <a:rPr lang="en-GB" i="1" dirty="0" smtClean="0">
                <a:solidFill>
                  <a:schemeClr val="tx1"/>
                </a:solidFill>
              </a:rPr>
              <a:t>– </a:t>
            </a:r>
            <a:r>
              <a:rPr lang="en-GB" i="1" dirty="0" err="1" smtClean="0">
                <a:solidFill>
                  <a:schemeClr val="tx1"/>
                </a:solidFill>
              </a:rPr>
              <a:t>Anterolaterally</a:t>
            </a:r>
            <a:r>
              <a:rPr lang="en-GB" i="1" dirty="0" smtClean="0">
                <a:solidFill>
                  <a:schemeClr val="tx1"/>
                </a:solidFill>
              </a:rPr>
              <a:t>: Conjoint </a:t>
            </a:r>
            <a:r>
              <a:rPr lang="en-GB" i="1" dirty="0" err="1" smtClean="0">
                <a:solidFill>
                  <a:schemeClr val="tx1"/>
                </a:solidFill>
              </a:rPr>
              <a:t>ischiopubic</a:t>
            </a:r>
            <a:r>
              <a:rPr lang="en-GB" i="1" dirty="0" smtClean="0">
                <a:solidFill>
                  <a:schemeClr val="tx1"/>
                </a:solidFill>
              </a:rPr>
              <a:t> </a:t>
            </a:r>
            <a:r>
              <a:rPr lang="en-GB" i="1" dirty="0" err="1" smtClean="0">
                <a:solidFill>
                  <a:schemeClr val="tx1"/>
                </a:solidFill>
              </a:rPr>
              <a:t>ramus</a:t>
            </a:r>
            <a:r>
              <a:rPr lang="en-GB" i="1" dirty="0" smtClean="0">
                <a:solidFill>
                  <a:schemeClr val="tx1"/>
                </a:solidFill>
              </a:rPr>
              <a:t>.</a:t>
            </a:r>
          </a:p>
          <a:p>
            <a:pPr algn="l"/>
            <a:r>
              <a:rPr lang="en-GB" i="1" dirty="0" smtClean="0">
                <a:solidFill>
                  <a:schemeClr val="tx1"/>
                </a:solidFill>
              </a:rPr>
              <a:t>– Laterally: </a:t>
            </a:r>
            <a:r>
              <a:rPr lang="en-GB" i="1" dirty="0" err="1" smtClean="0">
                <a:solidFill>
                  <a:schemeClr val="tx1"/>
                </a:solidFill>
              </a:rPr>
              <a:t>Ischial</a:t>
            </a:r>
            <a:r>
              <a:rPr lang="en-GB" i="1" dirty="0" smtClean="0">
                <a:solidFill>
                  <a:schemeClr val="tx1"/>
                </a:solidFill>
              </a:rPr>
              <a:t> </a:t>
            </a:r>
            <a:r>
              <a:rPr lang="en-GB" i="1" dirty="0" err="1" smtClean="0">
                <a:solidFill>
                  <a:schemeClr val="tx1"/>
                </a:solidFill>
              </a:rPr>
              <a:t>tuberosity</a:t>
            </a:r>
            <a:r>
              <a:rPr lang="en-GB" i="1" dirty="0" smtClean="0">
                <a:solidFill>
                  <a:schemeClr val="tx1"/>
                </a:solidFill>
              </a:rPr>
              <a:t>.</a:t>
            </a:r>
          </a:p>
          <a:p>
            <a:pPr algn="l"/>
            <a:r>
              <a:rPr lang="en-GB" i="1" dirty="0" smtClean="0">
                <a:solidFill>
                  <a:schemeClr val="tx1"/>
                </a:solidFill>
              </a:rPr>
              <a:t>– </a:t>
            </a:r>
            <a:r>
              <a:rPr lang="en-GB" i="1" dirty="0" err="1" smtClean="0">
                <a:solidFill>
                  <a:schemeClr val="tx1"/>
                </a:solidFill>
              </a:rPr>
              <a:t>Posterolaterally</a:t>
            </a:r>
            <a:r>
              <a:rPr lang="en-GB" i="1" dirty="0" smtClean="0">
                <a:solidFill>
                  <a:schemeClr val="tx1"/>
                </a:solidFill>
              </a:rPr>
              <a:t>: </a:t>
            </a:r>
            <a:r>
              <a:rPr lang="en-GB" i="1" dirty="0" err="1" smtClean="0">
                <a:solidFill>
                  <a:schemeClr val="tx1"/>
                </a:solidFill>
              </a:rPr>
              <a:t>Sacrotuberous</a:t>
            </a:r>
            <a:r>
              <a:rPr lang="en-GB" i="1" dirty="0" smtClean="0">
                <a:solidFill>
                  <a:schemeClr val="tx1"/>
                </a:solidFill>
              </a:rPr>
              <a:t> ligament.</a:t>
            </a:r>
            <a:endParaRPr lang="en-GB" dirty="0">
              <a:solidFill>
                <a:schemeClr val="tx1"/>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srcRect/>
          <a:stretch>
            <a:fillRect/>
          </a:stretch>
        </p:blipFill>
        <p:spPr bwMode="auto">
          <a:xfrm>
            <a:off x="381000" y="-54339"/>
            <a:ext cx="8001000" cy="6650012"/>
          </a:xfrm>
          <a:prstGeom prst="rect">
            <a:avLst/>
          </a:prstGeom>
          <a:noFill/>
          <a:ln w="9525">
            <a:noFill/>
            <a:miter lim="800000"/>
            <a:headEnd/>
            <a:tailEnd/>
          </a:ln>
          <a:effectLst/>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a:srcRect/>
          <a:stretch>
            <a:fillRect/>
          </a:stretch>
        </p:blipFill>
        <p:spPr bwMode="auto">
          <a:xfrm>
            <a:off x="168911" y="381000"/>
            <a:ext cx="8898889" cy="5867400"/>
          </a:xfrm>
          <a:prstGeom prst="rect">
            <a:avLst/>
          </a:prstGeom>
          <a:noFill/>
          <a:ln w="9525">
            <a:noFill/>
            <a:miter lim="800000"/>
            <a:headEnd/>
            <a:tailEnd/>
          </a:ln>
          <a:effectLst/>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04800" y="304800"/>
            <a:ext cx="8610600" cy="6324600"/>
          </a:xfrm>
        </p:spPr>
        <p:txBody>
          <a:bodyPr>
            <a:noAutofit/>
          </a:bodyPr>
          <a:lstStyle/>
          <a:p>
            <a:pPr algn="just"/>
            <a:r>
              <a:rPr lang="en-GB" sz="3600" b="1" dirty="0" err="1" smtClean="0">
                <a:solidFill>
                  <a:schemeClr val="tx1"/>
                </a:solidFill>
              </a:rPr>
              <a:t>Urogenital</a:t>
            </a:r>
            <a:r>
              <a:rPr lang="en-GB" sz="3600" b="1" dirty="0" smtClean="0">
                <a:solidFill>
                  <a:schemeClr val="tx1"/>
                </a:solidFill>
              </a:rPr>
              <a:t> Diaphragm</a:t>
            </a:r>
          </a:p>
          <a:p>
            <a:pPr algn="just"/>
            <a:r>
              <a:rPr lang="en-GB" sz="3600" dirty="0" smtClean="0">
                <a:solidFill>
                  <a:schemeClr val="tx1"/>
                </a:solidFill>
              </a:rPr>
              <a:t>- The </a:t>
            </a:r>
            <a:r>
              <a:rPr lang="en-GB" sz="3600" dirty="0" err="1" smtClean="0">
                <a:solidFill>
                  <a:schemeClr val="tx1"/>
                </a:solidFill>
              </a:rPr>
              <a:t>urogenital</a:t>
            </a:r>
            <a:r>
              <a:rPr lang="en-GB" sz="3600" dirty="0" smtClean="0">
                <a:solidFill>
                  <a:schemeClr val="tx1"/>
                </a:solidFill>
              </a:rPr>
              <a:t> diaphragm is a triangular muscle sheet formed by the sphincter </a:t>
            </a:r>
            <a:r>
              <a:rPr lang="en-GB" sz="3600" dirty="0" err="1" smtClean="0">
                <a:solidFill>
                  <a:schemeClr val="tx1"/>
                </a:solidFill>
              </a:rPr>
              <a:t>urethrae</a:t>
            </a:r>
            <a:r>
              <a:rPr lang="en-GB" sz="3600" dirty="0" smtClean="0">
                <a:solidFill>
                  <a:schemeClr val="tx1"/>
                </a:solidFill>
              </a:rPr>
              <a:t> and deep transverse </a:t>
            </a:r>
            <a:r>
              <a:rPr lang="en-GB" sz="3600" dirty="0" err="1" smtClean="0">
                <a:solidFill>
                  <a:schemeClr val="tx1"/>
                </a:solidFill>
              </a:rPr>
              <a:t>perineal</a:t>
            </a:r>
            <a:r>
              <a:rPr lang="en-GB" sz="3600" dirty="0" smtClean="0">
                <a:solidFill>
                  <a:schemeClr val="tx1"/>
                </a:solidFill>
              </a:rPr>
              <a:t> muscles. </a:t>
            </a:r>
          </a:p>
          <a:p>
            <a:pPr algn="just"/>
            <a:r>
              <a:rPr lang="en-GB" sz="3600" dirty="0" smtClean="0">
                <a:solidFill>
                  <a:schemeClr val="tx1"/>
                </a:solidFill>
              </a:rPr>
              <a:t>   - On the deeper aspect it is covered by a thin layer of </a:t>
            </a:r>
            <a:r>
              <a:rPr lang="en-GB" sz="3600" dirty="0" err="1" smtClean="0">
                <a:solidFill>
                  <a:schemeClr val="tx1"/>
                </a:solidFill>
              </a:rPr>
              <a:t>endopelvic</a:t>
            </a:r>
            <a:r>
              <a:rPr lang="en-GB" sz="3600" dirty="0" smtClean="0">
                <a:solidFill>
                  <a:schemeClr val="tx1"/>
                </a:solidFill>
              </a:rPr>
              <a:t> fascia called </a:t>
            </a:r>
            <a:r>
              <a:rPr lang="en-GB" sz="3600" i="1" dirty="0" smtClean="0">
                <a:solidFill>
                  <a:schemeClr val="tx1"/>
                </a:solidFill>
              </a:rPr>
              <a:t>superior fascia of the </a:t>
            </a:r>
            <a:r>
              <a:rPr lang="en-GB" sz="3600" i="1" dirty="0" err="1" smtClean="0">
                <a:solidFill>
                  <a:schemeClr val="tx1"/>
                </a:solidFill>
              </a:rPr>
              <a:t>urogenital</a:t>
            </a:r>
            <a:r>
              <a:rPr lang="en-GB" sz="3600" i="1" dirty="0" smtClean="0">
                <a:solidFill>
                  <a:schemeClr val="tx1"/>
                </a:solidFill>
              </a:rPr>
              <a:t> diaphragm, and on the superficial aspect it is </a:t>
            </a:r>
            <a:r>
              <a:rPr lang="en-GB" sz="3600" dirty="0" smtClean="0">
                <a:solidFill>
                  <a:schemeClr val="tx1"/>
                </a:solidFill>
              </a:rPr>
              <a:t>covered by the </a:t>
            </a:r>
            <a:r>
              <a:rPr lang="en-GB" sz="3600" dirty="0" err="1" smtClean="0">
                <a:solidFill>
                  <a:schemeClr val="tx1"/>
                </a:solidFill>
              </a:rPr>
              <a:t>perineal</a:t>
            </a:r>
            <a:r>
              <a:rPr lang="en-GB" sz="3600" dirty="0" smtClean="0">
                <a:solidFill>
                  <a:schemeClr val="tx1"/>
                </a:solidFill>
              </a:rPr>
              <a:t> membrane called </a:t>
            </a:r>
            <a:r>
              <a:rPr lang="en-GB" sz="3600" i="1" dirty="0" smtClean="0">
                <a:solidFill>
                  <a:schemeClr val="tx1"/>
                </a:solidFill>
              </a:rPr>
              <a:t>inferior fascia of the </a:t>
            </a:r>
            <a:r>
              <a:rPr lang="en-GB" sz="3600" i="1" dirty="0" err="1" smtClean="0">
                <a:solidFill>
                  <a:schemeClr val="tx1"/>
                </a:solidFill>
              </a:rPr>
              <a:t>urogenital</a:t>
            </a:r>
            <a:r>
              <a:rPr lang="en-GB" sz="3600" i="1" dirty="0" smtClean="0">
                <a:solidFill>
                  <a:schemeClr val="tx1"/>
                </a:solidFill>
              </a:rPr>
              <a:t> diaphragm.</a:t>
            </a:r>
            <a:endParaRPr lang="en-GB" sz="3600" dirty="0">
              <a:solidFill>
                <a:schemeClr val="tx1"/>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04800" y="304800"/>
            <a:ext cx="8610600" cy="6324600"/>
          </a:xfrm>
        </p:spPr>
        <p:txBody>
          <a:bodyPr>
            <a:normAutofit/>
          </a:bodyPr>
          <a:lstStyle/>
          <a:p>
            <a:pPr algn="just"/>
            <a:r>
              <a:rPr lang="en-GB" sz="4400" dirty="0" smtClean="0">
                <a:solidFill>
                  <a:schemeClr val="tx1"/>
                </a:solidFill>
              </a:rPr>
              <a:t> -This triangular diaphragm occupies the </a:t>
            </a:r>
            <a:r>
              <a:rPr lang="en-GB" sz="4400" dirty="0" err="1" smtClean="0">
                <a:solidFill>
                  <a:schemeClr val="tx1"/>
                </a:solidFill>
              </a:rPr>
              <a:t>urogenital</a:t>
            </a:r>
            <a:r>
              <a:rPr lang="en-GB" sz="4400" dirty="0" smtClean="0">
                <a:solidFill>
                  <a:schemeClr val="tx1"/>
                </a:solidFill>
              </a:rPr>
              <a:t> triangle with its apex behind the pubic </a:t>
            </a:r>
            <a:r>
              <a:rPr lang="en-GB" sz="4400" dirty="0" err="1" smtClean="0">
                <a:solidFill>
                  <a:schemeClr val="tx1"/>
                </a:solidFill>
              </a:rPr>
              <a:t>symphysis</a:t>
            </a:r>
            <a:r>
              <a:rPr lang="en-GB" sz="4400" dirty="0" smtClean="0">
                <a:solidFill>
                  <a:schemeClr val="tx1"/>
                </a:solidFill>
              </a:rPr>
              <a:t> and its sides attached to the </a:t>
            </a:r>
            <a:r>
              <a:rPr lang="en-GB" sz="4400" dirty="0" err="1" smtClean="0">
                <a:solidFill>
                  <a:schemeClr val="tx1"/>
                </a:solidFill>
              </a:rPr>
              <a:t>ischiopubic</a:t>
            </a:r>
            <a:r>
              <a:rPr lang="en-GB" sz="4400" dirty="0" smtClean="0">
                <a:solidFill>
                  <a:schemeClr val="tx1"/>
                </a:solidFill>
              </a:rPr>
              <a:t> </a:t>
            </a:r>
            <a:r>
              <a:rPr lang="en-GB" sz="4400" dirty="0" err="1" smtClean="0">
                <a:solidFill>
                  <a:schemeClr val="tx1"/>
                </a:solidFill>
              </a:rPr>
              <a:t>rami</a:t>
            </a:r>
            <a:r>
              <a:rPr lang="en-GB" sz="4400" dirty="0" smtClean="0">
                <a:solidFill>
                  <a:schemeClr val="tx1"/>
                </a:solidFill>
              </a:rPr>
              <a:t>.</a:t>
            </a:r>
          </a:p>
          <a:p>
            <a:pPr algn="just"/>
            <a:r>
              <a:rPr lang="en-GB" sz="4400" dirty="0" smtClean="0">
                <a:solidFill>
                  <a:schemeClr val="tx1"/>
                </a:solidFill>
              </a:rPr>
              <a:t> -It is pierced by the urethra in male and by the urethra and vagina in female, and contains </a:t>
            </a:r>
            <a:r>
              <a:rPr lang="en-GB" sz="4400" dirty="0" err="1" smtClean="0">
                <a:solidFill>
                  <a:schemeClr val="tx1"/>
                </a:solidFill>
              </a:rPr>
              <a:t>bulbourethral</a:t>
            </a:r>
            <a:r>
              <a:rPr lang="en-GB" sz="4400" dirty="0" smtClean="0">
                <a:solidFill>
                  <a:schemeClr val="tx1"/>
                </a:solidFill>
              </a:rPr>
              <a:t> glands within it in male.</a:t>
            </a:r>
            <a:endParaRPr lang="en-GB" sz="4400" dirty="0">
              <a:solidFill>
                <a:schemeClr val="tx1"/>
              </a:solidFill>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189</TotalTime>
  <Words>1268</Words>
  <Application>Microsoft Office PowerPoint</Application>
  <PresentationFormat>On-screen Show (4:3)</PresentationFormat>
  <Paragraphs>93</Paragraphs>
  <Slides>29</Slides>
  <Notes>0</Notes>
  <HiddenSlides>0</HiddenSlides>
  <MMClips>0</MMClips>
  <ScaleCrop>false</ScaleCrop>
  <HeadingPairs>
    <vt:vector size="4" baseType="variant">
      <vt:variant>
        <vt:lpstr>Theme</vt:lpstr>
      </vt:variant>
      <vt:variant>
        <vt:i4>1</vt:i4>
      </vt:variant>
      <vt:variant>
        <vt:lpstr>Slide Titles</vt:lpstr>
      </vt:variant>
      <vt:variant>
        <vt:i4>29</vt:i4>
      </vt:variant>
    </vt:vector>
  </HeadingPairs>
  <TitlesOfParts>
    <vt:vector size="30" baseType="lpstr">
      <vt:lpstr>Office Theme</vt:lpstr>
      <vt:lpstr>PERINEUM </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lpstr>Slide 26</vt:lpstr>
      <vt:lpstr>Slide 27</vt:lpstr>
      <vt:lpstr>Slide 28</vt:lpstr>
      <vt:lpstr>Slide 29</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stavya</dc:creator>
  <cp:lastModifiedBy>Admin</cp:lastModifiedBy>
  <cp:revision>53</cp:revision>
  <dcterms:created xsi:type="dcterms:W3CDTF">2006-08-16T00:00:00Z</dcterms:created>
  <dcterms:modified xsi:type="dcterms:W3CDTF">2020-08-13T06:42:00Z</dcterms:modified>
</cp:coreProperties>
</file>