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58"/>
  </p:notesMasterIdLst>
  <p:sldIdLst>
    <p:sldId id="256" r:id="rId4"/>
    <p:sldId id="327" r:id="rId5"/>
    <p:sldId id="326" r:id="rId6"/>
    <p:sldId id="328" r:id="rId7"/>
    <p:sldId id="329" r:id="rId8"/>
    <p:sldId id="330" r:id="rId9"/>
    <p:sldId id="331" r:id="rId10"/>
    <p:sldId id="341" r:id="rId11"/>
    <p:sldId id="335" r:id="rId12"/>
    <p:sldId id="342" r:id="rId13"/>
    <p:sldId id="332" r:id="rId14"/>
    <p:sldId id="333" r:id="rId15"/>
    <p:sldId id="336" r:id="rId16"/>
    <p:sldId id="337" r:id="rId17"/>
    <p:sldId id="343" r:id="rId18"/>
    <p:sldId id="338" r:id="rId19"/>
    <p:sldId id="344" r:id="rId20"/>
    <p:sldId id="345" r:id="rId21"/>
    <p:sldId id="325" r:id="rId22"/>
    <p:sldId id="346" r:id="rId23"/>
    <p:sldId id="347" r:id="rId24"/>
    <p:sldId id="339" r:id="rId25"/>
    <p:sldId id="287" r:id="rId26"/>
    <p:sldId id="288" r:id="rId27"/>
    <p:sldId id="289" r:id="rId28"/>
    <p:sldId id="290" r:id="rId29"/>
    <p:sldId id="296" r:id="rId30"/>
    <p:sldId id="297" r:id="rId31"/>
    <p:sldId id="340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9" r:id="rId40"/>
    <p:sldId id="313" r:id="rId41"/>
    <p:sldId id="316" r:id="rId42"/>
    <p:sldId id="324" r:id="rId43"/>
    <p:sldId id="317" r:id="rId44"/>
    <p:sldId id="314" r:id="rId45"/>
    <p:sldId id="315" r:id="rId46"/>
    <p:sldId id="321" r:id="rId47"/>
    <p:sldId id="320" r:id="rId48"/>
    <p:sldId id="348" r:id="rId49"/>
    <p:sldId id="322" r:id="rId50"/>
    <p:sldId id="323" r:id="rId51"/>
    <p:sldId id="349" r:id="rId52"/>
    <p:sldId id="350" r:id="rId53"/>
    <p:sldId id="351" r:id="rId54"/>
    <p:sldId id="352" r:id="rId55"/>
    <p:sldId id="353" r:id="rId56"/>
    <p:sldId id="35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2D474-0341-4259-AC73-5E5E676588FF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99267-70F4-4D6B-B7AE-BB86026D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73463"/>
            <a:ext cx="8993188" cy="1439862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09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00" y="1600200"/>
            <a:ext cx="3009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3875" y="241300"/>
            <a:ext cx="2290763" cy="5884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41300"/>
            <a:ext cx="6721475" cy="5884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FFFA2-6574-419F-96B6-F0BF00CA3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4B86E-2DE8-46EF-9EA1-671A628693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D27E-4A7B-416E-851E-CE8FE224E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95B3E-A4C0-4702-B964-FD64E2570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54F42-B216-416C-A5D9-2DE3BCB321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56EBC-57EE-4ADB-953E-A803D57732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739A1-ED6A-4181-B9C5-ABEEE31E6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B2F4D-FE2E-4C29-958D-1BDCE5E3F4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F9FB1-3CCC-4E8E-8927-C42261DB7C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8DA85-1F2E-4859-A0B6-2AAC6F025C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E0707-C47E-45A0-8B69-CC13CFC7D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1300"/>
            <a:ext cx="9164638" cy="1114425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 </a:t>
            </a:r>
            <a:r>
              <a:rPr lang="zh-CN" altLang="en-US" smtClean="0"/>
              <a:t>单击此处编辑母版标题样式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buChar char="»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1861-6929-4E21-9514-B85723779F1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1A7B-29E1-4696-8409-BA86FE5E1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jog.org/issue/S0002-9378(05)X7055-7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FAMILY PLANNING METHODS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5105400"/>
            <a:ext cx="39624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Mr. </a:t>
            </a:r>
            <a:r>
              <a:rPr lang="en-US" dirty="0" err="1" smtClean="0">
                <a:solidFill>
                  <a:schemeClr val="tx1"/>
                </a:solidFill>
              </a:rPr>
              <a:t>K.M.Parmar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Assistant Professor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Department of Anatomy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S.B.K.S.M.I. &amp; R.C.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noj\Desktop\muc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746263" cy="4872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676400"/>
            <a:ext cx="8131175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i="1" dirty="0" smtClean="0"/>
              <a:t>ovum survival- 24 hours </a:t>
            </a:r>
          </a:p>
          <a:p>
            <a:pPr>
              <a:defRPr/>
            </a:pPr>
            <a:r>
              <a:rPr lang="en-US" altLang="zh-CN" i="1" dirty="0" smtClean="0"/>
              <a:t>Sperms- 3 days </a:t>
            </a:r>
          </a:p>
          <a:p>
            <a:pPr eaLnBrk="1" hangingPunct="1">
              <a:defRPr/>
            </a:pPr>
            <a:r>
              <a:rPr lang="en-US" altLang="zh-CN" i="1" dirty="0" smtClean="0"/>
              <a:t>Coitus must be avoided from the 9</a:t>
            </a:r>
            <a:r>
              <a:rPr lang="en-US" altLang="zh-CN" i="1" baseline="30000" dirty="0" smtClean="0"/>
              <a:t>th</a:t>
            </a:r>
            <a:r>
              <a:rPr lang="en-US" altLang="zh-CN" i="1" dirty="0" smtClean="0"/>
              <a:t> to the 18</a:t>
            </a:r>
            <a:r>
              <a:rPr lang="en-US" altLang="zh-CN" i="1" baseline="30000" dirty="0" smtClean="0"/>
              <a:t>th</a:t>
            </a:r>
            <a:r>
              <a:rPr lang="en-US" altLang="zh-CN" i="1" dirty="0" smtClean="0"/>
              <a:t> day</a:t>
            </a:r>
          </a:p>
          <a:p>
            <a:pPr eaLnBrk="1" hangingPunct="1">
              <a:buFontTx/>
              <a:buNone/>
              <a:defRPr/>
            </a:pPr>
            <a:endParaRPr lang="en-US" altLang="zh-CN" i="1" dirty="0" smtClean="0"/>
          </a:p>
          <a:p>
            <a:pPr eaLnBrk="1" hangingPunct="1"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 </a:t>
            </a:r>
            <a:r>
              <a:rPr lang="en-US" altLang="zh-CN" sz="3400" smtClean="0"/>
              <a:t>Rhythm Method(“safe Period”)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Times New Roman" pitchFamily="18" charset="0"/>
              </a:rPr>
              <a:t>Figure 6.4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 l="3709" t="1979" r="3880" b="4791"/>
          <a:stretch>
            <a:fillRect/>
          </a:stretch>
        </p:blipFill>
        <p:spPr bwMode="auto">
          <a:xfrm>
            <a:off x="71438" y="1341438"/>
            <a:ext cx="8462962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 The Fertility 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Male: condom</a:t>
            </a:r>
          </a:p>
          <a:p>
            <a:r>
              <a:rPr lang="en-US" dirty="0" smtClean="0"/>
              <a:t>Female: condom, cervical cap/ diaphragm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Male condom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barrier method </a:t>
            </a:r>
          </a:p>
          <a:p>
            <a:r>
              <a:rPr lang="en-US" dirty="0" smtClean="0"/>
              <a:t>Covers the erect penis</a:t>
            </a:r>
          </a:p>
          <a:p>
            <a:r>
              <a:rPr lang="en-US" dirty="0" smtClean="0"/>
              <a:t>Readily available, cheap, Easy to use, easy to carry</a:t>
            </a:r>
          </a:p>
          <a:p>
            <a:r>
              <a:rPr lang="en-US" dirty="0" smtClean="0"/>
              <a:t>Prevents STDs</a:t>
            </a:r>
          </a:p>
          <a:p>
            <a:r>
              <a:rPr lang="en-US" dirty="0" smtClean="0"/>
              <a:t>No major side effect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noj\Desktop\male-condom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30346"/>
            <a:ext cx="5638800" cy="5766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methods used by Females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Female condoms, cervical cap, diaphragm</a:t>
            </a:r>
          </a:p>
          <a:p>
            <a:r>
              <a:rPr lang="en-US" dirty="0" smtClean="0"/>
              <a:t>Blocks the sperm from entering the uterus </a:t>
            </a:r>
          </a:p>
          <a:p>
            <a:r>
              <a:rPr lang="en-US" dirty="0" smtClean="0"/>
              <a:t>Helps to prevent pregnancy and sexually transmitted diseases</a:t>
            </a:r>
          </a:p>
          <a:p>
            <a:r>
              <a:rPr lang="en-US" dirty="0" smtClean="0"/>
              <a:t>Easy to use, readily available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anoj\Desktop\h9991285_005_01_p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040" y="685800"/>
            <a:ext cx="8143504" cy="5310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anoj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871" r="11970" b="2350"/>
          <a:stretch>
            <a:fillRect/>
          </a:stretch>
        </p:blipFill>
        <p:spPr bwMode="auto">
          <a:xfrm>
            <a:off x="533400" y="310662"/>
            <a:ext cx="8321369" cy="593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Oral Contraceptives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Hormonal pill</a:t>
            </a:r>
          </a:p>
          <a:p>
            <a:r>
              <a:rPr lang="en-US" dirty="0" smtClean="0"/>
              <a:t>Combination of </a:t>
            </a:r>
            <a:r>
              <a:rPr lang="en-US" dirty="0" err="1" smtClean="0"/>
              <a:t>oestrogen</a:t>
            </a:r>
            <a:r>
              <a:rPr lang="en-US" dirty="0" smtClean="0"/>
              <a:t> &amp; Progesterone</a:t>
            </a:r>
          </a:p>
          <a:p>
            <a:r>
              <a:rPr lang="en-US" dirty="0" smtClean="0"/>
              <a:t>Prevents ovulation, thickens cervical mucus, makes the uterus hostile for implantation</a:t>
            </a:r>
          </a:p>
          <a:p>
            <a:r>
              <a:rPr lang="en-US" dirty="0" smtClean="0"/>
              <a:t>Can be used as Emergency contraceptive</a:t>
            </a:r>
          </a:p>
          <a:p>
            <a:r>
              <a:rPr lang="en-US" dirty="0" smtClean="0"/>
              <a:t>No protection against STDs</a:t>
            </a:r>
          </a:p>
          <a:p>
            <a:r>
              <a:rPr lang="en-US" dirty="0" smtClean="0"/>
              <a:t>Daily consumption required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FAMILY PLANNING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family planning is to enable couples and individuals to freely Choose how many children to have and when to have them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anoj\Desktop\147570-004-9B882DD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734" y="1142999"/>
            <a:ext cx="7429266" cy="505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anoj\Desktop\Screen Shot 2013-04-15 at 10.30.38 A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8311"/>
            <a:ext cx="8839200" cy="6849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Intra-uterine devices (IUDs)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device put inside the uterus by a health care professional</a:t>
            </a:r>
          </a:p>
          <a:p>
            <a:r>
              <a:rPr lang="en-US" dirty="0" smtClean="0"/>
              <a:t>Thickens mucus in cervix making it hard for sperm to enter the uterus</a:t>
            </a:r>
          </a:p>
          <a:p>
            <a:r>
              <a:rPr lang="en-US" dirty="0" smtClean="0"/>
              <a:t>Foreign body reaction inside the uterus: hostile for implantation</a:t>
            </a:r>
          </a:p>
          <a:p>
            <a:r>
              <a:rPr lang="en-US" dirty="0" smtClean="0"/>
              <a:t>Always stays in place, cannot move around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altLang="zh-CN" i="1" smtClean="0"/>
              <a:t>Inert</a:t>
            </a:r>
          </a:p>
          <a:p>
            <a:pPr algn="just" eaLnBrk="1" hangingPunct="1">
              <a:defRPr/>
            </a:pPr>
            <a:r>
              <a:rPr lang="en-US" altLang="zh-CN" i="1" smtClean="0"/>
              <a:t>Copper bearing</a:t>
            </a:r>
          </a:p>
          <a:p>
            <a:pPr eaLnBrk="1" hangingPunct="1">
              <a:defRPr/>
            </a:pPr>
            <a:r>
              <a:rPr lang="en-US" altLang="zh-CN" i="1" smtClean="0"/>
              <a:t>Progestogen releasing</a:t>
            </a:r>
            <a:r>
              <a:rPr lang="en-US" altLang="zh-CN" sz="3200" smtClean="0"/>
              <a:t> 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400" b="0" smtClean="0"/>
              <a:t> </a:t>
            </a:r>
            <a:r>
              <a:rPr lang="en-US" altLang="zh-CN" sz="3400" smtClean="0"/>
              <a:t>Intra Uterine Devices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opper T IU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16113"/>
            <a:ext cx="4103688" cy="3325812"/>
          </a:xfrm>
        </p:spPr>
      </p:pic>
      <p:pic>
        <p:nvPicPr>
          <p:cNvPr id="38915" name="Picture 4" descr="Mirena IU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916113"/>
            <a:ext cx="4716462" cy="3587750"/>
          </a:xfrm>
        </p:spPr>
      </p:pic>
      <p:sp>
        <p:nvSpPr>
          <p:cNvPr id="227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0" smtClean="0"/>
              <a:t> </a:t>
            </a:r>
            <a:r>
              <a:rPr lang="en-US" altLang="zh-CN" smtClean="0"/>
              <a:t>IUDs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304800"/>
            <a:ext cx="7581900" cy="6065838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748712" cy="45386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i="1" dirty="0" smtClean="0"/>
              <a:t>Risks:</a:t>
            </a:r>
          </a:p>
          <a:p>
            <a:pPr lvl="1" eaLnBrk="1" hangingPunct="1">
              <a:defRPr/>
            </a:pPr>
            <a:r>
              <a:rPr lang="en-US" altLang="zh-CN" sz="1800" i="1" dirty="0" smtClean="0"/>
              <a:t>Perforation of the uterus (rare)</a:t>
            </a:r>
          </a:p>
          <a:p>
            <a:pPr lvl="1" eaLnBrk="1" hangingPunct="1">
              <a:defRPr/>
            </a:pPr>
            <a:r>
              <a:rPr lang="en-US" altLang="zh-CN" sz="1800" i="1" dirty="0" smtClean="0"/>
              <a:t>Infection (antibiotic prophylaxis not needed)</a:t>
            </a:r>
          </a:p>
          <a:p>
            <a:pPr lvl="1" eaLnBrk="1" hangingPunct="1">
              <a:defRPr/>
            </a:pPr>
            <a:r>
              <a:rPr lang="en-US" sz="1800" dirty="0" smtClean="0"/>
              <a:t>May increase the chance of pelvic inflammatory disease (PID)</a:t>
            </a:r>
          </a:p>
          <a:p>
            <a:pPr lvl="1" eaLnBrk="1" hangingPunct="1">
              <a:defRPr/>
            </a:pPr>
            <a:r>
              <a:rPr lang="en-US" altLang="zh-CN" sz="1800" i="1" dirty="0" smtClean="0"/>
              <a:t>increased menstrual bleeding</a:t>
            </a:r>
            <a:endParaRPr lang="en-US" sz="1800" dirty="0" smtClean="0"/>
          </a:p>
          <a:p>
            <a:pPr lvl="1" eaLnBrk="1" hangingPunct="1">
              <a:buNone/>
              <a:defRPr/>
            </a:pPr>
            <a:endParaRPr lang="en-US" altLang="zh-CN" sz="1800" i="1" dirty="0" smtClean="0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400" b="0" smtClean="0"/>
              <a:t> </a:t>
            </a:r>
            <a:r>
              <a:rPr lang="en-US" altLang="zh-CN" sz="3400" smtClean="0"/>
              <a:t>IUD Insertion Risks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Permanent Methods of Family Planning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Vasectomy</a:t>
            </a:r>
          </a:p>
          <a:p>
            <a:pPr eaLnBrk="1" hangingPunct="1"/>
            <a:r>
              <a:rPr lang="en-US" dirty="0" smtClean="0"/>
              <a:t>Tubal ligation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Family size completed</a:t>
            </a:r>
          </a:p>
          <a:p>
            <a:pPr eaLnBrk="1" hangingPunct="1"/>
            <a:r>
              <a:rPr lang="en-US" dirty="0" smtClean="0"/>
              <a:t>Couple willing for sterilization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scalpel vasectomy (NSV)</a:t>
            </a:r>
          </a:p>
          <a:p>
            <a:r>
              <a:rPr lang="en-US" dirty="0" smtClean="0"/>
              <a:t>Cutting &amp; ligation of vas deferens under local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vasectomy is far safer and far less expensive than female tubal ligation</a:t>
            </a:r>
          </a:p>
          <a:p>
            <a:r>
              <a:rPr lang="en-US" dirty="0" smtClean="0"/>
              <a:t>No change in hormonal levels</a:t>
            </a:r>
          </a:p>
          <a:p>
            <a:r>
              <a:rPr lang="en-US" dirty="0" smtClean="0"/>
              <a:t>Semen examination after 6-10 wks to confirm absence of sperm</a:t>
            </a:r>
          </a:p>
          <a:p>
            <a:r>
              <a:rPr lang="en-US" dirty="0" err="1" smtClean="0"/>
              <a:t>Recanalization</a:t>
            </a:r>
            <a:r>
              <a:rPr lang="en-US" dirty="0" smtClean="0"/>
              <a:t>: little success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Contraception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methods</a:t>
            </a:r>
          </a:p>
          <a:p>
            <a:r>
              <a:rPr lang="en-US" dirty="0" smtClean="0"/>
              <a:t>Permanent methods</a:t>
            </a:r>
          </a:p>
          <a:p>
            <a:r>
              <a:rPr lang="en-US" dirty="0" smtClean="0"/>
              <a:t>Emergency contraception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588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59050" y="2043113"/>
            <a:ext cx="4027488" cy="2708275"/>
            <a:chOff x="-3" y="-3"/>
            <a:chExt cx="2537" cy="170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2531" cy="1700"/>
              <a:chOff x="0" y="0"/>
              <a:chExt cx="2531" cy="1700"/>
            </a:xfrm>
          </p:grpSpPr>
          <p:sp>
            <p:nvSpPr>
              <p:cNvPr id="53255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  </a:t>
                </a:r>
                <a:r>
                  <a:rPr lang="en-US" sz="17100"/>
                  <a:t> </a:t>
                </a:r>
                <a:r>
                  <a:rPr lang="en-US"/>
                  <a:t>                      </a:t>
                </a:r>
              </a:p>
            </p:txBody>
          </p:sp>
          <p:sp>
            <p:nvSpPr>
              <p:cNvPr id="53256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3254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2537" cy="170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3252" name="Picture 4" descr="Fig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510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88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59050" y="2043113"/>
            <a:ext cx="4027488" cy="2708275"/>
            <a:chOff x="-3" y="-3"/>
            <a:chExt cx="2537" cy="170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2531" cy="1700"/>
              <a:chOff x="0" y="0"/>
              <a:chExt cx="2531" cy="1700"/>
            </a:xfrm>
          </p:grpSpPr>
          <p:sp>
            <p:nvSpPr>
              <p:cNvPr id="54279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  </a:t>
                </a:r>
                <a:r>
                  <a:rPr lang="en-US" sz="17100"/>
                  <a:t> </a:t>
                </a:r>
                <a:r>
                  <a:rPr lang="en-US"/>
                  <a:t>                      </a:t>
                </a:r>
              </a:p>
            </p:txBody>
          </p:sp>
          <p:sp>
            <p:nvSpPr>
              <p:cNvPr id="54280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4278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2537" cy="170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4276" name="Picture 4" descr="Fig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57200"/>
            <a:ext cx="441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88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59050" y="2043113"/>
            <a:ext cx="4027488" cy="2708275"/>
            <a:chOff x="-3" y="-3"/>
            <a:chExt cx="2537" cy="170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2531" cy="1700"/>
              <a:chOff x="0" y="0"/>
              <a:chExt cx="2531" cy="1700"/>
            </a:xfrm>
          </p:grpSpPr>
          <p:sp>
            <p:nvSpPr>
              <p:cNvPr id="55303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  </a:t>
                </a:r>
                <a:r>
                  <a:rPr lang="en-US" sz="17100"/>
                  <a:t> </a:t>
                </a:r>
                <a:r>
                  <a:rPr lang="en-US"/>
                  <a:t>                      </a:t>
                </a:r>
              </a:p>
            </p:txBody>
          </p:sp>
          <p:sp>
            <p:nvSpPr>
              <p:cNvPr id="55304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5302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2537" cy="170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5300" name="Picture 4" descr="Fig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85800"/>
            <a:ext cx="45069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88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59050" y="2043113"/>
            <a:ext cx="4027488" cy="2708275"/>
            <a:chOff x="-3" y="-3"/>
            <a:chExt cx="2537" cy="170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2531" cy="1700"/>
              <a:chOff x="0" y="0"/>
              <a:chExt cx="2531" cy="1700"/>
            </a:xfrm>
          </p:grpSpPr>
          <p:sp>
            <p:nvSpPr>
              <p:cNvPr id="56327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  </a:t>
                </a:r>
                <a:r>
                  <a:rPr lang="en-US" sz="17100"/>
                  <a:t> </a:t>
                </a:r>
                <a:r>
                  <a:rPr lang="en-US"/>
                  <a:t>                      </a:t>
                </a:r>
              </a:p>
            </p:txBody>
          </p:sp>
          <p:sp>
            <p:nvSpPr>
              <p:cNvPr id="56328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6326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2537" cy="170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6324" name="Picture 4" descr="Fig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87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88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59050" y="2043113"/>
            <a:ext cx="4027488" cy="2708275"/>
            <a:chOff x="-3" y="-3"/>
            <a:chExt cx="2537" cy="170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2531" cy="1700"/>
              <a:chOff x="0" y="0"/>
              <a:chExt cx="2531" cy="1700"/>
            </a:xfrm>
          </p:grpSpPr>
          <p:sp>
            <p:nvSpPr>
              <p:cNvPr id="57351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  </a:t>
                </a:r>
                <a:r>
                  <a:rPr lang="en-US" sz="17100"/>
                  <a:t> </a:t>
                </a:r>
                <a:r>
                  <a:rPr lang="en-US"/>
                  <a:t>                      </a:t>
                </a:r>
              </a:p>
            </p:txBody>
          </p:sp>
          <p:sp>
            <p:nvSpPr>
              <p:cNvPr id="57352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7350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2537" cy="170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7348" name="Picture 4" descr="Fig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685800"/>
            <a:ext cx="457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588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59050" y="2043113"/>
            <a:ext cx="4027488" cy="2708275"/>
            <a:chOff x="-3" y="-3"/>
            <a:chExt cx="2537" cy="170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2531" cy="1700"/>
              <a:chOff x="0" y="0"/>
              <a:chExt cx="2531" cy="1700"/>
            </a:xfrm>
          </p:grpSpPr>
          <p:sp>
            <p:nvSpPr>
              <p:cNvPr id="58375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  </a:t>
                </a:r>
                <a:r>
                  <a:rPr lang="en-US" sz="17100"/>
                  <a:t> </a:t>
                </a:r>
                <a:r>
                  <a:rPr lang="en-US"/>
                  <a:t>                      </a:t>
                </a:r>
              </a:p>
            </p:txBody>
          </p:sp>
          <p:sp>
            <p:nvSpPr>
              <p:cNvPr id="58376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7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8374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2537" cy="170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8372" name="Picture 4" descr="Fig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44878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588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59050" y="2066925"/>
            <a:ext cx="4027488" cy="2662238"/>
            <a:chOff x="-3" y="-3"/>
            <a:chExt cx="2537" cy="167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2531" cy="1671"/>
              <a:chOff x="0" y="0"/>
              <a:chExt cx="2531" cy="1671"/>
            </a:xfrm>
          </p:grpSpPr>
          <p:sp>
            <p:nvSpPr>
              <p:cNvPr id="59399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  </a:t>
                </a:r>
                <a:r>
                  <a:rPr lang="en-US" sz="16800"/>
                  <a:t> </a:t>
                </a:r>
                <a:r>
                  <a:rPr lang="en-US"/>
                  <a:t>                       </a:t>
                </a:r>
              </a:p>
            </p:txBody>
          </p:sp>
          <p:sp>
            <p:nvSpPr>
              <p:cNvPr id="59400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31" cy="1671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9398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2537" cy="1677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9396" name="Picture 4" descr="Fig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1000"/>
            <a:ext cx="45513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Tubal 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to block a woman's fallopian tubes. </a:t>
            </a:r>
          </a:p>
          <a:p>
            <a:r>
              <a:rPr lang="en-US" dirty="0" smtClean="0"/>
              <a:t>Permanent form of birth control.</a:t>
            </a:r>
          </a:p>
          <a:p>
            <a:r>
              <a:rPr lang="en-US" dirty="0" smtClean="0"/>
              <a:t>This procedure is also called tubal ligation or </a:t>
            </a:r>
            <a:r>
              <a:rPr lang="en-US" dirty="0" err="1" smtClean="0"/>
              <a:t>Tubectomy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Spinal/Local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Traditional tubal ligation, the surgeon severs the tubes, and then ties (</a:t>
            </a:r>
            <a:r>
              <a:rPr lang="en-US" dirty="0" err="1" smtClean="0"/>
              <a:t>ligates</a:t>
            </a:r>
            <a:r>
              <a:rPr lang="en-US" dirty="0" smtClean="0"/>
              <a:t>) them off thereby preventing the travel of eggs to the uterus. </a:t>
            </a:r>
          </a:p>
          <a:p>
            <a:r>
              <a:rPr lang="en-US" dirty="0" smtClean="0"/>
              <a:t>Other methods include using clips or rings to clamp them shut, or severing and cauterizing 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021" t="14617" r="22068" b="25058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Temporary methods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regulation of fertility </a:t>
            </a:r>
          </a:p>
          <a:p>
            <a:r>
              <a:rPr lang="en-US" dirty="0" smtClean="0"/>
              <a:t>Barrier methods </a:t>
            </a:r>
          </a:p>
          <a:p>
            <a:r>
              <a:rPr lang="en-US" dirty="0" smtClean="0"/>
              <a:t>Hormonal contraception</a:t>
            </a:r>
          </a:p>
          <a:p>
            <a:r>
              <a:rPr lang="en-US" dirty="0" smtClean="0"/>
              <a:t>Intra uterine contraceptive devices   </a:t>
            </a:r>
          </a:p>
          <a:p>
            <a:r>
              <a:rPr lang="en-US" dirty="0" smtClean="0"/>
              <a:t>Emergency (Post coital ) contraception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noj\Desktop\h9991485_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5440" y="1142999"/>
            <a:ext cx="8417560" cy="548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noj\Desktop\413638107_467c453f6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504" y="228600"/>
            <a:ext cx="8739896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Tubal Ligation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99% effective</a:t>
            </a:r>
          </a:p>
          <a:p>
            <a:r>
              <a:rPr lang="en-US" dirty="0" smtClean="0"/>
              <a:t>Chances of operative &amp; Post op complications</a:t>
            </a:r>
          </a:p>
          <a:p>
            <a:r>
              <a:rPr lang="en-US" dirty="0" smtClean="0"/>
              <a:t>Failure with Ectopic pregnancy may occur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Tubal 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procedure that connects these separated parts of the fallopian tube is called tubal reversal or microsurgical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tubotubal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anastomosis.</a:t>
            </a:r>
          </a:p>
          <a:p>
            <a:r>
              <a:rPr lang="en-US" dirty="0" smtClean="0"/>
              <a:t>Tubal reversal is microsurgery to repair the fallopian tube after a tubal ligation procedure.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vitro </a:t>
            </a:r>
            <a:r>
              <a:rPr lang="en-US" dirty="0" err="1" smtClean="0"/>
              <a:t>fertilisation</a:t>
            </a:r>
            <a:r>
              <a:rPr lang="en-US" dirty="0" smtClean="0"/>
              <a:t> (IVF)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60475" algn="l"/>
                <a:tab pos="4114800" algn="l"/>
                <a:tab pos="4349750" algn="l"/>
                <a:tab pos="7259638" algn="l"/>
              </a:tabLst>
            </a:pPr>
            <a:r>
              <a:rPr lang="en-US" dirty="0" smtClean="0"/>
              <a:t>A process by which an egg is </a:t>
            </a:r>
            <a:r>
              <a:rPr lang="en-US" dirty="0" err="1" smtClean="0"/>
              <a:t>fertilised</a:t>
            </a:r>
            <a:r>
              <a:rPr lang="en-US" dirty="0" smtClean="0"/>
              <a:t> by sperm outside the body: in vitro. </a:t>
            </a:r>
          </a:p>
          <a:p>
            <a:pPr>
              <a:tabLst>
                <a:tab pos="1260475" algn="l"/>
                <a:tab pos="4114800" algn="l"/>
                <a:tab pos="4349750" algn="l"/>
                <a:tab pos="7259638" algn="l"/>
              </a:tabLst>
            </a:pPr>
            <a:r>
              <a:rPr lang="en-US" dirty="0" smtClean="0"/>
              <a:t>IVF is a major treatment for infertility when other methods of assisted reproductive technology have failed.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vitro </a:t>
            </a:r>
            <a:r>
              <a:rPr lang="en-US" dirty="0" err="1" smtClean="0"/>
              <a:t>fertilisation</a:t>
            </a:r>
            <a:r>
              <a:rPr lang="en-US" dirty="0" smtClean="0"/>
              <a:t> (IVF)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60475" algn="l"/>
                <a:tab pos="4114800" algn="l"/>
                <a:tab pos="4349750" algn="l"/>
                <a:tab pos="7259638" algn="l"/>
              </a:tabLst>
            </a:pPr>
            <a:r>
              <a:rPr lang="en-US" sz="2800" dirty="0" smtClean="0"/>
              <a:t>The process involves monitoring and stimulating a woman's </a:t>
            </a:r>
            <a:r>
              <a:rPr lang="en-US" sz="2800" dirty="0" err="1" smtClean="0"/>
              <a:t>ovulatory</a:t>
            </a:r>
            <a:r>
              <a:rPr lang="en-US" sz="2800" dirty="0" smtClean="0"/>
              <a:t> process, removing ovum or ova (egg or eggs) from the woman's ovaries and letting sperm fertilize them in a fluid medium in a laboratory. </a:t>
            </a:r>
          </a:p>
          <a:p>
            <a:pPr>
              <a:tabLst>
                <a:tab pos="1260475" algn="l"/>
                <a:tab pos="4114800" algn="l"/>
                <a:tab pos="4349750" algn="l"/>
                <a:tab pos="7259638" algn="l"/>
              </a:tabLst>
            </a:pPr>
            <a:r>
              <a:rPr lang="en-US" sz="2800" dirty="0" smtClean="0"/>
              <a:t>The </a:t>
            </a:r>
            <a:r>
              <a:rPr lang="en-US" sz="2800" dirty="0" err="1" smtClean="0"/>
              <a:t>fertilised</a:t>
            </a:r>
            <a:r>
              <a:rPr lang="en-US" sz="2800" dirty="0" smtClean="0"/>
              <a:t> egg (zygote) is cultured for 2–6 days in a growth medium and is then transferred to the mother's uterus with the intention of establishing a successful pregnancy. 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noj\Desktop\ivf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206096" cy="5908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Surrogate Motherhood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relationship in which one woman bears and gives birth to a child for a person or a couple who then adopts or takes legal custody of the child; also called mothering by proxy.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Surrogate Motherhood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Replacement Mother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Intended mother</a:t>
            </a:r>
          </a:p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Surrogacy arrangements are categorized as either </a:t>
            </a:r>
            <a:r>
              <a:rPr lang="en-US" b="1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commercial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b="1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altruistic</a:t>
            </a:r>
            <a:endParaRPr lang="en-US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 1 Which of the following is false about barrier methods of contraception?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Easy to use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Very few side effects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 protection against STDs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Cheap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Permanent methods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Sterilization</a:t>
            </a:r>
          </a:p>
          <a:p>
            <a:r>
              <a:rPr lang="en-US" dirty="0" smtClean="0"/>
              <a:t>Female sterilization: Tubal ligation</a:t>
            </a:r>
          </a:p>
          <a:p>
            <a:r>
              <a:rPr lang="en-US" dirty="0" smtClean="0"/>
              <a:t>Male sterilization: Vasectomy (No-scalpel vasectomy - NSV)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 2 Mechanism of action of Oral contraceptives is: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Prevents ovulation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Thickens cervical mucus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Makes uterus hostile for </a:t>
            </a:r>
            <a:r>
              <a:rPr lang="en-US" dirty="0" err="1" smtClean="0"/>
              <a:t>implanation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3 Major advantage of IUDs over OC pills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Safe &amp; minimum side effects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Longer duration of action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more effective in preventing pregnancy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Q4  Which of the following is permanent method of contraception?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Barrier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Oral contraceptives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NSV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Q 5 False about IVF is: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treatment for infertility when other methods of ART have failed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Sperms injected into uterus directly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Fertilization in a medium outside the body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Zygote cultured for 2–6 days in a growth medium before transferring to the mother's uterus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7485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 /</a:t>
                      </a:r>
                    </a:p>
                    <a:p>
                      <a:pPr algn="ctr"/>
                      <a:r>
                        <a:rPr lang="en-US" dirty="0" smtClean="0"/>
                        <a:t>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6261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vitro fertilization, gamete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intrafallopian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transfer, and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superovulation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intrauterine insemination: Efficacy and potential health hazards on babies delivered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M.Yusoff</a:t>
                      </a:r>
                      <a:r>
                        <a:rPr lang="en-US" sz="18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Dawood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American Journal of Obstetrics &amp;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Gynaecology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April 1996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Volume 174, Issue 4, Pages 1208–1217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purpose of this article was to review the efficacy and potential hazards of assisted conception.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pregnancy per cycle is 19.8% and delivery per cycle is 16.0% for in vitro fertilization (all indications) and 29.5% and 19.8%, respectively, for gamete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intrafallopian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transfer. In limited prospective studies, in vitro fertilization, gamete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intrafallopian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transfer, and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superovulation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intrauterine insemination have similar fecundity. Multiple births from in vitro fertilization and gamete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intrafallopian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transfer are increased, whereas preterm labor and low-birth-weight babies are significantly more common, even in singletons.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efficacy or relative superiority of IVF, gamete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intrafallopian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transfer, and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superovulation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intrauterine insemination in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nontubal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subfertility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remains to be shown by properly designed, prospective, randomized, controlled, or comparative studies. Therefore less invasive and less expensive methods such as expectant management or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superovulation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intrauterine insemination should be used before embarking on in vitro fertilization and gamete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intrafallopian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transfer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Natural regulation of fertility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 based methods: BBT, Billing’s method</a:t>
            </a:r>
          </a:p>
          <a:p>
            <a:r>
              <a:rPr lang="en-US" dirty="0" smtClean="0"/>
              <a:t>Calendar method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Body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Slight fall in baseline temp just before ovulation</a:t>
            </a:r>
          </a:p>
          <a:p>
            <a:r>
              <a:rPr lang="en-US" dirty="0" smtClean="0"/>
              <a:t>F/b sharp rise in temp for 2-3 days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noj\Desktop\Annotated-Basal-Body-Temperature-Char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545" r="7093" b="12500"/>
          <a:stretch>
            <a:fillRect/>
          </a:stretch>
        </p:blipFill>
        <p:spPr bwMode="auto">
          <a:xfrm>
            <a:off x="0" y="283973"/>
            <a:ext cx="9144000" cy="620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Billing’s method/ Cervical mucus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quality of cervical mucus before  ovulation (thin, clear &amp; elastic)</a:t>
            </a:r>
          </a:p>
          <a:p>
            <a:r>
              <a:rPr lang="en-US" dirty="0" smtClean="0"/>
              <a:t>After ovulation mucus becomes thick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ynecology Template">
  <a:themeElements>
    <a:clrScheme name="Gynecology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ynecology Template">
      <a:majorFont>
        <a:latin typeface="Verdana"/>
        <a:ea typeface="黑体"/>
        <a:cs typeface=""/>
      </a:majorFont>
      <a:minorFont>
        <a:latin typeface="Verdana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Gynecology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ynecology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ynecology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ynecology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ynecology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ynecology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ynecology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ynecology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ynecology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ynecology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ynecology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ynecology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879</Words>
  <Application>Microsoft Office PowerPoint</Application>
  <PresentationFormat>On-screen Show (4:3)</PresentationFormat>
  <Paragraphs>159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Gynecology Template</vt:lpstr>
      <vt:lpstr>1_Office Theme</vt:lpstr>
      <vt:lpstr>FAMILY PLANNING METHODS</vt:lpstr>
      <vt:lpstr>FAMILY PLANNING</vt:lpstr>
      <vt:lpstr>Methods of Contraception</vt:lpstr>
      <vt:lpstr>Temporary methods</vt:lpstr>
      <vt:lpstr>Permanent methods</vt:lpstr>
      <vt:lpstr>Natural regulation of fertility </vt:lpstr>
      <vt:lpstr>Basal Body Temperature</vt:lpstr>
      <vt:lpstr>Slide 8</vt:lpstr>
      <vt:lpstr>Billing’s method/ Cervical mucus method</vt:lpstr>
      <vt:lpstr>Slide 10</vt:lpstr>
      <vt:lpstr> Rhythm Method(“safe Period”)</vt:lpstr>
      <vt:lpstr> The Fertility Cycle</vt:lpstr>
      <vt:lpstr>Barrier methods</vt:lpstr>
      <vt:lpstr>Male condom</vt:lpstr>
      <vt:lpstr>Slide 15</vt:lpstr>
      <vt:lpstr>Barrier methods used by Females</vt:lpstr>
      <vt:lpstr>Slide 17</vt:lpstr>
      <vt:lpstr>Slide 18</vt:lpstr>
      <vt:lpstr>Oral Contraceptives</vt:lpstr>
      <vt:lpstr>Slide 20</vt:lpstr>
      <vt:lpstr>Slide 21</vt:lpstr>
      <vt:lpstr>Intra-uterine devices (IUDs)</vt:lpstr>
      <vt:lpstr> Intra Uterine Devices</vt:lpstr>
      <vt:lpstr> IUDs</vt:lpstr>
      <vt:lpstr>Slide 25</vt:lpstr>
      <vt:lpstr> IUD Insertion Risks</vt:lpstr>
      <vt:lpstr>Permanent Methods of Family Planning</vt:lpstr>
      <vt:lpstr>Indications</vt:lpstr>
      <vt:lpstr>Male sterilization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Tubal Sterilization</vt:lpstr>
      <vt:lpstr>Procedure</vt:lpstr>
      <vt:lpstr>Slide 39</vt:lpstr>
      <vt:lpstr>Slide 40</vt:lpstr>
      <vt:lpstr>Slide 41</vt:lpstr>
      <vt:lpstr>Tubal Ligation</vt:lpstr>
      <vt:lpstr>Tubal reversal</vt:lpstr>
      <vt:lpstr>In vitro fertilisation (IVF)</vt:lpstr>
      <vt:lpstr>In vitro fertilisation (IVF)</vt:lpstr>
      <vt:lpstr>Slide 46</vt:lpstr>
      <vt:lpstr>Surrogate Motherhood </vt:lpstr>
      <vt:lpstr>Surrogate Motherhood 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Manoj</dc:creator>
  <cp:lastModifiedBy>Admin</cp:lastModifiedBy>
  <cp:revision>33</cp:revision>
  <dcterms:created xsi:type="dcterms:W3CDTF">2014-05-13T05:44:01Z</dcterms:created>
  <dcterms:modified xsi:type="dcterms:W3CDTF">2020-08-13T06:43:05Z</dcterms:modified>
</cp:coreProperties>
</file>