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5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76" r:id="rId12"/>
    <p:sldId id="278" r:id="rId13"/>
    <p:sldId id="279" r:id="rId14"/>
    <p:sldId id="266" r:id="rId15"/>
    <p:sldId id="267" r:id="rId16"/>
    <p:sldId id="268" r:id="rId17"/>
    <p:sldId id="269" r:id="rId18"/>
    <p:sldId id="27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77D0-C69B-41CA-8B9C-B1BDCE2B2202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51BF-35F9-4886-9DE7-C2FAF4BB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491FC-250A-4206-ADF4-4346C6B8D7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Height varies directly with VC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VC increases with age up to age 20 years then becomes inversely proportion to 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Women usually with lower VC than men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420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20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10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fld id="{1D8BD707-D9CF-40AE-B4C6-C98DA3205C09}" type="datetimeFigureOut">
              <a:rPr lang="en-US" smtClean="0"/>
              <a:pPr/>
              <a:t>11-Aug-20</a:t>
            </a:fld>
            <a:endParaRPr lang="en-US"/>
          </a:p>
        </p:txBody>
      </p:sp>
      <p:pic>
        <p:nvPicPr>
          <p:cNvPr id="1032" name="Picture 17" descr="CABG_tran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5571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Pulmonary function testing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pirometry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lpesh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990600"/>
            <a:ext cx="472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lpesh\Desktop\Spirometers_Tissot_Harvard_Apprat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724" y="1981200"/>
            <a:ext cx="354055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alpesh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953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alpesh\Desktop\cardiac-stress-test-equipment-68300-76116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55" y="3306831"/>
            <a:ext cx="1367089" cy="12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Spirogram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34200" cy="5411520"/>
          </a:xfrm>
        </p:spPr>
      </p:pic>
    </p:spTree>
    <p:extLst>
      <p:ext uri="{BB962C8B-B14F-4D97-AF65-F5344CB8AC3E}">
        <p14:creationId xmlns:p14="http://schemas.microsoft.com/office/powerpoint/2010/main" val="654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RV is not measured directly with the spirometer</a:t>
            </a:r>
          </a:p>
          <a:p>
            <a:r>
              <a:rPr lang="en-US" dirty="0" smtClean="0"/>
              <a:t>So RV= FRC-ERV</a:t>
            </a:r>
          </a:p>
          <a:p>
            <a:r>
              <a:rPr lang="en-US" dirty="0" smtClean="0"/>
              <a:t>Common method to measure these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Nitrogen washout </a:t>
            </a:r>
            <a:r>
              <a:rPr lang="en-US" dirty="0" smtClean="0"/>
              <a:t>method.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Helium dilution method.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Total body </a:t>
            </a:r>
            <a:r>
              <a:rPr lang="en-US" dirty="0" smtClean="0"/>
              <a:t>plethysmography.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of gas flow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that measures air flow rates during forced breathing maneuvers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5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Max volume of air expired after a max inspiration.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Imp for the diagnosis of obstructive &amp; restrictive dz.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VC= TV+ERV+IRV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Normal- 3.1-4.8 Lit. </a:t>
            </a:r>
            <a:r>
              <a:rPr lang="en-US" dirty="0"/>
              <a:t>OR 60-70 ml/kg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</a:t>
            </a:r>
            <a:r>
              <a:rPr lang="en-US" sz="1800" dirty="0" smtClean="0"/>
              <a:t>1</a:t>
            </a:r>
            <a:endParaRPr lang="en-US" dirty="0" smtClean="0"/>
          </a:p>
          <a:p>
            <a:r>
              <a:rPr lang="en-US" dirty="0" smtClean="0"/>
              <a:t>FEV</a:t>
            </a:r>
            <a:r>
              <a:rPr lang="en-US" sz="1800" dirty="0" smtClean="0"/>
              <a:t>1</a:t>
            </a:r>
            <a:r>
              <a:rPr lang="en-US" dirty="0" smtClean="0"/>
              <a:t>%= </a:t>
            </a:r>
            <a:r>
              <a:rPr lang="en-US" u="sng" dirty="0" smtClean="0"/>
              <a:t>FEV1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FVC</a:t>
            </a:r>
          </a:p>
          <a:p>
            <a:r>
              <a:rPr lang="en-US" dirty="0" smtClean="0"/>
              <a:t>FEV</a:t>
            </a:r>
            <a:r>
              <a:rPr lang="en-US" sz="1800" dirty="0" smtClean="0"/>
              <a:t>3</a:t>
            </a:r>
            <a:r>
              <a:rPr lang="en-US" dirty="0" smtClean="0"/>
              <a:t>%</a:t>
            </a:r>
          </a:p>
          <a:p>
            <a:r>
              <a:rPr lang="en-US" dirty="0" smtClean="0"/>
              <a:t>PEFR</a:t>
            </a:r>
          </a:p>
          <a:p>
            <a:r>
              <a:rPr lang="en-US" dirty="0" smtClean="0"/>
              <a:t>FEF</a:t>
            </a:r>
            <a:r>
              <a:rPr lang="en-US" sz="1800" dirty="0" smtClean="0"/>
              <a:t>25-75  </a:t>
            </a:r>
            <a:r>
              <a:rPr lang="en-US" dirty="0" smtClean="0"/>
              <a:t>- Sensitive &amp; important indicator of obstruction of small distal airways.</a:t>
            </a:r>
          </a:p>
        </p:txBody>
      </p:sp>
    </p:spTree>
    <p:extLst>
      <p:ext uri="{BB962C8B-B14F-4D97-AF65-F5344CB8AC3E}">
        <p14:creationId xmlns:p14="http://schemas.microsoft.com/office/powerpoint/2010/main" val="4230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Peak Flow Meter</a:t>
            </a:r>
            <a:br>
              <a:rPr lang="en-US" dirty="0" smtClean="0"/>
            </a:br>
            <a:r>
              <a:rPr lang="en-US" dirty="0" smtClean="0"/>
              <a:t>PEFR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PFT ?</a:t>
            </a:r>
          </a:p>
          <a:p>
            <a:r>
              <a:rPr lang="en-US" dirty="0" smtClean="0"/>
              <a:t>Various Lung volumes &amp; Capacities</a:t>
            </a:r>
          </a:p>
          <a:p>
            <a:r>
              <a:rPr lang="en-US" dirty="0" smtClean="0"/>
              <a:t>Tests of gas flow rates</a:t>
            </a:r>
          </a:p>
          <a:p>
            <a:r>
              <a:rPr lang="en-US" dirty="0" smtClean="0"/>
              <a:t>PEFR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invented by </a:t>
            </a:r>
            <a:r>
              <a:rPr lang="en-US" dirty="0" smtClean="0">
                <a:solidFill>
                  <a:srgbClr val="FF0000"/>
                </a:solidFill>
              </a:rPr>
              <a:t>wright</a:t>
            </a:r>
            <a:r>
              <a:rPr lang="en-US" dirty="0" smtClean="0"/>
              <a:t> for monitoring of asthma symptoms.</a:t>
            </a:r>
          </a:p>
          <a:p>
            <a:r>
              <a:rPr lang="en-US" dirty="0" smtClean="0"/>
              <a:t>Known as wrights peak flow meter.</a:t>
            </a:r>
          </a:p>
          <a:p>
            <a:r>
              <a:rPr lang="en-US" dirty="0" smtClean="0"/>
              <a:t>It is a small</a:t>
            </a:r>
            <a:r>
              <a:rPr lang="en-US" dirty="0"/>
              <a:t>, </a:t>
            </a:r>
            <a:r>
              <a:rPr lang="en-US" dirty="0" smtClean="0"/>
              <a:t>inexpensive, portable </a:t>
            </a:r>
            <a:r>
              <a:rPr lang="en-US" dirty="0"/>
              <a:t>and easy for most patients to </a:t>
            </a:r>
            <a:r>
              <a:rPr lang="en-US" dirty="0" smtClean="0"/>
              <a:t>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peak flow </a:t>
            </a:r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kalpesh\Desktop\wright_originalstdandlr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02889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peak flow meter</a:t>
            </a:r>
            <a:endParaRPr lang="en-US" dirty="0"/>
          </a:p>
        </p:txBody>
      </p:sp>
      <p:pic>
        <p:nvPicPr>
          <p:cNvPr id="2050" name="Picture 2" descr="C:\Users\kalpesh\Desktop\eu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0" y="2466975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Regularly monitor lung function and response to treatment over the short- and </a:t>
            </a:r>
            <a:r>
              <a:rPr lang="en-US" dirty="0" smtClean="0"/>
              <a:t>long-term.</a:t>
            </a:r>
            <a:endParaRPr lang="en-US" dirty="0"/>
          </a:p>
          <a:p>
            <a:r>
              <a:rPr lang="en-US" dirty="0" smtClean="0"/>
              <a:t>Determine </a:t>
            </a:r>
            <a:r>
              <a:rPr lang="en-US" dirty="0"/>
              <a:t>the severity of an asthma </a:t>
            </a:r>
            <a:r>
              <a:rPr lang="en-US" dirty="0" smtClean="0"/>
              <a:t>attack.</a:t>
            </a:r>
            <a:endParaRPr lang="en-US" dirty="0"/>
          </a:p>
          <a:p>
            <a:r>
              <a:rPr lang="en-US" dirty="0" smtClean="0"/>
              <a:t>Assess </a:t>
            </a:r>
            <a:r>
              <a:rPr lang="en-US" dirty="0"/>
              <a:t>response to treatment during an </a:t>
            </a:r>
            <a:r>
              <a:rPr lang="en-US" dirty="0" smtClean="0"/>
              <a:t>attack.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expiratory flow rate is the measurement of how much the patient can blow </a:t>
            </a:r>
            <a:r>
              <a:rPr lang="en-US" dirty="0" smtClean="0"/>
              <a:t>out air of </a:t>
            </a:r>
            <a:r>
              <a:rPr lang="en-US" dirty="0"/>
              <a:t>their lungs in one </a:t>
            </a:r>
            <a:r>
              <a:rPr lang="en-US" dirty="0" smtClean="0"/>
              <a:t>breath.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Expiratory Flow Rate (PEFR)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 a clean mouthpiece.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the marker is set to zero.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 </a:t>
            </a:r>
            <a:r>
              <a:rPr lang="en-US" dirty="0"/>
              <a:t>up or sit upright.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</a:t>
            </a:r>
            <a:r>
              <a:rPr lang="en-US" dirty="0"/>
              <a:t>as deep a breath in as you can and hold it.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</a:t>
            </a:r>
            <a:r>
              <a:rPr lang="en-US" dirty="0"/>
              <a:t>the mouthpiece in your mouth and form as tight a seal as possible around it with your lips.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Breathe </a:t>
            </a:r>
            <a:r>
              <a:rPr lang="en-US" dirty="0"/>
              <a:t>out as hard as you can.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</a:t>
            </a:r>
            <a:r>
              <a:rPr lang="en-US" dirty="0"/>
              <a:t>and record the reading.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</a:t>
            </a:r>
            <a:r>
              <a:rPr lang="en-US" dirty="0"/>
              <a:t>the process 3-4 times and record the highest reading.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 </a:t>
            </a:r>
            <a:r>
              <a:rPr lang="en-US" dirty="0"/>
              <a:t>down the reading in a diary to allow comparison with readings on other days. </a:t>
            </a:r>
          </a:p>
        </p:txBody>
      </p:sp>
    </p:spTree>
    <p:extLst>
      <p:ext uri="{BB962C8B-B14F-4D97-AF65-F5344CB8AC3E}">
        <p14:creationId xmlns:p14="http://schemas.microsoft.com/office/powerpoint/2010/main" val="22078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90600"/>
            <a:ext cx="6908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0653"/>
            <a:ext cx="6908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13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Pulmonary Function Tests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ests  to assess Pulmonary function.</a:t>
            </a:r>
          </a:p>
          <a:p>
            <a:endParaRPr lang="en-US" dirty="0" smtClean="0"/>
          </a:p>
          <a:p>
            <a:r>
              <a:rPr lang="en-US" dirty="0" smtClean="0"/>
              <a:t>Provide objective and standardized measurements for assessing the presence and severity of respiratory dysfunction.</a:t>
            </a:r>
          </a:p>
        </p:txBody>
      </p:sp>
    </p:spTree>
    <p:extLst>
      <p:ext uri="{BB962C8B-B14F-4D97-AF65-F5344CB8AC3E}">
        <p14:creationId xmlns:p14="http://schemas.microsoft.com/office/powerpoint/2010/main" val="23020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	  </a:t>
            </a:r>
            <a:r>
              <a:rPr lang="en-US" sz="4000" b="1" u="sng" dirty="0" smtClean="0">
                <a:solidFill>
                  <a:srgbClr val="FF0000"/>
                </a:solidFill>
              </a:rPr>
              <a:t>Breath </a:t>
            </a:r>
            <a:r>
              <a:rPr lang="en-US" sz="4000" b="1" u="sng" dirty="0">
                <a:solidFill>
                  <a:srgbClr val="FF0000"/>
                </a:solidFill>
              </a:rPr>
              <a:t>holding test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World record – 22 </a:t>
            </a:r>
            <a:r>
              <a:rPr lang="en-US" dirty="0" smtClean="0"/>
              <a:t>minutes</a:t>
            </a:r>
          </a:p>
          <a:p>
            <a:r>
              <a:rPr lang="en-US" dirty="0"/>
              <a:t>A test used as a rough index of </a:t>
            </a:r>
            <a:r>
              <a:rPr lang="en-US" dirty="0" smtClean="0"/>
              <a:t>cardio pulmonary</a:t>
            </a:r>
            <a:r>
              <a:rPr lang="en-US" dirty="0"/>
              <a:t> reserve, measured by the length </a:t>
            </a:r>
            <a:r>
              <a:rPr lang="en-US" dirty="0" smtClean="0"/>
              <a:t>of time</a:t>
            </a:r>
            <a:r>
              <a:rPr lang="en-US" dirty="0"/>
              <a:t> a  </a:t>
            </a:r>
            <a:r>
              <a:rPr lang="en-US" dirty="0" smtClean="0"/>
              <a:t>person</a:t>
            </a:r>
            <a:r>
              <a:rPr lang="en-US" dirty="0"/>
              <a:t> can hold his or </a:t>
            </a:r>
            <a:r>
              <a:rPr lang="en-US" dirty="0" smtClean="0"/>
              <a:t>her breath.</a:t>
            </a:r>
          </a:p>
          <a:p>
            <a:r>
              <a:rPr lang="en-US" dirty="0" smtClean="0"/>
              <a:t>Diminished</a:t>
            </a:r>
            <a:r>
              <a:rPr lang="en-US" dirty="0"/>
              <a:t> cardiac or pulmonary reserve is </a:t>
            </a:r>
            <a:r>
              <a:rPr lang="en-US" dirty="0" smtClean="0"/>
              <a:t>     indicated</a:t>
            </a:r>
            <a:r>
              <a:rPr lang="en-US" dirty="0"/>
              <a:t> if one's breath is held for less than </a:t>
            </a:r>
            <a:r>
              <a:rPr lang="en-US" dirty="0" smtClean="0"/>
              <a:t>  20</a:t>
            </a:r>
            <a:r>
              <a:rPr lang="en-US" dirty="0"/>
              <a:t> seconds.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688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GOALS of PFT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To screen for the presence of obstruction or  restriction.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To assess the severity of disease.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To assess the progression of disease.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To assess the response to treatment.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To assess the patient prior to surgery, to identify the risk for post operative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7782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INDICATIONS OF PFT IN PAC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Age &gt; 70 yrs.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Morbid obesity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Thoracic or </a:t>
            </a:r>
            <a:r>
              <a:rPr lang="en-US" dirty="0"/>
              <a:t>Upper abdominal </a:t>
            </a:r>
            <a:r>
              <a:rPr lang="en-US" dirty="0" smtClean="0"/>
              <a:t>surgery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Smoking history and cough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Any pulmonary disease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Undergoing anesthesia for lengthy period of time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Normal values - Variables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values vary and depend on</a:t>
            </a:r>
          </a:p>
          <a:p>
            <a:pPr lvl="1"/>
            <a:r>
              <a:rPr lang="en-US" dirty="0" smtClean="0"/>
              <a:t>Height </a:t>
            </a:r>
          </a:p>
          <a:p>
            <a:pPr lvl="1"/>
            <a:r>
              <a:rPr lang="en-US" dirty="0" smtClean="0"/>
              <a:t>Age 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Ethnicity/Race</a:t>
            </a:r>
          </a:p>
        </p:txBody>
      </p:sp>
    </p:spTree>
    <p:extLst>
      <p:ext uri="{BB962C8B-B14F-4D97-AF65-F5344CB8AC3E}">
        <p14:creationId xmlns:p14="http://schemas.microsoft.com/office/powerpoint/2010/main" val="30699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Tests of ventilatory function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volume and capacities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4419"/>
              </p:ext>
            </p:extLst>
          </p:nvPr>
        </p:nvGraphicFramePr>
        <p:xfrm>
          <a:off x="914400" y="2209800"/>
          <a:ext cx="7315200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/>
                <a:gridCol w="3429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Volumes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Capacities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TV       500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VC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IRV      2500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IC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ERV     1000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FRC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RV       1500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TLC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Traditional water seal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Electrical computerized device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either case, a graphic tracing is done – known as Spirogram.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>
          <a:noFill/>
        </a:ln>
        <a:effectLst>
          <a:outerShdw dist="45791" dir="2021404" algn="ctr" rotWithShape="0">
            <a:srgbClr val="B2B2B2">
              <a:alpha val="80000"/>
            </a:srgb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>
          <a:noFill/>
        </a:ln>
        <a:effectLst>
          <a:outerShdw dist="45791" dir="2021404" algn="ctr" rotWithShape="0">
            <a:srgbClr val="B2B2B2">
              <a:alpha val="80000"/>
            </a:srgb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148</TotalTime>
  <Words>526</Words>
  <Application>Microsoft Office PowerPoint</Application>
  <PresentationFormat>On-screen Show (4:3)</PresentationFormat>
  <Paragraphs>104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Theme3</vt:lpstr>
      <vt:lpstr>Pulmonary function testing Spirometry</vt:lpstr>
      <vt:lpstr>Objectives</vt:lpstr>
      <vt:lpstr>Pulmonary Function Tests</vt:lpstr>
      <vt:lpstr>GOALS of PFT</vt:lpstr>
      <vt:lpstr>INDICATIONS OF PFT IN PAC </vt:lpstr>
      <vt:lpstr>Normal values - Variables</vt:lpstr>
      <vt:lpstr>Tests of ventilatory function</vt:lpstr>
      <vt:lpstr>PowerPoint Presentation</vt:lpstr>
      <vt:lpstr>Spirometer</vt:lpstr>
      <vt:lpstr>PowerPoint Presentation</vt:lpstr>
      <vt:lpstr>PowerPoint Presentation</vt:lpstr>
      <vt:lpstr>PowerPoint Presentation</vt:lpstr>
      <vt:lpstr>PowerPoint Presentation</vt:lpstr>
      <vt:lpstr>Spirogram</vt:lpstr>
      <vt:lpstr>PowerPoint Presentation</vt:lpstr>
      <vt:lpstr>Tests of gas flow rates</vt:lpstr>
      <vt:lpstr>FVC</vt:lpstr>
      <vt:lpstr>PowerPoint Presentation</vt:lpstr>
      <vt:lpstr>Peak Flow Meter PEFR</vt:lpstr>
      <vt:lpstr>Peak flow meter</vt:lpstr>
      <vt:lpstr>Original peak flow meter</vt:lpstr>
      <vt:lpstr>Updated peak flow meter</vt:lpstr>
      <vt:lpstr>Indications </vt:lpstr>
      <vt:lpstr>PEFR</vt:lpstr>
      <vt:lpstr>Peak Expiratory Flow Rate (PEFR) Technique</vt:lpstr>
      <vt:lpstr>PowerPoint Presentation</vt:lpstr>
      <vt:lpstr>PowerPoint Presentation</vt:lpstr>
      <vt:lpstr>PowerPoint Presentation</vt:lpstr>
      <vt:lpstr>s</vt:lpstr>
      <vt:lpstr>Normal values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kalpesh</dc:creator>
  <cp:lastModifiedBy>kalpesh</cp:lastModifiedBy>
  <cp:revision>30</cp:revision>
  <dcterms:created xsi:type="dcterms:W3CDTF">2006-08-16T00:00:00Z</dcterms:created>
  <dcterms:modified xsi:type="dcterms:W3CDTF">2020-08-11T09:23:57Z</dcterms:modified>
</cp:coreProperties>
</file>