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6"/>
  </p:notesMasterIdLst>
  <p:sldIdLst>
    <p:sldId id="256" r:id="rId2"/>
    <p:sldId id="511" r:id="rId3"/>
    <p:sldId id="506" r:id="rId4"/>
    <p:sldId id="258" r:id="rId5"/>
    <p:sldId id="259" r:id="rId6"/>
    <p:sldId id="312" r:id="rId7"/>
    <p:sldId id="510" r:id="rId8"/>
    <p:sldId id="261" r:id="rId9"/>
    <p:sldId id="262" r:id="rId10"/>
    <p:sldId id="507" r:id="rId11"/>
    <p:sldId id="266" r:id="rId12"/>
    <p:sldId id="269" r:id="rId13"/>
    <p:sldId id="301" r:id="rId14"/>
    <p:sldId id="303" r:id="rId15"/>
    <p:sldId id="306" r:id="rId16"/>
    <p:sldId id="509" r:id="rId17"/>
    <p:sldId id="307" r:id="rId18"/>
    <p:sldId id="300" r:id="rId19"/>
    <p:sldId id="508" r:id="rId20"/>
    <p:sldId id="308" r:id="rId21"/>
    <p:sldId id="314" r:id="rId22"/>
    <p:sldId id="316" r:id="rId23"/>
    <p:sldId id="317" r:id="rId24"/>
    <p:sldId id="50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00CC"/>
    <a:srgbClr val="FF6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45" autoAdjust="0"/>
  </p:normalViewPr>
  <p:slideViewPr>
    <p:cSldViewPr>
      <p:cViewPr varScale="1">
        <p:scale>
          <a:sx n="69" d="100"/>
          <a:sy n="69" d="100"/>
        </p:scale>
        <p:origin x="14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9ED232-71CA-4ABD-8F90-A67881D28303}" type="datetimeFigureOut">
              <a:rPr lang="en-US"/>
              <a:pPr>
                <a:defRPr/>
              </a:pPr>
              <a:t>8/26/2020</a:t>
            </a:fld>
            <a:endParaRPr lang="en-IN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B42BAE-447D-45D0-8148-0E00DDE18126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271445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E6770C-284D-4072-97AB-6F3956342BE1}" type="slidenum">
              <a:rPr lang="en-IN" altLang="en-US" smtClean="0"/>
              <a:pPr>
                <a:spcBef>
                  <a:spcPct val="0"/>
                </a:spcBef>
              </a:pPr>
              <a:t>1</a:t>
            </a:fld>
            <a:endParaRPr lang="en-IN" altLang="en-US" smtClean="0"/>
          </a:p>
        </p:txBody>
      </p:sp>
    </p:spTree>
    <p:extLst>
      <p:ext uri="{BB962C8B-B14F-4D97-AF65-F5344CB8AC3E}">
        <p14:creationId xmlns:p14="http://schemas.microsoft.com/office/powerpoint/2010/main" val="30202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Rectangle 5">
            <a:extLst/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1" name="Rectangle 10">
            <a:extLst/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2" name="Rectangle 11">
            <a:extLst/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3" name="Rectangle 12">
            <a:extLst/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4" name="Rectangle 13">
            <a:extLst/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CEA5BC-EB94-447E-AA3F-D13F6B6F1B27}" type="datetime1">
              <a:rPr lang="en-US"/>
              <a:pPr>
                <a:defRPr/>
              </a:pPr>
              <a:t>8/26/2020</a:t>
            </a:fld>
            <a:endParaRPr lang="en-IN"/>
          </a:p>
        </p:txBody>
      </p:sp>
      <p:sp>
        <p:nvSpPr>
          <p:cNvPr id="16" name="Footer Placeholder 16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17" name="Slide Number Placeholder 2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2BC4F-5BD2-4E21-9B05-C93CBB06A07B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23264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69E6-EEF3-4ED6-8BDF-08125628CC5B}" type="datetime1">
              <a:rPr lang="en-US"/>
              <a:pPr>
                <a:defRPr/>
              </a:pPr>
              <a:t>8/26/2020</a:t>
            </a:fld>
            <a:endParaRPr lang="en-IN" dirty="0"/>
          </a:p>
        </p:txBody>
      </p:sp>
      <p:sp>
        <p:nvSpPr>
          <p:cNvPr id="5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422C-0ED1-4692-BBF0-76A0581B2395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12524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0C2E-7A58-40FA-98D9-865A1E591EE8}" type="datetime1">
              <a:rPr lang="en-US"/>
              <a:pPr>
                <a:defRPr/>
              </a:pPr>
              <a:t>8/26/2020</a:t>
            </a:fld>
            <a:endParaRPr lang="en-IN" dirty="0"/>
          </a:p>
        </p:txBody>
      </p:sp>
      <p:sp>
        <p:nvSpPr>
          <p:cNvPr id="5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74E1-2A59-4936-83E1-D3F7F19758D6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1695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3A61-457C-42A5-8803-A208F28D9C43}" type="datetime1">
              <a:rPr lang="en-US"/>
              <a:pPr>
                <a:defRPr/>
              </a:pPr>
              <a:t>8/26/2020</a:t>
            </a:fld>
            <a:endParaRPr lang="en-IN" dirty="0"/>
          </a:p>
        </p:txBody>
      </p:sp>
      <p:sp>
        <p:nvSpPr>
          <p:cNvPr id="5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CC1FE-E74D-4A21-AC93-B6178A916E40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17465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6 h 3648"/>
              <a:gd name="T2" fmla="*/ 1795989939 w 2736"/>
              <a:gd name="T3" fmla="*/ 2147483646 h 3648"/>
              <a:gd name="T4" fmla="*/ 2147483646 w 2736"/>
              <a:gd name="T5" fmla="*/ 0 h 3648"/>
              <a:gd name="T6" fmla="*/ 2147483646 w 2736"/>
              <a:gd name="T7" fmla="*/ 241935000 h 3648"/>
              <a:gd name="T8" fmla="*/ 1855856217 w 2736"/>
              <a:gd name="T9" fmla="*/ 2147483646 h 3648"/>
              <a:gd name="T10" fmla="*/ 119732557 w 2736"/>
              <a:gd name="T11" fmla="*/ 2147483646 h 3648"/>
              <a:gd name="T12" fmla="*/ 0 w 2736"/>
              <a:gd name="T13" fmla="*/ 2147483646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6 h 4128"/>
              <a:gd name="T2" fmla="*/ 0 w 3504"/>
              <a:gd name="T3" fmla="*/ 2147483646 h 4128"/>
              <a:gd name="T4" fmla="*/ 2147483646 w 3504"/>
              <a:gd name="T5" fmla="*/ 2147483646 h 4128"/>
              <a:gd name="T6" fmla="*/ 2147483646 w 3504"/>
              <a:gd name="T7" fmla="*/ 0 h 4128"/>
              <a:gd name="T8" fmla="*/ 2147483646 w 3504"/>
              <a:gd name="T9" fmla="*/ 0 h 4128"/>
              <a:gd name="T10" fmla="*/ 2147483646 w 3504"/>
              <a:gd name="T11" fmla="*/ 2147483646 h 4128"/>
              <a:gd name="T12" fmla="*/ 0 w 3504"/>
              <a:gd name="T13" fmla="*/ 2147483646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" name="Freeform 5">
            <a:extLst/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7" name="Freeform 6">
            <a:extLst/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8" name="Freeform 7">
            <a:extLst/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9" name="Freeform 8">
            <a:extLst/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10" name="Freeform 9">
            <a:extLst/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11" name="Freeform 10">
            <a:extLst/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12" name="Freeform 11">
            <a:extLst/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13" name="Freeform 12">
            <a:extLst/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14" name="Freeform 13">
            <a:extLst/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15" name="Freeform 14">
            <a:extLst/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16" name="Freeform 15">
            <a:extLst/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17" name="Freeform 16">
            <a:extLst/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18" name="Freeform 17">
            <a:extLst/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  <a:cs typeface="+mn-cs"/>
            </a:endParaRPr>
          </a:p>
        </p:txBody>
      </p:sp>
      <p:sp>
        <p:nvSpPr>
          <p:cNvPr id="19" name="Rectangle 18">
            <a:extLst/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0" name="Rectangle 19">
            <a:extLst/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1" name="Rectangle 20">
            <a:extLst/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2" name="Rectangle 21">
            <a:extLst/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3" name="Rectangle 22">
            <a:extLst/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4" name="Rectangle 23">
            <a:extLst/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B02B60-9151-4CAA-8A65-2358CE5B3F76}" type="datetime1">
              <a:rPr lang="en-US"/>
              <a:pPr>
                <a:defRPr/>
              </a:pPr>
              <a:t>8/26/2020</a:t>
            </a:fld>
            <a:endParaRPr lang="en-IN"/>
          </a:p>
        </p:txBody>
      </p:sp>
      <p:sp>
        <p:nvSpPr>
          <p:cNvPr id="2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2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8A04-EC1A-4FAD-A959-B42A5B71320B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82374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5F41-F31E-42CE-AE84-C4047D009B12}" type="datetime1">
              <a:rPr lang="en-US"/>
              <a:pPr>
                <a:defRPr/>
              </a:pPr>
              <a:t>8/26/2020</a:t>
            </a:fld>
            <a:endParaRPr lang="en-IN" dirty="0"/>
          </a:p>
        </p:txBody>
      </p:sp>
      <p:sp>
        <p:nvSpPr>
          <p:cNvPr id="6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FFA8-DF6B-4B50-92DE-9A89728993C6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7728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1" name="Rectangle 10">
            <a:extLst/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2" name="Rectangle 11">
            <a:extLst/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3" name="Rectangle 12">
            <a:extLst/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4" name="Rectangle 13">
            <a:extLst/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5" name="Rectangle 14">
            <a:extLst/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6" name="Rectangle 15">
            <a:extLst/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7648A1-9EEE-4506-80E8-7A22FBCCC64C}" type="datetime1">
              <a:rPr lang="en-US"/>
              <a:pPr>
                <a:defRPr/>
              </a:pPr>
              <a:t>8/26/2020</a:t>
            </a:fld>
            <a:endParaRPr lang="en-IN"/>
          </a:p>
        </p:txBody>
      </p:sp>
      <p:sp>
        <p:nvSpPr>
          <p:cNvPr id="1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1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32CB3-BA14-4A83-817B-C883EA3219DB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82784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7D7C-B4A9-4044-9778-889455E29EDC}" type="datetime1">
              <a:rPr lang="en-US"/>
              <a:pPr>
                <a:defRPr/>
              </a:pPr>
              <a:t>8/26/2020</a:t>
            </a:fld>
            <a:endParaRPr lang="en-IN" dirty="0"/>
          </a:p>
        </p:txBody>
      </p:sp>
      <p:sp>
        <p:nvSpPr>
          <p:cNvPr id="4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BF79-E91A-49F8-9E95-421ACB754211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25313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FCD4-DDFB-4B40-885B-CEAC615A8529}" type="datetime1">
              <a:rPr lang="en-US"/>
              <a:pPr>
                <a:defRPr/>
              </a:pPr>
              <a:t>8/26/2020</a:t>
            </a:fld>
            <a:endParaRPr lang="en-IN" dirty="0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8F62-3754-4826-A090-C41B4931C896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3866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2106-B3B3-4148-A2AC-06500D197803}" type="datetime1">
              <a:rPr lang="en-US"/>
              <a:pPr>
                <a:defRPr/>
              </a:pPr>
              <a:t>8/26/2020</a:t>
            </a:fld>
            <a:endParaRPr lang="en-IN" dirty="0"/>
          </a:p>
        </p:txBody>
      </p:sp>
      <p:sp>
        <p:nvSpPr>
          <p:cNvPr id="6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6781-07EA-4474-A198-8D1480B78A6D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8565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/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cxnSp>
        <p:nvCxnSpPr>
          <p:cNvPr id="6" name="Straight Connector 5">
            <a:extLst/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>
              <a:extLst/>
            </p:cNvPr>
            <p:cNvCxnSpPr/>
            <p:nvPr/>
          </p:nvCxnSpPr>
          <p:spPr>
            <a:xfrm rot="16200000">
              <a:off x="6663593" y="12384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/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/>
            </p:cNvPr>
            <p:cNvCxnSpPr/>
            <p:nvPr/>
          </p:nvCxnSpPr>
          <p:spPr>
            <a:xfrm rot="5400000" flipH="1">
              <a:off x="6744513" y="12374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>
              <a:extLst/>
            </p:cNvPr>
            <p:cNvCxnSpPr/>
            <p:nvPr/>
          </p:nvCxnSpPr>
          <p:spPr>
            <a:xfrm rot="16200000">
              <a:off x="6663593" y="12384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/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/>
            </p:cNvPr>
            <p:cNvCxnSpPr/>
            <p:nvPr/>
          </p:nvCxnSpPr>
          <p:spPr>
            <a:xfrm rot="5400000" flipH="1">
              <a:off x="6744513" y="12374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>
              <a:extLst/>
            </p:cNvPr>
            <p:cNvCxnSpPr/>
            <p:nvPr/>
          </p:nvCxnSpPr>
          <p:spPr>
            <a:xfrm rot="16200000">
              <a:off x="6663592" y="1238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/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/>
            </p:cNvPr>
            <p:cNvCxnSpPr/>
            <p:nvPr/>
          </p:nvCxnSpPr>
          <p:spPr>
            <a:xfrm rot="5400000" flipH="1">
              <a:off x="6744512" y="12374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FF4F4E-0F16-4A2A-975C-CECD9E60A76F}" type="datetime1">
              <a:rPr lang="en-US"/>
              <a:pPr>
                <a:defRPr/>
              </a:pPr>
              <a:t>8/26/2020</a:t>
            </a:fld>
            <a:endParaRPr lang="en-IN"/>
          </a:p>
        </p:txBody>
      </p:sp>
      <p:sp>
        <p:nvSpPr>
          <p:cNvPr id="20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21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9333-920F-4BA3-8E55-CB8B8EED604D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68014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64999">
              <a:schemeClr val="bg1">
                <a:lumMod val="75000"/>
                <a:lumOff val="25000"/>
              </a:schemeClr>
            </a:gs>
            <a:gs pos="100000">
              <a:srgbClr val="61616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9" name="Rectangle 8">
            <a:extLst/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1" name="Rectangle 10">
            <a:extLst/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2" name="Rectangle 11">
            <a:extLst/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5" name="Rectangle 14">
            <a:extLst/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6" name="Rectangle 15">
            <a:extLst/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17" name="Rectangle 16">
            <a:extLst/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2" name="Title Placeholder 21">
            <a:extLst/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Arial Rounded MT Bold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5C0A706E-C9D8-4063-87D3-25D0A0D93FD7}" type="datetime1">
              <a:rPr lang="en-US"/>
              <a:pPr>
                <a:defRPr/>
              </a:pPr>
              <a:t>8/26/2020</a:t>
            </a:fld>
            <a:endParaRPr lang="en-IN" dirty="0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Arial Rounded MT Bold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23" name="Slide Number Placeholder 22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02F15C60-EF89-4CB8-80C9-C8130C00BE57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26" r:id="rId2"/>
    <p:sldLayoutId id="2147484334" r:id="rId3"/>
    <p:sldLayoutId id="2147484327" r:id="rId4"/>
    <p:sldLayoutId id="2147484335" r:id="rId5"/>
    <p:sldLayoutId id="2147484328" r:id="rId6"/>
    <p:sldLayoutId id="2147484329" r:id="rId7"/>
    <p:sldLayoutId id="2147484330" r:id="rId8"/>
    <p:sldLayoutId id="2147484336" r:id="rId9"/>
    <p:sldLayoutId id="2147484331" r:id="rId10"/>
    <p:sldLayoutId id="214748433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C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4139952" y="1484784"/>
            <a:ext cx="4824537" cy="3000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DENTAL</a:t>
            </a:r>
            <a:r>
              <a:rPr lang="en-US" sz="6000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60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CERAMICS</a:t>
            </a:r>
            <a:endParaRPr lang="en-IN" sz="6000" dirty="0">
              <a:solidFill>
                <a:schemeClr val="accent3">
                  <a:lumMod val="40000"/>
                  <a:lumOff val="6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4859338" y="4484688"/>
            <a:ext cx="4105275" cy="13731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/>
              <a:t>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400" b="1" dirty="0" smtClean="0"/>
              <a:t>                                            </a:t>
            </a:r>
            <a:r>
              <a:rPr lang="en-US" sz="2400" b="1" dirty="0"/>
              <a:t>Dr. </a:t>
            </a:r>
            <a:r>
              <a:rPr lang="en-US" sz="2400" b="1" dirty="0" err="1"/>
              <a:t>Namrata</a:t>
            </a:r>
            <a:r>
              <a:rPr lang="en-US" sz="2400" b="1" dirty="0"/>
              <a:t> </a:t>
            </a:r>
            <a:r>
              <a:rPr lang="en-US" sz="2400" b="1" dirty="0" smtClean="0"/>
              <a:t>Shah Naidu</a:t>
            </a:r>
            <a:endParaRPr lang="en-IN" sz="2400" b="1" dirty="0"/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13"/>
          <a:stretch>
            <a:fillRect/>
          </a:stretch>
        </p:blipFill>
        <p:spPr bwMode="auto">
          <a:xfrm>
            <a:off x="-684213" y="-396875"/>
            <a:ext cx="6048376" cy="726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5113"/>
            <a:ext cx="7905750" cy="62595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dirty="0" smtClean="0">
                <a:solidFill>
                  <a:srgbClr val="C00000"/>
                </a:solidFill>
              </a:rPr>
              <a:t>1983</a:t>
            </a:r>
            <a:r>
              <a:rPr lang="en-US" altLang="en-US" sz="3200" dirty="0" smtClean="0"/>
              <a:t> - First dental </a:t>
            </a:r>
            <a:r>
              <a:rPr lang="en-US" altLang="en-US" sz="3200" dirty="0" smtClean="0">
                <a:solidFill>
                  <a:srgbClr val="FFC000"/>
                </a:solidFill>
              </a:rPr>
              <a:t>CAD/CAM</a:t>
            </a:r>
            <a:r>
              <a:rPr lang="en-US" altLang="en-US" sz="3200" dirty="0" smtClean="0"/>
              <a:t> prototype was presented in France.</a:t>
            </a:r>
            <a:endParaRPr lang="en-US" altLang="en-US" sz="3200" dirty="0" smtClean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C00000"/>
                </a:solidFill>
              </a:rPr>
              <a:t>1984</a:t>
            </a:r>
            <a:r>
              <a:rPr lang="en-US" altLang="en-US" sz="3200" dirty="0" smtClean="0"/>
              <a:t> – </a:t>
            </a:r>
            <a:r>
              <a:rPr lang="en-US" altLang="en-US" sz="3200" dirty="0" smtClean="0">
                <a:solidFill>
                  <a:srgbClr val="FFC000"/>
                </a:solidFill>
              </a:rPr>
              <a:t>Adair and </a:t>
            </a:r>
            <a:r>
              <a:rPr lang="en-US" altLang="en-US" sz="3200" dirty="0" err="1" smtClean="0">
                <a:solidFill>
                  <a:srgbClr val="FFC000"/>
                </a:solidFill>
              </a:rPr>
              <a:t>grossman</a:t>
            </a:r>
            <a:r>
              <a:rPr lang="en-US" altLang="en-US" sz="3200" dirty="0" smtClean="0">
                <a:solidFill>
                  <a:srgbClr val="FFC000"/>
                </a:solidFill>
              </a:rPr>
              <a:t> </a:t>
            </a:r>
            <a:r>
              <a:rPr lang="en-US" altLang="en-US" sz="3200" dirty="0" smtClean="0"/>
              <a:t>demonstrated crystallization of a glass </a:t>
            </a:r>
            <a:r>
              <a:rPr lang="en-US" altLang="en-US" sz="3200" dirty="0" smtClean="0">
                <a:solidFill>
                  <a:srgbClr val="FFC000"/>
                </a:solidFill>
              </a:rPr>
              <a:t>(DICOR)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</a:rPr>
              <a:t>1985</a:t>
            </a:r>
            <a:r>
              <a:rPr lang="en-US" altLang="en-US" sz="3200" dirty="0"/>
              <a:t> –  </a:t>
            </a:r>
            <a:r>
              <a:rPr lang="en-US" altLang="en-US" sz="3200" dirty="0">
                <a:solidFill>
                  <a:srgbClr val="FFC000"/>
                </a:solidFill>
              </a:rPr>
              <a:t>Hobo &amp; Kyocera   </a:t>
            </a:r>
            <a:r>
              <a:rPr lang="en-US" altLang="en-US" sz="3200" dirty="0"/>
              <a:t>(</a:t>
            </a:r>
            <a:r>
              <a:rPr lang="en-US" altLang="en-US" sz="3200" dirty="0" err="1"/>
              <a:t>Biocream</a:t>
            </a:r>
            <a:r>
              <a:rPr lang="en-US" altLang="en-US" sz="3200" dirty="0"/>
              <a:t> group ) developed a  </a:t>
            </a:r>
            <a:r>
              <a:rPr lang="en-US" altLang="en-US" sz="3200" dirty="0" err="1">
                <a:solidFill>
                  <a:srgbClr val="FFC000"/>
                </a:solidFill>
              </a:rPr>
              <a:t>castable</a:t>
            </a:r>
            <a:r>
              <a:rPr lang="en-US" altLang="en-US" sz="3200" dirty="0">
                <a:solidFill>
                  <a:srgbClr val="FFC000"/>
                </a:solidFill>
              </a:rPr>
              <a:t> glass-ceramic</a:t>
            </a:r>
            <a:r>
              <a:rPr lang="en-US" altLang="en-US" sz="3200" dirty="0"/>
              <a:t> which melts at 1460</a:t>
            </a:r>
            <a:r>
              <a:rPr lang="en-US" altLang="en-US" sz="3200" baseline="30000" dirty="0"/>
              <a:t>0</a:t>
            </a:r>
            <a:r>
              <a:rPr lang="en-US" altLang="en-US" sz="3200" dirty="0"/>
              <a:t>C and flows like molten  glass.</a:t>
            </a:r>
          </a:p>
          <a:p>
            <a:pPr eaLnBrk="1" hangingPunct="1">
              <a:defRPr/>
            </a:pPr>
            <a:endParaRPr lang="en-US" altLang="en-US" sz="3200" dirty="0" smtClean="0"/>
          </a:p>
          <a:p>
            <a:pPr marL="68263" indent="0">
              <a:buFont typeface="Wingdings" panose="05000000000000000000" pitchFamily="2" charset="2"/>
              <a:buNone/>
              <a:defRPr/>
            </a:pPr>
            <a:endParaRPr lang="en-IN" altLang="en-US" sz="3200" dirty="0" smtClean="0"/>
          </a:p>
          <a:p>
            <a:pPr>
              <a:defRPr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9828C6-63BB-4FE0-9A50-0ACA55B85D8E}" type="slidenum">
              <a:rPr lang="en-IN" altLang="en-US" smtClean="0">
                <a:solidFill>
                  <a:schemeClr val="tx2"/>
                </a:solidFill>
                <a:latin typeface="Arial Rounded MT Bold" panose="020F0704030504030204" pitchFamily="34" charset="0"/>
              </a:rPr>
              <a:pPr/>
              <a:t>10</a:t>
            </a:fld>
            <a:endParaRPr lang="en-IN" altLang="en-US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5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IN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C00000"/>
                </a:solidFill>
              </a:rPr>
              <a:t>1986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>– The </a:t>
            </a:r>
            <a:r>
              <a:rPr lang="en-US" altLang="en-US" sz="2800" smtClean="0">
                <a:solidFill>
                  <a:srgbClr val="FFC000"/>
                </a:solidFill>
              </a:rPr>
              <a:t>first generation CEREC 1 </a:t>
            </a:r>
            <a:r>
              <a:rPr lang="en-US" altLang="en-US" sz="2800" smtClean="0"/>
              <a:t>(Siemens) CAD/CAM system was introduced.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solidFill>
                  <a:srgbClr val="C00000"/>
                </a:solidFill>
              </a:rPr>
              <a:t>Early 1990’s </a:t>
            </a:r>
            <a:r>
              <a:rPr lang="en-US" altLang="en-US" sz="2800" smtClean="0"/>
              <a:t>– Pressable glass ceramics </a:t>
            </a:r>
            <a:r>
              <a:rPr lang="en-US" altLang="en-US" sz="2800" smtClean="0">
                <a:solidFill>
                  <a:srgbClr val="FFC000"/>
                </a:solidFill>
              </a:rPr>
              <a:t>(IPS Empress)</a:t>
            </a:r>
            <a:r>
              <a:rPr lang="en-US" altLang="en-US" sz="2800" smtClean="0"/>
              <a:t> containing </a:t>
            </a:r>
            <a:r>
              <a:rPr lang="en-US" altLang="en-US" sz="2800" smtClean="0">
                <a:solidFill>
                  <a:srgbClr val="FFC000"/>
                </a:solidFill>
              </a:rPr>
              <a:t>34vol% leucite </a:t>
            </a:r>
            <a:r>
              <a:rPr lang="en-US" altLang="en-US" sz="2800" smtClean="0"/>
              <a:t>was introduced.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IN" altLang="en-US" smtClean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18437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45883D-A7A5-4F96-BFDD-D3D5FAAD8ABD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2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914400" y="2357430"/>
            <a:ext cx="7772400" cy="3961074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CLASSIFICATION OF </a:t>
            </a:r>
            <a:br>
              <a:rPr lang="en-US" sz="5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itchFamily="34" charset="0"/>
              </a:rPr>
            </a:br>
            <a:r>
              <a:rPr lang="en-US" sz="5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DENTAL CERAMICS</a:t>
            </a:r>
            <a:endParaRPr lang="en-IN" sz="5400" dirty="0">
              <a:solidFill>
                <a:schemeClr val="accent3">
                  <a:lumMod val="40000"/>
                  <a:lumOff val="6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19460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A06C50-72B7-471D-8F5D-93D6A7D739E2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1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914400" y="500063"/>
            <a:ext cx="7772400" cy="58562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1</a:t>
            </a:r>
            <a:r>
              <a:rPr lang="en-US" altLang="en-US" dirty="0" smtClean="0"/>
              <a:t>. According to </a:t>
            </a:r>
            <a:r>
              <a:rPr lang="en-US" altLang="en-US" dirty="0" smtClean="0">
                <a:solidFill>
                  <a:srgbClr val="92D050"/>
                </a:solidFill>
              </a:rPr>
              <a:t>type</a:t>
            </a:r>
            <a:r>
              <a:rPr lang="en-US" alt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feldspathic</a:t>
            </a:r>
            <a:r>
              <a:rPr lang="en-US" altLang="en-US" dirty="0" smtClean="0"/>
              <a:t> porcelain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leucite</a:t>
            </a:r>
            <a:r>
              <a:rPr lang="en-US" altLang="en-US" dirty="0" smtClean="0"/>
              <a:t>-enriched porcelain,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aluminous porcelain,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glass-ceramics, 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specialized core ceramics (alumina, glass-infiltrated alumina, magnesia, and spinel), 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CAD-CAM ceramics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  <a:endParaRPr lang="en-IN" altLang="en-US" dirty="0" smtClean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sp>
        <p:nvSpPr>
          <p:cNvPr id="22532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6FF7D7-CEC3-4EAA-8B15-12FA21013C29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9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/>
              <a:t>2</a:t>
            </a:r>
            <a:r>
              <a:rPr lang="en-US" altLang="en-US" dirty="0" smtClean="0"/>
              <a:t>. According to the </a:t>
            </a:r>
            <a:r>
              <a:rPr lang="en-US" altLang="en-US" b="1" dirty="0" smtClean="0">
                <a:solidFill>
                  <a:schemeClr val="accent5">
                    <a:lumMod val="75000"/>
                  </a:schemeClr>
                </a:solidFill>
              </a:rPr>
              <a:t>firing temperatures</a:t>
            </a:r>
            <a:r>
              <a:rPr lang="en-US" altLang="en-US" b="1" dirty="0" smtClean="0"/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b="1" dirty="0" smtClean="0"/>
              <a:t>	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	a. High fusing – </a:t>
            </a:r>
            <a:r>
              <a:rPr lang="en-US" altLang="en-US" dirty="0" smtClean="0">
                <a:solidFill>
                  <a:srgbClr val="FFC000"/>
                </a:solidFill>
              </a:rPr>
              <a:t>1300</a:t>
            </a:r>
            <a:r>
              <a:rPr lang="en-US" altLang="en-US" baseline="30000" dirty="0" smtClean="0">
                <a:solidFill>
                  <a:srgbClr val="FFC000"/>
                </a:solidFill>
              </a:rPr>
              <a:t>0</a:t>
            </a:r>
            <a:r>
              <a:rPr lang="en-US" altLang="en-US" dirty="0" smtClean="0">
                <a:solidFill>
                  <a:srgbClr val="FFC000"/>
                </a:solidFill>
              </a:rPr>
              <a:t>C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	b. Medium fusing – </a:t>
            </a:r>
            <a:r>
              <a:rPr lang="en-US" altLang="en-US" dirty="0" smtClean="0">
                <a:solidFill>
                  <a:srgbClr val="FFC000"/>
                </a:solidFill>
              </a:rPr>
              <a:t>1101</a:t>
            </a:r>
            <a:r>
              <a:rPr lang="en-US" altLang="en-US" baseline="30000" dirty="0" smtClean="0">
                <a:solidFill>
                  <a:srgbClr val="FFC000"/>
                </a:solidFill>
              </a:rPr>
              <a:t>0</a:t>
            </a:r>
            <a:r>
              <a:rPr lang="en-US" altLang="en-US" dirty="0" smtClean="0">
                <a:solidFill>
                  <a:srgbClr val="FFC000"/>
                </a:solidFill>
              </a:rPr>
              <a:t> - 1300</a:t>
            </a:r>
            <a:r>
              <a:rPr lang="en-US" altLang="en-US" baseline="30000" dirty="0" smtClean="0">
                <a:solidFill>
                  <a:srgbClr val="FFC000"/>
                </a:solidFill>
              </a:rPr>
              <a:t>0</a:t>
            </a:r>
            <a:r>
              <a:rPr lang="en-US" altLang="en-US" dirty="0" smtClean="0">
                <a:solidFill>
                  <a:srgbClr val="FFC000"/>
                </a:solidFill>
              </a:rPr>
              <a:t>c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	c. Low fusing – </a:t>
            </a:r>
            <a:r>
              <a:rPr lang="en-US" altLang="en-US" dirty="0" smtClean="0">
                <a:solidFill>
                  <a:srgbClr val="FFC000"/>
                </a:solidFill>
              </a:rPr>
              <a:t>850</a:t>
            </a:r>
            <a:r>
              <a:rPr lang="en-US" altLang="en-US" baseline="30000" dirty="0" smtClean="0">
                <a:solidFill>
                  <a:srgbClr val="FFC000"/>
                </a:solidFill>
              </a:rPr>
              <a:t>0</a:t>
            </a:r>
            <a:r>
              <a:rPr lang="en-US" altLang="en-US" dirty="0" smtClean="0">
                <a:solidFill>
                  <a:srgbClr val="FFC000"/>
                </a:solidFill>
              </a:rPr>
              <a:t> – 1100</a:t>
            </a:r>
            <a:r>
              <a:rPr lang="en-US" altLang="en-US" baseline="30000" dirty="0" smtClean="0">
                <a:solidFill>
                  <a:srgbClr val="FFC000"/>
                </a:solidFill>
              </a:rPr>
              <a:t>0</a:t>
            </a:r>
            <a:r>
              <a:rPr lang="en-US" altLang="en-US" dirty="0" smtClean="0">
                <a:solidFill>
                  <a:srgbClr val="FFC000"/>
                </a:solidFill>
              </a:rPr>
              <a:t>C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	d. Ultra-low fusing </a:t>
            </a:r>
            <a:r>
              <a:rPr lang="en-US" altLang="en-US" dirty="0" smtClean="0">
                <a:solidFill>
                  <a:srgbClr val="FFC000"/>
                </a:solidFill>
              </a:rPr>
              <a:t>&lt; 850</a:t>
            </a:r>
            <a:r>
              <a:rPr lang="en-US" altLang="en-US" baseline="30000" dirty="0" smtClean="0">
                <a:solidFill>
                  <a:srgbClr val="FFC000"/>
                </a:solidFill>
              </a:rPr>
              <a:t>0</a:t>
            </a:r>
            <a:r>
              <a:rPr lang="en-US" altLang="en-US" dirty="0" smtClean="0">
                <a:solidFill>
                  <a:srgbClr val="FFC000"/>
                </a:solidFill>
              </a:rPr>
              <a:t>C</a:t>
            </a:r>
            <a:endParaRPr lang="en-IN" altLang="en-US" dirty="0" smtClean="0">
              <a:solidFill>
                <a:srgbClr val="FFC000"/>
              </a:solidFill>
            </a:endParaRPr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3557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FA47F1-DE99-4429-ADF2-ECE29A6D03F9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2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3. According to </a:t>
            </a:r>
            <a:r>
              <a:rPr lang="en-US" altLang="en-US" b="1" dirty="0" smtClean="0">
                <a:solidFill>
                  <a:srgbClr val="92D050"/>
                </a:solidFill>
              </a:rPr>
              <a:t>micro-structure</a:t>
            </a:r>
            <a:r>
              <a:rPr lang="en-US" altLang="en-US" dirty="0" smtClean="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a. </a:t>
            </a:r>
            <a:r>
              <a:rPr lang="en-US" altLang="en-US" dirty="0" smtClean="0">
                <a:solidFill>
                  <a:srgbClr val="FFC000"/>
                </a:solidFill>
              </a:rPr>
              <a:t>Non-crystalline ceramics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	</a:t>
            </a:r>
            <a:r>
              <a:rPr lang="en-US" altLang="en-US" dirty="0" err="1" smtClean="0"/>
              <a:t>eg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Feldspathic</a:t>
            </a:r>
            <a:r>
              <a:rPr lang="en-US" altLang="en-US" dirty="0" smtClean="0"/>
              <a:t> porcelain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b. </a:t>
            </a:r>
            <a:r>
              <a:rPr lang="en-US" altLang="en-US" dirty="0" smtClean="0">
                <a:solidFill>
                  <a:srgbClr val="FFC000"/>
                </a:solidFill>
              </a:rPr>
              <a:t>Crystalline ceramics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	</a:t>
            </a:r>
            <a:r>
              <a:rPr lang="en-US" altLang="en-US" dirty="0" err="1" smtClean="0"/>
              <a:t>eg</a:t>
            </a:r>
            <a:r>
              <a:rPr lang="en-US" altLang="en-US" dirty="0" smtClean="0"/>
              <a:t>. Aluminous porcelain,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		       Glass ceramics</a:t>
            </a:r>
            <a:endParaRPr lang="en-IN" altLang="en-US" dirty="0" smtClean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560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B25BC1-FAD7-4C29-83AA-CE6FDAA44105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40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38" y="404813"/>
            <a:ext cx="77724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4. According to </a:t>
            </a:r>
            <a:r>
              <a:rPr lang="en-US" altLang="en-US" b="1" dirty="0" smtClean="0">
                <a:solidFill>
                  <a:srgbClr val="92D050"/>
                </a:solidFill>
              </a:rPr>
              <a:t>Method of Firing</a:t>
            </a:r>
            <a:r>
              <a:rPr lang="en-US" altLang="en-US" dirty="0" smtClean="0"/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	</a:t>
            </a:r>
            <a:r>
              <a:rPr lang="en-US" altLang="en-US" dirty="0" smtClean="0"/>
              <a:t>a. </a:t>
            </a:r>
            <a:r>
              <a:rPr lang="en-US" altLang="en-US" dirty="0" smtClean="0">
                <a:solidFill>
                  <a:srgbClr val="FFC000"/>
                </a:solidFill>
              </a:rPr>
              <a:t>Air-fired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	</a:t>
            </a:r>
            <a:r>
              <a:rPr lang="en-US" altLang="en-US" dirty="0" smtClean="0"/>
              <a:t>b. </a:t>
            </a:r>
            <a:r>
              <a:rPr lang="en-US" altLang="en-US" dirty="0" smtClean="0">
                <a:solidFill>
                  <a:srgbClr val="FFC000"/>
                </a:solidFill>
              </a:rPr>
              <a:t>Vacuum-fired</a:t>
            </a:r>
            <a:endParaRPr lang="en-IN" altLang="en-US" dirty="0" smtClean="0">
              <a:solidFill>
                <a:srgbClr val="FFC000"/>
              </a:solidFill>
            </a:endParaRPr>
          </a:p>
          <a:p>
            <a:pPr marL="68263" indent="0">
              <a:buFont typeface="Wingdings" panose="05000000000000000000" pitchFamily="2" charset="2"/>
              <a:buNone/>
              <a:defRPr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802535-E0E6-4F3C-AFF5-0778F31CD4C6}" type="slidenum">
              <a:rPr lang="en-IN" altLang="en-US" smtClean="0">
                <a:solidFill>
                  <a:schemeClr val="tx2"/>
                </a:solidFill>
                <a:latin typeface="Arial Rounded MT Bold" panose="020F0704030504030204" pitchFamily="34" charset="0"/>
              </a:rPr>
              <a:pPr/>
              <a:t>16</a:t>
            </a:fld>
            <a:endParaRPr lang="en-IN" altLang="en-US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6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4213" y="333375"/>
            <a:ext cx="7772400" cy="58562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5</a:t>
            </a:r>
            <a:r>
              <a:rPr lang="en-US" altLang="en-US" dirty="0" smtClean="0"/>
              <a:t>.</a:t>
            </a:r>
            <a:r>
              <a:rPr lang="en-US" altLang="en-US" b="1" dirty="0" smtClean="0"/>
              <a:t> According to </a:t>
            </a:r>
            <a:r>
              <a:rPr lang="en-US" altLang="en-US" b="1" dirty="0" smtClean="0">
                <a:solidFill>
                  <a:srgbClr val="92D050"/>
                </a:solidFill>
              </a:rPr>
              <a:t>application</a:t>
            </a:r>
            <a:r>
              <a:rPr lang="en-US" altLang="en-US" b="1" dirty="0" smtClean="0"/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a.</a:t>
            </a:r>
            <a:r>
              <a:rPr lang="en-US" altLang="en-US" dirty="0" smtClean="0">
                <a:solidFill>
                  <a:srgbClr val="FFC000"/>
                </a:solidFill>
              </a:rPr>
              <a:t> Core</a:t>
            </a:r>
            <a:r>
              <a:rPr lang="en-US" altLang="en-US" dirty="0" smtClean="0"/>
              <a:t> porcelain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b. </a:t>
            </a:r>
            <a:r>
              <a:rPr lang="en-US" altLang="en-US" dirty="0" smtClean="0">
                <a:solidFill>
                  <a:srgbClr val="FFC000"/>
                </a:solidFill>
              </a:rPr>
              <a:t>Body</a:t>
            </a:r>
            <a:r>
              <a:rPr lang="en-US" altLang="en-US" dirty="0" smtClean="0"/>
              <a:t> porcelain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/>
              <a:t>c. </a:t>
            </a:r>
            <a:r>
              <a:rPr lang="en-US" altLang="en-US" dirty="0" smtClean="0">
                <a:solidFill>
                  <a:srgbClr val="FFC000"/>
                </a:solidFill>
              </a:rPr>
              <a:t>Enamel</a:t>
            </a:r>
            <a:r>
              <a:rPr lang="en-US" altLang="en-US" dirty="0" smtClean="0"/>
              <a:t> porcelain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6628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318118-1F75-4ADB-ACF6-953FB50D2292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6" name="Picture 2" descr="F:\namscan\Scan0007.tif">
            <a:extLst/>
          </p:cNvPr>
          <p:cNvPicPr>
            <a:picLocks noChangeAspect="1" noChangeArrowheads="1"/>
          </p:cNvPicPr>
          <p:nvPr/>
        </p:nvPicPr>
        <p:blipFill>
          <a:blip r:embed="rId4"/>
          <a:srcRect l="17109" t="11517" r="8754" b="3615"/>
          <a:stretch>
            <a:fillRect/>
          </a:stretch>
        </p:blipFill>
        <p:spPr bwMode="auto">
          <a:xfrm>
            <a:off x="4716463" y="1700213"/>
            <a:ext cx="4210050" cy="3627437"/>
          </a:xfrm>
          <a:prstGeom prst="rect">
            <a:avLst/>
          </a:prstGeom>
          <a:noFill/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63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611188" y="260350"/>
            <a:ext cx="8281987" cy="59769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/>
              <a:t>6</a:t>
            </a:r>
            <a:r>
              <a:rPr lang="en-US" altLang="en-US" dirty="0" smtClean="0"/>
              <a:t>. According to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use</a:t>
            </a:r>
            <a:r>
              <a:rPr lang="en-US" altLang="en-US" dirty="0" smtClean="0"/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	a. For porcelain teeth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	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b. For </a:t>
            </a:r>
            <a:r>
              <a:rPr lang="en-US" altLang="en-US" dirty="0" err="1" smtClean="0"/>
              <a:t>ceramo</a:t>
            </a:r>
            <a:r>
              <a:rPr lang="en-US" altLang="en-US" dirty="0" smtClean="0"/>
              <a:t>-metal restorations </a:t>
            </a:r>
            <a:r>
              <a:rPr lang="en-US" altLang="en-US" dirty="0" smtClean="0">
                <a:solidFill>
                  <a:srgbClr val="FFC000"/>
                </a:solidFill>
              </a:rPr>
              <a:t>(Metal-Ceramic systems)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	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c. For All-ceramic restoration </a:t>
            </a:r>
            <a:r>
              <a:rPr lang="en-US" altLang="en-US" dirty="0" smtClean="0">
                <a:solidFill>
                  <a:srgbClr val="FFC000"/>
                </a:solidFill>
              </a:rPr>
              <a:t>(All-ceramic system)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FFC000"/>
                </a:solidFill>
              </a:rPr>
              <a:t>Crowns &amp; Bridges</a:t>
            </a:r>
          </a:p>
          <a:p>
            <a:pPr marL="68263" indent="0">
              <a:buFont typeface="Wingdings" panose="05000000000000000000" pitchFamily="2" charset="2"/>
              <a:buNone/>
              <a:defRPr/>
            </a:pPr>
            <a:r>
              <a:rPr lang="en-US" altLang="en-US" dirty="0">
                <a:solidFill>
                  <a:srgbClr val="FFC000"/>
                </a:solidFill>
              </a:rPr>
              <a:t>	</a:t>
            </a:r>
            <a:r>
              <a:rPr lang="en-US" altLang="en-US" dirty="0" smtClean="0">
                <a:solidFill>
                  <a:srgbClr val="FFC000"/>
                </a:solidFill>
              </a:rPr>
              <a:t>	</a:t>
            </a:r>
            <a:endParaRPr lang="en-IN" altLang="en-US" dirty="0" smtClean="0">
              <a:solidFill>
                <a:srgbClr val="FFC000"/>
              </a:solidFill>
            </a:endParaRPr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sp>
        <p:nvSpPr>
          <p:cNvPr id="20484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C5067B-4516-47E7-9434-6CB9E12C5DAE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23807" r="53659" b="17429"/>
          <a:stretch>
            <a:fillRect/>
          </a:stretch>
        </p:blipFill>
        <p:spPr bwMode="auto">
          <a:xfrm>
            <a:off x="5180013" y="866775"/>
            <a:ext cx="1506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4056" r="44095" b="4056"/>
          <a:stretch>
            <a:fillRect/>
          </a:stretch>
        </p:blipFill>
        <p:spPr bwMode="auto">
          <a:xfrm>
            <a:off x="5213350" y="2997200"/>
            <a:ext cx="26654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2" t="23000" r="5090" b="15286"/>
          <a:stretch>
            <a:fillRect/>
          </a:stretch>
        </p:blipFill>
        <p:spPr bwMode="auto">
          <a:xfrm>
            <a:off x="6686550" y="846138"/>
            <a:ext cx="144621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5097463"/>
            <a:ext cx="252730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3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393700"/>
            <a:ext cx="7931150" cy="60229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IN" dirty="0" smtClean="0">
                <a:solidFill>
                  <a:srgbClr val="FFC000"/>
                </a:solidFill>
              </a:rPr>
              <a:t>Veneers: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IN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IN" dirty="0" smtClean="0">
              <a:solidFill>
                <a:srgbClr val="FFC000"/>
              </a:solidFill>
            </a:endParaRPr>
          </a:p>
          <a:p>
            <a:pPr marL="68263" indent="0">
              <a:buFont typeface="Wingdings" panose="05000000000000000000" pitchFamily="2" charset="2"/>
              <a:buNone/>
              <a:defRPr/>
            </a:pPr>
            <a:endParaRPr lang="en-IN" dirty="0" smtClean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IN" dirty="0" smtClean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IN" dirty="0" smtClean="0">
                <a:solidFill>
                  <a:srgbClr val="FFC000"/>
                </a:solidFill>
              </a:rPr>
              <a:t>Inlays: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C69710-7010-478F-BE86-9636D1C1DB33}" type="slidenum">
              <a:rPr lang="en-IN" altLang="en-US" smtClean="0">
                <a:solidFill>
                  <a:schemeClr val="tx2"/>
                </a:solidFill>
                <a:latin typeface="Arial Rounded MT Bold" panose="020F0704030504030204" pitchFamily="34" charset="0"/>
              </a:rPr>
              <a:pPr/>
              <a:t>19</a:t>
            </a:fld>
            <a:endParaRPr lang="en-IN" altLang="en-US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/>
          <a:stretch>
            <a:fillRect/>
          </a:stretch>
        </p:blipFill>
        <p:spPr bwMode="auto">
          <a:xfrm>
            <a:off x="3492500" y="393700"/>
            <a:ext cx="23050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26"/>
          <a:stretch>
            <a:fillRect/>
          </a:stretch>
        </p:blipFill>
        <p:spPr bwMode="auto">
          <a:xfrm>
            <a:off x="3695700" y="3486150"/>
            <a:ext cx="2087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4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>
                <a:latin typeface="Arial Rounded MT Bold" panose="020F0704030504030204" pitchFamily="34" charset="0"/>
              </a:rPr>
              <a:t>Lesson plan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Target audience – II BDS students</a:t>
            </a:r>
          </a:p>
          <a:p>
            <a:pPr>
              <a:defRPr/>
            </a:pPr>
            <a:r>
              <a:rPr lang="en-IN" dirty="0" smtClean="0"/>
              <a:t>Duration – 40 minutes – lecture</a:t>
            </a:r>
          </a:p>
          <a:p>
            <a:pPr marL="68263" indent="0">
              <a:buFont typeface="Wingdings" panose="05000000000000000000" pitchFamily="2" charset="2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		   - 10 minutes – discussion</a:t>
            </a:r>
          </a:p>
          <a:p>
            <a:pPr marL="68263" indent="0">
              <a:buFont typeface="Wingdings" panose="05000000000000000000" pitchFamily="2" charset="2"/>
              <a:buNone/>
              <a:defRPr/>
            </a:pPr>
            <a:r>
              <a:rPr lang="en-IN" dirty="0"/>
              <a:t>	</a:t>
            </a:r>
            <a:r>
              <a:rPr lang="en-IN" dirty="0" smtClean="0"/>
              <a:t>	   - 10 minutes – Assessment 			      using MCQs – for CCES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0E7A9E-F891-4013-8BD7-C35A9F9BD3EB}" type="slidenum">
              <a:rPr lang="en-IN" altLang="en-US" smtClean="0">
                <a:solidFill>
                  <a:schemeClr val="tx2"/>
                </a:solidFill>
                <a:latin typeface="Arial Rounded MT Bold" panose="020F0704030504030204" pitchFamily="34" charset="0"/>
              </a:rPr>
              <a:pPr/>
              <a:t>2</a:t>
            </a:fld>
            <a:endParaRPr lang="en-IN" altLang="en-US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/>
          </p:cNvPr>
          <p:cNvSpPr>
            <a:spLocks noGrp="1"/>
          </p:cNvSpPr>
          <p:nvPr>
            <p:ph type="title"/>
          </p:nvPr>
        </p:nvSpPr>
        <p:spPr>
          <a:xfrm>
            <a:off x="541338" y="139700"/>
            <a:ext cx="8229600" cy="1630363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Arial Rounded MT Bold" pitchFamily="34" charset="0"/>
              </a:rPr>
              <a:t>7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Arial Rounded MT Bold" pitchFamily="34" charset="0"/>
              </a:rPr>
              <a:t>According to </a:t>
            </a:r>
            <a:r>
              <a:rPr lang="en-US" sz="3200" b="1" dirty="0">
                <a:solidFill>
                  <a:srgbClr val="92D050"/>
                </a:solidFill>
                <a:latin typeface="Arial Rounded MT Bold" pitchFamily="34" charset="0"/>
              </a:rPr>
              <a:t>method of fabrication:</a:t>
            </a:r>
            <a:r>
              <a:rPr lang="en-US" sz="3200" b="1" dirty="0">
                <a:solidFill>
                  <a:srgbClr val="92D050"/>
                </a:solidFill>
              </a:rPr>
              <a:t/>
            </a:r>
            <a:br>
              <a:rPr lang="en-US" sz="3200" b="1" dirty="0">
                <a:solidFill>
                  <a:srgbClr val="92D050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a. </a:t>
            </a:r>
            <a:r>
              <a:rPr lang="en-US" sz="3200" b="1" dirty="0" smtClean="0">
                <a:solidFill>
                  <a:srgbClr val="FFC000"/>
                </a:solidFill>
              </a:rPr>
              <a:t>Conventional </a:t>
            </a:r>
            <a:r>
              <a:rPr lang="en-US" sz="3200" b="1" dirty="0">
                <a:solidFill>
                  <a:srgbClr val="FFC000"/>
                </a:solidFill>
              </a:rPr>
              <a:t>powder &amp; slurry </a:t>
            </a:r>
            <a:r>
              <a:rPr lang="en-US" sz="3200" b="1" dirty="0" smtClean="0">
                <a:solidFill>
                  <a:srgbClr val="FFC000"/>
                </a:solidFill>
              </a:rPr>
              <a:t>ceramics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(Using casting &amp;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ceramming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en-IN" b="1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8676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A68543-624D-484B-81E1-B223FAD5C84A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2867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4" t="8096" r="3302" b="-1033"/>
          <a:stretch>
            <a:fillRect/>
          </a:stretch>
        </p:blipFill>
        <p:spPr bwMode="auto">
          <a:xfrm>
            <a:off x="1763713" y="1916113"/>
            <a:ext cx="532923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51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569912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b.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 Rounded MT Bold" pitchFamily="34" charset="0"/>
              </a:rPr>
              <a:t>Castable</a:t>
            </a:r>
            <a:r>
              <a:rPr lang="en-US" sz="3200" dirty="0">
                <a:latin typeface="Arial Rounded MT Bold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ceramics 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:</a:t>
            </a:r>
            <a:b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eg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. DICOR ceramics</a:t>
            </a:r>
            <a:b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3200" dirty="0" err="1" smtClean="0">
                <a:solidFill>
                  <a:schemeClr val="tx1"/>
                </a:solidFill>
              </a:rPr>
              <a:t>c.</a:t>
            </a:r>
            <a:r>
              <a:rPr lang="en-US" sz="3200" dirty="0" err="1" smtClean="0">
                <a:solidFill>
                  <a:srgbClr val="FFC000"/>
                </a:solidFill>
                <a:latin typeface="Arial Rounded MT Bold" pitchFamily="34" charset="0"/>
              </a:rPr>
              <a:t>Machinable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ceramics :</a:t>
            </a:r>
            <a:b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3200" dirty="0">
                <a:latin typeface="Arial Rounded MT Bold" pitchFamily="34" charset="0"/>
              </a:rPr>
              <a:t/>
            </a:r>
            <a:br>
              <a:rPr lang="en-US" sz="3200" dirty="0">
                <a:latin typeface="Arial Rounded MT Bold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</a:br>
            <a:endParaRPr lang="en-IN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9700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C6B438-A5F2-4C67-8A89-BAE34C23BC9F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29701" name="Picture 2" descr="https://media.dentalcompare.com/m/25/product/38786-4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6" r="1122" b="24544"/>
          <a:stretch>
            <a:fillRect/>
          </a:stretch>
        </p:blipFill>
        <p:spPr bwMode="auto">
          <a:xfrm>
            <a:off x="2700338" y="1682750"/>
            <a:ext cx="40687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343275"/>
            <a:ext cx="156527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363913"/>
            <a:ext cx="16605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4705350"/>
            <a:ext cx="223361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211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68313" y="188913"/>
            <a:ext cx="8218487" cy="61674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3200" dirty="0" smtClean="0"/>
              <a:t>d</a:t>
            </a:r>
            <a:r>
              <a:rPr lang="en-US" sz="3200" dirty="0"/>
              <a:t>. </a:t>
            </a:r>
            <a:r>
              <a:rPr lang="en-US" sz="3200" dirty="0" err="1">
                <a:solidFill>
                  <a:srgbClr val="FFC000"/>
                </a:solidFill>
              </a:rPr>
              <a:t>Pressable</a:t>
            </a:r>
            <a:r>
              <a:rPr lang="en-US" sz="3200" dirty="0"/>
              <a:t> ceramics 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By pressure molding &amp; sintering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800" dirty="0"/>
              <a:t>Shrink-Free Alumina Reinforced    	Ceramic (Injection Molded)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		</a:t>
            </a:r>
            <a:r>
              <a:rPr lang="en-US" sz="2800" dirty="0" err="1"/>
              <a:t>eg</a:t>
            </a:r>
            <a:r>
              <a:rPr lang="en-US" sz="2800" dirty="0"/>
              <a:t>. </a:t>
            </a:r>
            <a:r>
              <a:rPr lang="en-US" sz="2800" dirty="0" err="1"/>
              <a:t>Cerestore</a:t>
            </a:r>
            <a:r>
              <a:rPr lang="en-US" sz="2800" dirty="0"/>
              <a:t> / </a:t>
            </a:r>
            <a:r>
              <a:rPr lang="en-US" sz="2800" dirty="0" err="1"/>
              <a:t>Alceram</a:t>
            </a:r>
            <a:endParaRPr lang="en-US" sz="28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	2. </a:t>
            </a:r>
            <a:r>
              <a:rPr lang="en-US" sz="2800" dirty="0" err="1"/>
              <a:t>Leucite</a:t>
            </a:r>
            <a:r>
              <a:rPr lang="en-US" sz="2800" dirty="0"/>
              <a:t> Reinforced Ceramic (Heat-   	Transfer Molded)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		</a:t>
            </a:r>
            <a:r>
              <a:rPr lang="en-US" sz="2800" dirty="0" err="1"/>
              <a:t>eg</a:t>
            </a:r>
            <a:r>
              <a:rPr lang="en-US" sz="2800" dirty="0"/>
              <a:t>. IPS Empress, IPS Empress2 &amp; 	Optec OPC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200" dirty="0"/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  <a:endParaRPr lang="en-IN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0724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A8DF2A-B7C5-4A09-9FD2-396CABA0E100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30725" name="Content Placeholder 3" descr="pr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4278313"/>
            <a:ext cx="2794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3"/>
          <a:stretch>
            <a:fillRect/>
          </a:stretch>
        </p:blipFill>
        <p:spPr bwMode="auto">
          <a:xfrm>
            <a:off x="7092950" y="4278313"/>
            <a:ext cx="12096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34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914400" y="1428750"/>
            <a:ext cx="7772400" cy="4927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3200" dirty="0"/>
              <a:t>e. </a:t>
            </a:r>
            <a:r>
              <a:rPr lang="en-US" sz="3200" dirty="0">
                <a:solidFill>
                  <a:srgbClr val="FFC000"/>
                </a:solidFill>
              </a:rPr>
              <a:t>Infiltrated</a:t>
            </a:r>
            <a:r>
              <a:rPr lang="en-US" sz="3200" dirty="0"/>
              <a:t> ceramics 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200" dirty="0"/>
              <a:t>	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By slip casting, sintering &amp; glass infiltration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		1. Alumina based </a:t>
            </a:r>
            <a:r>
              <a:rPr lang="en-US" sz="2800" dirty="0" err="1"/>
              <a:t>eg</a:t>
            </a:r>
            <a:r>
              <a:rPr lang="en-US" sz="2800" dirty="0"/>
              <a:t>. In-Ceram 		 	    Alumina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		2. </a:t>
            </a:r>
            <a:r>
              <a:rPr lang="en-US" sz="2800" dirty="0" err="1"/>
              <a:t>Spinel</a:t>
            </a:r>
            <a:r>
              <a:rPr lang="en-US" sz="2800" dirty="0"/>
              <a:t> based     </a:t>
            </a:r>
            <a:r>
              <a:rPr lang="en-US" sz="2800" dirty="0" err="1"/>
              <a:t>eg</a:t>
            </a:r>
            <a:r>
              <a:rPr lang="en-US" sz="2800" dirty="0"/>
              <a:t>. In-Ceram </a:t>
            </a:r>
            <a:r>
              <a:rPr lang="en-US" sz="2800" dirty="0" err="1"/>
              <a:t>Spinel</a:t>
            </a:r>
            <a:endParaRPr lang="en-US" sz="28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		3. </a:t>
            </a:r>
            <a:r>
              <a:rPr lang="en-US" sz="2800" dirty="0" err="1"/>
              <a:t>Zirconia</a:t>
            </a:r>
            <a:r>
              <a:rPr lang="en-US" sz="2800" dirty="0"/>
              <a:t> based </a:t>
            </a:r>
            <a:r>
              <a:rPr lang="en-US" sz="2800" dirty="0" err="1"/>
              <a:t>eg</a:t>
            </a:r>
            <a:r>
              <a:rPr lang="en-US" sz="2800" dirty="0"/>
              <a:t>. In-Ceram 	    	   	    </a:t>
            </a:r>
            <a:r>
              <a:rPr lang="en-US" sz="2800" dirty="0" err="1"/>
              <a:t>Zirconia</a:t>
            </a:r>
            <a:endParaRPr lang="en-IN" sz="2800" dirty="0"/>
          </a:p>
          <a:p>
            <a:pPr>
              <a:defRPr/>
            </a:pPr>
            <a:endParaRPr lang="en-IN" sz="2800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1749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9750EC-785D-4417-89A5-DB6814BD8ABE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0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857224" y="2643182"/>
            <a:ext cx="7772400" cy="1975104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latin typeface="Arial Rounded MT Bold" pitchFamily="34" charset="0"/>
              </a:rPr>
              <a:t>THANK YOU</a:t>
            </a:r>
            <a:endParaRPr lang="en-IN" sz="9600" dirty="0">
              <a:latin typeface="Arial Rounded MT Bold" pitchFamily="34" charset="0"/>
            </a:endParaRPr>
          </a:p>
        </p:txBody>
      </p:sp>
      <p:sp>
        <p:nvSpPr>
          <p:cNvPr id="32771" name="Subtitle 6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2773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78E781-2CCB-42E1-B7E2-DD56A3DCD489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8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B839E3-8F5E-484B-AB06-C4B488D04DE9}" type="slidenum">
              <a:rPr lang="en-IN" altLang="en-US" smtClean="0">
                <a:solidFill>
                  <a:schemeClr val="tx2"/>
                </a:solidFill>
                <a:latin typeface="Arial Rounded MT Bold" panose="020F0704030504030204" pitchFamily="34" charset="0"/>
              </a:rPr>
              <a:pPr/>
              <a:t>3</a:t>
            </a:fld>
            <a:endParaRPr lang="en-IN" altLang="en-US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3375"/>
            <a:ext cx="548322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-387350"/>
            <a:ext cx="57499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867400" y="1989138"/>
            <a:ext cx="288925" cy="3603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54025" y="877888"/>
            <a:ext cx="6048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IN" sz="2800" b="1">
                <a:solidFill>
                  <a:srgbClr val="FF0000"/>
                </a:solidFill>
                <a:latin typeface="Arial Rounded MT Bold" panose="020F0704030504030204" pitchFamily="34" charset="0"/>
              </a:rPr>
              <a:t>What will you learn from this lecture:</a:t>
            </a:r>
            <a:endParaRPr lang="en-IN" sz="28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950" y="2032000"/>
            <a:ext cx="5868988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I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What are ceramics?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I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Difference between dental ceramics and porcelains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I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Characteristics of ceramics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I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Brief history of ceramics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I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Classification of ceramics</a:t>
            </a:r>
          </a:p>
          <a:p>
            <a:pPr>
              <a:defRPr/>
            </a:pPr>
            <a:endParaRPr lang="en-IN" sz="2800" dirty="0">
              <a:solidFill>
                <a:schemeClr val="accent3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eaLnBrk="1" hangingPunct="1">
              <a:buFont typeface="Wingdings 2" panose="05020102010507070707" pitchFamily="18" charset="2"/>
              <a:buNone/>
            </a:pPr>
            <a:r>
              <a:rPr lang="en-US" altLang="en-US" sz="3200" smtClean="0"/>
              <a:t>               CERAMICS     </a:t>
            </a:r>
            <a:r>
              <a:rPr lang="en-US" altLang="en-US" sz="1800" smtClean="0"/>
              <a:t>       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Derived from the Greek                                                   	                   ‘ KERAMIKOS’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/>
              <a:t>                           means ‘Earthen’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IN" altLang="en-US" sz="2800" smtClean="0"/>
          </a:p>
        </p:txBody>
      </p:sp>
      <p:sp>
        <p:nvSpPr>
          <p:cNvPr id="5" name="Down Arrow 4">
            <a:extLst/>
          </p:cNvPr>
          <p:cNvSpPr/>
          <p:nvPr/>
        </p:nvSpPr>
        <p:spPr>
          <a:xfrm>
            <a:off x="4714875" y="2643188"/>
            <a:ext cx="142875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6" name="Down Arrow 5">
            <a:extLst/>
          </p:cNvPr>
          <p:cNvSpPr/>
          <p:nvPr/>
        </p:nvSpPr>
        <p:spPr>
          <a:xfrm>
            <a:off x="4714875" y="4500563"/>
            <a:ext cx="14287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11270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E3271E-34A7-4084-87AB-47FF43FE0C43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sp>
        <p:nvSpPr>
          <p:cNvPr id="10247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1200" dirty="0"/>
          </a:p>
        </p:txBody>
      </p:sp>
      <p:pic>
        <p:nvPicPr>
          <p:cNvPr id="11272" name="Picture 2" descr="C:\Users\Namrata\Desktop\UnfiredCeram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78263"/>
            <a:ext cx="20335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C:\Users\Namrata\Desktop\esteb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25" y="428625"/>
            <a:ext cx="2128838" cy="2128838"/>
          </a:xfr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7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Ceramics \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sa-ra˘m#iks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\ n :</a:t>
            </a:r>
            <a:r>
              <a:rPr lang="en-US" dirty="0">
                <a:latin typeface="Arial Rounded MT Bold" pitchFamily="34" charset="0"/>
              </a:rPr>
              <a:t/>
            </a:r>
            <a:br>
              <a:rPr lang="en-US" dirty="0">
                <a:latin typeface="Arial Rounded MT Bold" pitchFamily="34" charset="0"/>
              </a:rPr>
            </a:br>
            <a:endParaRPr lang="en-IN" dirty="0">
              <a:solidFill>
                <a:schemeClr val="tx2">
                  <a:satMod val="20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267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 sz="1400" dirty="0"/>
          </a:p>
        </p:txBody>
      </p:sp>
      <p:sp>
        <p:nvSpPr>
          <p:cNvPr id="12292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16DED8-ED62-48F8-AE82-79AAD33D2928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sp>
        <p:nvSpPr>
          <p:cNvPr id="12293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IN" altLang="en-US" smtClean="0"/>
              <a:t>Compounds of one or more metals with a nonmetallic element, usually oxygen. They are formed of chemical and biochemical stable substances that are strong, hard, brittle, and inert nonconductors of thermal and electrical energy.</a:t>
            </a:r>
          </a:p>
          <a:p>
            <a:pPr eaLnBrk="1" hangingPunct="1"/>
            <a:r>
              <a:rPr lang="en-US" altLang="en-US" sz="3200" smtClean="0"/>
              <a:t>The art of making porcelain dental restorations.</a:t>
            </a:r>
            <a:endParaRPr lang="en-IN" altLang="en-US" smtClean="0"/>
          </a:p>
          <a:p>
            <a:pPr eaLnBrk="1" hangingPunct="1"/>
            <a:endParaRPr lang="en-IN" altLang="en-US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3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Rounded MT Bold" pitchFamily="34" charset="0"/>
              </a:rPr>
              <a:t>DIFFERENCE BETWEEN CERAMICS AND PORCELAIN</a:t>
            </a:r>
            <a:endParaRPr lang="en-IN" dirty="0">
              <a:latin typeface="Arial Rounded MT Bold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Dental porcelains falls under the category of </a:t>
            </a:r>
            <a:r>
              <a:rPr lang="en-US" altLang="en-US" smtClean="0">
                <a:solidFill>
                  <a:srgbClr val="FFC000"/>
                </a:solidFill>
              </a:rPr>
              <a:t>silicate ceramics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It is characterized by an </a:t>
            </a:r>
            <a:r>
              <a:rPr lang="en-US" altLang="en-US" smtClean="0">
                <a:solidFill>
                  <a:srgbClr val="FFC000"/>
                </a:solidFill>
              </a:rPr>
              <a:t>amorphous glass phase</a:t>
            </a:r>
            <a:r>
              <a:rPr lang="en-US" altLang="en-US" smtClean="0"/>
              <a:t> with a porous structure.</a:t>
            </a:r>
          </a:p>
          <a:p>
            <a:r>
              <a:rPr lang="en-US" altLang="en-US" smtClean="0"/>
              <a:t>Main components are </a:t>
            </a:r>
            <a:r>
              <a:rPr lang="en-US" altLang="en-US" smtClean="0">
                <a:solidFill>
                  <a:srgbClr val="C00000"/>
                </a:solidFill>
              </a:rPr>
              <a:t>SiO</a:t>
            </a:r>
            <a:r>
              <a:rPr lang="en-US" altLang="en-US" baseline="-25000" smtClean="0">
                <a:solidFill>
                  <a:srgbClr val="C00000"/>
                </a:solidFill>
              </a:rPr>
              <a:t>2</a:t>
            </a:r>
            <a:r>
              <a:rPr lang="en-US" altLang="en-US" smtClean="0"/>
              <a:t> with small additions of crystalline </a:t>
            </a:r>
            <a:r>
              <a:rPr lang="en-US" altLang="en-US" smtClean="0">
                <a:solidFill>
                  <a:srgbClr val="FFC000"/>
                </a:solidFill>
              </a:rPr>
              <a:t>Al</a:t>
            </a:r>
            <a:r>
              <a:rPr lang="en-US" altLang="en-US" baseline="-25000" smtClean="0">
                <a:solidFill>
                  <a:srgbClr val="FFC000"/>
                </a:solidFill>
              </a:rPr>
              <a:t>2</a:t>
            </a:r>
            <a:r>
              <a:rPr lang="en-US" altLang="en-US" smtClean="0">
                <a:solidFill>
                  <a:srgbClr val="FFC000"/>
                </a:solidFill>
              </a:rPr>
              <a:t>O</a:t>
            </a:r>
            <a:r>
              <a:rPr lang="en-US" altLang="en-US" baseline="-25000" smtClean="0">
                <a:solidFill>
                  <a:srgbClr val="FFC000"/>
                </a:solidFill>
              </a:rPr>
              <a:t>3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rgbClr val="FFC000"/>
                </a:solidFill>
              </a:rPr>
              <a:t>MgO</a:t>
            </a:r>
            <a:r>
              <a:rPr lang="en-US" altLang="en-US" smtClean="0"/>
              <a:t>, </a:t>
            </a:r>
            <a:r>
              <a:rPr lang="en-US" altLang="en-US" smtClean="0">
                <a:solidFill>
                  <a:srgbClr val="FFC000"/>
                </a:solidFill>
              </a:rPr>
              <a:t>ZrO</a:t>
            </a:r>
            <a:r>
              <a:rPr lang="en-US" altLang="en-US" baseline="-25000" smtClean="0">
                <a:solidFill>
                  <a:srgbClr val="FFC000"/>
                </a:solidFill>
              </a:rPr>
              <a:t>2</a:t>
            </a:r>
            <a:r>
              <a:rPr lang="en-US" altLang="en-US" smtClean="0"/>
              <a:t>, and/or other oxides.</a:t>
            </a:r>
          </a:p>
          <a:p>
            <a:r>
              <a:rPr lang="en-US" altLang="en-US" smtClean="0"/>
              <a:t>Other ceramics are composed entirely of a crystalline oxides.</a:t>
            </a:r>
            <a:endParaRPr lang="en-IN" altLang="en-US" smtClean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sp>
        <p:nvSpPr>
          <p:cNvPr id="13317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F4C809-1C45-4AF6-8227-E3F6E3A0FC78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84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N" dirty="0" err="1" smtClean="0">
                <a:latin typeface="Arial Rounded MT Bold" panose="020F0704030504030204" pitchFamily="34" charset="0"/>
              </a:rPr>
              <a:t>Charateristics</a:t>
            </a:r>
            <a:r>
              <a:rPr lang="en-IN" dirty="0" smtClean="0">
                <a:latin typeface="Arial Rounded MT Bold" panose="020F0704030504030204" pitchFamily="34" charset="0"/>
              </a:rPr>
              <a:t> of Ceramics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 smtClean="0"/>
              <a:t>Refractory nature</a:t>
            </a:r>
          </a:p>
          <a:p>
            <a:pPr>
              <a:defRPr/>
            </a:pPr>
            <a:r>
              <a:rPr lang="en-IN" dirty="0" smtClean="0"/>
              <a:t>Hardness</a:t>
            </a:r>
          </a:p>
          <a:p>
            <a:pPr>
              <a:defRPr/>
            </a:pPr>
            <a:r>
              <a:rPr lang="en-IN" dirty="0" smtClean="0"/>
              <a:t>Chemical inertness </a:t>
            </a:r>
          </a:p>
          <a:p>
            <a:pPr>
              <a:defRPr/>
            </a:pPr>
            <a:r>
              <a:rPr lang="en-IN" dirty="0" smtClean="0"/>
              <a:t>Biocompatibility</a:t>
            </a:r>
          </a:p>
          <a:p>
            <a:pPr>
              <a:defRPr/>
            </a:pPr>
            <a:r>
              <a:rPr lang="en-IN" dirty="0" smtClean="0"/>
              <a:t>Matching appearance to natural teeth</a:t>
            </a:r>
          </a:p>
          <a:p>
            <a:pPr>
              <a:defRPr/>
            </a:pPr>
            <a:r>
              <a:rPr lang="en-IN" dirty="0" smtClean="0"/>
              <a:t>Insulating property</a:t>
            </a:r>
          </a:p>
          <a:p>
            <a:pPr>
              <a:defRPr/>
            </a:pPr>
            <a:r>
              <a:rPr lang="en-IN" dirty="0" smtClean="0"/>
              <a:t>Brittleness</a:t>
            </a:r>
          </a:p>
          <a:p>
            <a:pPr marL="68263" indent="0">
              <a:buFont typeface="Wingdings" panose="05000000000000000000" pitchFamily="2" charset="2"/>
              <a:buNone/>
              <a:defRPr/>
            </a:pPr>
            <a:endParaRPr lang="en-IN" dirty="0" smtClean="0"/>
          </a:p>
          <a:p>
            <a:pPr>
              <a:defRPr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0ADAEB-D210-4253-AD53-B5B62C7B62ED}" type="slidenum">
              <a:rPr lang="en-IN" altLang="en-US" smtClean="0">
                <a:solidFill>
                  <a:schemeClr val="tx2"/>
                </a:solidFill>
                <a:latin typeface="Arial Rounded MT Bold" panose="020F0704030504030204" pitchFamily="34" charset="0"/>
              </a:rPr>
              <a:pPr/>
              <a:t>7</a:t>
            </a:fld>
            <a:endParaRPr lang="en-IN" altLang="en-US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5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914400" y="2786058"/>
            <a:ext cx="7772400" cy="3532446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latin typeface="Arial Rounded MT Bold" pitchFamily="34" charset="0"/>
              </a:rPr>
              <a:t>     </a:t>
            </a:r>
            <a:r>
              <a:rPr lang="en-US" sz="4800" dirty="0">
                <a:latin typeface="Arial Rounded MT Bold" pitchFamily="34" charset="0"/>
              </a:rPr>
              <a:t>EVOLUTION OF                              	DENTAL CERAMICS 				</a:t>
            </a:r>
            <a:endParaRPr lang="en-IN" sz="4800" dirty="0">
              <a:latin typeface="Arial Rounded MT Bold" pitchFamily="34" charset="0"/>
            </a:endParaRPr>
          </a:p>
        </p:txBody>
      </p:sp>
      <p:sp>
        <p:nvSpPr>
          <p:cNvPr id="15363" name="Subtitle 5"/>
          <p:cNvSpPr>
            <a:spLocks noGrp="1"/>
          </p:cNvSpPr>
          <p:nvPr>
            <p:ph type="subTitle" idx="1"/>
          </p:nvPr>
        </p:nvSpPr>
        <p:spPr>
          <a:xfrm flipV="1">
            <a:off x="914400" y="5214938"/>
            <a:ext cx="7772400" cy="13573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</a:t>
            </a:r>
            <a:endParaRPr lang="en-IN" altLang="en-US" smtClean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15365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F2F28C-45AF-4095-87FD-88966BED225D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IN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400" y="500063"/>
            <a:ext cx="7772400" cy="5856287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1728</a:t>
            </a:r>
            <a:r>
              <a:rPr lang="en-US" altLang="en-US" smtClean="0">
                <a:solidFill>
                  <a:srgbClr val="FFC000"/>
                </a:solidFill>
              </a:rPr>
              <a:t> </a:t>
            </a:r>
            <a:r>
              <a:rPr lang="en-US" altLang="en-US" smtClean="0"/>
              <a:t>– </a:t>
            </a:r>
            <a:r>
              <a:rPr lang="en-US" altLang="en-US" smtClean="0">
                <a:solidFill>
                  <a:srgbClr val="FFC000"/>
                </a:solidFill>
              </a:rPr>
              <a:t>Pierre Fauchard</a:t>
            </a:r>
            <a:r>
              <a:rPr lang="en-US" altLang="en-US" smtClean="0"/>
              <a:t>, a French dentist first proposed the use of porcelain in dentistry.</a:t>
            </a:r>
          </a:p>
          <a:p>
            <a:pPr eaLnBrk="1" hangingPunct="1"/>
            <a:r>
              <a:rPr lang="en-US" altLang="en-US" sz="2800" smtClean="0">
                <a:solidFill>
                  <a:srgbClr val="C00000"/>
                </a:solidFill>
              </a:rPr>
              <a:t>1837</a:t>
            </a:r>
            <a:r>
              <a:rPr lang="en-US" altLang="en-US" sz="2800" smtClean="0"/>
              <a:t> – </a:t>
            </a:r>
            <a:r>
              <a:rPr lang="en-US" altLang="en-US" sz="2800" smtClean="0">
                <a:solidFill>
                  <a:srgbClr val="FFC000"/>
                </a:solidFill>
              </a:rPr>
              <a:t>John Murphy</a:t>
            </a:r>
            <a:r>
              <a:rPr lang="en-US" altLang="en-US" sz="2800" smtClean="0"/>
              <a:t> of London introduced the </a:t>
            </a:r>
            <a:r>
              <a:rPr lang="en-US" altLang="en-US" sz="2800" smtClean="0">
                <a:solidFill>
                  <a:srgbClr val="FFC000"/>
                </a:solidFill>
              </a:rPr>
              <a:t>plantium foil technique.</a:t>
            </a:r>
          </a:p>
          <a:p>
            <a:pPr eaLnBrk="1" hangingPunct="1"/>
            <a:r>
              <a:rPr lang="en-US" altLang="en-US" sz="2800" smtClean="0">
                <a:solidFill>
                  <a:srgbClr val="C00000"/>
                </a:solidFill>
              </a:rPr>
              <a:t>1903</a:t>
            </a:r>
            <a:r>
              <a:rPr lang="en-US" altLang="en-US" sz="2800" smtClean="0"/>
              <a:t> – </a:t>
            </a:r>
            <a:r>
              <a:rPr lang="en-US" altLang="en-US" sz="2800" smtClean="0">
                <a:solidFill>
                  <a:srgbClr val="FFC000"/>
                </a:solidFill>
              </a:rPr>
              <a:t>Dr. Charles Land </a:t>
            </a:r>
            <a:r>
              <a:rPr lang="en-US" altLang="en-US" sz="2800" smtClean="0"/>
              <a:t>introduced </a:t>
            </a:r>
            <a:r>
              <a:rPr lang="en-US" altLang="en-US" sz="2800" smtClean="0">
                <a:solidFill>
                  <a:srgbClr val="FFC000"/>
                </a:solidFill>
              </a:rPr>
              <a:t>first ceramic crowns </a:t>
            </a:r>
            <a:r>
              <a:rPr lang="en-US" altLang="en-US" sz="2800" smtClean="0"/>
              <a:t>using the </a:t>
            </a:r>
            <a:r>
              <a:rPr lang="en-US" altLang="en-US" sz="2800" smtClean="0">
                <a:solidFill>
                  <a:srgbClr val="FFC000"/>
                </a:solidFill>
              </a:rPr>
              <a:t>platinum foil matrix technique</a:t>
            </a:r>
            <a:r>
              <a:rPr lang="en-US" altLang="en-US" sz="2800" smtClean="0"/>
              <a:t>.</a:t>
            </a:r>
          </a:p>
          <a:p>
            <a:pPr eaLnBrk="1" hangingPunct="1"/>
            <a:r>
              <a:rPr lang="en-US" altLang="en-US" sz="2800" smtClean="0">
                <a:solidFill>
                  <a:srgbClr val="C00000"/>
                </a:solidFill>
              </a:rPr>
              <a:t>1965</a:t>
            </a:r>
            <a:r>
              <a:rPr lang="en-IN" altLang="en-US" sz="2800" smtClean="0"/>
              <a:t> – </a:t>
            </a:r>
            <a:r>
              <a:rPr lang="en-IN" altLang="en-US" sz="2800" smtClean="0">
                <a:solidFill>
                  <a:srgbClr val="FFC000"/>
                </a:solidFill>
              </a:rPr>
              <a:t>McLean and Hughes </a:t>
            </a:r>
            <a:r>
              <a:rPr lang="en-IN" altLang="en-US" sz="2800" smtClean="0"/>
              <a:t>used a </a:t>
            </a:r>
            <a:r>
              <a:rPr lang="en-IN" altLang="en-US" sz="2800" smtClean="0">
                <a:solidFill>
                  <a:srgbClr val="FFC000"/>
                </a:solidFill>
              </a:rPr>
              <a:t>dental aluminous core ceramic </a:t>
            </a:r>
            <a:r>
              <a:rPr lang="en-IN" altLang="en-US" sz="2800" smtClean="0"/>
              <a:t>consisting of a glass matrix containing b/w </a:t>
            </a:r>
            <a:r>
              <a:rPr lang="en-IN" altLang="en-US" sz="2800" smtClean="0">
                <a:solidFill>
                  <a:srgbClr val="FFC000"/>
                </a:solidFill>
              </a:rPr>
              <a:t>40-50wt% Al</a:t>
            </a:r>
            <a:r>
              <a:rPr lang="en-IN" altLang="en-US" sz="2800" baseline="-25000" smtClean="0">
                <a:solidFill>
                  <a:srgbClr val="FFC000"/>
                </a:solidFill>
              </a:rPr>
              <a:t>2</a:t>
            </a:r>
            <a:r>
              <a:rPr lang="en-IN" altLang="en-US" sz="2800" smtClean="0">
                <a:solidFill>
                  <a:srgbClr val="FFC000"/>
                </a:solidFill>
              </a:rPr>
              <a:t>O</a:t>
            </a:r>
            <a:r>
              <a:rPr lang="en-IN" altLang="en-US" sz="2800" baseline="-25000" smtClean="0">
                <a:solidFill>
                  <a:srgbClr val="FFC000"/>
                </a:solidFill>
              </a:rPr>
              <a:t>3 </a:t>
            </a:r>
            <a:r>
              <a:rPr lang="en-IN" altLang="en-US" sz="2800" smtClean="0">
                <a:solidFill>
                  <a:srgbClr val="FFC000"/>
                </a:solidFill>
              </a:rPr>
              <a:t> </a:t>
            </a:r>
            <a:r>
              <a:rPr lang="en-IN" altLang="en-US" sz="2800" smtClean="0"/>
              <a:t>, which lead to significant improvement in fracture resistance of porcelain jacket crowns.</a:t>
            </a:r>
          </a:p>
          <a:p>
            <a:pPr eaLnBrk="1" hangingPunct="1"/>
            <a:endParaRPr lang="en-IN" altLang="en-US" sz="2800" smtClean="0"/>
          </a:p>
          <a:p>
            <a:pPr eaLnBrk="1" hangingPunct="1"/>
            <a:endParaRPr lang="en-US" altLang="en-US" sz="2800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smtClean="0">
              <a:solidFill>
                <a:srgbClr val="FFC000"/>
              </a:solidFill>
            </a:endParaRP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sp>
        <p:nvSpPr>
          <p:cNvPr id="16389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1DEA24-EDA3-492E-8149-5CB5B4C792D7}" type="slidenum">
              <a:rPr lang="en-IN" altLang="en-US" sz="1200" smtClean="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IN" altLang="en-US" sz="1200" smtClean="0">
              <a:solidFill>
                <a:schemeClr val="tx2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77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467</Words>
  <Application>Microsoft Office PowerPoint</Application>
  <PresentationFormat>On-screen Show (4:3)</PresentationFormat>
  <Paragraphs>141</Paragraphs>
  <Slides>24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Rounded MT Bold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DENTAL CERAMICS</vt:lpstr>
      <vt:lpstr>Lesson plan</vt:lpstr>
      <vt:lpstr>PowerPoint Presentation</vt:lpstr>
      <vt:lpstr>PowerPoint Presentation</vt:lpstr>
      <vt:lpstr>Ceramics \sa-ra˘m#iks\ n : </vt:lpstr>
      <vt:lpstr>DIFFERENCE BETWEEN CERAMICS AND PORCELAIN</vt:lpstr>
      <vt:lpstr>Charateristics of Ceramics</vt:lpstr>
      <vt:lpstr>     EVOLUTION OF                               DENTAL CERAMICS     </vt:lpstr>
      <vt:lpstr>PowerPoint Presentation</vt:lpstr>
      <vt:lpstr>PowerPoint Presentation</vt:lpstr>
      <vt:lpstr>PowerPoint Presentation</vt:lpstr>
      <vt:lpstr>CLASSIFICATION OF  DENTAL CERAMICS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According to method of fabrication: a. Conventional powder &amp; slurry ceramics: (Using casting &amp; ceramming) </vt:lpstr>
      <vt:lpstr>b. Castable ceramics :  eg. DICOR ceramics c.Machinable ceramics :   </vt:lpstr>
      <vt:lpstr>PowerPoint Presentation</vt:lpstr>
      <vt:lpstr>PowerPoint Presentation</vt:lpstr>
      <vt:lpstr>THANK YOU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CERAMICS</dc:title>
  <dc:creator>Namrata</dc:creator>
  <cp:lastModifiedBy>jay bhanushali</cp:lastModifiedBy>
  <cp:revision>529</cp:revision>
  <dcterms:created xsi:type="dcterms:W3CDTF">2009-08-30T07:49:34Z</dcterms:created>
  <dcterms:modified xsi:type="dcterms:W3CDTF">2020-08-26T06:48:26Z</dcterms:modified>
</cp:coreProperties>
</file>