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70" r:id="rId5"/>
    <p:sldId id="258" r:id="rId6"/>
    <p:sldId id="259" r:id="rId7"/>
    <p:sldId id="271" r:id="rId8"/>
    <p:sldId id="260" r:id="rId9"/>
    <p:sldId id="272" r:id="rId10"/>
    <p:sldId id="261" r:id="rId11"/>
    <p:sldId id="273" r:id="rId12"/>
    <p:sldId id="262" r:id="rId13"/>
    <p:sldId id="274" r:id="rId14"/>
    <p:sldId id="263" r:id="rId15"/>
    <p:sldId id="275" r:id="rId16"/>
    <p:sldId id="264" r:id="rId17"/>
    <p:sldId id="265" r:id="rId18"/>
    <p:sldId id="276" r:id="rId19"/>
    <p:sldId id="266" r:id="rId20"/>
    <p:sldId id="267" r:id="rId21"/>
    <p:sldId id="277" r:id="rId22"/>
    <p:sldId id="268" r:id="rId23"/>
    <p:sldId id="269"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4" Type="http://schemas.openxmlformats.org/officeDocument/2006/relationships/tableStyles" Target="tableStyles.xml"/><Relationship Id="rId43" Type="http://schemas.openxmlformats.org/officeDocument/2006/relationships/viewProps" Target="viewProps.xml"/><Relationship Id="rId42" Type="http://schemas.openxmlformats.org/officeDocument/2006/relationships/presProps" Target="presProps.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BBE847E-17FE-41B3-A1D1-1C2F0EDA2E2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26BD63-ADE0-4930-9EA3-845A723EC26F}"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ABBE847E-17FE-41B3-A1D1-1C2F0EDA2E2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26BD63-ADE0-4930-9EA3-845A723EC26F}"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ABBE847E-17FE-41B3-A1D1-1C2F0EDA2E2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26BD63-ADE0-4930-9EA3-845A723EC26F}"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ABBE847E-17FE-41B3-A1D1-1C2F0EDA2E2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26BD63-ADE0-4930-9EA3-845A723EC26F}"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ABBE847E-17FE-41B3-A1D1-1C2F0EDA2E2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C26BD63-ADE0-4930-9EA3-845A723EC26F}"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ABBE847E-17FE-41B3-A1D1-1C2F0EDA2E2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26BD63-ADE0-4930-9EA3-845A723EC26F}"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ABBE847E-17FE-41B3-A1D1-1C2F0EDA2E25}"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C26BD63-ADE0-4930-9EA3-845A723EC26F}"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BBE847E-17FE-41B3-A1D1-1C2F0EDA2E25}"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C26BD63-ADE0-4930-9EA3-845A723EC26F}"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BE847E-17FE-41B3-A1D1-1C2F0EDA2E25}"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C26BD63-ADE0-4930-9EA3-845A723EC26F}"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BBE847E-17FE-41B3-A1D1-1C2F0EDA2E2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26BD63-ADE0-4930-9EA3-845A723EC26F}"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BBE847E-17FE-41B3-A1D1-1C2F0EDA2E2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C26BD63-ADE0-4930-9EA3-845A723EC26F}"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BE847E-17FE-41B3-A1D1-1C2F0EDA2E25}" type="datetimeFigureOut">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6BD63-ADE0-4930-9EA3-845A723EC26F}"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smtClean="0"/>
              <a:t>HIGHER MENTAL FUNCTIONS </a:t>
            </a:r>
            <a:r>
              <a:rPr lang="en-US" altLang="en-IN" dirty="0" smtClean="0"/>
              <a:t>AND CRANIAL NERVES EXAMINATION</a:t>
            </a:r>
            <a:endParaRPr lang="en-US" altLang="en-IN" dirty="0" smtClean="0"/>
          </a:p>
        </p:txBody>
      </p:sp>
      <p:sp>
        <p:nvSpPr>
          <p:cNvPr id="3" name="Subtitle 2"/>
          <p:cNvSpPr>
            <a:spLocks noGrp="1"/>
          </p:cNvSpPr>
          <p:nvPr>
            <p:ph type="subTitle" idx="1"/>
          </p:nvPr>
        </p:nvSpPr>
        <p:spPr/>
        <p:txBody>
          <a:bodyPr>
            <a:normAutofit/>
          </a:bodyPr>
          <a:lstStyle/>
          <a:p>
            <a:pPr algn="r"/>
            <a:endParaRPr lang="en-IN" sz="2800" dirty="0"/>
          </a:p>
          <a:p>
            <a:pPr algn="r"/>
            <a:endParaRPr lang="en-IN" sz="2800" dirty="0" smtClean="0"/>
          </a:p>
          <a:p>
            <a:pPr algn="r"/>
            <a:r>
              <a:rPr lang="en-US" altLang="en-IN" sz="2800" dirty="0"/>
              <a:t>Dr. Pinal Modi</a:t>
            </a:r>
            <a:endParaRPr lang="en-US" altLang="en-IN"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IN" dirty="0" smtClean="0">
                <a:sym typeface="+mn-ea"/>
              </a:rPr>
              <a:t>4) </a:t>
            </a:r>
            <a:r>
              <a:rPr lang="en-IN" b="1" dirty="0" smtClean="0">
                <a:sym typeface="+mn-ea"/>
              </a:rPr>
              <a:t>Drowsiness</a:t>
            </a:r>
            <a:r>
              <a:rPr lang="en-IN" dirty="0" smtClean="0">
                <a:sym typeface="+mn-ea"/>
              </a:rPr>
              <a:t>: It is an inability to sustain a wakeful state without the application of external stimuli</a:t>
            </a:r>
            <a:endParaRPr lang="en-IN" dirty="0" smtClean="0"/>
          </a:p>
          <a:p>
            <a:pPr marL="0" indent="0">
              <a:buNone/>
            </a:pPr>
            <a:r>
              <a:rPr lang="en-IN" dirty="0" smtClean="0">
                <a:sym typeface="+mn-ea"/>
              </a:rPr>
              <a:t>• Eyelids droop without closing completely</a:t>
            </a:r>
            <a:endParaRPr lang="en-IN" dirty="0" smtClean="0"/>
          </a:p>
          <a:p>
            <a:pPr marL="0" indent="0">
              <a:buNone/>
            </a:pPr>
            <a:r>
              <a:rPr lang="en-IN" dirty="0" smtClean="0">
                <a:sym typeface="+mn-ea"/>
              </a:rPr>
              <a:t>• Jaw and limb muscles are slack</a:t>
            </a:r>
            <a:endParaRPr lang="en-IN" dirty="0" smtClean="0"/>
          </a:p>
          <a:p>
            <a:pPr marL="0" indent="0">
              <a:buNone/>
            </a:pPr>
            <a:r>
              <a:rPr lang="en-IN" dirty="0" smtClean="0">
                <a:sym typeface="+mn-ea"/>
              </a:rPr>
              <a:t>• Limbs are relaxed</a:t>
            </a:r>
            <a:endParaRPr lang="en-IN" dirty="0" smtClean="0"/>
          </a:p>
          <a:p>
            <a:pPr marL="0" indent="0">
              <a:buNone/>
            </a:pPr>
            <a:r>
              <a:rPr lang="en-IN" dirty="0" smtClean="0">
                <a:sym typeface="+mn-ea"/>
              </a:rPr>
              <a:t>• This state is indistinguishable from light sleep</a:t>
            </a:r>
            <a:endParaRPr lang="en-IN" dirty="0" smtClean="0"/>
          </a:p>
          <a:p>
            <a:pPr marL="0" indent="0">
              <a:buNone/>
            </a:pPr>
            <a:r>
              <a:rPr lang="en-IN" dirty="0" smtClean="0">
                <a:sym typeface="+mn-ea"/>
              </a:rPr>
              <a:t>• Slow arousal elicited by speaking to the patient or applying tactile stimulation.</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ATTENTION</a:t>
            </a:r>
            <a:endParaRPr lang="en-IN" dirty="0"/>
          </a:p>
        </p:txBody>
      </p:sp>
      <p:sp>
        <p:nvSpPr>
          <p:cNvPr id="3" name="Content Placeholder 2"/>
          <p:cNvSpPr>
            <a:spLocks noGrp="1"/>
          </p:cNvSpPr>
          <p:nvPr>
            <p:ph idx="1"/>
          </p:nvPr>
        </p:nvSpPr>
        <p:spPr/>
        <p:txBody>
          <a:bodyPr>
            <a:normAutofit/>
          </a:bodyPr>
          <a:lstStyle/>
          <a:p>
            <a:r>
              <a:rPr lang="en-IN" dirty="0" smtClean="0"/>
              <a:t>Attention </a:t>
            </a:r>
            <a:r>
              <a:rPr lang="en-IN" dirty="0"/>
              <a:t>and concentration are often used interchangeably, but concentration is narrower in meaning than attention. Attention is the capacity to detect and orient to stimuli and information from the environment.</a:t>
            </a:r>
            <a:endParaRPr lang="en-IN" dirty="0"/>
          </a:p>
          <a:p>
            <a:r>
              <a:rPr lang="en-IN" dirty="0"/>
              <a:t>Attention is mainly of 4 types and each of them has to be assessed differently and separately</a:t>
            </a:r>
            <a:r>
              <a:rPr lang="en-IN" dirty="0" smtClean="0"/>
              <a:t>.</a:t>
            </a:r>
            <a:endParaRPr lang="en-IN" dirty="0"/>
          </a:p>
          <a:p>
            <a:pPr marL="0" indent="0">
              <a:buNone/>
            </a:pPr>
            <a:r>
              <a:rPr lang="en-IN" dirty="0"/>
              <a:t>• </a:t>
            </a:r>
            <a:r>
              <a:rPr lang="en-IN" b="1" dirty="0"/>
              <a:t>Sustained attention</a:t>
            </a:r>
            <a:r>
              <a:rPr lang="en-IN" dirty="0"/>
              <a:t>: is the capacity to concentrate on relevant information during a continuous activity; also referred to as attention span.</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IN" b="1" dirty="0">
                <a:sym typeface="+mn-ea"/>
              </a:rPr>
              <a:t>Selective attention</a:t>
            </a:r>
            <a:r>
              <a:rPr lang="en-IN" dirty="0">
                <a:sym typeface="+mn-ea"/>
              </a:rPr>
              <a:t>: is the capacity to focus on a given activity or occupation despite environmental, visual and auditory stimuli; a problem with this kind of attention is often referred to as distractibility.</a:t>
            </a:r>
            <a:endParaRPr lang="en-IN" dirty="0"/>
          </a:p>
          <a:p>
            <a:pPr marL="0" indent="0">
              <a:buNone/>
            </a:pPr>
            <a:r>
              <a:rPr lang="en-IN" dirty="0" smtClean="0">
                <a:sym typeface="+mn-ea"/>
              </a:rPr>
              <a:t>• </a:t>
            </a:r>
            <a:r>
              <a:rPr lang="en-IN" b="1" dirty="0">
                <a:sym typeface="+mn-ea"/>
              </a:rPr>
              <a:t>Alternating attention</a:t>
            </a:r>
            <a:r>
              <a:rPr lang="en-IN" dirty="0">
                <a:sym typeface="+mn-ea"/>
              </a:rPr>
              <a:t>: is the capacity to move flexibly between tasks and respond appropriately to the demands of each task</a:t>
            </a:r>
            <a:endParaRPr lang="en-IN" dirty="0"/>
          </a:p>
          <a:p>
            <a:pPr marL="0" indent="0">
              <a:buNone/>
            </a:pPr>
            <a:r>
              <a:rPr lang="en-IN" dirty="0" smtClean="0">
                <a:sym typeface="+mn-ea"/>
              </a:rPr>
              <a:t>• </a:t>
            </a:r>
            <a:r>
              <a:rPr lang="en-IN" b="1" dirty="0">
                <a:sym typeface="+mn-ea"/>
              </a:rPr>
              <a:t>Divided attention</a:t>
            </a:r>
            <a:r>
              <a:rPr lang="en-IN" dirty="0">
                <a:sym typeface="+mn-ea"/>
              </a:rPr>
              <a:t>: is the capacity to respond simultaneously to two or more tasks</a:t>
            </a:r>
            <a:r>
              <a:rPr lang="en-IN" dirty="0" smtClean="0">
                <a:sym typeface="+mn-ea"/>
              </a:rPr>
              <a:t>.</a:t>
            </a:r>
            <a:endParaRPr lang="en-IN" dirty="0" smtClean="0"/>
          </a:p>
          <a:p>
            <a:pPr marL="0" indent="0">
              <a:buNone/>
            </a:pPr>
            <a:r>
              <a:rPr lang="en-IN" dirty="0">
                <a:sym typeface="+mn-ea"/>
              </a:rPr>
              <a:t>Attention deficits are common with lesions of multiple brain regions such as reticular formation, limbic and frontal regions</a:t>
            </a:r>
            <a:r>
              <a:rPr lang="en-IN" dirty="0" smtClean="0">
                <a:sym typeface="+mn-ea"/>
              </a:rPr>
              <a:t>.</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SPEECH</a:t>
            </a:r>
            <a:endParaRPr lang="en-IN" dirty="0"/>
          </a:p>
        </p:txBody>
      </p:sp>
      <p:sp>
        <p:nvSpPr>
          <p:cNvPr id="3" name="Content Placeholder 2"/>
          <p:cNvSpPr>
            <a:spLocks noGrp="1"/>
          </p:cNvSpPr>
          <p:nvPr>
            <p:ph idx="1"/>
          </p:nvPr>
        </p:nvSpPr>
        <p:spPr/>
        <p:txBody>
          <a:bodyPr>
            <a:normAutofit/>
          </a:bodyPr>
          <a:lstStyle/>
          <a:p>
            <a:r>
              <a:rPr lang="en-IN" dirty="0" smtClean="0"/>
              <a:t>Speech </a:t>
            </a:r>
            <a:r>
              <a:rPr lang="en-IN" dirty="0"/>
              <a:t>is affected when dominant hemisphere is damaged</a:t>
            </a:r>
            <a:r>
              <a:rPr lang="en-IN" dirty="0" smtClean="0"/>
              <a:t>.</a:t>
            </a:r>
            <a:endParaRPr lang="en-IN" dirty="0"/>
          </a:p>
          <a:p>
            <a:r>
              <a:rPr lang="en-IN" dirty="0"/>
              <a:t>Speech defects fall into four main types:</a:t>
            </a:r>
            <a:endParaRPr lang="en-IN" dirty="0"/>
          </a:p>
          <a:p>
            <a:pPr marL="0" indent="0">
              <a:buNone/>
            </a:pPr>
            <a:r>
              <a:rPr lang="en-IN" dirty="0"/>
              <a:t>1. Aphasia</a:t>
            </a:r>
            <a:endParaRPr lang="en-IN" dirty="0"/>
          </a:p>
          <a:p>
            <a:pPr marL="0" indent="0">
              <a:buNone/>
            </a:pPr>
            <a:r>
              <a:rPr lang="en-IN" dirty="0"/>
              <a:t>2. Dysarthria</a:t>
            </a:r>
            <a:endParaRPr lang="en-IN" dirty="0"/>
          </a:p>
          <a:p>
            <a:pPr marL="0" indent="0">
              <a:buNone/>
            </a:pPr>
            <a:r>
              <a:rPr lang="en-IN" dirty="0"/>
              <a:t>3. Dysphonia (</a:t>
            </a:r>
            <a:r>
              <a:rPr lang="en-IN" dirty="0" err="1"/>
              <a:t>aphonia</a:t>
            </a:r>
            <a:r>
              <a:rPr lang="en-IN" dirty="0"/>
              <a:t>)</a:t>
            </a:r>
            <a:endParaRPr lang="en-IN" dirty="0"/>
          </a:p>
          <a:p>
            <a:pPr marL="0" indent="0">
              <a:buNone/>
            </a:pPr>
            <a:r>
              <a:rPr lang="en-IN" dirty="0"/>
              <a:t>4. Mutism</a:t>
            </a:r>
            <a:r>
              <a:rPr lang="en-IN" dirty="0" smtClean="0"/>
              <a:t> </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20000"/>
          </a:bodyPr>
          <a:p>
            <a:pPr marL="0" indent="0" algn="just">
              <a:buNone/>
            </a:pPr>
            <a:r>
              <a:rPr lang="en-IN" b="1" dirty="0">
                <a:sym typeface="+mn-ea"/>
              </a:rPr>
              <a:t>Methods of differentiation</a:t>
            </a:r>
            <a:endParaRPr lang="en-IN" dirty="0"/>
          </a:p>
          <a:p>
            <a:pPr marL="0" indent="0" algn="just">
              <a:buNone/>
            </a:pPr>
            <a:r>
              <a:rPr lang="en-IN" dirty="0">
                <a:sym typeface="+mn-ea"/>
              </a:rPr>
              <a:t>• </a:t>
            </a:r>
            <a:r>
              <a:rPr lang="en-IN" b="1" dirty="0" smtClean="0">
                <a:sym typeface="+mn-ea"/>
              </a:rPr>
              <a:t>motor</a:t>
            </a:r>
            <a:r>
              <a:rPr lang="en-IN" dirty="0" smtClean="0">
                <a:sym typeface="+mn-ea"/>
              </a:rPr>
              <a:t> </a:t>
            </a:r>
            <a:r>
              <a:rPr lang="en-IN" b="1" dirty="0">
                <a:sym typeface="+mn-ea"/>
              </a:rPr>
              <a:t>aphasia/ </a:t>
            </a:r>
            <a:r>
              <a:rPr lang="en-IN" b="1" dirty="0" err="1">
                <a:sym typeface="+mn-ea"/>
              </a:rPr>
              <a:t>Brocca’s</a:t>
            </a:r>
            <a:r>
              <a:rPr lang="en-IN" b="1" dirty="0">
                <a:sym typeface="+mn-ea"/>
              </a:rPr>
              <a:t> </a:t>
            </a:r>
            <a:r>
              <a:rPr lang="en-IN" b="1" dirty="0" smtClean="0">
                <a:sym typeface="+mn-ea"/>
              </a:rPr>
              <a:t>aphasia</a:t>
            </a:r>
            <a:r>
              <a:rPr lang="en-IN" dirty="0" smtClean="0">
                <a:sym typeface="+mn-ea"/>
              </a:rPr>
              <a:t> &amp; </a:t>
            </a:r>
            <a:r>
              <a:rPr lang="en-IN" b="1" dirty="0" smtClean="0">
                <a:sym typeface="+mn-ea"/>
              </a:rPr>
              <a:t>sensory</a:t>
            </a:r>
            <a:r>
              <a:rPr lang="en-IN" b="1" dirty="0">
                <a:sym typeface="+mn-ea"/>
              </a:rPr>
              <a:t>/ Wernicke’s </a:t>
            </a:r>
            <a:r>
              <a:rPr lang="en-IN" b="1" dirty="0" smtClean="0">
                <a:sym typeface="+mn-ea"/>
              </a:rPr>
              <a:t>aphasia.</a:t>
            </a:r>
            <a:endParaRPr lang="en-IN" dirty="0"/>
          </a:p>
          <a:p>
            <a:pPr marL="0" indent="0" algn="just">
              <a:buNone/>
            </a:pPr>
            <a:r>
              <a:rPr lang="en-IN" dirty="0">
                <a:sym typeface="+mn-ea"/>
              </a:rPr>
              <a:t>• If the volume of sound and the content of speech is normal, but the articulation and pronunciation of the individual words and phrases is distorted, this is </a:t>
            </a:r>
            <a:r>
              <a:rPr lang="en-IN" b="1" dirty="0">
                <a:sym typeface="+mn-ea"/>
              </a:rPr>
              <a:t>dysarthria</a:t>
            </a:r>
            <a:r>
              <a:rPr lang="en-IN" dirty="0">
                <a:sym typeface="+mn-ea"/>
              </a:rPr>
              <a:t>. It is a disorder of control of muscles producing speech, the lesion </a:t>
            </a:r>
            <a:endParaRPr lang="en-IN" dirty="0"/>
          </a:p>
          <a:p>
            <a:pPr marL="0" indent="0" algn="just">
              <a:buNone/>
            </a:pPr>
            <a:r>
              <a:rPr lang="en-IN" dirty="0">
                <a:sym typeface="+mn-ea"/>
              </a:rPr>
              <a:t>• If the patient is conscious but making no attempt to speak or make sound, this is </a:t>
            </a:r>
            <a:r>
              <a:rPr lang="en-IN" b="1" dirty="0">
                <a:sym typeface="+mn-ea"/>
              </a:rPr>
              <a:t>mutism</a:t>
            </a:r>
            <a:endParaRPr lang="en-IN" dirty="0"/>
          </a:p>
          <a:p>
            <a:pPr marL="0" indent="0" algn="just">
              <a:buNone/>
            </a:pPr>
            <a:r>
              <a:rPr lang="en-IN" dirty="0">
                <a:sym typeface="+mn-ea"/>
              </a:rPr>
              <a:t>• If the patient, though speaking, fails to produce any volume of sound, or merely whispers, this is </a:t>
            </a:r>
            <a:r>
              <a:rPr lang="en-IN" b="1" dirty="0" err="1">
                <a:sym typeface="+mn-ea"/>
              </a:rPr>
              <a:t>aphonia</a:t>
            </a:r>
            <a:r>
              <a:rPr lang="en-IN" dirty="0">
                <a:sym typeface="+mn-ea"/>
              </a:rPr>
              <a:t>. It is due to disorders of the larynx and the vocal </a:t>
            </a:r>
            <a:r>
              <a:rPr lang="en-IN" dirty="0" smtClean="0">
                <a:sym typeface="+mn-ea"/>
              </a:rPr>
              <a:t>chords</a:t>
            </a:r>
            <a:r>
              <a:rPr lang="en-US" altLang="en-IN" dirty="0" smtClean="0">
                <a:sym typeface="+mn-ea"/>
              </a:rPr>
              <a:t>.</a:t>
            </a:r>
            <a:endParaRPr lang="en-US" altLang="en-IN" dirty="0" smtClean="0">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ORIENTATION</a:t>
            </a:r>
            <a:endParaRPr lang="en-IN" dirty="0"/>
          </a:p>
        </p:txBody>
      </p:sp>
      <p:sp>
        <p:nvSpPr>
          <p:cNvPr id="3" name="Content Placeholder 2"/>
          <p:cNvSpPr>
            <a:spLocks noGrp="1"/>
          </p:cNvSpPr>
          <p:nvPr>
            <p:ph idx="1"/>
          </p:nvPr>
        </p:nvSpPr>
        <p:spPr/>
        <p:txBody>
          <a:bodyPr>
            <a:normAutofit/>
          </a:bodyPr>
          <a:lstStyle/>
          <a:p>
            <a:r>
              <a:rPr lang="en-IN" dirty="0" smtClean="0"/>
              <a:t>It </a:t>
            </a:r>
            <a:r>
              <a:rPr lang="en-IN" dirty="0"/>
              <a:t>is the patient’s ability to be aware of time, person and place.</a:t>
            </a:r>
            <a:endParaRPr lang="en-IN" dirty="0"/>
          </a:p>
          <a:p>
            <a:r>
              <a:rPr lang="en-IN" b="1" dirty="0" smtClean="0"/>
              <a:t>Any </a:t>
            </a:r>
            <a:r>
              <a:rPr lang="en-IN" b="1" dirty="0"/>
              <a:t>abnormality in the above examination can be termed as disorientation.</a:t>
            </a:r>
            <a:endParaRPr lang="en-IN" dirty="0"/>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MEMORY</a:t>
            </a:r>
            <a:endParaRPr lang="en-IN" dirty="0"/>
          </a:p>
        </p:txBody>
      </p:sp>
      <p:sp>
        <p:nvSpPr>
          <p:cNvPr id="3" name="Content Placeholder 2"/>
          <p:cNvSpPr>
            <a:spLocks noGrp="1"/>
          </p:cNvSpPr>
          <p:nvPr>
            <p:ph idx="1"/>
          </p:nvPr>
        </p:nvSpPr>
        <p:spPr/>
        <p:txBody>
          <a:bodyPr>
            <a:normAutofit/>
          </a:bodyPr>
          <a:lstStyle/>
          <a:p>
            <a:r>
              <a:rPr lang="en-IN" sz="2800" dirty="0" smtClean="0"/>
              <a:t>Memory </a:t>
            </a:r>
            <a:r>
              <a:rPr lang="en-IN" sz="2800" dirty="0"/>
              <a:t>is the capacity to store experiences and perceptions for recall and recognition.</a:t>
            </a:r>
            <a:endParaRPr lang="en-IN" sz="2800" dirty="0"/>
          </a:p>
          <a:p>
            <a:r>
              <a:rPr lang="en-IN" sz="2800" dirty="0"/>
              <a:t>Memory is broken down into 3 activities</a:t>
            </a:r>
            <a:endParaRPr lang="en-IN" sz="2800" dirty="0"/>
          </a:p>
          <a:p>
            <a:pPr marL="457200" lvl="1" indent="0">
              <a:buNone/>
            </a:pPr>
            <a:r>
              <a:rPr lang="en-IN" sz="2800" dirty="0"/>
              <a:t>• Acquisition/learning</a:t>
            </a:r>
            <a:endParaRPr lang="en-IN" sz="2800" dirty="0"/>
          </a:p>
          <a:p>
            <a:pPr marL="457200" lvl="1" indent="0">
              <a:buNone/>
            </a:pPr>
            <a:r>
              <a:rPr lang="en-IN" sz="2800" dirty="0"/>
              <a:t>• Storage/ retention</a:t>
            </a:r>
            <a:endParaRPr lang="en-IN" sz="2800" dirty="0"/>
          </a:p>
          <a:p>
            <a:pPr marL="457200" lvl="1" indent="0">
              <a:buNone/>
            </a:pPr>
            <a:r>
              <a:rPr lang="en-IN" sz="2800" dirty="0"/>
              <a:t>• Retrieval/ recall</a:t>
            </a:r>
            <a:endParaRPr lang="en-IN" sz="2800" dirty="0"/>
          </a:p>
          <a:p>
            <a:endParaRPr lang="en-IN"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90000" lnSpcReduction="10000"/>
          </a:bodyPr>
          <a:p>
            <a:pPr marL="0" indent="0">
              <a:buNone/>
            </a:pPr>
            <a:r>
              <a:rPr lang="en-IN" sz="2800" dirty="0">
                <a:sym typeface="+mn-ea"/>
              </a:rPr>
              <a:t>1. Immediate memory: also called as working memory</a:t>
            </a:r>
            <a:endParaRPr lang="en-IN" sz="2800" dirty="0"/>
          </a:p>
          <a:p>
            <a:pPr marL="0" indent="0">
              <a:buNone/>
            </a:pPr>
            <a:r>
              <a:rPr lang="en-IN" sz="2800" dirty="0" smtClean="0">
                <a:sym typeface="+mn-ea"/>
              </a:rPr>
              <a:t>2</a:t>
            </a:r>
            <a:r>
              <a:rPr lang="en-IN" sz="2800" dirty="0">
                <a:sym typeface="+mn-ea"/>
              </a:rPr>
              <a:t>. Short term memory</a:t>
            </a:r>
            <a:endParaRPr lang="en-IN" sz="2800" dirty="0"/>
          </a:p>
          <a:p>
            <a:pPr marL="0" indent="0">
              <a:buNone/>
            </a:pPr>
            <a:r>
              <a:rPr lang="en-IN" sz="2800" dirty="0" smtClean="0">
                <a:sym typeface="+mn-ea"/>
              </a:rPr>
              <a:t>3</a:t>
            </a:r>
            <a:r>
              <a:rPr lang="en-IN" sz="2800" dirty="0">
                <a:sym typeface="+mn-ea"/>
              </a:rPr>
              <a:t>. Long term memory</a:t>
            </a:r>
            <a:endParaRPr lang="en-IN" sz="2800" dirty="0"/>
          </a:p>
          <a:p>
            <a:r>
              <a:rPr lang="en-IN" sz="2800" b="1" dirty="0" smtClean="0">
                <a:sym typeface="+mn-ea"/>
              </a:rPr>
              <a:t>Any </a:t>
            </a:r>
            <a:r>
              <a:rPr lang="en-IN" sz="2800" b="1" dirty="0">
                <a:sym typeface="+mn-ea"/>
              </a:rPr>
              <a:t>obvious abnormality in any of the above examinations can be termed as amnesia. </a:t>
            </a:r>
            <a:endParaRPr lang="en-IN" sz="2800" dirty="0"/>
          </a:p>
          <a:p>
            <a:r>
              <a:rPr lang="en-IN" sz="2800" dirty="0">
                <a:sym typeface="+mn-ea"/>
              </a:rPr>
              <a:t>Amnesia can be of 2 types</a:t>
            </a:r>
            <a:endParaRPr lang="en-IN" sz="2800" dirty="0"/>
          </a:p>
          <a:p>
            <a:pPr marL="457200" lvl="1" indent="0">
              <a:buNone/>
            </a:pPr>
            <a:r>
              <a:rPr lang="en-IN" sz="2800" dirty="0">
                <a:sym typeface="+mn-ea"/>
              </a:rPr>
              <a:t>a</a:t>
            </a:r>
            <a:r>
              <a:rPr lang="en-IN" sz="2800" b="1" dirty="0">
                <a:sym typeface="+mn-ea"/>
              </a:rPr>
              <a:t>) Retrograde amnesia</a:t>
            </a:r>
            <a:r>
              <a:rPr lang="en-IN" sz="2800" dirty="0">
                <a:sym typeface="+mn-ea"/>
              </a:rPr>
              <a:t>: it is the inability to use information that the patient had before the injury</a:t>
            </a:r>
            <a:endParaRPr lang="en-IN" sz="2800" dirty="0"/>
          </a:p>
          <a:p>
            <a:pPr marL="457200" lvl="1" indent="0">
              <a:buNone/>
            </a:pPr>
            <a:r>
              <a:rPr lang="en-IN" sz="2800" dirty="0">
                <a:sym typeface="+mn-ea"/>
              </a:rPr>
              <a:t>b) </a:t>
            </a:r>
            <a:r>
              <a:rPr lang="en-IN" sz="2800" b="1" dirty="0">
                <a:sym typeface="+mn-ea"/>
              </a:rPr>
              <a:t>Anterograde amnesia</a:t>
            </a:r>
            <a:r>
              <a:rPr lang="en-IN" sz="2800" dirty="0">
                <a:sym typeface="+mn-ea"/>
              </a:rPr>
              <a:t>: it is the inability to acquire any new information after the injury.</a:t>
            </a:r>
            <a:endParaRPr lang="en-IN" sz="2800" dirty="0"/>
          </a:p>
          <a:p>
            <a:r>
              <a:rPr lang="en-IN" sz="2800" dirty="0">
                <a:sym typeface="+mn-ea"/>
              </a:rPr>
              <a:t>Memory deficits are common with lesion of cerebral cortex and limbic system.</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b="1" dirty="0"/>
              <a:t>EMOTIONAL STATUS</a:t>
            </a:r>
            <a:r>
              <a:rPr lang="en-IN" dirty="0"/>
              <a:t>: depression, euphoric, emotional lability, fearful</a:t>
            </a:r>
            <a:endParaRPr lang="en-IN" dirty="0"/>
          </a:p>
          <a:p>
            <a:r>
              <a:rPr lang="en-IN" b="1" dirty="0"/>
              <a:t>CALCULATION:</a:t>
            </a:r>
            <a:r>
              <a:rPr lang="en-IN" dirty="0"/>
              <a:t> according to education level and capability of patient ask mathematic problem requiring addition or </a:t>
            </a:r>
            <a:r>
              <a:rPr lang="en-IN" dirty="0" smtClean="0"/>
              <a:t>subtraction.</a:t>
            </a:r>
            <a:endParaRPr lang="en-IN" dirty="0" smtClean="0"/>
          </a:p>
          <a:p>
            <a:r>
              <a:rPr lang="en-IN" dirty="0" smtClean="0"/>
              <a:t>Dyscalculia</a:t>
            </a:r>
            <a:endParaRPr lang="en-IN" dirty="0"/>
          </a:p>
          <a:p>
            <a:r>
              <a:rPr lang="en-IN" b="1" dirty="0"/>
              <a:t>ABSTRACT THINKING:</a:t>
            </a:r>
            <a:r>
              <a:rPr lang="en-IN" dirty="0"/>
              <a:t> meaning of common local </a:t>
            </a:r>
            <a:r>
              <a:rPr lang="en-IN" dirty="0" smtClean="0"/>
              <a:t>proverb.</a:t>
            </a:r>
            <a:endParaRPr lang="en-IN" dirty="0" smtClean="0"/>
          </a:p>
          <a:p>
            <a:r>
              <a:rPr lang="en-IN" dirty="0"/>
              <a:t>Particularly common with frontal lobe disorders.</a:t>
            </a:r>
            <a:endParaRPr lang="en-IN" dirty="0"/>
          </a:p>
          <a:p>
            <a:r>
              <a:rPr lang="en-IN" b="1" dirty="0"/>
              <a:t>REASONING WITH PROBLEM SOLVING:</a:t>
            </a:r>
            <a:r>
              <a:rPr lang="en-IN" dirty="0"/>
              <a:t> answering simple with reasoning </a:t>
            </a:r>
            <a:endParaRPr lang="en-IN" dirty="0"/>
          </a:p>
          <a:p>
            <a:r>
              <a:rPr lang="en-IN" b="1" dirty="0" smtClean="0"/>
              <a:t>JUDGEMENT: </a:t>
            </a:r>
            <a:r>
              <a:rPr lang="en-IN" dirty="0" smtClean="0"/>
              <a:t>Particularly </a:t>
            </a:r>
            <a:r>
              <a:rPr lang="en-IN" dirty="0"/>
              <a:t>processes that affect </a:t>
            </a:r>
            <a:r>
              <a:rPr lang="en-IN" dirty="0" smtClean="0"/>
              <a:t>the frontal </a:t>
            </a:r>
            <a:r>
              <a:rPr lang="en-IN" dirty="0"/>
              <a:t>regions impair judgement.</a:t>
            </a:r>
            <a:endParaRPr lang="en-IN" dirty="0"/>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PERCEPTION</a:t>
            </a:r>
            <a:endParaRPr lang="en-IN" dirty="0"/>
          </a:p>
        </p:txBody>
      </p:sp>
      <p:sp>
        <p:nvSpPr>
          <p:cNvPr id="3" name="Content Placeholder 2"/>
          <p:cNvSpPr>
            <a:spLocks noGrp="1"/>
          </p:cNvSpPr>
          <p:nvPr>
            <p:ph idx="1"/>
          </p:nvPr>
        </p:nvSpPr>
        <p:spPr/>
        <p:txBody>
          <a:bodyPr>
            <a:normAutofit/>
          </a:bodyPr>
          <a:lstStyle/>
          <a:p>
            <a:r>
              <a:rPr lang="en-IN" dirty="0" smtClean="0"/>
              <a:t>Perception </a:t>
            </a:r>
            <a:r>
              <a:rPr lang="en-IN" dirty="0"/>
              <a:t>is the integration of sensory impressions into information that is psychologically meaningful.</a:t>
            </a:r>
            <a:endParaRPr lang="en-IN" dirty="0"/>
          </a:p>
          <a:p>
            <a:r>
              <a:rPr lang="en-IN" dirty="0"/>
              <a:t>Perception is broadly classified into: ‐</a:t>
            </a:r>
            <a:endParaRPr lang="en-IN" dirty="0"/>
          </a:p>
          <a:p>
            <a:pPr marL="0" indent="0">
              <a:buNone/>
            </a:pPr>
            <a:endParaRPr lang="en-IN" dirty="0" smtClean="0"/>
          </a:p>
          <a:p>
            <a:pPr marL="0" indent="0">
              <a:buNone/>
            </a:pPr>
            <a:r>
              <a:rPr lang="en-IN" dirty="0" smtClean="0"/>
              <a:t>• </a:t>
            </a:r>
            <a:r>
              <a:rPr lang="en-IN" b="1" dirty="0"/>
              <a:t>Body scheme and body image</a:t>
            </a:r>
            <a:endParaRPr lang="en-IN" dirty="0"/>
          </a:p>
          <a:p>
            <a:r>
              <a:rPr lang="en-IN" dirty="0"/>
              <a:t>Body image is the visual and mental image of one’s body</a:t>
            </a:r>
            <a:endParaRPr lang="en-IN" dirty="0"/>
          </a:p>
          <a:p>
            <a:r>
              <a:rPr lang="en-IN" dirty="0"/>
              <a:t>Body scheme is the postural model of the body including the relation of body parts to</a:t>
            </a:r>
            <a:endParaRPr lang="en-IN" dirty="0"/>
          </a:p>
          <a:p>
            <a:r>
              <a:rPr lang="en-IN" dirty="0"/>
              <a:t>each other and to the surroundings</a:t>
            </a:r>
            <a:r>
              <a:rPr lang="en-US" altLang="en-IN" dirty="0"/>
              <a:t>.</a:t>
            </a:r>
            <a:endParaRPr lang="en-US" alt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IN"/>
              <a:t>Introduction</a:t>
            </a:r>
            <a:endParaRPr lang="en-US" altLang="en-IN"/>
          </a:p>
        </p:txBody>
      </p:sp>
      <p:sp>
        <p:nvSpPr>
          <p:cNvPr id="3" name="Content Placeholder 2"/>
          <p:cNvSpPr>
            <a:spLocks noGrp="1"/>
          </p:cNvSpPr>
          <p:nvPr>
            <p:ph idx="1"/>
          </p:nvPr>
        </p:nvSpPr>
        <p:spPr/>
        <p:txBody>
          <a:bodyPr>
            <a:normAutofit/>
          </a:bodyPr>
          <a:lstStyle/>
          <a:p>
            <a:pPr algn="just"/>
            <a:r>
              <a:rPr lang="en-IN" b="1" dirty="0"/>
              <a:t>Higher mental functions </a:t>
            </a:r>
            <a:r>
              <a:rPr lang="en-IN" dirty="0"/>
              <a:t>is a phrase that is used to encompass attention, thought, learning, memory, understanding, perception, intelligence and language. It will also include functions like emotions and behaviour.</a:t>
            </a:r>
            <a:endParaRPr lang="en-IN" dirty="0"/>
          </a:p>
          <a:p>
            <a:pPr algn="just"/>
            <a:r>
              <a:rPr lang="en-IN" dirty="0"/>
              <a:t>These functions are tested in detail if the patient’s history or behaviour during the general examination has provided a reason to suspect some defect. There are many sophisticated tests of higher function, which can be applied to test intelligence as well as in disease. However, much can be learned from simple bedside testing.</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IN" dirty="0">
                <a:sym typeface="+mn-ea"/>
              </a:rPr>
              <a:t>Disorders: ‐</a:t>
            </a:r>
            <a:endParaRPr lang="en-IN" dirty="0"/>
          </a:p>
          <a:p>
            <a:pPr marL="0" indent="0">
              <a:buNone/>
            </a:pPr>
            <a:r>
              <a:rPr lang="en-IN" dirty="0">
                <a:sym typeface="+mn-ea"/>
              </a:rPr>
              <a:t>‐ Unilateral neglect</a:t>
            </a:r>
            <a:endParaRPr lang="en-IN" dirty="0"/>
          </a:p>
          <a:p>
            <a:pPr marL="0" indent="0">
              <a:buNone/>
            </a:pPr>
            <a:r>
              <a:rPr lang="en-IN" dirty="0">
                <a:sym typeface="+mn-ea"/>
              </a:rPr>
              <a:t>‐ </a:t>
            </a:r>
            <a:r>
              <a:rPr lang="en-IN" dirty="0" err="1">
                <a:sym typeface="+mn-ea"/>
              </a:rPr>
              <a:t>Anosognosia</a:t>
            </a:r>
            <a:endParaRPr lang="en-IN" dirty="0"/>
          </a:p>
          <a:p>
            <a:pPr marL="0" indent="0">
              <a:buNone/>
            </a:pPr>
            <a:r>
              <a:rPr lang="en-IN" dirty="0">
                <a:sym typeface="+mn-ea"/>
              </a:rPr>
              <a:t>‐ </a:t>
            </a:r>
            <a:r>
              <a:rPr lang="en-IN" dirty="0" err="1">
                <a:sym typeface="+mn-ea"/>
              </a:rPr>
              <a:t>Somatoagnosia</a:t>
            </a:r>
            <a:endParaRPr lang="en-IN" dirty="0"/>
          </a:p>
          <a:p>
            <a:pPr marL="0" indent="0">
              <a:buNone/>
            </a:pPr>
            <a:r>
              <a:rPr lang="en-IN" dirty="0">
                <a:sym typeface="+mn-ea"/>
              </a:rPr>
              <a:t>‐ Right‐left discrimination</a:t>
            </a:r>
            <a:endParaRPr lang="en-IN" dirty="0"/>
          </a:p>
          <a:p>
            <a:pPr marL="0" indent="0">
              <a:buNone/>
            </a:pPr>
            <a:r>
              <a:rPr lang="en-IN" dirty="0">
                <a:sym typeface="+mn-ea"/>
              </a:rPr>
              <a:t>‐ Finger </a:t>
            </a:r>
            <a:r>
              <a:rPr lang="en-IN" dirty="0" smtClean="0">
                <a:sym typeface="+mn-ea"/>
              </a:rPr>
              <a:t>agnosia</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marL="0" indent="0">
              <a:buNone/>
            </a:pPr>
            <a:r>
              <a:rPr lang="en-IN" dirty="0" smtClean="0"/>
              <a:t>• </a:t>
            </a:r>
            <a:r>
              <a:rPr lang="en-IN" b="1" dirty="0" smtClean="0"/>
              <a:t>Spatial relations</a:t>
            </a:r>
            <a:endParaRPr lang="en-IN" dirty="0" smtClean="0"/>
          </a:p>
          <a:p>
            <a:r>
              <a:rPr lang="en-IN" dirty="0" smtClean="0"/>
              <a:t>It denotes the relationship between self and two or more objects</a:t>
            </a:r>
            <a:endParaRPr lang="en-IN" dirty="0" smtClean="0"/>
          </a:p>
          <a:p>
            <a:r>
              <a:rPr lang="en-IN" dirty="0" smtClean="0"/>
              <a:t>Disorders: ‐</a:t>
            </a:r>
            <a:endParaRPr lang="en-IN" dirty="0" smtClean="0"/>
          </a:p>
          <a:p>
            <a:pPr marL="0" indent="0">
              <a:buNone/>
            </a:pPr>
            <a:r>
              <a:rPr lang="en-IN" dirty="0" smtClean="0"/>
              <a:t>‐ Figure‐ground discrimination</a:t>
            </a:r>
            <a:endParaRPr lang="en-IN" dirty="0" smtClean="0"/>
          </a:p>
          <a:p>
            <a:pPr marL="0" indent="0">
              <a:buNone/>
            </a:pPr>
            <a:r>
              <a:rPr lang="en-IN" dirty="0" smtClean="0"/>
              <a:t>‐ Form discrimination</a:t>
            </a:r>
            <a:endParaRPr lang="en-IN" dirty="0" smtClean="0"/>
          </a:p>
          <a:p>
            <a:pPr marL="0" indent="0">
              <a:buNone/>
            </a:pPr>
            <a:r>
              <a:rPr lang="en-IN" dirty="0" smtClean="0"/>
              <a:t>‐ Position in space</a:t>
            </a:r>
            <a:endParaRPr lang="en-IN" dirty="0" smtClean="0"/>
          </a:p>
          <a:p>
            <a:pPr marL="0" indent="0">
              <a:buNone/>
            </a:pPr>
            <a:r>
              <a:rPr lang="en-IN" dirty="0" smtClean="0"/>
              <a:t>‐ Topographic disorientation</a:t>
            </a:r>
            <a:endParaRPr lang="en-IN" dirty="0" smtClean="0"/>
          </a:p>
          <a:p>
            <a:pPr marL="0" indent="0">
              <a:buNone/>
            </a:pPr>
            <a:r>
              <a:rPr lang="en-IN" dirty="0" smtClean="0"/>
              <a:t>‐ Depth and distance perception</a:t>
            </a:r>
            <a:endParaRPr lang="en-IN" dirty="0" smtClean="0"/>
          </a:p>
          <a:p>
            <a:pPr marL="0" indent="0">
              <a:buNone/>
            </a:pPr>
            <a:r>
              <a:rPr lang="en-IN" dirty="0" smtClean="0"/>
              <a:t>‐ </a:t>
            </a:r>
            <a:r>
              <a:rPr lang="en-IN" dirty="0" smtClean="0"/>
              <a:t>Vertical disorientation</a:t>
            </a:r>
            <a:endParaRPr lang="en-IN"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b="1" dirty="0" smtClean="0"/>
              <a:t>•Agnosia</a:t>
            </a:r>
            <a:endParaRPr lang="en-IN" b="1" dirty="0" smtClean="0"/>
          </a:p>
          <a:p>
            <a:r>
              <a:rPr lang="en-IN" dirty="0" smtClean="0"/>
              <a:t>It is the ability to recognize or make sense of incoming information through </a:t>
            </a:r>
            <a:r>
              <a:rPr lang="en-IN" dirty="0" smtClean="0"/>
              <a:t>sensory capacities</a:t>
            </a:r>
            <a:endParaRPr lang="en-IN" dirty="0" smtClean="0"/>
          </a:p>
          <a:p>
            <a:r>
              <a:rPr lang="en-IN" dirty="0" smtClean="0"/>
              <a:t>Disorders: ‐</a:t>
            </a:r>
            <a:endParaRPr lang="en-IN" dirty="0" smtClean="0"/>
          </a:p>
          <a:p>
            <a:pPr marL="0" indent="0">
              <a:buNone/>
            </a:pPr>
            <a:r>
              <a:rPr lang="en-IN" dirty="0" smtClean="0"/>
              <a:t>‐ Visual agnosia</a:t>
            </a:r>
            <a:endParaRPr lang="en-IN" dirty="0" smtClean="0"/>
          </a:p>
          <a:p>
            <a:pPr marL="0" indent="0">
              <a:buNone/>
            </a:pPr>
            <a:r>
              <a:rPr lang="en-IN" dirty="0" smtClean="0"/>
              <a:t>‐ Auditory agnosia</a:t>
            </a:r>
            <a:endParaRPr lang="en-IN" dirty="0" smtClean="0"/>
          </a:p>
          <a:p>
            <a:pPr marL="0" indent="0">
              <a:buNone/>
            </a:pPr>
            <a:r>
              <a:rPr lang="en-IN" dirty="0" smtClean="0"/>
              <a:t>‐ Tactile agnosia</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IN" b="1" dirty="0" smtClean="0">
                <a:sym typeface="+mn-ea"/>
              </a:rPr>
              <a:t>A</a:t>
            </a:r>
            <a:r>
              <a:rPr lang="en-IN" b="1" dirty="0">
                <a:sym typeface="+mn-ea"/>
              </a:rPr>
              <a:t>p</a:t>
            </a:r>
            <a:r>
              <a:rPr lang="en-IN" b="1" dirty="0" smtClean="0">
                <a:sym typeface="+mn-ea"/>
              </a:rPr>
              <a:t>raxia</a:t>
            </a:r>
            <a:endParaRPr lang="en-IN" b="1" dirty="0" smtClean="0"/>
          </a:p>
          <a:p>
            <a:r>
              <a:rPr lang="en-IN" dirty="0" smtClean="0">
                <a:sym typeface="+mn-ea"/>
              </a:rPr>
              <a:t>It is defined as ability to perform the voluntary skilled learned movement.</a:t>
            </a:r>
            <a:endParaRPr lang="en-IN" dirty="0" smtClean="0"/>
          </a:p>
          <a:p>
            <a:r>
              <a:rPr lang="en-IN" dirty="0" smtClean="0">
                <a:sym typeface="+mn-ea"/>
              </a:rPr>
              <a:t>Disorders: ‐</a:t>
            </a:r>
            <a:endParaRPr lang="en-IN" dirty="0" smtClean="0"/>
          </a:p>
          <a:p>
            <a:pPr marL="0" indent="0">
              <a:buNone/>
            </a:pPr>
            <a:r>
              <a:rPr lang="en-IN" dirty="0" smtClean="0">
                <a:sym typeface="+mn-ea"/>
              </a:rPr>
              <a:t>‐ </a:t>
            </a:r>
            <a:r>
              <a:rPr lang="en-IN" dirty="0" err="1" smtClean="0">
                <a:sym typeface="+mn-ea"/>
              </a:rPr>
              <a:t>Ideomotor</a:t>
            </a:r>
            <a:r>
              <a:rPr lang="en-IN" dirty="0" smtClean="0">
                <a:sym typeface="+mn-ea"/>
              </a:rPr>
              <a:t> apraxia</a:t>
            </a:r>
            <a:endParaRPr lang="en-IN" dirty="0" smtClean="0"/>
          </a:p>
          <a:p>
            <a:pPr marL="0" indent="0">
              <a:buNone/>
            </a:pPr>
            <a:r>
              <a:rPr lang="en-IN" dirty="0" smtClean="0">
                <a:sym typeface="+mn-ea"/>
              </a:rPr>
              <a:t>‐ Ideational apraxia</a:t>
            </a:r>
            <a:endParaRPr lang="en-IN" dirty="0" smtClean="0"/>
          </a:p>
          <a:p>
            <a:pPr marL="0" indent="0">
              <a:buNone/>
            </a:pPr>
            <a:r>
              <a:rPr lang="en-IN" dirty="0" smtClean="0">
                <a:sym typeface="+mn-ea"/>
              </a:rPr>
              <a:t>‐ Constructional apraxia</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CRANIAL NERVE EXAMINATION</a:t>
            </a:r>
            <a:endParaRPr lang="en-US"/>
          </a:p>
        </p:txBody>
      </p:sp>
      <p:sp>
        <p:nvSpPr>
          <p:cNvPr id="3" name="Content Placeholder 2"/>
          <p:cNvSpPr>
            <a:spLocks noGrp="1"/>
          </p:cNvSpPr>
          <p:nvPr>
            <p:ph idx="1"/>
          </p:nvPr>
        </p:nvSpPr>
        <p:spPr/>
        <p:txBody>
          <a:bodyPr/>
          <a:p>
            <a:pPr marL="0" indent="0">
              <a:buNone/>
            </a:pPr>
            <a:r>
              <a:rPr lang="en-US" b="1"/>
              <a:t>Cranial Nerve I – Olfactory nerve –</a:t>
            </a:r>
            <a:r>
              <a:rPr lang="en-US"/>
              <a:t> </a:t>
            </a:r>
            <a:endParaRPr lang="en-US"/>
          </a:p>
          <a:p>
            <a:r>
              <a:rPr lang="en-US"/>
              <a:t>Type of nerve - Sensory nerve</a:t>
            </a:r>
            <a:endParaRPr lang="en-US"/>
          </a:p>
          <a:p>
            <a:r>
              <a:rPr lang="en-US"/>
              <a:t>Function – Smell</a:t>
            </a:r>
            <a:endParaRPr lang="en-US"/>
          </a:p>
          <a:p>
            <a:r>
              <a:rPr lang="en-US"/>
              <a:t>Testing – test sense of smell on each side (nostril) separately – Use Familiar substances that smells (e.g. coffee)</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b="1"/>
              <a:t>Cranial Nerve II – Optic nerve</a:t>
            </a:r>
            <a:endParaRPr lang="en-US"/>
          </a:p>
          <a:p>
            <a:r>
              <a:rPr lang="en-US"/>
              <a:t>Type of nerve – Sensory nerve</a:t>
            </a:r>
            <a:endParaRPr lang="en-US"/>
          </a:p>
          <a:p>
            <a:r>
              <a:rPr lang="en-US"/>
              <a:t>Function – Vision</a:t>
            </a:r>
            <a:endParaRPr lang="en-US"/>
          </a:p>
          <a:p>
            <a:r>
              <a:rPr lang="en-US"/>
              <a:t>Testing – two aspects are tested</a:t>
            </a:r>
            <a:endParaRPr lang="en-US"/>
          </a:p>
          <a:p>
            <a:pPr marL="0" indent="0">
              <a:buNone/>
            </a:pPr>
            <a:r>
              <a:rPr lang="en-US"/>
              <a:t>1.Visual acuity – tested by Snellen’s chart, in general</a:t>
            </a:r>
            <a:endParaRPr lang="en-US"/>
          </a:p>
          <a:p>
            <a:pPr marL="0" indent="0">
              <a:buNone/>
            </a:pPr>
            <a:r>
              <a:rPr lang="en-US"/>
              <a:t>2.Visual field – visual field checked by confrontation method</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b="1"/>
              <a:t>Cranial Nerves III, IV &amp; VI – Oculomotor, Trochlear, Abducens</a:t>
            </a:r>
            <a:endParaRPr lang="en-US" b="1"/>
          </a:p>
          <a:p>
            <a:r>
              <a:rPr lang="en-US"/>
              <a:t>Type of nerve – All are motor nerves</a:t>
            </a:r>
            <a:endParaRPr lang="en-US"/>
          </a:p>
          <a:p>
            <a:r>
              <a:rPr lang="en-US"/>
              <a:t>Function – Movement of eyeballs (extra ocular muscle contraction)</a:t>
            </a:r>
            <a:endParaRPr lang="en-US"/>
          </a:p>
          <a:p>
            <a:r>
              <a:rPr lang="en-US"/>
              <a:t>Testing – Hold the face of the subject (not to permit movement of head / face) – Move the finger in all 4 directions, Up and down, right and left – Ask the subject to follow the finger- Observe the eye movements</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727710"/>
          </a:xfrm>
        </p:spPr>
        <p:txBody>
          <a:bodyPr>
            <a:normAutofit fontScale="90000"/>
          </a:bodyPr>
          <a:p>
            <a:r>
              <a:rPr lang="en-US" b="1">
                <a:sym typeface="+mn-ea"/>
              </a:rPr>
              <a:t>Cranial nerve V – Trigeminal nerve</a:t>
            </a:r>
            <a:endParaRPr lang="en-US"/>
          </a:p>
        </p:txBody>
      </p:sp>
      <p:sp>
        <p:nvSpPr>
          <p:cNvPr id="3" name="Content Placeholder 2"/>
          <p:cNvSpPr>
            <a:spLocks noGrp="1"/>
          </p:cNvSpPr>
          <p:nvPr>
            <p:ph idx="1"/>
          </p:nvPr>
        </p:nvSpPr>
        <p:spPr>
          <a:xfrm>
            <a:off x="838200" y="1092200"/>
            <a:ext cx="10515600" cy="5085080"/>
          </a:xfrm>
        </p:spPr>
        <p:txBody>
          <a:bodyPr>
            <a:noAutofit/>
          </a:bodyPr>
          <a:p>
            <a:r>
              <a:rPr lang="en-US" sz="2700"/>
              <a:t>Type of nerve – Both Motor and Sensory nerve</a:t>
            </a:r>
            <a:endParaRPr lang="en-US" sz="2700"/>
          </a:p>
          <a:p>
            <a:r>
              <a:rPr lang="en-US" sz="2700"/>
              <a:t>Function – Muscles of Mastication and Sensation over face</a:t>
            </a:r>
            <a:endParaRPr lang="en-US" sz="2700"/>
          </a:p>
          <a:p>
            <a:r>
              <a:rPr lang="en-US" sz="2700"/>
              <a:t>Testing – 	Motor</a:t>
            </a:r>
            <a:endParaRPr lang="en-US" sz="2700"/>
          </a:p>
          <a:p>
            <a:r>
              <a:rPr lang="en-US" sz="2700"/>
              <a:t>Muscles of mastication – </a:t>
            </a:r>
            <a:endParaRPr lang="en-US" sz="2700"/>
          </a:p>
          <a:p>
            <a:r>
              <a:rPr lang="en-US" sz="2700"/>
              <a:t>Masseter, Temporalis – Clench the teeth – palpate the masseter and temporalis, Lateral Pterygoid – Opens the jaw, Medial and Lateral Pterygoids – side to side movements of jaw</a:t>
            </a:r>
            <a:endParaRPr lang="en-US" sz="2700"/>
          </a:p>
          <a:p>
            <a:r>
              <a:rPr lang="en-US" sz="2700"/>
              <a:t>Sensory- Test the facial sensations – Ophthalmic (forehead), Maxillary (cheeks) and Mandibular (jaw) branches</a:t>
            </a:r>
            <a:endParaRPr lang="en-US" sz="27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a:sym typeface="+mn-ea"/>
              </a:rPr>
              <a:t>Cranial Nerve VIII – Vestibulocochlear / Auditory / Acoustic nerve</a:t>
            </a:r>
            <a:endParaRPr lang="en-US" b="1"/>
          </a:p>
        </p:txBody>
      </p:sp>
      <p:sp>
        <p:nvSpPr>
          <p:cNvPr id="3" name="Content Placeholder 2"/>
          <p:cNvSpPr>
            <a:spLocks noGrp="1"/>
          </p:cNvSpPr>
          <p:nvPr>
            <p:ph idx="1"/>
          </p:nvPr>
        </p:nvSpPr>
        <p:spPr/>
        <p:txBody>
          <a:bodyPr/>
          <a:p>
            <a:r>
              <a:rPr lang="en-US"/>
              <a:t>Type of nerve – Sensory nerve</a:t>
            </a:r>
            <a:endParaRPr lang="en-US"/>
          </a:p>
          <a:p>
            <a:r>
              <a:rPr lang="en-US"/>
              <a:t>Function – Hearing (Cochlear) and Balance (Vestibular)</a:t>
            </a:r>
            <a:endParaRPr lang="en-US"/>
          </a:p>
          <a:p>
            <a:r>
              <a:rPr lang="en-US"/>
              <a:t>Testing – Hearing</a:t>
            </a:r>
            <a:endParaRPr lang="en-US"/>
          </a:p>
          <a:p>
            <a:pPr marL="0" indent="0">
              <a:buNone/>
            </a:pPr>
            <a:r>
              <a:rPr lang="en-US"/>
              <a:t>		Rub the fingers against the ear to be tested</a:t>
            </a:r>
            <a:endParaRPr lang="en-US"/>
          </a:p>
          <a:p>
            <a:r>
              <a:rPr lang="en-US"/>
              <a:t>Tuning fork tests - Webber test and Rinne test – to differentiate between conductive loss and sensorineural loss</a:t>
            </a:r>
            <a:endParaRPr lang="en-US"/>
          </a:p>
          <a:p>
            <a:r>
              <a:rPr lang="en-US"/>
              <a:t>Balance and Nystagmus – complains of dizziness and inability to hold the eyeballs in a fixed position</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b="1">
                <a:sym typeface="+mn-ea"/>
              </a:rPr>
              <a:t>Cranial nerve IX and X – Glossopharyngeal nerve and Vagus nerve</a:t>
            </a:r>
            <a:endParaRPr lang="en-US" b="1"/>
          </a:p>
        </p:txBody>
      </p:sp>
      <p:sp>
        <p:nvSpPr>
          <p:cNvPr id="3" name="Content Placeholder 2"/>
          <p:cNvSpPr>
            <a:spLocks noGrp="1"/>
          </p:cNvSpPr>
          <p:nvPr>
            <p:ph idx="1"/>
          </p:nvPr>
        </p:nvSpPr>
        <p:spPr/>
        <p:txBody>
          <a:bodyPr/>
          <a:p>
            <a:r>
              <a:rPr lang="en-US"/>
              <a:t>Type of nerve – Both Motor and Sensory nerve</a:t>
            </a:r>
            <a:endParaRPr lang="en-US"/>
          </a:p>
          <a:p>
            <a:r>
              <a:rPr lang="en-US"/>
              <a:t>Function – muscles supplied by Pharynx and Larynx (motor) and Posterior one third of tongue (sensory for glossopharyngeal)</a:t>
            </a:r>
            <a:endParaRPr lang="en-US"/>
          </a:p>
          <a:p>
            <a:r>
              <a:rPr lang="en-US"/>
              <a:t>Testing – ask subject to open the mouth and say “Aahh” – Observe the Uvula is at centre while saying aahh</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10000"/>
          </a:bodyPr>
          <a:p>
            <a:pPr algn="just"/>
            <a:r>
              <a:rPr lang="en-IN" dirty="0">
                <a:sym typeface="+mn-ea"/>
              </a:rPr>
              <a:t>Various regions in the brain are responsible for all the functions, either exclusively or in collaboration. The major areas responsible for the higher mental functions are the cerebral cortex mainly, along with the thalamus, midbrain, the reticular activating system and the limbic system. </a:t>
            </a:r>
            <a:endParaRPr lang="en-IN" dirty="0"/>
          </a:p>
          <a:p>
            <a:pPr algn="just"/>
            <a:r>
              <a:rPr lang="en-IN" dirty="0">
                <a:sym typeface="+mn-ea"/>
              </a:rPr>
              <a:t>If the patient complains of any alteration in the higher mental functions mentioned above, one should proceed with a detailed evaluation of the same. In other patients, the history often gives you clues about their mental function. History from the relatives and friends is often essential, especially if there is an obvious dysfunction in speech.</a:t>
            </a:r>
            <a:endParaRPr lang="en-IN" dirty="0"/>
          </a:p>
          <a:p>
            <a:pPr algn="just"/>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b="1">
                <a:sym typeface="+mn-ea"/>
              </a:rPr>
              <a:t>Cranial Nerve XI – Spinal Accessory nerve</a:t>
            </a:r>
            <a:endParaRPr lang="en-US" b="1"/>
          </a:p>
        </p:txBody>
      </p:sp>
      <p:sp>
        <p:nvSpPr>
          <p:cNvPr id="3" name="Content Placeholder 2"/>
          <p:cNvSpPr>
            <a:spLocks noGrp="1"/>
          </p:cNvSpPr>
          <p:nvPr>
            <p:ph idx="1"/>
          </p:nvPr>
        </p:nvSpPr>
        <p:spPr/>
        <p:txBody>
          <a:bodyPr/>
          <a:p>
            <a:r>
              <a:rPr lang="en-US"/>
              <a:t>Type of nerve – Motor nerve</a:t>
            </a:r>
            <a:endParaRPr lang="en-US"/>
          </a:p>
          <a:p>
            <a:r>
              <a:rPr lang="en-US"/>
              <a:t>Function – Neck Muscles movement – Upper fibres of Trapezius and Sternocleidomastoid muscles</a:t>
            </a:r>
            <a:endParaRPr lang="en-US"/>
          </a:p>
          <a:p>
            <a:r>
              <a:rPr lang="en-US"/>
              <a:t>Testing – Check for neck flexion and rotation</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b="1">
                <a:sym typeface="+mn-ea"/>
              </a:rPr>
              <a:t>Cranial Nerve XII – Hypoglossal nerve</a:t>
            </a:r>
            <a:endParaRPr lang="en-US" b="1"/>
          </a:p>
        </p:txBody>
      </p:sp>
      <p:sp>
        <p:nvSpPr>
          <p:cNvPr id="3" name="Content Placeholder 2"/>
          <p:cNvSpPr>
            <a:spLocks noGrp="1"/>
          </p:cNvSpPr>
          <p:nvPr>
            <p:ph idx="1"/>
          </p:nvPr>
        </p:nvSpPr>
        <p:spPr/>
        <p:txBody>
          <a:bodyPr/>
          <a:p>
            <a:r>
              <a:rPr lang="en-US"/>
              <a:t>Type of nerve – Motor nerve</a:t>
            </a:r>
            <a:endParaRPr lang="en-US"/>
          </a:p>
          <a:p>
            <a:r>
              <a:rPr lang="en-US"/>
              <a:t>Function – Tongue Muscles movement </a:t>
            </a:r>
            <a:endParaRPr lang="en-US"/>
          </a:p>
          <a:p>
            <a:r>
              <a:rPr lang="en-US"/>
              <a:t>Testing – Check for tongue movements – Protrusion, Side to side etc.</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b="1">
                <a:sym typeface="+mn-ea"/>
              </a:rPr>
              <a:t>VII CRANIAL (FACIAL) NERVE EXAMINATION</a:t>
            </a:r>
            <a:endParaRPr lang="en-US" b="1"/>
          </a:p>
        </p:txBody>
      </p:sp>
      <p:sp>
        <p:nvSpPr>
          <p:cNvPr id="3" name="Content Placeholder 2"/>
          <p:cNvSpPr>
            <a:spLocks noGrp="1"/>
          </p:cNvSpPr>
          <p:nvPr>
            <p:ph idx="1"/>
          </p:nvPr>
        </p:nvSpPr>
        <p:spPr/>
        <p:txBody>
          <a:bodyPr>
            <a:normAutofit lnSpcReduction="20000"/>
          </a:bodyPr>
          <a:p>
            <a:endParaRPr lang="en-US"/>
          </a:p>
          <a:p>
            <a:r>
              <a:rPr lang="en-US"/>
              <a:t>VII cranial nerve is a mixed nerve</a:t>
            </a:r>
            <a:endParaRPr lang="en-US"/>
          </a:p>
          <a:p>
            <a:r>
              <a:rPr lang="en-US"/>
              <a:t>Motor, Sensory and Parasympathetic nerves components are present in it</a:t>
            </a:r>
            <a:endParaRPr lang="en-US"/>
          </a:p>
          <a:p>
            <a:endParaRPr lang="en-US"/>
          </a:p>
          <a:p>
            <a:r>
              <a:rPr lang="en-US"/>
              <a:t>Motor – Muscles of facial expression</a:t>
            </a:r>
            <a:endParaRPr lang="en-US"/>
          </a:p>
          <a:p>
            <a:r>
              <a:rPr lang="en-US"/>
              <a:t>Sensory – Anterior two thirds of tongue</a:t>
            </a:r>
            <a:endParaRPr lang="en-US"/>
          </a:p>
          <a:p>
            <a:r>
              <a:rPr lang="en-US"/>
              <a:t>Parasympathetic – Salivary glands (submandibular and sublingual) and lacrimation</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a:t>On Observation</a:t>
            </a:r>
            <a:endParaRPr lang="en-US"/>
          </a:p>
          <a:p>
            <a:r>
              <a:rPr lang="en-US"/>
              <a:t>Sagging of the eyebrow </a:t>
            </a:r>
            <a:endParaRPr lang="en-US"/>
          </a:p>
          <a:p>
            <a:r>
              <a:rPr lang="en-US"/>
              <a:t>Teary and red eye on affected side (inability to close eye)</a:t>
            </a:r>
            <a:endParaRPr lang="en-US"/>
          </a:p>
          <a:p>
            <a:r>
              <a:rPr lang="en-US"/>
              <a:t>Asymmetrical blinking</a:t>
            </a:r>
            <a:endParaRPr lang="en-US"/>
          </a:p>
          <a:p>
            <a:r>
              <a:rPr lang="en-US"/>
              <a:t>Drooping of the face </a:t>
            </a:r>
            <a:endParaRPr lang="en-US"/>
          </a:p>
          <a:p>
            <a:r>
              <a:rPr lang="en-US"/>
              <a:t>Absence of (flattening of) Nasolabial fold on affected side</a:t>
            </a:r>
            <a:endParaRPr lang="en-US"/>
          </a:p>
          <a:p>
            <a:r>
              <a:rPr lang="en-US"/>
              <a:t>Deviation of mouth towards unaffected side (asymmetrical smiling)</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838835"/>
          </a:xfrm>
        </p:spPr>
        <p:txBody>
          <a:bodyPr>
            <a:normAutofit/>
          </a:bodyPr>
          <a:p>
            <a:r>
              <a:rPr lang="en-US">
                <a:sym typeface="+mn-ea"/>
              </a:rPr>
              <a:t>On examination</a:t>
            </a:r>
            <a:endParaRPr lang="en-US"/>
          </a:p>
        </p:txBody>
      </p:sp>
      <p:sp>
        <p:nvSpPr>
          <p:cNvPr id="3" name="Content Placeholder 2"/>
          <p:cNvSpPr>
            <a:spLocks noGrp="1"/>
          </p:cNvSpPr>
          <p:nvPr>
            <p:ph idx="1"/>
          </p:nvPr>
        </p:nvSpPr>
        <p:spPr>
          <a:xfrm>
            <a:off x="838200" y="1070610"/>
            <a:ext cx="10515600" cy="5106670"/>
          </a:xfrm>
        </p:spPr>
        <p:txBody>
          <a:bodyPr>
            <a:noAutofit/>
          </a:bodyPr>
          <a:p>
            <a:pPr marL="0" indent="0">
              <a:buNone/>
            </a:pPr>
            <a:r>
              <a:rPr lang="en-US" sz="2400"/>
              <a:t>Motor Examination:</a:t>
            </a:r>
            <a:endParaRPr lang="en-US" sz="2400"/>
          </a:p>
          <a:p>
            <a:r>
              <a:rPr lang="en-US" sz="2400"/>
              <a:t>Assess the action / function and strength of muscles of Facial Expression</a:t>
            </a:r>
            <a:endParaRPr lang="en-US" sz="2400"/>
          </a:p>
          <a:p>
            <a:pPr marL="0" indent="0">
              <a:buNone/>
            </a:pPr>
            <a:r>
              <a:rPr lang="en-US" sz="2400"/>
              <a:t>1. Occipito frontalis – Lift the eye brow – asymmetry of forehead wrinkles, inability furrow the eyebrow, reduction in the level of eyebrow rise</a:t>
            </a:r>
            <a:endParaRPr lang="en-US" sz="2400"/>
          </a:p>
          <a:p>
            <a:pPr marL="0" indent="0">
              <a:buNone/>
            </a:pPr>
            <a:r>
              <a:rPr lang="en-US" sz="2400"/>
              <a:t>2. Corrugator Supercilii – frowning of eyes – absence of fold, inability to move eyebrow close to midline</a:t>
            </a:r>
            <a:endParaRPr lang="en-US" sz="2400"/>
          </a:p>
          <a:p>
            <a:pPr marL="0" indent="0">
              <a:buNone/>
            </a:pPr>
            <a:r>
              <a:rPr lang="en-US" sz="2400"/>
              <a:t>3. Orbicularis Occuli – close the eyes tightly – inability to close the eyes completely and or tightly- unable to bury the eyelashes between eyelids</a:t>
            </a:r>
            <a:endParaRPr lang="en-US" sz="2400"/>
          </a:p>
          <a:p>
            <a:r>
              <a:rPr lang="en-US" sz="2400"/>
              <a:t>Presence of Bell’s Phenomenon – subject is unable to close the eyes, but while attempting to close the eyes (forceful closure of eyes) the eye balls will move upwards and lateral. (Sir Charles Bell, who first described the anatomy of the facial nerve and asymmetrical lesion / weakness of facial nerve between in 1818 to 1821)</a:t>
            </a:r>
            <a:endParaRPr lang="en-US" sz="24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a:t>4. Zygomatic – smile or laugh – raise the corner of the mouth – asymmetrical smiling</a:t>
            </a:r>
            <a:endParaRPr lang="en-US"/>
          </a:p>
          <a:p>
            <a:pPr marL="0" indent="0">
              <a:buNone/>
            </a:pPr>
            <a:r>
              <a:rPr lang="en-US"/>
              <a:t>5. Orbicularis Oris – Pout or pucker the lips, Purse the lips</a:t>
            </a:r>
            <a:endParaRPr lang="en-US"/>
          </a:p>
          <a:p>
            <a:pPr marL="0" indent="0">
              <a:buNone/>
            </a:pPr>
            <a:r>
              <a:rPr lang="en-US"/>
              <a:t>6. Buccinator – Puff out the cheeks – hold air in the mouth against resistance. </a:t>
            </a:r>
            <a:endParaRPr lang="en-US"/>
          </a:p>
          <a:p>
            <a:pPr marL="0" indent="0">
              <a:buNone/>
            </a:pPr>
            <a:r>
              <a:rPr lang="en-US"/>
              <a:t>7. Elevators of upper lip / mouth – Show Upper teeth</a:t>
            </a:r>
            <a:endParaRPr lang="en-US"/>
          </a:p>
          <a:p>
            <a:pPr marL="0" indent="0">
              <a:buNone/>
            </a:pPr>
            <a:r>
              <a:rPr lang="en-US"/>
              <a:t>8. Depressors of mouth and Platysma - Grimace the face and or show lower teeth – asymmetrical grimacing, Show both Upper and lower teeth – say Cheese</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To assess strength of muscles</a:t>
            </a:r>
            <a:endParaRPr lang="en-US"/>
          </a:p>
          <a:p>
            <a:r>
              <a:rPr lang="en-US"/>
              <a:t>Ask subject to do the above movements</a:t>
            </a:r>
            <a:endParaRPr lang="en-US"/>
          </a:p>
          <a:p>
            <a:r>
              <a:rPr lang="en-US"/>
              <a:t>Observe the ability to complete the movement</a:t>
            </a:r>
            <a:endParaRPr lang="en-US"/>
          </a:p>
          <a:p>
            <a:r>
              <a:rPr lang="en-US"/>
              <a:t>If able to complete the movement then apply resistance</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a:t>Functional deficits due to Facial muscles weakness</a:t>
            </a:r>
            <a:endParaRPr lang="en-US"/>
          </a:p>
          <a:p>
            <a:r>
              <a:rPr lang="en-US"/>
              <a:t>Inability to express emotions</a:t>
            </a:r>
            <a:endParaRPr lang="en-US"/>
          </a:p>
          <a:p>
            <a:r>
              <a:rPr lang="en-US"/>
              <a:t>Difficult to close eyes and blink</a:t>
            </a:r>
            <a:endParaRPr lang="en-US"/>
          </a:p>
          <a:p>
            <a:r>
              <a:rPr lang="en-US"/>
              <a:t>Difficulty in blowing, smiling, whistling</a:t>
            </a:r>
            <a:endParaRPr lang="en-US"/>
          </a:p>
          <a:p>
            <a:r>
              <a:rPr lang="en-US"/>
              <a:t>Difficult to eat, drink</a:t>
            </a:r>
            <a:endParaRPr lang="en-US"/>
          </a:p>
          <a:p>
            <a:r>
              <a:rPr lang="en-US"/>
              <a:t>Difficult to speak clearly</a:t>
            </a:r>
            <a:endParaRPr lang="en-US"/>
          </a:p>
          <a:p>
            <a:r>
              <a:rPr lang="en-US"/>
              <a:t>Difficult to laugh</a:t>
            </a:r>
            <a:endParaRPr lang="en-US"/>
          </a:p>
          <a:p>
            <a:r>
              <a:rPr lang="en-US"/>
              <a:t>Aesthetics of appearance – psycho social problems</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The House-Brackmann scale is the most widely used tool for grading the degree of facial paralysis and for predicting recovery. Grades are I to VI, with grade I indicating normal function, and grade VI, complete paralysis.</a:t>
            </a:r>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Picture 1"/>
          <p:cNvPicPr>
            <a:picLocks noChangeAspect="1" noChangeArrowheads="1"/>
          </p:cNvPicPr>
          <p:nvPr>
            <p:ph idx="1"/>
          </p:nvPr>
        </p:nvPicPr>
        <p:blipFill>
          <a:blip r:embed="rId1">
            <a:extLst>
              <a:ext uri="{28A0092B-C50C-407E-A947-70E740481C1C}">
                <a14:useLocalDpi xmlns:a14="http://schemas.microsoft.com/office/drawing/2010/main" val="0"/>
              </a:ext>
            </a:extLst>
          </a:blip>
          <a:srcRect/>
          <a:stretch>
            <a:fillRect/>
          </a:stretch>
        </p:blipFill>
        <p:spPr>
          <a:xfrm>
            <a:off x="4733290" y="2038985"/>
            <a:ext cx="2724150" cy="3924300"/>
          </a:xfrm>
          <a:prstGeom prst="rect">
            <a:avLst/>
          </a:prstGeom>
          <a:noFill/>
          <a:ln>
            <a:noFill/>
          </a:ln>
        </p:spPr>
      </p:pic>
      <p:sp>
        <p:nvSpPr>
          <p:cNvPr id="7" name="Text Box 3"/>
          <p:cNvSpPr txBox="1"/>
          <p:nvPr/>
        </p:nvSpPr>
        <p:spPr>
          <a:xfrm>
            <a:off x="7457123" y="3297555"/>
            <a:ext cx="1848485" cy="26289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noAutofit/>
          </a:bodyPr>
          <a:lstStyle/>
          <a:p>
            <a:pPr>
              <a:lnSpc>
                <a:spcPct val="108000"/>
              </a:lnSpc>
              <a:spcAft>
                <a:spcPts val="800"/>
              </a:spcAft>
            </a:pPr>
            <a:r>
              <a:rPr lang="en-US" altLang="zh-CN" sz="1100" kern="100">
                <a:latin typeface="Calibri" panose="020F0502020204030204"/>
                <a:ea typeface="Calibri" panose="020F0502020204030204"/>
                <a:cs typeface="Latha"/>
                <a:sym typeface="Times New Roman" panose="02020603050405020304"/>
              </a:rPr>
              <a:t>Absence of Wrinkles</a:t>
            </a:r>
            <a:endParaRPr lang="en-US" altLang="zh-CN" sz="1100" kern="100">
              <a:latin typeface="Calibri" panose="020F0502020204030204"/>
              <a:ea typeface="Calibri" panose="020F0502020204030204"/>
              <a:cs typeface="Latha"/>
              <a:sym typeface="Times New Roman" panose="02020603050405020304"/>
            </a:endParaRPr>
          </a:p>
        </p:txBody>
      </p:sp>
      <p:sp>
        <p:nvSpPr>
          <p:cNvPr id="8" name="Text Box 4"/>
          <p:cNvSpPr txBox="1"/>
          <p:nvPr/>
        </p:nvSpPr>
        <p:spPr>
          <a:xfrm>
            <a:off x="7457758" y="4131945"/>
            <a:ext cx="1848485" cy="26289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noAutofit/>
          </a:bodyPr>
          <a:lstStyle/>
          <a:p>
            <a:pPr>
              <a:lnSpc>
                <a:spcPct val="108000"/>
              </a:lnSpc>
              <a:spcAft>
                <a:spcPts val="800"/>
              </a:spcAft>
            </a:pPr>
            <a:r>
              <a:rPr lang="en-US" altLang="zh-CN" sz="1100" kern="100">
                <a:latin typeface="Calibri" panose="020F0502020204030204"/>
                <a:ea typeface="Calibri" panose="020F0502020204030204"/>
                <a:cs typeface="Latha"/>
                <a:sym typeface="Times New Roman" panose="02020603050405020304"/>
              </a:rPr>
              <a:t>Absence of Eye closure</a:t>
            </a:r>
            <a:endParaRPr lang="en-US" altLang="zh-CN" sz="1100" kern="100">
              <a:latin typeface="Calibri" panose="020F0502020204030204"/>
              <a:ea typeface="Calibri" panose="020F0502020204030204"/>
              <a:cs typeface="Latha"/>
              <a:sym typeface="Times New Roman" panose="02020603050405020304"/>
            </a:endParaRPr>
          </a:p>
        </p:txBody>
      </p:sp>
      <p:sp>
        <p:nvSpPr>
          <p:cNvPr id="9" name="Text Box 9"/>
          <p:cNvSpPr txBox="1"/>
          <p:nvPr/>
        </p:nvSpPr>
        <p:spPr>
          <a:xfrm>
            <a:off x="7457123" y="4729480"/>
            <a:ext cx="1848485" cy="26289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noAutofit/>
          </a:bodyPr>
          <a:lstStyle/>
          <a:p>
            <a:pPr>
              <a:lnSpc>
                <a:spcPct val="108000"/>
              </a:lnSpc>
              <a:spcAft>
                <a:spcPts val="800"/>
              </a:spcAft>
            </a:pPr>
            <a:r>
              <a:rPr lang="en-US" altLang="zh-CN" sz="1100" kern="100">
                <a:latin typeface="Calibri" panose="020F0502020204030204"/>
                <a:ea typeface="Calibri" panose="020F0502020204030204"/>
                <a:cs typeface="Latha"/>
                <a:sym typeface="Times New Roman" panose="02020603050405020304"/>
              </a:rPr>
              <a:t>Absence of Nasolabial fold</a:t>
            </a:r>
            <a:endParaRPr lang="en-US" altLang="zh-CN" sz="1100" kern="100">
              <a:latin typeface="Calibri" panose="020F0502020204030204"/>
              <a:ea typeface="Calibri" panose="020F0502020204030204"/>
              <a:cs typeface="Latha"/>
              <a:sym typeface="Times New Roman" panose="02020603050405020304"/>
            </a:endParaRPr>
          </a:p>
        </p:txBody>
      </p:sp>
      <p:sp>
        <p:nvSpPr>
          <p:cNvPr id="11" name="Text Box 5"/>
          <p:cNvSpPr txBox="1"/>
          <p:nvPr/>
        </p:nvSpPr>
        <p:spPr>
          <a:xfrm>
            <a:off x="7457123" y="5165090"/>
            <a:ext cx="1848485" cy="26289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noAutofit/>
          </a:bodyPr>
          <a:lstStyle/>
          <a:p>
            <a:pPr>
              <a:lnSpc>
                <a:spcPct val="108000"/>
              </a:lnSpc>
              <a:spcAft>
                <a:spcPts val="800"/>
              </a:spcAft>
            </a:pPr>
            <a:r>
              <a:rPr lang="en-US" altLang="zh-CN" sz="1100" kern="100">
                <a:latin typeface="Calibri" panose="020F0502020204030204"/>
                <a:ea typeface="Calibri" panose="020F0502020204030204"/>
                <a:cs typeface="Latha"/>
                <a:sym typeface="Times New Roman" panose="02020603050405020304"/>
              </a:rPr>
              <a:t>Drooping of Lips (angle)</a:t>
            </a:r>
            <a:endParaRPr lang="en-US" altLang="zh-CN" sz="1100" kern="100">
              <a:latin typeface="Calibri" panose="020F0502020204030204"/>
              <a:ea typeface="Calibri" panose="020F0502020204030204"/>
              <a:cs typeface="Latha"/>
              <a:sym typeface="Times New Roman" panose="02020603050405020304"/>
            </a:endParaRPr>
          </a:p>
        </p:txBody>
      </p:sp>
      <p:cxnSp>
        <p:nvCxnSpPr>
          <p:cNvPr id="13" name="Straight Arrow Connector 12"/>
          <p:cNvCxnSpPr>
            <a:stCxn id="9" idx="1"/>
          </p:cNvCxnSpPr>
          <p:nvPr/>
        </p:nvCxnSpPr>
        <p:spPr>
          <a:xfrm flipH="1" flipV="1">
            <a:off x="6590665" y="4615815"/>
            <a:ext cx="866775" cy="24511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
        <p:nvSpPr>
          <p:cNvPr id="14" name="Text Box 6"/>
          <p:cNvSpPr txBox="1"/>
          <p:nvPr/>
        </p:nvSpPr>
        <p:spPr>
          <a:xfrm>
            <a:off x="3095625" y="4902200"/>
            <a:ext cx="1313180" cy="26289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noAutofit/>
          </a:bodyPr>
          <a:lstStyle/>
          <a:p>
            <a:pPr>
              <a:lnSpc>
                <a:spcPct val="108000"/>
              </a:lnSpc>
              <a:spcAft>
                <a:spcPts val="800"/>
              </a:spcAft>
            </a:pPr>
            <a:r>
              <a:rPr lang="en-US" altLang="zh-CN" sz="1100" kern="100">
                <a:latin typeface="Calibri" panose="020F0502020204030204"/>
                <a:ea typeface="Calibri" panose="020F0502020204030204"/>
                <a:cs typeface="Latha"/>
                <a:sym typeface="Times New Roman" panose="02020603050405020304"/>
              </a:rPr>
              <a:t>Deviation of Mouth</a:t>
            </a:r>
            <a:endParaRPr lang="en-US" altLang="zh-CN" sz="1100" kern="100">
              <a:latin typeface="Calibri" panose="020F0502020204030204"/>
              <a:ea typeface="Calibri" panose="020F0502020204030204"/>
              <a:cs typeface="Latha"/>
              <a:sym typeface="Times New Roman" panose="02020603050405020304"/>
            </a:endParaRPr>
          </a:p>
        </p:txBody>
      </p:sp>
      <p:cxnSp>
        <p:nvCxnSpPr>
          <p:cNvPr id="15" name="Straight Arrow Connector 14"/>
          <p:cNvCxnSpPr>
            <a:stCxn id="14" idx="3"/>
          </p:cNvCxnSpPr>
          <p:nvPr/>
        </p:nvCxnSpPr>
        <p:spPr>
          <a:xfrm flipV="1">
            <a:off x="4408805" y="4804410"/>
            <a:ext cx="923290" cy="2292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a:t>Higher mental functions are broadly classified as cognitive functions and perceptive functions.</a:t>
            </a:r>
            <a:endParaRPr lang="en-IN" dirty="0"/>
          </a:p>
          <a:p>
            <a:pPr algn="just"/>
            <a:r>
              <a:rPr lang="en-IN" dirty="0"/>
              <a:t>The two largest groups of people who acquire cognitive and perceptual problems are those who have experienced stroke and traumatic brain injury.</a:t>
            </a:r>
            <a:endParaRPr lang="en-IN" dirty="0"/>
          </a:p>
          <a:p>
            <a:pPr algn="just"/>
            <a:r>
              <a:rPr lang="en-IN" dirty="0"/>
              <a:t>Cognitive processes are generally defined as the abilities that enable us to “think” which includes the ability to concentrate, remember and learn. Executive functions like ability to plan, manipulate information, initiate and terminate activities &amp; recognize errors are also referred to as being cognitive in nature</a:t>
            </a:r>
            <a:r>
              <a:rPr lang="en-IN" dirty="0" smtClean="0"/>
              <a:t>.</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CONSCIOUSNESS</a:t>
            </a:r>
            <a:endParaRPr lang="en-IN" dirty="0"/>
          </a:p>
        </p:txBody>
      </p:sp>
      <p:sp>
        <p:nvSpPr>
          <p:cNvPr id="3" name="Content Placeholder 2"/>
          <p:cNvSpPr>
            <a:spLocks noGrp="1"/>
          </p:cNvSpPr>
          <p:nvPr>
            <p:ph idx="1"/>
          </p:nvPr>
        </p:nvSpPr>
        <p:spPr/>
        <p:txBody>
          <a:bodyPr>
            <a:normAutofit/>
          </a:bodyPr>
          <a:lstStyle/>
          <a:p>
            <a:r>
              <a:rPr lang="en-IN" dirty="0" smtClean="0"/>
              <a:t>Consciousness </a:t>
            </a:r>
            <a:r>
              <a:rPr lang="en-IN" dirty="0"/>
              <a:t>is regarded as a state of awareness of self &amp; surrounding and responsiveness to external stimulation and need. This is the condition of the normal person when he is awake. In this state the individual is fully responsive to a thought or perception and indicates by his behaviour and speech the same awareness of self and environment as that of the examiner.</a:t>
            </a:r>
            <a:endParaRPr lang="en-IN" dirty="0"/>
          </a:p>
          <a:p>
            <a:pPr marL="0" indent="0">
              <a:buNone/>
            </a:pP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lnSpcReduction="20000"/>
          </a:bodyPr>
          <a:p>
            <a:pPr marL="0" indent="0" algn="just">
              <a:buNone/>
            </a:pPr>
            <a:r>
              <a:rPr lang="en-IN" dirty="0">
                <a:sym typeface="+mn-ea"/>
              </a:rPr>
              <a:t>Consciousness mainly consists of the following components:‐</a:t>
            </a:r>
            <a:endParaRPr lang="en-IN" dirty="0"/>
          </a:p>
          <a:p>
            <a:pPr marL="0" indent="0" algn="just">
              <a:buNone/>
            </a:pPr>
            <a:r>
              <a:rPr lang="en-IN" dirty="0">
                <a:sym typeface="+mn-ea"/>
              </a:rPr>
              <a:t>• </a:t>
            </a:r>
            <a:r>
              <a:rPr lang="en-IN" b="1" dirty="0" err="1">
                <a:sym typeface="+mn-ea"/>
              </a:rPr>
              <a:t>Awakeness</a:t>
            </a:r>
            <a:r>
              <a:rPr lang="en-IN" b="1" dirty="0">
                <a:sym typeface="+mn-ea"/>
              </a:rPr>
              <a:t> </a:t>
            </a:r>
            <a:r>
              <a:rPr lang="en-IN" dirty="0">
                <a:sym typeface="+mn-ea"/>
              </a:rPr>
              <a:t>– is the capacity to maintain a state of wakefulness in which the individual is ready and able to respond to events in the environment</a:t>
            </a:r>
            <a:endParaRPr lang="en-IN" dirty="0"/>
          </a:p>
          <a:p>
            <a:pPr marL="0" indent="0" algn="just">
              <a:buNone/>
            </a:pPr>
            <a:r>
              <a:rPr lang="en-IN" dirty="0">
                <a:sym typeface="+mn-ea"/>
              </a:rPr>
              <a:t>• </a:t>
            </a:r>
            <a:r>
              <a:rPr lang="en-IN" b="1" dirty="0">
                <a:sym typeface="+mn-ea"/>
              </a:rPr>
              <a:t>Awareness </a:t>
            </a:r>
            <a:r>
              <a:rPr lang="en-IN" dirty="0">
                <a:sym typeface="+mn-ea"/>
              </a:rPr>
              <a:t>– is a state or ability to perceive, to feel or to be conscious of events, objects or sensory patterns i.e. human’s perception and cognitive reaction to a condition or event.</a:t>
            </a:r>
            <a:endParaRPr lang="en-IN" dirty="0"/>
          </a:p>
          <a:p>
            <a:pPr marL="0" indent="0" algn="just">
              <a:buNone/>
            </a:pPr>
            <a:r>
              <a:rPr lang="en-IN" dirty="0">
                <a:sym typeface="+mn-ea"/>
              </a:rPr>
              <a:t>• </a:t>
            </a:r>
            <a:r>
              <a:rPr lang="en-IN" b="1" dirty="0">
                <a:sym typeface="+mn-ea"/>
              </a:rPr>
              <a:t>Alertness </a:t>
            </a:r>
            <a:r>
              <a:rPr lang="en-IN" dirty="0">
                <a:sym typeface="+mn-ea"/>
              </a:rPr>
              <a:t>– is a state when the patient is clearly awake and responds fully &amp; appropriately when spoken to or to varying stimuli.</a:t>
            </a:r>
            <a:endParaRPr lang="en-IN" dirty="0"/>
          </a:p>
          <a:p>
            <a:pPr marL="0" indent="0" algn="just">
              <a:buNone/>
            </a:pPr>
            <a:r>
              <a:rPr lang="en-IN" dirty="0">
                <a:sym typeface="+mn-ea"/>
              </a:rPr>
              <a:t>The level of consciousness in any patient is usually evaluated using the Glasgow Coma Scale (GCS</a:t>
            </a:r>
            <a:r>
              <a:rPr lang="en-IN" dirty="0" smtClean="0">
                <a:sym typeface="+mn-ea"/>
              </a:rPr>
              <a:t>). E4M6V5</a:t>
            </a:r>
            <a:endParaRPr lang="en-IN" dirty="0"/>
          </a:p>
          <a:p>
            <a:pPr algn="just"/>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a:t>Dysfunctions</a:t>
            </a:r>
            <a:r>
              <a:rPr lang="en-IN" dirty="0"/>
              <a:t>: ‐</a:t>
            </a:r>
            <a:endParaRPr lang="en-IN" dirty="0"/>
          </a:p>
          <a:p>
            <a:r>
              <a:rPr lang="en-IN" dirty="0"/>
              <a:t>Depending on the GCS scores and response to various stimuli given, the following deviations from the normal can be observed</a:t>
            </a:r>
            <a:r>
              <a:rPr lang="en-IN" dirty="0" smtClean="0"/>
              <a:t>.</a:t>
            </a:r>
            <a:r>
              <a:rPr lang="en-IN" dirty="0"/>
              <a:t> </a:t>
            </a:r>
            <a:endParaRPr lang="en-IN" dirty="0"/>
          </a:p>
          <a:p>
            <a:pPr marL="0" indent="0">
              <a:buNone/>
            </a:pPr>
            <a:r>
              <a:rPr lang="en-IN" dirty="0"/>
              <a:t>1) </a:t>
            </a:r>
            <a:r>
              <a:rPr lang="en-IN" b="1" dirty="0"/>
              <a:t>Coma</a:t>
            </a:r>
            <a:r>
              <a:rPr lang="en-IN" dirty="0"/>
              <a:t>: The patient appears to be asleep and is at the same time incapable of being aroused by external stimuli or inner need;</a:t>
            </a:r>
            <a:endParaRPr lang="en-IN" dirty="0"/>
          </a:p>
          <a:p>
            <a:pPr marL="0" indent="0">
              <a:buNone/>
            </a:pPr>
            <a:r>
              <a:rPr lang="en-IN" dirty="0"/>
              <a:t>• Reflexes may be suspended temporarily and tone might be diminished;</a:t>
            </a:r>
            <a:endParaRPr lang="en-IN" dirty="0"/>
          </a:p>
          <a:p>
            <a:pPr marL="0" indent="0">
              <a:buNone/>
            </a:pPr>
            <a:r>
              <a:rPr lang="en-IN" dirty="0"/>
              <a:t>• Respiration may be slow, rapid, periodic or deranged;</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altLang="en-IN" b="1" dirty="0">
                <a:sym typeface="+mn-ea"/>
              </a:rPr>
              <a:t>2) </a:t>
            </a:r>
            <a:r>
              <a:rPr lang="en-IN" b="1" dirty="0">
                <a:sym typeface="+mn-ea"/>
              </a:rPr>
              <a:t>Persistent vegetative state</a:t>
            </a:r>
            <a:r>
              <a:rPr lang="en-IN" dirty="0">
                <a:sym typeface="+mn-ea"/>
              </a:rPr>
              <a:t>: It is a condition of patients with severe brain damage who were in coma but progressed to a state of partial awareness;</a:t>
            </a:r>
            <a:endParaRPr lang="en-IN" dirty="0"/>
          </a:p>
          <a:p>
            <a:pPr marL="0" indent="0">
              <a:buNone/>
            </a:pPr>
            <a:r>
              <a:rPr lang="en-IN" dirty="0">
                <a:sym typeface="+mn-ea"/>
              </a:rPr>
              <a:t>• The patients may blink in response to light;</a:t>
            </a:r>
            <a:endParaRPr lang="en-IN" dirty="0"/>
          </a:p>
          <a:p>
            <a:pPr marL="0" indent="0">
              <a:buNone/>
            </a:pPr>
            <a:r>
              <a:rPr lang="en-IN" dirty="0">
                <a:sym typeface="+mn-ea"/>
              </a:rPr>
              <a:t>• Their eyes might seem to follow objects;</a:t>
            </a:r>
            <a:endParaRPr lang="en-IN" dirty="0"/>
          </a:p>
          <a:p>
            <a:pPr marL="0" indent="0">
              <a:buNone/>
            </a:pPr>
            <a:r>
              <a:rPr lang="en-IN" dirty="0">
                <a:sym typeface="+mn-ea"/>
              </a:rPr>
              <a:t>• But the patient remains inattentive, does not speak and shows no signs of awareness of environment.</a:t>
            </a:r>
            <a:endParaRPr lang="en-IN" dirty="0"/>
          </a:p>
          <a:p>
            <a:pPr marL="0" indent="0">
              <a:buNone/>
            </a:pPr>
            <a:r>
              <a:rPr lang="en-IN" dirty="0">
                <a:sym typeface="+mn-ea"/>
              </a:rPr>
              <a:t> </a:t>
            </a:r>
            <a:endParaRPr lang="en-IN" dirty="0"/>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dirty="0" smtClean="0"/>
              <a:t>3) </a:t>
            </a:r>
            <a:r>
              <a:rPr lang="en-IN" b="1" dirty="0" smtClean="0"/>
              <a:t>Stupor</a:t>
            </a:r>
            <a:r>
              <a:rPr lang="en-IN" dirty="0" smtClean="0"/>
              <a:t>: It is a state in which patient can be aroused only by repeated and vigorous stimuli</a:t>
            </a:r>
            <a:endParaRPr lang="en-IN" dirty="0" smtClean="0"/>
          </a:p>
          <a:p>
            <a:pPr marL="0" indent="0">
              <a:buNone/>
            </a:pPr>
            <a:r>
              <a:rPr lang="en-IN" dirty="0" smtClean="0"/>
              <a:t>• The patient might open his eyes and look at the examiner</a:t>
            </a:r>
            <a:endParaRPr lang="en-IN" dirty="0" smtClean="0"/>
          </a:p>
          <a:p>
            <a:pPr marL="0" indent="0">
              <a:buNone/>
            </a:pPr>
            <a:r>
              <a:rPr lang="en-IN" dirty="0" smtClean="0"/>
              <a:t>• Response to spoken command is either absent or slow/inadequate</a:t>
            </a:r>
            <a:endParaRPr lang="en-IN" dirty="0" smtClean="0"/>
          </a:p>
          <a:p>
            <a:pPr marL="0" indent="0">
              <a:buNone/>
            </a:pPr>
            <a:r>
              <a:rPr lang="en-IN" dirty="0" smtClean="0"/>
              <a:t>• Restless motor activity</a:t>
            </a:r>
            <a:endParaRPr lang="en-IN" dirty="0" smtClean="0"/>
          </a:p>
          <a:p>
            <a:pPr marL="0" indent="0">
              <a:buNone/>
            </a:pPr>
            <a:endParaRPr lang="en-IN" dirty="0" smtClean="0"/>
          </a:p>
          <a:p>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13152</Words>
  <Application>WPS Presentation</Application>
  <PresentationFormat>Widescreen</PresentationFormat>
  <Paragraphs>272</Paragraphs>
  <Slides>39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39</vt:i4>
      </vt:variant>
    </vt:vector>
  </HeadingPairs>
  <TitlesOfParts>
    <vt:vector size="51" baseType="lpstr">
      <vt:lpstr>Arial</vt:lpstr>
      <vt:lpstr>SimSun</vt:lpstr>
      <vt:lpstr>Wingdings</vt:lpstr>
      <vt:lpstr>Calibri Light</vt:lpstr>
      <vt:lpstr>Calibri</vt:lpstr>
      <vt:lpstr>Microsoft YaHei</vt:lpstr>
      <vt:lpstr>Arial Unicode MS</vt:lpstr>
      <vt:lpstr>Calibri</vt:lpstr>
      <vt:lpstr>Latha</vt:lpstr>
      <vt:lpstr>Segoe Print</vt:lpstr>
      <vt:lpstr>Times New Roman</vt:lpstr>
      <vt:lpstr>Office Theme</vt:lpstr>
      <vt:lpstr>HIGHER MENTAL FUNCTIONS</vt:lpstr>
      <vt:lpstr>PowerPoint 演示文稿</vt:lpstr>
      <vt:lpstr>PowerPoint 演示文稿</vt:lpstr>
      <vt:lpstr>PowerPoint 演示文稿</vt:lpstr>
      <vt:lpstr>CONSCIOUSNESS</vt:lpstr>
      <vt:lpstr>PowerPoint 演示文稿</vt:lpstr>
      <vt:lpstr>PowerPoint 演示文稿</vt:lpstr>
      <vt:lpstr>PowerPoint 演示文稿</vt:lpstr>
      <vt:lpstr>PowerPoint 演示文稿</vt:lpstr>
      <vt:lpstr>PowerPoint 演示文稿</vt:lpstr>
      <vt:lpstr>ATTENTION</vt:lpstr>
      <vt:lpstr>PowerPoint 演示文稿</vt:lpstr>
      <vt:lpstr>SPEECH</vt:lpstr>
      <vt:lpstr>PowerPoint 演示文稿</vt:lpstr>
      <vt:lpstr>ORIENTATION</vt:lpstr>
      <vt:lpstr>MEMORY</vt:lpstr>
      <vt:lpstr>PowerPoint 演示文稿</vt:lpstr>
      <vt:lpstr>PowerPoint 演示文稿</vt:lpstr>
      <vt:lpstr>PERCEPTION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Jignasha Vadi</dc:creator>
  <cp:lastModifiedBy>ACER</cp:lastModifiedBy>
  <cp:revision>32</cp:revision>
  <dcterms:created xsi:type="dcterms:W3CDTF">2016-09-01T08:31:00Z</dcterms:created>
  <dcterms:modified xsi:type="dcterms:W3CDTF">2020-08-14T04:15:51Z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1033-11.2.0.9629</vt:lpwstr>
  </property>
</Properties>
</file>