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68" r:id="rId4"/>
    <p:sldId id="283" r:id="rId5"/>
    <p:sldId id="284" r:id="rId6"/>
    <p:sldId id="285" r:id="rId7"/>
    <p:sldId id="286" r:id="rId8"/>
    <p:sldId id="287" r:id="rId9"/>
    <p:sldId id="288" r:id="rId10"/>
    <p:sldId id="289" r:id="rId11"/>
    <p:sldId id="290" r:id="rId12"/>
    <p:sldId id="297" r:id="rId13"/>
    <p:sldId id="291" r:id="rId14"/>
    <p:sldId id="292" r:id="rId15"/>
    <p:sldId id="294" r:id="rId16"/>
    <p:sldId id="295" r:id="rId17"/>
    <p:sldId id="296" r:id="rId18"/>
    <p:sldId id="277" r:id="rId19"/>
    <p:sldId id="293" r:id="rId20"/>
    <p:sldId id="263" r:id="rId21"/>
    <p:sldId id="309" r:id="rId22"/>
    <p:sldId id="310" r:id="rId23"/>
    <p:sldId id="311" r:id="rId24"/>
    <p:sldId id="298" r:id="rId25"/>
    <p:sldId id="299" r:id="rId26"/>
    <p:sldId id="300" r:id="rId27"/>
    <p:sldId id="301" r:id="rId28"/>
    <p:sldId id="302" r:id="rId29"/>
    <p:sldId id="303" r:id="rId30"/>
    <p:sldId id="304" r:id="rId31"/>
    <p:sldId id="305" r:id="rId32"/>
    <p:sldId id="307" r:id="rId33"/>
    <p:sldId id="264" r:id="rId34"/>
    <p:sldId id="265" r:id="rId35"/>
    <p:sldId id="273" r:id="rId36"/>
    <p:sldId id="266" r:id="rId37"/>
    <p:sldId id="312" r:id="rId38"/>
    <p:sldId id="313" r:id="rId39"/>
    <p:sldId id="336" r:id="rId40"/>
    <p:sldId id="338" r:id="rId41"/>
    <p:sldId id="339" r:id="rId42"/>
    <p:sldId id="337" r:id="rId43"/>
    <p:sldId id="340" r:id="rId44"/>
    <p:sldId id="341" r:id="rId45"/>
    <p:sldId id="342" r:id="rId46"/>
    <p:sldId id="343" r:id="rId47"/>
    <p:sldId id="344" r:id="rId48"/>
    <p:sldId id="345" r:id="rId49"/>
    <p:sldId id="346" r:id="rId50"/>
    <p:sldId id="272" r:id="rId51"/>
    <p:sldId id="314" r:id="rId52"/>
    <p:sldId id="315" r:id="rId53"/>
    <p:sldId id="316" r:id="rId54"/>
    <p:sldId id="317" r:id="rId55"/>
    <p:sldId id="318" r:id="rId56"/>
    <p:sldId id="319" r:id="rId57"/>
    <p:sldId id="333"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53"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66"/>
    <a:srgbClr val="DE12C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A8D09-097F-4533-8E87-079E7C65370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A001E8C9-3C57-478E-8644-36AE1F74DA48}">
      <dgm:prSet phldrT="[Text]" custT="1"/>
      <dgm:spPr/>
      <dgm:t>
        <a:bodyPr/>
        <a:lstStyle/>
        <a:p>
          <a:pPr algn="l"/>
          <a:r>
            <a:rPr lang="en-IN" sz="2400" dirty="0"/>
            <a:t>Once radiation interacts with matter, properties are similar to that of electromagnetic waves-  </a:t>
          </a:r>
          <a:r>
            <a:rPr lang="en-IN" sz="2400" b="1" dirty="0"/>
            <a:t>Reflection, Refraction and Absorption</a:t>
          </a:r>
        </a:p>
      </dgm:t>
    </dgm:pt>
    <dgm:pt modelId="{E0E866D6-41E6-4AFB-B6F0-E1930F09C86E}" type="parTrans" cxnId="{EC3FAC1C-30E8-40B5-8930-089244E4BB52}">
      <dgm:prSet/>
      <dgm:spPr/>
      <dgm:t>
        <a:bodyPr/>
        <a:lstStyle/>
        <a:p>
          <a:endParaRPr lang="en-IN"/>
        </a:p>
      </dgm:t>
    </dgm:pt>
    <dgm:pt modelId="{4CE5D44E-EBA6-4477-8B9C-5D171B4617F1}" type="sibTrans" cxnId="{EC3FAC1C-30E8-40B5-8930-089244E4BB52}">
      <dgm:prSet/>
      <dgm:spPr/>
      <dgm:t>
        <a:bodyPr/>
        <a:lstStyle/>
        <a:p>
          <a:endParaRPr lang="en-IN"/>
        </a:p>
      </dgm:t>
    </dgm:pt>
    <dgm:pt modelId="{A40101E0-FB57-4D0F-A06F-5EECBD97A0BB}">
      <dgm:prSet phldrT="[Text]" custT="1"/>
      <dgm:spPr/>
      <dgm:t>
        <a:bodyPr/>
        <a:lstStyle/>
        <a:p>
          <a:pPr algn="l"/>
          <a:r>
            <a:rPr lang="en-IN" sz="2000" b="1" dirty="0"/>
            <a:t>Collimation will be diminished</a:t>
          </a:r>
        </a:p>
        <a:p>
          <a:pPr algn="l"/>
          <a:r>
            <a:rPr lang="en-IN" sz="2000" b="1" dirty="0"/>
            <a:t>Coherence will be lost, </a:t>
          </a:r>
        </a:p>
        <a:p>
          <a:pPr algn="l"/>
          <a:r>
            <a:rPr lang="en-IN" sz="2000" b="0" dirty="0"/>
            <a:t>Depends on nature and density of matter</a:t>
          </a:r>
        </a:p>
        <a:p>
          <a:pPr algn="ctr"/>
          <a:endParaRPr lang="en-IN" sz="1600" b="1" dirty="0"/>
        </a:p>
      </dgm:t>
    </dgm:pt>
    <dgm:pt modelId="{AD933D3B-33D9-436B-827A-8042477FCB8A}" type="parTrans" cxnId="{70DC93FE-F04B-4AFD-AB53-A71681BEE347}">
      <dgm:prSet/>
      <dgm:spPr/>
      <dgm:t>
        <a:bodyPr/>
        <a:lstStyle/>
        <a:p>
          <a:endParaRPr lang="en-IN"/>
        </a:p>
      </dgm:t>
    </dgm:pt>
    <dgm:pt modelId="{A63704DA-A0AD-4DE8-9D8B-F50EB9C08FE6}" type="sibTrans" cxnId="{70DC93FE-F04B-4AFD-AB53-A71681BEE347}">
      <dgm:prSet/>
      <dgm:spPr/>
      <dgm:t>
        <a:bodyPr/>
        <a:lstStyle/>
        <a:p>
          <a:endParaRPr lang="en-IN"/>
        </a:p>
      </dgm:t>
    </dgm:pt>
    <dgm:pt modelId="{3984EAD9-D564-415C-8FB6-C152F7E0F6AE}">
      <dgm:prSet phldrT="[Text]" custT="1"/>
      <dgm:spPr/>
      <dgm:t>
        <a:bodyPr/>
        <a:lstStyle/>
        <a:p>
          <a:pPr algn="l"/>
          <a:r>
            <a:rPr lang="en-IN" sz="1800" b="1" dirty="0"/>
            <a:t>passes unaffected in space</a:t>
          </a:r>
        </a:p>
        <a:p>
          <a:pPr algn="l"/>
          <a:r>
            <a:rPr lang="en-IN" sz="1800" b="1" dirty="0"/>
            <a:t>Slightly altered in air</a:t>
          </a:r>
        </a:p>
        <a:p>
          <a:pPr algn="l"/>
          <a:r>
            <a:rPr lang="en-IN" sz="1800" b="1" dirty="0"/>
            <a:t>Markedly altered in tissues</a:t>
          </a:r>
        </a:p>
        <a:p>
          <a:pPr algn="l"/>
          <a:r>
            <a:rPr lang="en-IN" sz="1800" dirty="0"/>
            <a:t>(in fraction of a mm, coherence will be lost in biological tissue but it will still be mono-chromatic</a:t>
          </a:r>
        </a:p>
      </dgm:t>
    </dgm:pt>
    <dgm:pt modelId="{DDD04ADF-BF1A-46DD-BE1C-ACF329D172C6}" type="parTrans" cxnId="{71657496-9319-4630-AC12-D1C7479B5628}">
      <dgm:prSet/>
      <dgm:spPr/>
      <dgm:t>
        <a:bodyPr/>
        <a:lstStyle/>
        <a:p>
          <a:endParaRPr lang="en-IN"/>
        </a:p>
      </dgm:t>
    </dgm:pt>
    <dgm:pt modelId="{74D73E6F-6F2E-4A8B-81CC-5A447E34876C}" type="sibTrans" cxnId="{71657496-9319-4630-AC12-D1C7479B5628}">
      <dgm:prSet/>
      <dgm:spPr/>
      <dgm:t>
        <a:bodyPr/>
        <a:lstStyle/>
        <a:p>
          <a:endParaRPr lang="en-IN"/>
        </a:p>
      </dgm:t>
    </dgm:pt>
    <dgm:pt modelId="{58CD1312-0E73-43FE-914C-4AB9B186843C}" type="pres">
      <dgm:prSet presAssocID="{EA8A8D09-097F-4533-8E87-079E7C653704}" presName="CompostProcess" presStyleCnt="0">
        <dgm:presLayoutVars>
          <dgm:dir/>
          <dgm:resizeHandles val="exact"/>
        </dgm:presLayoutVars>
      </dgm:prSet>
      <dgm:spPr/>
      <dgm:t>
        <a:bodyPr/>
        <a:lstStyle/>
        <a:p>
          <a:endParaRPr lang="en-US"/>
        </a:p>
      </dgm:t>
    </dgm:pt>
    <dgm:pt modelId="{53AFBFA2-222E-4EBB-8009-CEFF542F609D}" type="pres">
      <dgm:prSet presAssocID="{EA8A8D09-097F-4533-8E87-079E7C653704}" presName="arrow" presStyleLbl="bgShp" presStyleIdx="0" presStyleCnt="1"/>
      <dgm:spPr/>
    </dgm:pt>
    <dgm:pt modelId="{837F0288-7C80-4B6E-B527-F87DCD327DC6}" type="pres">
      <dgm:prSet presAssocID="{EA8A8D09-097F-4533-8E87-079E7C653704}" presName="linearProcess" presStyleCnt="0"/>
      <dgm:spPr/>
    </dgm:pt>
    <dgm:pt modelId="{B332F45F-27D8-47C3-8CBD-3A0DACB345AE}" type="pres">
      <dgm:prSet presAssocID="{A001E8C9-3C57-478E-8644-36AE1F74DA48}" presName="textNode" presStyleLbl="node1" presStyleIdx="0" presStyleCnt="3" custScaleY="214549">
        <dgm:presLayoutVars>
          <dgm:bulletEnabled val="1"/>
        </dgm:presLayoutVars>
      </dgm:prSet>
      <dgm:spPr/>
      <dgm:t>
        <a:bodyPr/>
        <a:lstStyle/>
        <a:p>
          <a:endParaRPr lang="en-US"/>
        </a:p>
      </dgm:t>
    </dgm:pt>
    <dgm:pt modelId="{8EE43405-2806-4083-8DAD-600A22E25E68}" type="pres">
      <dgm:prSet presAssocID="{4CE5D44E-EBA6-4477-8B9C-5D171B4617F1}" presName="sibTrans" presStyleCnt="0"/>
      <dgm:spPr/>
    </dgm:pt>
    <dgm:pt modelId="{F322C85F-067E-475A-A380-846826B453F2}" type="pres">
      <dgm:prSet presAssocID="{A40101E0-FB57-4D0F-A06F-5EECBD97A0BB}" presName="textNode" presStyleLbl="node1" presStyleIdx="1" presStyleCnt="3" custScaleY="183200">
        <dgm:presLayoutVars>
          <dgm:bulletEnabled val="1"/>
        </dgm:presLayoutVars>
      </dgm:prSet>
      <dgm:spPr/>
      <dgm:t>
        <a:bodyPr/>
        <a:lstStyle/>
        <a:p>
          <a:endParaRPr lang="en-US"/>
        </a:p>
      </dgm:t>
    </dgm:pt>
    <dgm:pt modelId="{A14975D3-CBC2-4778-9B25-4B24EE10A4E9}" type="pres">
      <dgm:prSet presAssocID="{A63704DA-A0AD-4DE8-9D8B-F50EB9C08FE6}" presName="sibTrans" presStyleCnt="0"/>
      <dgm:spPr/>
    </dgm:pt>
    <dgm:pt modelId="{2723B10D-2E59-43E3-AFA0-8E398EEF1AB6}" type="pres">
      <dgm:prSet presAssocID="{3984EAD9-D564-415C-8FB6-C152F7E0F6AE}" presName="textNode" presStyleLbl="node1" presStyleIdx="2" presStyleCnt="3" custScaleY="174774">
        <dgm:presLayoutVars>
          <dgm:bulletEnabled val="1"/>
        </dgm:presLayoutVars>
      </dgm:prSet>
      <dgm:spPr/>
      <dgm:t>
        <a:bodyPr/>
        <a:lstStyle/>
        <a:p>
          <a:endParaRPr lang="en-US"/>
        </a:p>
      </dgm:t>
    </dgm:pt>
  </dgm:ptLst>
  <dgm:cxnLst>
    <dgm:cxn modelId="{09C4106D-8FFD-4DAF-B992-2FB1B589048C}" type="presOf" srcId="{3984EAD9-D564-415C-8FB6-C152F7E0F6AE}" destId="{2723B10D-2E59-43E3-AFA0-8E398EEF1AB6}" srcOrd="0" destOrd="0" presId="urn:microsoft.com/office/officeart/2005/8/layout/hProcess9"/>
    <dgm:cxn modelId="{EC3FAC1C-30E8-40B5-8930-089244E4BB52}" srcId="{EA8A8D09-097F-4533-8E87-079E7C653704}" destId="{A001E8C9-3C57-478E-8644-36AE1F74DA48}" srcOrd="0" destOrd="0" parTransId="{E0E866D6-41E6-4AFB-B6F0-E1930F09C86E}" sibTransId="{4CE5D44E-EBA6-4477-8B9C-5D171B4617F1}"/>
    <dgm:cxn modelId="{70DC93FE-F04B-4AFD-AB53-A71681BEE347}" srcId="{EA8A8D09-097F-4533-8E87-079E7C653704}" destId="{A40101E0-FB57-4D0F-A06F-5EECBD97A0BB}" srcOrd="1" destOrd="0" parTransId="{AD933D3B-33D9-436B-827A-8042477FCB8A}" sibTransId="{A63704DA-A0AD-4DE8-9D8B-F50EB9C08FE6}"/>
    <dgm:cxn modelId="{4C0F2BE9-9641-4350-9D2C-B201E7366618}" type="presOf" srcId="{A001E8C9-3C57-478E-8644-36AE1F74DA48}" destId="{B332F45F-27D8-47C3-8CBD-3A0DACB345AE}" srcOrd="0" destOrd="0" presId="urn:microsoft.com/office/officeart/2005/8/layout/hProcess9"/>
    <dgm:cxn modelId="{71657496-9319-4630-AC12-D1C7479B5628}" srcId="{EA8A8D09-097F-4533-8E87-079E7C653704}" destId="{3984EAD9-D564-415C-8FB6-C152F7E0F6AE}" srcOrd="2" destOrd="0" parTransId="{DDD04ADF-BF1A-46DD-BE1C-ACF329D172C6}" sibTransId="{74D73E6F-6F2E-4A8B-81CC-5A447E34876C}"/>
    <dgm:cxn modelId="{6FF4A6D9-70A5-4BA1-ABFD-E1566A24350F}" type="presOf" srcId="{EA8A8D09-097F-4533-8E87-079E7C653704}" destId="{58CD1312-0E73-43FE-914C-4AB9B186843C}" srcOrd="0" destOrd="0" presId="urn:microsoft.com/office/officeart/2005/8/layout/hProcess9"/>
    <dgm:cxn modelId="{28A68F4E-094E-4ECD-A8D2-9D39203EB7F8}" type="presOf" srcId="{A40101E0-FB57-4D0F-A06F-5EECBD97A0BB}" destId="{F322C85F-067E-475A-A380-846826B453F2}" srcOrd="0" destOrd="0" presId="urn:microsoft.com/office/officeart/2005/8/layout/hProcess9"/>
    <dgm:cxn modelId="{6DF9A8F4-5001-45C7-8D10-9579507ADEAC}" type="presParOf" srcId="{58CD1312-0E73-43FE-914C-4AB9B186843C}" destId="{53AFBFA2-222E-4EBB-8009-CEFF542F609D}" srcOrd="0" destOrd="0" presId="urn:microsoft.com/office/officeart/2005/8/layout/hProcess9"/>
    <dgm:cxn modelId="{495D3425-52C3-42D5-8338-7970C1B65534}" type="presParOf" srcId="{58CD1312-0E73-43FE-914C-4AB9B186843C}" destId="{837F0288-7C80-4B6E-B527-F87DCD327DC6}" srcOrd="1" destOrd="0" presId="urn:microsoft.com/office/officeart/2005/8/layout/hProcess9"/>
    <dgm:cxn modelId="{4F2BB75B-0A13-4F80-8290-379F8A9BC9FB}" type="presParOf" srcId="{837F0288-7C80-4B6E-B527-F87DCD327DC6}" destId="{B332F45F-27D8-47C3-8CBD-3A0DACB345AE}" srcOrd="0" destOrd="0" presId="urn:microsoft.com/office/officeart/2005/8/layout/hProcess9"/>
    <dgm:cxn modelId="{8991C3E2-5888-4E49-AEE5-245581050466}" type="presParOf" srcId="{837F0288-7C80-4B6E-B527-F87DCD327DC6}" destId="{8EE43405-2806-4083-8DAD-600A22E25E68}" srcOrd="1" destOrd="0" presId="urn:microsoft.com/office/officeart/2005/8/layout/hProcess9"/>
    <dgm:cxn modelId="{E8F661B2-9571-41E9-AF4E-252ED2A39A98}" type="presParOf" srcId="{837F0288-7C80-4B6E-B527-F87DCD327DC6}" destId="{F322C85F-067E-475A-A380-846826B453F2}" srcOrd="2" destOrd="0" presId="urn:microsoft.com/office/officeart/2005/8/layout/hProcess9"/>
    <dgm:cxn modelId="{AA5E601A-CF2D-4A23-8303-C408C02245AA}" type="presParOf" srcId="{837F0288-7C80-4B6E-B527-F87DCD327DC6}" destId="{A14975D3-CBC2-4778-9B25-4B24EE10A4E9}" srcOrd="3" destOrd="0" presId="urn:microsoft.com/office/officeart/2005/8/layout/hProcess9"/>
    <dgm:cxn modelId="{45FA9FD1-CD03-42C7-90C2-6DF2ACF2AD2E}" type="presParOf" srcId="{837F0288-7C80-4B6E-B527-F87DCD327DC6}" destId="{2723B10D-2E59-43E3-AFA0-8E398EEF1AB6}" srcOrd="4"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FBFA2-222E-4EBB-8009-CEFF542F609D}">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2F45F-27D8-47C3-8CBD-3A0DACB345AE}">
      <dsp:nvSpPr>
        <dsp:cNvPr id="0" name=""/>
        <dsp:cNvSpPr/>
      </dsp:nvSpPr>
      <dsp:spPr>
        <a:xfrm>
          <a:off x="180415" y="320899"/>
          <a:ext cx="2413164" cy="38841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dirty="0"/>
            <a:t>Once radiation interacts with matter, properties are similar to that of electromagnetic waves-  </a:t>
          </a:r>
          <a:r>
            <a:rPr lang="en-IN" sz="2400" b="1" kern="1200" dirty="0"/>
            <a:t>Reflection, Refraction and Absorption</a:t>
          </a:r>
        </a:p>
      </dsp:txBody>
      <dsp:txXfrm>
        <a:off x="298216" y="438700"/>
        <a:ext cx="2177562" cy="3648561"/>
      </dsp:txXfrm>
    </dsp:sp>
    <dsp:sp modelId="{F322C85F-067E-475A-A380-846826B453F2}">
      <dsp:nvSpPr>
        <dsp:cNvPr id="0" name=""/>
        <dsp:cNvSpPr/>
      </dsp:nvSpPr>
      <dsp:spPr>
        <a:xfrm>
          <a:off x="2908217" y="604668"/>
          <a:ext cx="2413164" cy="3316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b="1" kern="1200" dirty="0"/>
            <a:t>Collimation will be diminished</a:t>
          </a:r>
        </a:p>
        <a:p>
          <a:pPr marL="0" lvl="0" indent="0" algn="l" defTabSz="889000">
            <a:lnSpc>
              <a:spcPct val="90000"/>
            </a:lnSpc>
            <a:spcBef>
              <a:spcPct val="0"/>
            </a:spcBef>
            <a:spcAft>
              <a:spcPct val="35000"/>
            </a:spcAft>
            <a:buNone/>
          </a:pPr>
          <a:r>
            <a:rPr lang="en-IN" sz="2000" b="1" kern="1200" dirty="0"/>
            <a:t>Coherence will be lost, </a:t>
          </a:r>
        </a:p>
        <a:p>
          <a:pPr marL="0" lvl="0" indent="0" algn="l" defTabSz="889000">
            <a:lnSpc>
              <a:spcPct val="90000"/>
            </a:lnSpc>
            <a:spcBef>
              <a:spcPct val="0"/>
            </a:spcBef>
            <a:spcAft>
              <a:spcPct val="35000"/>
            </a:spcAft>
            <a:buNone/>
          </a:pPr>
          <a:r>
            <a:rPr lang="en-IN" sz="2000" b="0" kern="1200" dirty="0"/>
            <a:t>Depends on nature and density of matter</a:t>
          </a:r>
        </a:p>
        <a:p>
          <a:pPr marL="0" lvl="0" indent="0" algn="ctr" defTabSz="889000">
            <a:lnSpc>
              <a:spcPct val="90000"/>
            </a:lnSpc>
            <a:spcBef>
              <a:spcPct val="0"/>
            </a:spcBef>
            <a:spcAft>
              <a:spcPct val="35000"/>
            </a:spcAft>
            <a:buNone/>
          </a:pPr>
          <a:endParaRPr lang="en-IN" sz="1600" b="1" kern="1200" dirty="0"/>
        </a:p>
      </dsp:txBody>
      <dsp:txXfrm>
        <a:off x="3026018" y="722469"/>
        <a:ext cx="2177562" cy="3081023"/>
      </dsp:txXfrm>
    </dsp:sp>
    <dsp:sp modelId="{2723B10D-2E59-43E3-AFA0-8E398EEF1AB6}">
      <dsp:nvSpPr>
        <dsp:cNvPr id="0" name=""/>
        <dsp:cNvSpPr/>
      </dsp:nvSpPr>
      <dsp:spPr>
        <a:xfrm>
          <a:off x="5636019" y="680940"/>
          <a:ext cx="2413164" cy="31640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t>passes unaffected in space</a:t>
          </a:r>
        </a:p>
        <a:p>
          <a:pPr marL="0" lvl="0" indent="0" algn="l" defTabSz="800100">
            <a:lnSpc>
              <a:spcPct val="90000"/>
            </a:lnSpc>
            <a:spcBef>
              <a:spcPct val="0"/>
            </a:spcBef>
            <a:spcAft>
              <a:spcPct val="35000"/>
            </a:spcAft>
            <a:buNone/>
          </a:pPr>
          <a:r>
            <a:rPr lang="en-IN" sz="1800" b="1" kern="1200" dirty="0"/>
            <a:t>Slightly altered in air</a:t>
          </a:r>
        </a:p>
        <a:p>
          <a:pPr marL="0" lvl="0" indent="0" algn="l" defTabSz="800100">
            <a:lnSpc>
              <a:spcPct val="90000"/>
            </a:lnSpc>
            <a:spcBef>
              <a:spcPct val="0"/>
            </a:spcBef>
            <a:spcAft>
              <a:spcPct val="35000"/>
            </a:spcAft>
            <a:buNone/>
          </a:pPr>
          <a:r>
            <a:rPr lang="en-IN" sz="1800" b="1" kern="1200" dirty="0"/>
            <a:t>Markedly altered in tissues</a:t>
          </a:r>
        </a:p>
        <a:p>
          <a:pPr marL="0" lvl="0" indent="0" algn="l" defTabSz="800100">
            <a:lnSpc>
              <a:spcPct val="90000"/>
            </a:lnSpc>
            <a:spcBef>
              <a:spcPct val="0"/>
            </a:spcBef>
            <a:spcAft>
              <a:spcPct val="35000"/>
            </a:spcAft>
            <a:buNone/>
          </a:pPr>
          <a:r>
            <a:rPr lang="en-IN" sz="1800" kern="1200" dirty="0"/>
            <a:t>(in fraction of a mm, coherence will be lost in biological tissue but it will still be mono-chromatic</a:t>
          </a:r>
        </a:p>
      </dsp:txBody>
      <dsp:txXfrm>
        <a:off x="5753820" y="798741"/>
        <a:ext cx="2177562" cy="29284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43727-D885-4B93-9066-A4FDA4720C07}" type="datetimeFigureOut">
              <a:rPr lang="en-IN" smtClean="0"/>
              <a:pPr/>
              <a:t>17-08-2020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3F375-A042-4D74-97DC-88244CC3A220}" type="slidenum">
              <a:rPr lang="en-IN" smtClean="0"/>
              <a:pPr/>
              <a:t>‹#›</a:t>
            </a:fld>
            <a:endParaRPr lang="en-IN"/>
          </a:p>
        </p:txBody>
      </p:sp>
    </p:spTree>
    <p:extLst>
      <p:ext uri="{BB962C8B-B14F-4D97-AF65-F5344CB8AC3E}">
        <p14:creationId xmlns="" xmlns:p14="http://schemas.microsoft.com/office/powerpoint/2010/main" val="275728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423F375-A042-4D74-97DC-88244CC3A220}" type="slidenum">
              <a:rPr lang="en-IN" smtClean="0"/>
              <a:pPr/>
              <a:t>7</a:t>
            </a:fld>
            <a:endParaRPr lang="en-IN"/>
          </a:p>
        </p:txBody>
      </p:sp>
    </p:spTree>
    <p:extLst>
      <p:ext uri="{BB962C8B-B14F-4D97-AF65-F5344CB8AC3E}">
        <p14:creationId xmlns="" xmlns:p14="http://schemas.microsoft.com/office/powerpoint/2010/main" val="359831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24649A-C618-4474-98BC-0CAE84A38AD0}"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4D53-B178-4205-A69A-4FE0F1A804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4649A-C618-4474-98BC-0CAE84A38AD0}"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4D53-B178-4205-A69A-4FE0F1A804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4649A-C618-4474-98BC-0CAE84A38AD0}"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4D53-B178-4205-A69A-4FE0F1A804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4649A-C618-4474-98BC-0CAE84A38AD0}"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4D53-B178-4205-A69A-4FE0F1A804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4649A-C618-4474-98BC-0CAE84A38AD0}"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4D53-B178-4205-A69A-4FE0F1A804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4649A-C618-4474-98BC-0CAE84A38AD0}"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04D53-B178-4205-A69A-4FE0F1A804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24649A-C618-4474-98BC-0CAE84A38AD0}" type="datetimeFigureOut">
              <a:rPr lang="en-US" smtClean="0"/>
              <a:pPr/>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04D53-B178-4205-A69A-4FE0F1A804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24649A-C618-4474-98BC-0CAE84A38AD0}" type="datetimeFigureOut">
              <a:rPr lang="en-US" smtClean="0"/>
              <a:pPr/>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04D53-B178-4205-A69A-4FE0F1A804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4649A-C618-4474-98BC-0CAE84A38AD0}" type="datetimeFigureOut">
              <a:rPr lang="en-US" smtClean="0"/>
              <a:pPr/>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04D53-B178-4205-A69A-4FE0F1A804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4649A-C618-4474-98BC-0CAE84A38AD0}"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04D53-B178-4205-A69A-4FE0F1A804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4649A-C618-4474-98BC-0CAE84A38AD0}"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04D53-B178-4205-A69A-4FE0F1A804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4649A-C618-4474-98BC-0CAE84A38AD0}" type="datetimeFigureOut">
              <a:rPr lang="en-US" smtClean="0"/>
              <a:pPr/>
              <a:t>8/17/2020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04D53-B178-4205-A69A-4FE0F1A804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Vodafone Rg"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odafone Rg"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odafone Rg"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odafone Rg"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odafone Rg"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odafone Rg"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4421087"/>
          </a:xfrm>
        </p:spPr>
        <p:txBody>
          <a:bodyPr>
            <a:normAutofit/>
          </a:bodyPr>
          <a:lstStyle/>
          <a:p>
            <a:r>
              <a:rPr lang="en-US" b="1" dirty="0">
                <a:solidFill>
                  <a:schemeClr val="accent6">
                    <a:lumMod val="75000"/>
                  </a:schemeClr>
                </a:solidFill>
              </a:rPr>
              <a:t>LASER</a:t>
            </a:r>
            <a:br>
              <a:rPr lang="en-US" b="1" dirty="0">
                <a:solidFill>
                  <a:schemeClr val="accent6">
                    <a:lumMod val="75000"/>
                  </a:schemeClr>
                </a:solidFill>
              </a:rPr>
            </a:br>
            <a:r>
              <a:rPr lang="en-IN" u="sng" dirty="0">
                <a:solidFill>
                  <a:srgbClr val="FF9966"/>
                </a:solidFill>
              </a:rPr>
              <a:t>Light </a:t>
            </a:r>
            <a:r>
              <a:rPr lang="en-IN" u="sng" dirty="0">
                <a:solidFill>
                  <a:srgbClr val="FF0000"/>
                </a:solidFill>
              </a:rPr>
              <a:t> </a:t>
            </a:r>
            <a:r>
              <a:rPr lang="en-IN" u="sng" dirty="0">
                <a:solidFill>
                  <a:srgbClr val="0070C0"/>
                </a:solidFill>
              </a:rPr>
              <a:t>Amplification</a:t>
            </a:r>
            <a:r>
              <a:rPr lang="en-IN" u="sng" dirty="0">
                <a:solidFill>
                  <a:srgbClr val="FF0000"/>
                </a:solidFill>
              </a:rPr>
              <a:t> </a:t>
            </a:r>
            <a:r>
              <a:rPr lang="en-IN" u="sng" dirty="0"/>
              <a:t>by</a:t>
            </a:r>
            <a:r>
              <a:rPr lang="en-IN" u="sng" dirty="0">
                <a:solidFill>
                  <a:srgbClr val="FF0000"/>
                </a:solidFill>
              </a:rPr>
              <a:t> </a:t>
            </a:r>
            <a:r>
              <a:rPr lang="en-IN" u="sng" dirty="0">
                <a:solidFill>
                  <a:srgbClr val="00B050"/>
                </a:solidFill>
              </a:rPr>
              <a:t>Stimulated</a:t>
            </a:r>
            <a:r>
              <a:rPr lang="en-IN" u="sng" dirty="0">
                <a:solidFill>
                  <a:srgbClr val="FF0000"/>
                </a:solidFill>
              </a:rPr>
              <a:t> </a:t>
            </a:r>
            <a:r>
              <a:rPr lang="en-IN" u="sng" dirty="0">
                <a:solidFill>
                  <a:srgbClr val="DE12C6"/>
                </a:solidFill>
              </a:rPr>
              <a:t>Emission</a:t>
            </a:r>
            <a:r>
              <a:rPr lang="en-IN" u="sng" dirty="0">
                <a:solidFill>
                  <a:srgbClr val="FF0000"/>
                </a:solidFill>
              </a:rPr>
              <a:t> </a:t>
            </a:r>
            <a:r>
              <a:rPr lang="en-IN" u="sng" dirty="0"/>
              <a:t>of</a:t>
            </a:r>
            <a:r>
              <a:rPr lang="en-IN" u="sng" dirty="0">
                <a:solidFill>
                  <a:srgbClr val="FF0000"/>
                </a:solidFill>
              </a:rPr>
              <a:t> </a:t>
            </a:r>
            <a:r>
              <a:rPr lang="en-IN" u="sng" dirty="0" smtClean="0">
                <a:solidFill>
                  <a:srgbClr val="FF6699"/>
                </a:solidFill>
              </a:rPr>
              <a:t>Radiations</a:t>
            </a:r>
            <a:br>
              <a:rPr lang="en-IN" u="sng" dirty="0" smtClean="0">
                <a:solidFill>
                  <a:srgbClr val="FF6699"/>
                </a:solidFill>
              </a:rPr>
            </a:br>
            <a:r>
              <a:rPr lang="en-IN" u="sng" dirty="0" smtClean="0">
                <a:solidFill>
                  <a:srgbClr val="FF6699"/>
                </a:solidFill>
              </a:rPr>
              <a:t/>
            </a:r>
            <a:br>
              <a:rPr lang="en-IN" u="sng" dirty="0" smtClean="0">
                <a:solidFill>
                  <a:srgbClr val="FF6699"/>
                </a:solidFill>
              </a:rPr>
            </a:br>
            <a:r>
              <a:rPr lang="en-IN" dirty="0" smtClean="0">
                <a:solidFill>
                  <a:srgbClr val="FF6699"/>
                </a:solidFill>
              </a:rPr>
              <a:t>			</a:t>
            </a:r>
            <a:r>
              <a:rPr lang="en-IN" sz="3200" dirty="0" err="1" smtClean="0"/>
              <a:t>Dr.Nalina</a:t>
            </a:r>
            <a:r>
              <a:rPr lang="en-IN" sz="3200" dirty="0" smtClean="0"/>
              <a:t> Gupta</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80720"/>
          </a:xfrm>
        </p:spPr>
        <p:txBody>
          <a:bodyPr>
            <a:normAutofit/>
          </a:bodyPr>
          <a:lstStyle/>
          <a:p>
            <a:pPr algn="just"/>
            <a:r>
              <a:rPr lang="en-IN" sz="2800" dirty="0"/>
              <a:t>They occur once an atom interacts with optical radiations, in particular.</a:t>
            </a:r>
          </a:p>
          <a:p>
            <a:pPr algn="just"/>
            <a:endParaRPr lang="en-IN" sz="2800" dirty="0"/>
          </a:p>
          <a:p>
            <a:pPr algn="just"/>
            <a:r>
              <a:rPr lang="en-IN" sz="2800" u="sng" dirty="0">
                <a:solidFill>
                  <a:schemeClr val="accent2">
                    <a:lumMod val="75000"/>
                  </a:schemeClr>
                </a:solidFill>
              </a:rPr>
              <a:t>If an atom in the upper state makes a transition to lower state, then energy can be emitted as a photon of electromagnetic radiation.</a:t>
            </a:r>
          </a:p>
          <a:p>
            <a:pPr algn="just"/>
            <a:endParaRPr lang="en-IN" sz="2800" u="sng" dirty="0">
              <a:solidFill>
                <a:schemeClr val="accent2">
                  <a:lumMod val="75000"/>
                </a:schemeClr>
              </a:solidFill>
            </a:endParaRPr>
          </a:p>
          <a:p>
            <a:pPr algn="just"/>
            <a:r>
              <a:rPr lang="en-IN" sz="2800" u="sng" dirty="0">
                <a:solidFill>
                  <a:schemeClr val="accent2">
                    <a:lumMod val="75000"/>
                  </a:schemeClr>
                </a:solidFill>
              </a:rPr>
              <a:t>If an atom in the lower state makes a transition to upper state, then energy must be absorbed.</a:t>
            </a:r>
          </a:p>
          <a:p>
            <a:pPr algn="just"/>
            <a:endParaRPr lang="en-IN" sz="2800" dirty="0"/>
          </a:p>
          <a:p>
            <a:pPr algn="just"/>
            <a:r>
              <a:rPr lang="en-IN" sz="2800" dirty="0"/>
              <a:t>The excited state is less stable as compared to lower or ground state.</a:t>
            </a:r>
          </a:p>
        </p:txBody>
      </p:sp>
    </p:spTree>
    <p:extLst>
      <p:ext uri="{BB962C8B-B14F-4D97-AF65-F5344CB8AC3E}">
        <p14:creationId xmlns="" xmlns:p14="http://schemas.microsoft.com/office/powerpoint/2010/main" val="105684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0680"/>
          </a:xfrm>
        </p:spPr>
        <p:txBody>
          <a:bodyPr>
            <a:normAutofit/>
          </a:bodyPr>
          <a:lstStyle/>
          <a:p>
            <a:pPr algn="just"/>
            <a:r>
              <a:rPr lang="en-IN" sz="2800" dirty="0"/>
              <a:t>Electrons tend to give energy equal to the energy difference between the two states and return to the lower state. </a:t>
            </a:r>
          </a:p>
          <a:p>
            <a:pPr algn="just"/>
            <a:r>
              <a:rPr lang="en-IN" sz="2800" dirty="0"/>
              <a:t>This emission occurs after a period of time called life time of spontaneous emission</a:t>
            </a:r>
          </a:p>
          <a:p>
            <a:pPr algn="just"/>
            <a:r>
              <a:rPr lang="en-IN" sz="2800" dirty="0">
                <a:solidFill>
                  <a:srgbClr val="FF0000"/>
                </a:solidFill>
              </a:rPr>
              <a:t>Emission of photons can occur in two ways: spontaneous and stimulated</a:t>
            </a:r>
          </a:p>
          <a:p>
            <a:pPr algn="just"/>
            <a:r>
              <a:rPr lang="en-IN" sz="2800" dirty="0"/>
              <a:t>Spontaneous emission: without stimulus</a:t>
            </a:r>
          </a:p>
          <a:p>
            <a:pPr algn="just"/>
            <a:r>
              <a:rPr lang="en-IN" sz="2800" dirty="0">
                <a:solidFill>
                  <a:schemeClr val="accent2">
                    <a:lumMod val="75000"/>
                  </a:schemeClr>
                </a:solidFill>
              </a:rPr>
              <a:t>Stimulated emission</a:t>
            </a:r>
            <a:r>
              <a:rPr lang="en-IN" sz="2800" dirty="0"/>
              <a:t>: (with stimulus) same incident photon can be a trigger</a:t>
            </a:r>
          </a:p>
        </p:txBody>
      </p:sp>
    </p:spTree>
    <p:extLst>
      <p:ext uri="{BB962C8B-B14F-4D97-AF65-F5344CB8AC3E}">
        <p14:creationId xmlns="" xmlns:p14="http://schemas.microsoft.com/office/powerpoint/2010/main" val="2694195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LINA\Desktop\laser-spontaneous-emission.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1841500"/>
            <a:ext cx="7618413" cy="317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486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sz="2800" dirty="0"/>
              <a:t>If large number of matching – energy photons come past an excited state, there is a high probability that this process occurs.</a:t>
            </a:r>
          </a:p>
          <a:p>
            <a:pPr algn="just"/>
            <a:r>
              <a:rPr lang="en-IN" sz="2800" dirty="0"/>
              <a:t>In that case, life time of stimulated emission can be much less than that of spontaneous emission.</a:t>
            </a:r>
          </a:p>
          <a:p>
            <a:pPr algn="just"/>
            <a:r>
              <a:rPr lang="en-IN" sz="2800" dirty="0"/>
              <a:t>This is called “Amplification”</a:t>
            </a:r>
          </a:p>
          <a:p>
            <a:pPr algn="just"/>
            <a:r>
              <a:rPr lang="en-IN" sz="2800" dirty="0"/>
              <a:t>Amplification is the critical process that makes a laser possible.</a:t>
            </a:r>
          </a:p>
        </p:txBody>
      </p:sp>
    </p:spTree>
    <p:extLst>
      <p:ext uri="{BB962C8B-B14F-4D97-AF65-F5344CB8AC3E}">
        <p14:creationId xmlns="" xmlns:p14="http://schemas.microsoft.com/office/powerpoint/2010/main" val="3021532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800" u="sng" dirty="0"/>
              <a:t>In order to obtain a laser action, more atoms </a:t>
            </a:r>
            <a:r>
              <a:rPr lang="en-IN" sz="2800" dirty="0"/>
              <a:t>in the lasing medium </a:t>
            </a:r>
            <a:r>
              <a:rPr lang="en-IN" sz="2800" u="sng" dirty="0"/>
              <a:t>must be in the excited </a:t>
            </a:r>
            <a:r>
              <a:rPr lang="en-IN" sz="2800" dirty="0"/>
              <a:t>state as compared to lower state</a:t>
            </a:r>
          </a:p>
          <a:p>
            <a:endParaRPr lang="en-IN" sz="2800" dirty="0"/>
          </a:p>
          <a:p>
            <a:r>
              <a:rPr lang="en-IN" sz="2800" dirty="0"/>
              <a:t>This condition is called “</a:t>
            </a:r>
            <a:r>
              <a:rPr lang="en-IN" sz="2800" u="sng" dirty="0">
                <a:solidFill>
                  <a:schemeClr val="accent3">
                    <a:lumMod val="75000"/>
                  </a:schemeClr>
                </a:solidFill>
              </a:rPr>
              <a:t>Population Inversion</a:t>
            </a:r>
            <a:r>
              <a:rPr lang="en-IN" sz="2800" dirty="0"/>
              <a:t>”</a:t>
            </a:r>
          </a:p>
          <a:p>
            <a:endParaRPr lang="en-IN" sz="2800" dirty="0"/>
          </a:p>
          <a:p>
            <a:r>
              <a:rPr lang="en-IN" sz="2800" dirty="0"/>
              <a:t>Pumping energy into the lasing medium can create this condition.</a:t>
            </a:r>
          </a:p>
          <a:p>
            <a:endParaRPr lang="en-IN" sz="2800" dirty="0"/>
          </a:p>
        </p:txBody>
      </p:sp>
    </p:spTree>
    <p:extLst>
      <p:ext uri="{BB962C8B-B14F-4D97-AF65-F5344CB8AC3E}">
        <p14:creationId xmlns="" xmlns:p14="http://schemas.microsoft.com/office/powerpoint/2010/main" val="424411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Elements of Laser Devices</a:t>
            </a:r>
          </a:p>
        </p:txBody>
      </p:sp>
      <p:sp>
        <p:nvSpPr>
          <p:cNvPr id="3" name="Content Placeholder 2"/>
          <p:cNvSpPr>
            <a:spLocks noGrp="1"/>
          </p:cNvSpPr>
          <p:nvPr>
            <p:ph idx="1"/>
          </p:nvPr>
        </p:nvSpPr>
        <p:spPr/>
        <p:txBody>
          <a:bodyPr>
            <a:normAutofit/>
          </a:bodyPr>
          <a:lstStyle/>
          <a:p>
            <a:r>
              <a:rPr lang="en-IN" sz="2800" dirty="0"/>
              <a:t>Three basic conditions must be satisfied in order to operate laser devices:</a:t>
            </a:r>
          </a:p>
          <a:p>
            <a:pPr marL="514350" indent="-514350">
              <a:buAutoNum type="arabicPeriod"/>
            </a:pPr>
            <a:r>
              <a:rPr lang="en-IN" sz="2800" dirty="0"/>
              <a:t>Active medium: This is a collection of atoms, molecules or ions that can be solid, liquid, gas or in plasma state. The composition of lasing medium determines wavelength output and name of a particular laser.</a:t>
            </a:r>
          </a:p>
          <a:p>
            <a:pPr marL="514350" indent="-514350">
              <a:buAutoNum type="arabicPeriod"/>
            </a:pPr>
            <a:r>
              <a:rPr lang="en-IN" sz="2800" dirty="0"/>
              <a:t>Pumping source</a:t>
            </a:r>
          </a:p>
          <a:p>
            <a:pPr marL="514350" indent="-514350">
              <a:buAutoNum type="arabicPeriod"/>
            </a:pPr>
            <a:r>
              <a:rPr lang="en-IN" sz="2800" dirty="0"/>
              <a:t>Optical resonator</a:t>
            </a:r>
          </a:p>
        </p:txBody>
      </p:sp>
    </p:spTree>
    <p:extLst>
      <p:ext uri="{BB962C8B-B14F-4D97-AF65-F5344CB8AC3E}">
        <p14:creationId xmlns="" xmlns:p14="http://schemas.microsoft.com/office/powerpoint/2010/main" val="41322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sz="2800" dirty="0"/>
              <a:t>Active medium: This is a collection of atoms, molecules or ions that can be solid, liquid, gas or in plasma state. The composition of lasing medium determines wavelength output and name of a particular laser.</a:t>
            </a:r>
          </a:p>
          <a:p>
            <a:pPr algn="just"/>
            <a:r>
              <a:rPr lang="en-IN" sz="2800" dirty="0"/>
              <a:t>Pumping source: This is the source of energy to pump the laser medium. When the laser medium in the optical cavity is pumped, laser beam is generated that leaves the cavity through the partially </a:t>
            </a:r>
            <a:r>
              <a:rPr lang="en-IN" sz="2800" dirty="0" err="1"/>
              <a:t>transmitive</a:t>
            </a:r>
            <a:r>
              <a:rPr lang="en-IN" sz="2800" dirty="0"/>
              <a:t> mirror.</a:t>
            </a:r>
          </a:p>
          <a:p>
            <a:endParaRPr lang="en-IN" dirty="0"/>
          </a:p>
        </p:txBody>
      </p:sp>
    </p:spTree>
    <p:extLst>
      <p:ext uri="{BB962C8B-B14F-4D97-AF65-F5344CB8AC3E}">
        <p14:creationId xmlns="" xmlns:p14="http://schemas.microsoft.com/office/powerpoint/2010/main" val="146971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800" dirty="0"/>
              <a:t>Optical Resonator: This consists of two mirrors. The laser medium is placed in the optical cavity. One mirror is fully reflective for the operation of wavelength of a laser and one is partially </a:t>
            </a:r>
            <a:r>
              <a:rPr lang="en-IN" sz="2800" dirty="0" err="1"/>
              <a:t>transmitive</a:t>
            </a:r>
            <a:r>
              <a:rPr lang="en-IN" sz="2800" dirty="0"/>
              <a:t>.</a:t>
            </a:r>
          </a:p>
        </p:txBody>
      </p:sp>
    </p:spTree>
    <p:extLst>
      <p:ext uri="{BB962C8B-B14F-4D97-AF65-F5344CB8AC3E}">
        <p14:creationId xmlns="" xmlns:p14="http://schemas.microsoft.com/office/powerpoint/2010/main" val="180445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LINA\Desktop\laser.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1" y="404664"/>
            <a:ext cx="6192688" cy="2160239"/>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83767" y="2852936"/>
            <a:ext cx="4752529" cy="34849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0814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Laser Parameters</a:t>
            </a:r>
          </a:p>
        </p:txBody>
      </p:sp>
      <p:sp>
        <p:nvSpPr>
          <p:cNvPr id="3" name="Content Placeholder 2"/>
          <p:cNvSpPr>
            <a:spLocks noGrp="1"/>
          </p:cNvSpPr>
          <p:nvPr>
            <p:ph idx="1"/>
          </p:nvPr>
        </p:nvSpPr>
        <p:spPr/>
        <p:txBody>
          <a:bodyPr/>
          <a:lstStyle/>
          <a:p>
            <a:pPr algn="just"/>
            <a:r>
              <a:rPr lang="en-IN" sz="2800" dirty="0"/>
              <a:t>Energy density: The amount of energy falling on a surface is expressed in Joules per square meter or joules per square centimetre.</a:t>
            </a:r>
          </a:p>
          <a:p>
            <a:pPr algn="just"/>
            <a:r>
              <a:rPr lang="en-IN" sz="2800" dirty="0"/>
              <a:t>Power: The rate at which energy is produced or absorbed is measured in joules per second i.e. watts and called power.</a:t>
            </a:r>
          </a:p>
          <a:p>
            <a:pPr algn="just"/>
            <a:r>
              <a:rPr lang="en-IN" sz="2800" dirty="0"/>
              <a:t>Power density: The average power per unit area, watts per square centimetre.</a:t>
            </a:r>
          </a:p>
          <a:p>
            <a:pPr marL="0" indent="0" algn="just">
              <a:buNone/>
            </a:pPr>
            <a:endParaRPr lang="en-IN" sz="2800" dirty="0"/>
          </a:p>
          <a:p>
            <a:endParaRPr lang="en-IN" dirty="0"/>
          </a:p>
        </p:txBody>
      </p:sp>
    </p:spTree>
    <p:extLst>
      <p:ext uri="{BB962C8B-B14F-4D97-AF65-F5344CB8AC3E}">
        <p14:creationId xmlns="" xmlns:p14="http://schemas.microsoft.com/office/powerpoint/2010/main" val="53311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sz="2800" dirty="0"/>
              <a:t>“LASER”</a:t>
            </a:r>
          </a:p>
          <a:p>
            <a:pPr algn="just"/>
            <a:r>
              <a:rPr lang="en-IN" sz="2800" dirty="0">
                <a:solidFill>
                  <a:srgbClr val="FF0000"/>
                </a:solidFill>
              </a:rPr>
              <a:t>“</a:t>
            </a:r>
            <a:r>
              <a:rPr lang="en-IN" sz="2800" dirty="0">
                <a:solidFill>
                  <a:srgbClr val="FF9966"/>
                </a:solidFill>
              </a:rPr>
              <a:t>Light </a:t>
            </a:r>
            <a:r>
              <a:rPr lang="en-IN" sz="2800" dirty="0">
                <a:solidFill>
                  <a:srgbClr val="FF0000"/>
                </a:solidFill>
              </a:rPr>
              <a:t> </a:t>
            </a:r>
            <a:r>
              <a:rPr lang="en-IN" sz="2800" dirty="0">
                <a:solidFill>
                  <a:srgbClr val="0070C0"/>
                </a:solidFill>
              </a:rPr>
              <a:t>Amplification</a:t>
            </a:r>
            <a:r>
              <a:rPr lang="en-IN" sz="2800" dirty="0">
                <a:solidFill>
                  <a:srgbClr val="FF0000"/>
                </a:solidFill>
              </a:rPr>
              <a:t> </a:t>
            </a:r>
            <a:r>
              <a:rPr lang="en-IN" sz="2800" dirty="0"/>
              <a:t>by</a:t>
            </a:r>
            <a:r>
              <a:rPr lang="en-IN" sz="2800" dirty="0">
                <a:solidFill>
                  <a:srgbClr val="FF0000"/>
                </a:solidFill>
              </a:rPr>
              <a:t> </a:t>
            </a:r>
            <a:r>
              <a:rPr lang="en-IN" sz="2800" dirty="0">
                <a:solidFill>
                  <a:srgbClr val="00B050"/>
                </a:solidFill>
              </a:rPr>
              <a:t>Stimulated</a:t>
            </a:r>
            <a:r>
              <a:rPr lang="en-IN" sz="2800" dirty="0">
                <a:solidFill>
                  <a:srgbClr val="FF0000"/>
                </a:solidFill>
              </a:rPr>
              <a:t> </a:t>
            </a:r>
            <a:r>
              <a:rPr lang="en-IN" sz="2800" dirty="0">
                <a:solidFill>
                  <a:srgbClr val="DE12C6"/>
                </a:solidFill>
              </a:rPr>
              <a:t>Emission</a:t>
            </a:r>
            <a:r>
              <a:rPr lang="en-IN" sz="2800" dirty="0">
                <a:solidFill>
                  <a:srgbClr val="FF0000"/>
                </a:solidFill>
              </a:rPr>
              <a:t> </a:t>
            </a:r>
            <a:r>
              <a:rPr lang="en-IN" sz="2800" dirty="0"/>
              <a:t>of</a:t>
            </a:r>
            <a:r>
              <a:rPr lang="en-IN" sz="2800" dirty="0">
                <a:solidFill>
                  <a:srgbClr val="FF0000"/>
                </a:solidFill>
              </a:rPr>
              <a:t> </a:t>
            </a:r>
            <a:r>
              <a:rPr lang="en-IN" sz="2800" dirty="0">
                <a:solidFill>
                  <a:srgbClr val="FF6699"/>
                </a:solidFill>
              </a:rPr>
              <a:t>Radiations</a:t>
            </a:r>
            <a:r>
              <a:rPr lang="en-IN" sz="2800" dirty="0">
                <a:solidFill>
                  <a:srgbClr val="FF0000"/>
                </a:solidFill>
              </a:rPr>
              <a:t>”</a:t>
            </a:r>
          </a:p>
          <a:p>
            <a:pPr algn="just"/>
            <a:r>
              <a:rPr lang="en-IN" sz="2800" u="sng" dirty="0"/>
              <a:t>Lasers are electromagnetic wave amplifiers </a:t>
            </a:r>
            <a:r>
              <a:rPr lang="en-IN" sz="2800" dirty="0"/>
              <a:t>which can produce pencil-like beams of electro-magnetic waves with special properties.</a:t>
            </a:r>
          </a:p>
          <a:p>
            <a:pPr algn="just"/>
            <a:r>
              <a:rPr lang="en-IN" sz="2800" dirty="0"/>
              <a:t>German Physicist “Max Planck” in 1900</a:t>
            </a:r>
          </a:p>
          <a:p>
            <a:pPr algn="just"/>
            <a:r>
              <a:rPr lang="en-IN" sz="2800" dirty="0"/>
              <a:t>Einstein (1917)- Quantum theory</a:t>
            </a:r>
          </a:p>
          <a:p>
            <a:pPr algn="just"/>
            <a:r>
              <a:rPr lang="en-IN" sz="2800" dirty="0"/>
              <a:t>In 1960s and 1970s- high powered lasers</a:t>
            </a:r>
          </a:p>
        </p:txBody>
      </p:sp>
    </p:spTree>
    <p:extLst>
      <p:ext uri="{BB962C8B-B14F-4D97-AF65-F5344CB8AC3E}">
        <p14:creationId xmlns="" xmlns:p14="http://schemas.microsoft.com/office/powerpoint/2010/main" val="917982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9958254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29507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dirty="0"/>
              <a:t>Effects of LASER Radiation on the Tissues</a:t>
            </a:r>
          </a:p>
        </p:txBody>
      </p:sp>
      <p:sp>
        <p:nvSpPr>
          <p:cNvPr id="3" name="Content Placeholder 2"/>
          <p:cNvSpPr>
            <a:spLocks noGrp="1"/>
          </p:cNvSpPr>
          <p:nvPr>
            <p:ph idx="1"/>
          </p:nvPr>
        </p:nvSpPr>
        <p:spPr/>
        <p:txBody>
          <a:bodyPr>
            <a:normAutofit/>
          </a:bodyPr>
          <a:lstStyle/>
          <a:p>
            <a:pPr marL="0" indent="0" algn="just">
              <a:buNone/>
            </a:pPr>
            <a:r>
              <a:rPr lang="en-IN" sz="2800" dirty="0"/>
              <a:t>Like all radiation, laser may</a:t>
            </a:r>
          </a:p>
          <a:p>
            <a:pPr algn="just"/>
            <a:r>
              <a:rPr lang="en-IN" sz="2800" dirty="0"/>
              <a:t>be reflected from the surface</a:t>
            </a:r>
          </a:p>
          <a:p>
            <a:pPr algn="just"/>
            <a:r>
              <a:rPr lang="en-IN" sz="2800" dirty="0"/>
              <a:t>Penetrate the tissues in proportions that depend on the wavelength, nature of the tissue surface and angle of incidence</a:t>
            </a:r>
          </a:p>
          <a:p>
            <a:pPr marL="0" indent="0" algn="just">
              <a:buNone/>
            </a:pPr>
            <a:endParaRPr lang="en-IN" sz="2800" dirty="0"/>
          </a:p>
        </p:txBody>
      </p:sp>
    </p:spTree>
    <p:extLst>
      <p:ext uri="{BB962C8B-B14F-4D97-AF65-F5344CB8AC3E}">
        <p14:creationId xmlns="" xmlns:p14="http://schemas.microsoft.com/office/powerpoint/2010/main" val="1345502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sz="2800" dirty="0"/>
              <a:t>Having entered the tissues, laser radiation is diffused, scattered and spread by:</a:t>
            </a:r>
          </a:p>
          <a:p>
            <a:r>
              <a:rPr lang="en-IN" sz="2800" dirty="0"/>
              <a:t>Divergence</a:t>
            </a:r>
          </a:p>
          <a:p>
            <a:r>
              <a:rPr lang="en-IN" sz="2800" dirty="0"/>
              <a:t>Reflection</a:t>
            </a:r>
          </a:p>
          <a:p>
            <a:r>
              <a:rPr lang="en-IN" sz="2800" dirty="0"/>
              <a:t>Refraction</a:t>
            </a:r>
          </a:p>
          <a:p>
            <a:r>
              <a:rPr lang="en-IN" sz="2800" dirty="0"/>
              <a:t>Attenuated by Absorption</a:t>
            </a:r>
          </a:p>
        </p:txBody>
      </p:sp>
    </p:spTree>
    <p:extLst>
      <p:ext uri="{BB962C8B-B14F-4D97-AF65-F5344CB8AC3E}">
        <p14:creationId xmlns="" xmlns:p14="http://schemas.microsoft.com/office/powerpoint/2010/main" val="2901294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476672"/>
            <a:ext cx="7632848" cy="5976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430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Laser Interaction Mechanisms</a:t>
            </a:r>
          </a:p>
        </p:txBody>
      </p:sp>
      <p:sp>
        <p:nvSpPr>
          <p:cNvPr id="3" name="Content Placeholder 2"/>
          <p:cNvSpPr>
            <a:spLocks noGrp="1"/>
          </p:cNvSpPr>
          <p:nvPr>
            <p:ph idx="1"/>
          </p:nvPr>
        </p:nvSpPr>
        <p:spPr>
          <a:xfrm>
            <a:off x="457200" y="1600200"/>
            <a:ext cx="8229600" cy="4853136"/>
          </a:xfrm>
        </p:spPr>
        <p:txBody>
          <a:bodyPr>
            <a:normAutofit/>
          </a:bodyPr>
          <a:lstStyle/>
          <a:p>
            <a:r>
              <a:rPr lang="en-IN" sz="2800" dirty="0"/>
              <a:t>Wavelength dependent mechanisms</a:t>
            </a:r>
          </a:p>
          <a:p>
            <a:pPr marL="514350" indent="-514350">
              <a:buAutoNum type="arabicPeriod"/>
            </a:pPr>
            <a:r>
              <a:rPr lang="en-IN" sz="2800" dirty="0" err="1"/>
              <a:t>Photothermal</a:t>
            </a:r>
            <a:r>
              <a:rPr lang="en-IN" sz="2800" dirty="0"/>
              <a:t> Interaction mechanisms</a:t>
            </a:r>
          </a:p>
          <a:p>
            <a:r>
              <a:rPr lang="en-IN" sz="2800" dirty="0"/>
              <a:t>The most frequently used mechanism is heating</a:t>
            </a:r>
          </a:p>
          <a:p>
            <a:r>
              <a:rPr lang="en-IN" sz="2800" dirty="0"/>
              <a:t>Heating of irradiated sample occurs with all methods of heating such as coagulation, vaporisation and cutting etc.</a:t>
            </a:r>
          </a:p>
          <a:p>
            <a:r>
              <a:rPr lang="en-IN" sz="2800" dirty="0"/>
              <a:t>The external energy from the laser photons is deposited on the target material by transitional, rotational and vibrational movements of the target molecules</a:t>
            </a:r>
          </a:p>
        </p:txBody>
      </p:sp>
    </p:spTree>
    <p:extLst>
      <p:ext uri="{BB962C8B-B14F-4D97-AF65-F5344CB8AC3E}">
        <p14:creationId xmlns="" xmlns:p14="http://schemas.microsoft.com/office/powerpoint/2010/main" val="1999148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4781128"/>
          </a:xfrm>
        </p:spPr>
        <p:txBody>
          <a:bodyPr>
            <a:normAutofit/>
          </a:bodyPr>
          <a:lstStyle/>
          <a:p>
            <a:pPr algn="just"/>
            <a:r>
              <a:rPr lang="en-IN" sz="2800" dirty="0"/>
              <a:t>This is the criteria of kinetic energy of the target molecules</a:t>
            </a:r>
          </a:p>
          <a:p>
            <a:pPr algn="just"/>
            <a:r>
              <a:rPr lang="en-IN" sz="2800" dirty="0"/>
              <a:t>The extracted energy from incident light is most efficient if the frequency of incident photons is close to the characteristic frequency of these modes (resonance absorption).</a:t>
            </a:r>
          </a:p>
          <a:p>
            <a:pPr algn="just"/>
            <a:r>
              <a:rPr lang="en-IN" sz="2800" dirty="0"/>
              <a:t>When laser energy is converted into heat, thermal diffusion begins</a:t>
            </a:r>
          </a:p>
          <a:p>
            <a:pPr algn="just"/>
            <a:r>
              <a:rPr lang="en-IN" sz="2800" dirty="0"/>
              <a:t>This diffusion depends on the thermal properties of irradiated tissues.</a:t>
            </a:r>
          </a:p>
        </p:txBody>
      </p:sp>
    </p:spTree>
    <p:extLst>
      <p:ext uri="{BB962C8B-B14F-4D97-AF65-F5344CB8AC3E}">
        <p14:creationId xmlns="" xmlns:p14="http://schemas.microsoft.com/office/powerpoint/2010/main" val="222156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Thermal Effect of Laser Radiation</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753927749"/>
              </p:ext>
            </p:extLst>
          </p:nvPr>
        </p:nvGraphicFramePr>
        <p:xfrm>
          <a:off x="457200" y="1600200"/>
          <a:ext cx="8229600" cy="5034156"/>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553596">
                <a:tc>
                  <a:txBody>
                    <a:bodyPr/>
                    <a:lstStyle/>
                    <a:p>
                      <a:r>
                        <a:rPr lang="en-IN" sz="2400" dirty="0"/>
                        <a:t>Temperature</a:t>
                      </a:r>
                    </a:p>
                  </a:txBody>
                  <a:tcPr/>
                </a:tc>
                <a:tc>
                  <a:txBody>
                    <a:bodyPr/>
                    <a:lstStyle/>
                    <a:p>
                      <a:r>
                        <a:rPr lang="en-IN" sz="2400" dirty="0"/>
                        <a:t>Biological Effect</a:t>
                      </a:r>
                    </a:p>
                  </a:txBody>
                  <a:tcPr/>
                </a:tc>
                <a:extLst>
                  <a:ext uri="{0D108BD9-81ED-4DB2-BD59-A6C34878D82A}">
                    <a16:rowId xmlns="" xmlns:a16="http://schemas.microsoft.com/office/drawing/2014/main" val="10000"/>
                  </a:ext>
                </a:extLst>
              </a:tr>
              <a:tr h="4371548">
                <a:tc>
                  <a:txBody>
                    <a:bodyPr/>
                    <a:lstStyle/>
                    <a:p>
                      <a:r>
                        <a:rPr lang="en-IN" sz="2400" dirty="0"/>
                        <a:t>37</a:t>
                      </a:r>
                    </a:p>
                    <a:p>
                      <a:r>
                        <a:rPr lang="en-IN" sz="2400" dirty="0"/>
                        <a:t>&lt;43</a:t>
                      </a:r>
                    </a:p>
                    <a:p>
                      <a:r>
                        <a:rPr lang="en-IN" sz="2400" dirty="0"/>
                        <a:t>43-45</a:t>
                      </a:r>
                    </a:p>
                    <a:p>
                      <a:r>
                        <a:rPr lang="en-IN" sz="2400" dirty="0"/>
                        <a:t>50</a:t>
                      </a:r>
                    </a:p>
                    <a:p>
                      <a:r>
                        <a:rPr lang="en-IN" sz="2400" dirty="0"/>
                        <a:t>60</a:t>
                      </a:r>
                    </a:p>
                    <a:p>
                      <a:r>
                        <a:rPr lang="en-IN" sz="2400" dirty="0"/>
                        <a:t>70-80</a:t>
                      </a:r>
                    </a:p>
                    <a:p>
                      <a:r>
                        <a:rPr lang="en-IN" sz="2400" dirty="0"/>
                        <a:t>80</a:t>
                      </a:r>
                    </a:p>
                    <a:p>
                      <a:r>
                        <a:rPr lang="en-IN" sz="2400" dirty="0"/>
                        <a:t>100</a:t>
                      </a:r>
                    </a:p>
                    <a:p>
                      <a:r>
                        <a:rPr lang="en-IN" sz="2400" dirty="0"/>
                        <a:t>&gt;150</a:t>
                      </a:r>
                    </a:p>
                    <a:p>
                      <a:r>
                        <a:rPr lang="en-IN" sz="2400" dirty="0"/>
                        <a:t>&gt;300</a:t>
                      </a:r>
                    </a:p>
                  </a:txBody>
                  <a:tcPr/>
                </a:tc>
                <a:tc>
                  <a:txBody>
                    <a:bodyPr/>
                    <a:lstStyle/>
                    <a:p>
                      <a:r>
                        <a:rPr lang="en-IN" sz="2400" dirty="0"/>
                        <a:t>Normal</a:t>
                      </a:r>
                    </a:p>
                    <a:p>
                      <a:r>
                        <a:rPr lang="en-IN" sz="2400" dirty="0" err="1"/>
                        <a:t>Biostimulation</a:t>
                      </a:r>
                      <a:endParaRPr lang="en-IN" sz="2400" dirty="0"/>
                    </a:p>
                    <a:p>
                      <a:r>
                        <a:rPr lang="en-IN" sz="2400" dirty="0"/>
                        <a:t>Hyperthermia</a:t>
                      </a:r>
                    </a:p>
                    <a:p>
                      <a:r>
                        <a:rPr lang="en-IN" sz="2400" dirty="0"/>
                        <a:t>Reduction in enzyme activity</a:t>
                      </a:r>
                    </a:p>
                    <a:p>
                      <a:r>
                        <a:rPr lang="en-IN" sz="2400" dirty="0"/>
                        <a:t>Protein denaturation (coagulation0</a:t>
                      </a:r>
                    </a:p>
                    <a:p>
                      <a:r>
                        <a:rPr lang="en-IN" sz="2400" dirty="0"/>
                        <a:t>Welding</a:t>
                      </a:r>
                    </a:p>
                    <a:p>
                      <a:r>
                        <a:rPr lang="en-IN" sz="2400" dirty="0" err="1"/>
                        <a:t>Permeabilization</a:t>
                      </a:r>
                      <a:r>
                        <a:rPr lang="en-IN" sz="2400" dirty="0"/>
                        <a:t> of cell membranes</a:t>
                      </a:r>
                    </a:p>
                    <a:p>
                      <a:r>
                        <a:rPr lang="en-IN" sz="2400" dirty="0"/>
                        <a:t>Vaporisation</a:t>
                      </a:r>
                    </a:p>
                    <a:p>
                      <a:r>
                        <a:rPr lang="en-IN" sz="2400" dirty="0"/>
                        <a:t>Carbonization</a:t>
                      </a:r>
                    </a:p>
                    <a:p>
                      <a:r>
                        <a:rPr lang="en-IN" sz="2400" dirty="0"/>
                        <a:t>Rapid cutting and ablation</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4164266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lgn="just">
              <a:buNone/>
            </a:pPr>
            <a:r>
              <a:rPr lang="en-IN" sz="2800" dirty="0"/>
              <a:t>2. Photodynamic Therapy:</a:t>
            </a:r>
          </a:p>
          <a:p>
            <a:pPr algn="just"/>
            <a:r>
              <a:rPr lang="en-IN" sz="2800" dirty="0"/>
              <a:t>It is mediated by exogenous chromospheres</a:t>
            </a:r>
          </a:p>
          <a:p>
            <a:pPr algn="just"/>
            <a:r>
              <a:rPr lang="en-IN" sz="2800" dirty="0"/>
              <a:t>At low light intensities, laser energy is absorbed by exogenous chromosphere molecules called photosensitizers (photo acceptors).</a:t>
            </a:r>
          </a:p>
          <a:p>
            <a:pPr algn="just"/>
            <a:r>
              <a:rPr lang="en-IN" sz="2800" dirty="0"/>
              <a:t>In this case, light is used for activation of molecules or drugs by a specific wavelength of laser light.</a:t>
            </a:r>
          </a:p>
          <a:p>
            <a:pPr algn="just"/>
            <a:r>
              <a:rPr lang="en-IN" sz="2800" dirty="0"/>
              <a:t>The absorbing molecule can transfer the energy to another molecule</a:t>
            </a:r>
          </a:p>
        </p:txBody>
      </p:sp>
    </p:spTree>
    <p:extLst>
      <p:ext uri="{BB962C8B-B14F-4D97-AF65-F5344CB8AC3E}">
        <p14:creationId xmlns="" xmlns:p14="http://schemas.microsoft.com/office/powerpoint/2010/main" val="2416158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IN" sz="2800" dirty="0"/>
              <a:t>This activated molecule then cause chemical reaction in the surrounding tissues.</a:t>
            </a:r>
          </a:p>
          <a:p>
            <a:pPr algn="just"/>
            <a:r>
              <a:rPr lang="en-IN" sz="2800" dirty="0"/>
              <a:t>This molecule can transform into toxic compound, often involving oxygen free radical that cause cellular death through DNA destruction. E.g. photodynamic therapy of tumour</a:t>
            </a:r>
          </a:p>
          <a:p>
            <a:pPr algn="just"/>
            <a:r>
              <a:rPr lang="en-IN" sz="2800" dirty="0"/>
              <a:t>Basis for low power laser effect</a:t>
            </a:r>
          </a:p>
          <a:p>
            <a:pPr algn="just"/>
            <a:endParaRPr lang="en-IN" sz="2800" dirty="0"/>
          </a:p>
          <a:p>
            <a:pPr algn="just"/>
            <a:endParaRPr lang="en-IN" sz="2800" dirty="0"/>
          </a:p>
        </p:txBody>
      </p:sp>
    </p:spTree>
    <p:extLst>
      <p:ext uri="{BB962C8B-B14F-4D97-AF65-F5344CB8AC3E}">
        <p14:creationId xmlns="" xmlns:p14="http://schemas.microsoft.com/office/powerpoint/2010/main" val="3188972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4853136"/>
          </a:xfrm>
        </p:spPr>
        <p:txBody>
          <a:bodyPr>
            <a:normAutofit/>
          </a:bodyPr>
          <a:lstStyle/>
          <a:p>
            <a:pPr marL="0" indent="0">
              <a:buNone/>
            </a:pPr>
            <a:r>
              <a:rPr lang="en-IN" dirty="0"/>
              <a:t>3. </a:t>
            </a:r>
            <a:r>
              <a:rPr lang="en-IN" sz="2800" dirty="0" err="1"/>
              <a:t>Biostimulation</a:t>
            </a:r>
            <a:endParaRPr lang="en-IN" sz="2800" dirty="0"/>
          </a:p>
          <a:p>
            <a:pPr algn="just"/>
            <a:r>
              <a:rPr lang="en-IN" sz="2800" dirty="0"/>
              <a:t>This process is also known as low energy, low light, soft, cold laser, low intensity, low power therapy is the application of mono-chromatic red light energy close to infra-red wave-lengths to stimulate growth factor cells and improve wound/soft tissue healing.</a:t>
            </a:r>
          </a:p>
          <a:p>
            <a:pPr algn="just"/>
            <a:r>
              <a:rPr lang="en-IN" sz="2800" dirty="0">
                <a:solidFill>
                  <a:srgbClr val="FF0000"/>
                </a:solidFill>
              </a:rPr>
              <a:t>Low intensity light energy can promote and upgrade metabolic processes that result in tissue repair and pain relief. </a:t>
            </a:r>
          </a:p>
        </p:txBody>
      </p:sp>
    </p:spTree>
    <p:extLst>
      <p:ext uri="{BB962C8B-B14F-4D97-AF65-F5344CB8AC3E}">
        <p14:creationId xmlns="" xmlns:p14="http://schemas.microsoft.com/office/powerpoint/2010/main" val="131535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sz="2800" dirty="0"/>
              <a:t>The laser beam is produced when </a:t>
            </a:r>
            <a:r>
              <a:rPr lang="en-IN" sz="2800" dirty="0">
                <a:solidFill>
                  <a:srgbClr val="FF0000"/>
                </a:solidFill>
              </a:rPr>
              <a:t>the atoms of certain elements are excited by electro-magnetic radiations</a:t>
            </a:r>
            <a:r>
              <a:rPr lang="en-IN" sz="2800" dirty="0"/>
              <a:t> </a:t>
            </a:r>
            <a:r>
              <a:rPr lang="en-IN" sz="2800" dirty="0">
                <a:sym typeface="Wingdings" panose="05000000000000000000" pitchFamily="2" charset="2"/>
              </a:rPr>
              <a:t> </a:t>
            </a:r>
            <a:r>
              <a:rPr lang="en-IN" sz="2800" dirty="0"/>
              <a:t>produce electromagnetic radiation of a particular wavelength themselves.</a:t>
            </a:r>
          </a:p>
          <a:p>
            <a:pPr marL="0" indent="0" algn="just">
              <a:buNone/>
            </a:pPr>
            <a:endParaRPr lang="en-IN" sz="2800" dirty="0"/>
          </a:p>
        </p:txBody>
      </p:sp>
    </p:spTree>
    <p:extLst>
      <p:ext uri="{BB962C8B-B14F-4D97-AF65-F5344CB8AC3E}">
        <p14:creationId xmlns="" xmlns:p14="http://schemas.microsoft.com/office/powerpoint/2010/main" val="208070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IN" sz="2800" dirty="0">
                <a:solidFill>
                  <a:schemeClr val="tx2">
                    <a:lumMod val="60000"/>
                    <a:lumOff val="40000"/>
                  </a:schemeClr>
                </a:solidFill>
              </a:rPr>
              <a:t>Low intensity lasers promote the repair process of skin, tendon, ligaments, bones and cartilage. </a:t>
            </a:r>
          </a:p>
        </p:txBody>
      </p:sp>
    </p:spTree>
    <p:extLst>
      <p:ext uri="{BB962C8B-B14F-4D97-AF65-F5344CB8AC3E}">
        <p14:creationId xmlns="" xmlns:p14="http://schemas.microsoft.com/office/powerpoint/2010/main" val="14532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sz="2800" dirty="0"/>
              <a:t>4</a:t>
            </a:r>
            <a:r>
              <a:rPr lang="en-IN" dirty="0"/>
              <a:t>. </a:t>
            </a:r>
            <a:r>
              <a:rPr lang="en-IN" sz="2800" dirty="0"/>
              <a:t>Photo-ablation Therapy</a:t>
            </a:r>
          </a:p>
          <a:p>
            <a:r>
              <a:rPr lang="en-IN" sz="2800" dirty="0"/>
              <a:t>First discovered by Srinivasan and Mayne-</a:t>
            </a:r>
            <a:r>
              <a:rPr lang="en-IN" sz="2800" dirty="0" err="1"/>
              <a:t>Banton</a:t>
            </a:r>
            <a:r>
              <a:rPr lang="en-IN" sz="2800" dirty="0"/>
              <a:t> in the year 1982.</a:t>
            </a:r>
          </a:p>
          <a:p>
            <a:r>
              <a:rPr lang="en-IN" sz="2800" dirty="0">
                <a:solidFill>
                  <a:schemeClr val="tx2">
                    <a:lumMod val="60000"/>
                    <a:lumOff val="40000"/>
                  </a:schemeClr>
                </a:solidFill>
              </a:rPr>
              <a:t>Material is decomposed when exposed to high intense laser irradiation.</a:t>
            </a:r>
          </a:p>
          <a:p>
            <a:r>
              <a:rPr lang="en-IN" sz="2800" dirty="0"/>
              <a:t>It occurs when the energetic photons of laser light decomposes the molecules by breaking the chemical bonds.</a:t>
            </a:r>
          </a:p>
          <a:p>
            <a:pPr marL="0" indent="0">
              <a:buNone/>
            </a:pPr>
            <a:r>
              <a:rPr lang="en-IN" sz="2800" dirty="0"/>
              <a:t>   e.g. </a:t>
            </a:r>
            <a:r>
              <a:rPr lang="en-IN" sz="2800" dirty="0">
                <a:solidFill>
                  <a:schemeClr val="tx2">
                    <a:lumMod val="60000"/>
                    <a:lumOff val="40000"/>
                  </a:schemeClr>
                </a:solidFill>
              </a:rPr>
              <a:t>dental enamel etching process</a:t>
            </a:r>
          </a:p>
          <a:p>
            <a:endParaRPr lang="en-IN" sz="2800" dirty="0"/>
          </a:p>
        </p:txBody>
      </p:sp>
    </p:spTree>
    <p:extLst>
      <p:ext uri="{BB962C8B-B14F-4D97-AF65-F5344CB8AC3E}">
        <p14:creationId xmlns="" xmlns:p14="http://schemas.microsoft.com/office/powerpoint/2010/main" val="3100180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sz="2800" b="1" dirty="0"/>
              <a:t>Wave length independent mechanisms</a:t>
            </a:r>
          </a:p>
          <a:p>
            <a:r>
              <a:rPr lang="en-IN" sz="2800" dirty="0"/>
              <a:t>Plasma formation</a:t>
            </a:r>
          </a:p>
          <a:p>
            <a:r>
              <a:rPr lang="en-IN" sz="2800" dirty="0"/>
              <a:t>Photo-disruption</a:t>
            </a:r>
          </a:p>
          <a:p>
            <a:r>
              <a:rPr lang="en-IN" sz="2800" dirty="0"/>
              <a:t>Photo-ablation</a:t>
            </a:r>
          </a:p>
        </p:txBody>
      </p:sp>
    </p:spTree>
    <p:extLst>
      <p:ext uri="{BB962C8B-B14F-4D97-AF65-F5344CB8AC3E}">
        <p14:creationId xmlns="" xmlns:p14="http://schemas.microsoft.com/office/powerpoint/2010/main" val="3932898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Types of Lasers</a:t>
            </a: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IN" sz="2800" dirty="0"/>
              <a:t>Pulsed</a:t>
            </a:r>
          </a:p>
          <a:p>
            <a:pPr marL="514350" indent="-514350">
              <a:buAutoNum type="arabicPeriod"/>
            </a:pPr>
            <a:r>
              <a:rPr lang="en-IN" sz="2800" dirty="0"/>
              <a:t>Focused</a:t>
            </a:r>
          </a:p>
          <a:p>
            <a:pPr marL="514350" indent="-514350">
              <a:buAutoNum type="arabicPeriod"/>
            </a:pPr>
            <a:endParaRPr lang="en-IN" sz="2800" dirty="0"/>
          </a:p>
          <a:p>
            <a:r>
              <a:rPr lang="en-IN" sz="2800" dirty="0"/>
              <a:t>Ruby</a:t>
            </a:r>
          </a:p>
          <a:p>
            <a:r>
              <a:rPr lang="en-IN" sz="2800" dirty="0"/>
              <a:t>Helium-Neon</a:t>
            </a:r>
          </a:p>
          <a:p>
            <a:r>
              <a:rPr lang="en-IN" sz="2800" dirty="0"/>
              <a:t>Gallium/aluminium arsenide</a:t>
            </a:r>
          </a:p>
          <a:p>
            <a:r>
              <a:rPr lang="en-IN" sz="2800" dirty="0"/>
              <a:t>Carbon-dioxide</a:t>
            </a:r>
          </a:p>
          <a:p>
            <a:r>
              <a:rPr lang="en-IN" sz="2800" dirty="0" err="1"/>
              <a:t>Superluminous</a:t>
            </a:r>
            <a:r>
              <a:rPr lang="en-IN" sz="2800" dirty="0"/>
              <a:t> diodes (SLDs)</a:t>
            </a:r>
          </a:p>
          <a:p>
            <a:r>
              <a:rPr lang="en-IN" sz="2800" dirty="0"/>
              <a:t>Cluster probes</a:t>
            </a:r>
          </a:p>
        </p:txBody>
      </p:sp>
    </p:spTree>
    <p:extLst>
      <p:ext uri="{BB962C8B-B14F-4D97-AF65-F5344CB8AC3E}">
        <p14:creationId xmlns="" xmlns:p14="http://schemas.microsoft.com/office/powerpoint/2010/main" val="2367101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sz="2800" dirty="0"/>
              <a:t>1. Gas lasers (Helium-Neon)</a:t>
            </a:r>
          </a:p>
          <a:p>
            <a:pPr marL="0" indent="0">
              <a:buNone/>
            </a:pPr>
            <a:r>
              <a:rPr lang="en-IN" sz="2800" dirty="0"/>
              <a:t>2. Solid lasers (Ruby)</a:t>
            </a:r>
          </a:p>
          <a:p>
            <a:pPr marL="0" indent="0">
              <a:buNone/>
            </a:pPr>
            <a:r>
              <a:rPr lang="en-IN" sz="2800" dirty="0"/>
              <a:t>3. Liquid lasers (organic dyes)</a:t>
            </a:r>
          </a:p>
          <a:p>
            <a:pPr marL="0" indent="0">
              <a:buNone/>
            </a:pPr>
            <a:r>
              <a:rPr lang="en-IN" sz="2800" dirty="0"/>
              <a:t>4. Semi Conductor lasers (junction diodes)</a:t>
            </a:r>
          </a:p>
        </p:txBody>
      </p:sp>
    </p:spTree>
    <p:extLst>
      <p:ext uri="{BB962C8B-B14F-4D97-AF65-F5344CB8AC3E}">
        <p14:creationId xmlns="" xmlns:p14="http://schemas.microsoft.com/office/powerpoint/2010/main" val="824410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just"/>
            <a:r>
              <a:rPr lang="en-IN" sz="2800" dirty="0"/>
              <a:t>Power laser: used for </a:t>
            </a:r>
            <a:r>
              <a:rPr lang="en-IN" sz="2800" u="sng" dirty="0">
                <a:solidFill>
                  <a:schemeClr val="accent3">
                    <a:lumMod val="75000"/>
                  </a:schemeClr>
                </a:solidFill>
              </a:rPr>
              <a:t>destructive or surgical purposes</a:t>
            </a:r>
          </a:p>
          <a:p>
            <a:pPr algn="just"/>
            <a:endParaRPr lang="en-IN" sz="2800" dirty="0"/>
          </a:p>
          <a:p>
            <a:pPr algn="just"/>
            <a:r>
              <a:rPr lang="en-IN" sz="2800" dirty="0"/>
              <a:t>Soft lasers: have a very superficial effect and are used principally for </a:t>
            </a:r>
            <a:r>
              <a:rPr lang="en-IN" sz="2800" u="sng" dirty="0"/>
              <a:t>treating the skin</a:t>
            </a:r>
          </a:p>
          <a:p>
            <a:pPr algn="just"/>
            <a:endParaRPr lang="en-IN" sz="2800" dirty="0"/>
          </a:p>
          <a:p>
            <a:pPr algn="just"/>
            <a:r>
              <a:rPr lang="en-IN" sz="2800" dirty="0"/>
              <a:t>Mid-lasers: are the types used by </a:t>
            </a:r>
            <a:r>
              <a:rPr lang="en-IN" sz="2800" b="1" dirty="0"/>
              <a:t>physiotherapists</a:t>
            </a:r>
            <a:r>
              <a:rPr lang="en-IN" sz="2800" dirty="0"/>
              <a:t> as their depth of </a:t>
            </a:r>
            <a:r>
              <a:rPr lang="en-IN" sz="2800" u="sng" dirty="0">
                <a:solidFill>
                  <a:schemeClr val="tx2">
                    <a:lumMod val="60000"/>
                    <a:lumOff val="40000"/>
                  </a:schemeClr>
                </a:solidFill>
              </a:rPr>
              <a:t>penetration is sufficient to produce a biological effect on deeper tissues without damaging them.</a:t>
            </a:r>
          </a:p>
        </p:txBody>
      </p:sp>
    </p:spTree>
    <p:extLst>
      <p:ext uri="{BB962C8B-B14F-4D97-AF65-F5344CB8AC3E}">
        <p14:creationId xmlns="" xmlns:p14="http://schemas.microsoft.com/office/powerpoint/2010/main" val="696218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Classification of Laser</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038023311"/>
              </p:ext>
            </p:extLst>
          </p:nvPr>
        </p:nvGraphicFramePr>
        <p:xfrm>
          <a:off x="457200" y="1600200"/>
          <a:ext cx="8229600" cy="5018207"/>
        </p:xfrm>
        <a:graphic>
          <a:graphicData uri="http://schemas.openxmlformats.org/drawingml/2006/table">
            <a:tbl>
              <a:tblPr firstRow="1" bandRow="1">
                <a:tableStyleId>{5C22544A-7EE6-4342-B048-85BDC9FD1C3A}</a:tableStyleId>
              </a:tblPr>
              <a:tblGrid>
                <a:gridCol w="1090464">
                  <a:extLst>
                    <a:ext uri="{9D8B030D-6E8A-4147-A177-3AD203B41FA5}">
                      <a16:colId xmlns="" xmlns:a16="http://schemas.microsoft.com/office/drawing/2014/main" val="20000"/>
                    </a:ext>
                  </a:extLst>
                </a:gridCol>
                <a:gridCol w="2376264">
                  <a:extLst>
                    <a:ext uri="{9D8B030D-6E8A-4147-A177-3AD203B41FA5}">
                      <a16:colId xmlns="" xmlns:a16="http://schemas.microsoft.com/office/drawing/2014/main" val="20001"/>
                    </a:ext>
                  </a:extLst>
                </a:gridCol>
                <a:gridCol w="2705472">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793662">
                <a:tc>
                  <a:txBody>
                    <a:bodyPr/>
                    <a:lstStyle/>
                    <a:p>
                      <a:r>
                        <a:rPr lang="en-IN" sz="2400" dirty="0"/>
                        <a:t>Class</a:t>
                      </a:r>
                    </a:p>
                  </a:txBody>
                  <a:tcPr/>
                </a:tc>
                <a:tc>
                  <a:txBody>
                    <a:bodyPr/>
                    <a:lstStyle/>
                    <a:p>
                      <a:r>
                        <a:rPr lang="en-IN" sz="2400" dirty="0"/>
                        <a:t>Power</a:t>
                      </a:r>
                    </a:p>
                  </a:txBody>
                  <a:tcPr/>
                </a:tc>
                <a:tc>
                  <a:txBody>
                    <a:bodyPr/>
                    <a:lstStyle/>
                    <a:p>
                      <a:r>
                        <a:rPr lang="en-IN" sz="2400" dirty="0"/>
                        <a:t>Effect</a:t>
                      </a:r>
                    </a:p>
                  </a:txBody>
                  <a:tcPr/>
                </a:tc>
                <a:tc>
                  <a:txBody>
                    <a:bodyPr/>
                    <a:lstStyle/>
                    <a:p>
                      <a:r>
                        <a:rPr lang="en-IN" sz="2400" dirty="0"/>
                        <a:t>Usage</a:t>
                      </a:r>
                    </a:p>
                  </a:txBody>
                  <a:tcPr/>
                </a:tc>
                <a:extLst>
                  <a:ext uri="{0D108BD9-81ED-4DB2-BD59-A6C34878D82A}">
                    <a16:rowId xmlns="" xmlns:a16="http://schemas.microsoft.com/office/drawing/2014/main" val="10000"/>
                  </a:ext>
                </a:extLst>
              </a:tr>
              <a:tr h="718163">
                <a:tc>
                  <a:txBody>
                    <a:bodyPr/>
                    <a:lstStyle/>
                    <a:p>
                      <a:r>
                        <a:rPr lang="en-IN" sz="2000" b="0" dirty="0"/>
                        <a:t>1</a:t>
                      </a:r>
                    </a:p>
                  </a:txBody>
                  <a:tcPr/>
                </a:tc>
                <a:tc>
                  <a:txBody>
                    <a:bodyPr/>
                    <a:lstStyle/>
                    <a:p>
                      <a:r>
                        <a:rPr lang="en-IN" sz="2000" b="0" dirty="0"/>
                        <a:t>Low</a:t>
                      </a:r>
                    </a:p>
                  </a:txBody>
                  <a:tcPr/>
                </a:tc>
                <a:tc>
                  <a:txBody>
                    <a:bodyPr/>
                    <a:lstStyle/>
                    <a:p>
                      <a:r>
                        <a:rPr lang="en-IN" sz="2000" b="0" dirty="0"/>
                        <a:t>None on eye or skin</a:t>
                      </a:r>
                    </a:p>
                  </a:txBody>
                  <a:tcPr/>
                </a:tc>
                <a:tc>
                  <a:txBody>
                    <a:bodyPr/>
                    <a:lstStyle/>
                    <a:p>
                      <a:r>
                        <a:rPr lang="en-IN" sz="2000" b="0" dirty="0"/>
                        <a:t>Laser pointer</a:t>
                      </a:r>
                    </a:p>
                    <a:p>
                      <a:r>
                        <a:rPr lang="en-IN" sz="2000" b="0" dirty="0"/>
                        <a:t>Barcode reader</a:t>
                      </a:r>
                    </a:p>
                  </a:txBody>
                  <a:tcPr/>
                </a:tc>
                <a:extLst>
                  <a:ext uri="{0D108BD9-81ED-4DB2-BD59-A6C34878D82A}">
                    <a16:rowId xmlns="" xmlns:a16="http://schemas.microsoft.com/office/drawing/2014/main" val="10001"/>
                  </a:ext>
                </a:extLst>
              </a:tr>
              <a:tr h="897223">
                <a:tc>
                  <a:txBody>
                    <a:bodyPr/>
                    <a:lstStyle/>
                    <a:p>
                      <a:r>
                        <a:rPr lang="en-IN" sz="2000" b="0" dirty="0"/>
                        <a:t>2</a:t>
                      </a:r>
                    </a:p>
                  </a:txBody>
                  <a:tcPr/>
                </a:tc>
                <a:tc>
                  <a:txBody>
                    <a:bodyPr/>
                    <a:lstStyle/>
                    <a:p>
                      <a:r>
                        <a:rPr lang="en-IN" sz="2000" b="0" dirty="0"/>
                        <a:t>Low up to 1mW</a:t>
                      </a:r>
                    </a:p>
                  </a:txBody>
                  <a:tcPr/>
                </a:tc>
                <a:tc>
                  <a:txBody>
                    <a:bodyPr/>
                    <a:lstStyle/>
                    <a:p>
                      <a:r>
                        <a:rPr lang="en-IN" sz="2000" b="0" dirty="0"/>
                        <a:t>Safe on skin. Eyes protected by aversion</a:t>
                      </a:r>
                      <a:r>
                        <a:rPr lang="en-IN" sz="2000" b="0" baseline="0" dirty="0"/>
                        <a:t> response</a:t>
                      </a:r>
                      <a:endParaRPr lang="en-IN" sz="2000" b="0" dirty="0"/>
                    </a:p>
                  </a:txBody>
                  <a:tcPr/>
                </a:tc>
                <a:tc>
                  <a:txBody>
                    <a:bodyPr/>
                    <a:lstStyle/>
                    <a:p>
                      <a:r>
                        <a:rPr lang="en-IN" sz="2000" b="0" dirty="0"/>
                        <a:t>Therapeutic</a:t>
                      </a:r>
                    </a:p>
                    <a:p>
                      <a:r>
                        <a:rPr lang="en-IN" sz="2000" b="0" dirty="0"/>
                        <a:t>Laser pointer</a:t>
                      </a:r>
                    </a:p>
                  </a:txBody>
                  <a:tcPr/>
                </a:tc>
                <a:extLst>
                  <a:ext uri="{0D108BD9-81ED-4DB2-BD59-A6C34878D82A}">
                    <a16:rowId xmlns="" xmlns:a16="http://schemas.microsoft.com/office/drawing/2014/main" val="10002"/>
                  </a:ext>
                </a:extLst>
              </a:tr>
              <a:tr h="793662">
                <a:tc>
                  <a:txBody>
                    <a:bodyPr/>
                    <a:lstStyle/>
                    <a:p>
                      <a:r>
                        <a:rPr lang="en-IN" sz="2000" b="0" dirty="0"/>
                        <a:t>3A</a:t>
                      </a:r>
                    </a:p>
                  </a:txBody>
                  <a:tcPr/>
                </a:tc>
                <a:tc>
                  <a:txBody>
                    <a:bodyPr/>
                    <a:lstStyle/>
                    <a:p>
                      <a:r>
                        <a:rPr lang="en-IN" sz="2000" b="0" dirty="0"/>
                        <a:t>Low-Medium</a:t>
                      </a:r>
                      <a:r>
                        <a:rPr lang="en-IN" sz="2000" b="0" baseline="0" dirty="0"/>
                        <a:t> up to 5mW</a:t>
                      </a:r>
                      <a:endParaRPr lang="en-IN" sz="2000" b="0" dirty="0"/>
                    </a:p>
                  </a:txBody>
                  <a:tcPr/>
                </a:tc>
                <a:tc>
                  <a:txBody>
                    <a:bodyPr/>
                    <a:lstStyle/>
                    <a:p>
                      <a:r>
                        <a:rPr lang="en-IN" sz="2000" b="0" dirty="0"/>
                        <a:t>Viewing with optical aids may be hazardous</a:t>
                      </a:r>
                    </a:p>
                  </a:txBody>
                  <a:tcPr/>
                </a:tc>
                <a:tc>
                  <a:txBody>
                    <a:bodyPr/>
                    <a:lstStyle/>
                    <a:p>
                      <a:r>
                        <a:rPr lang="en-IN" sz="2000" b="0" dirty="0"/>
                        <a:t>Therapeutic</a:t>
                      </a:r>
                    </a:p>
                    <a:p>
                      <a:r>
                        <a:rPr lang="en-IN" sz="2000" b="0" dirty="0"/>
                        <a:t>Laser</a:t>
                      </a:r>
                      <a:r>
                        <a:rPr lang="en-IN" sz="2000" b="0" baseline="0" dirty="0"/>
                        <a:t> pointer</a:t>
                      </a:r>
                      <a:endParaRPr lang="en-IN" sz="2000" b="0" dirty="0"/>
                    </a:p>
                  </a:txBody>
                  <a:tcPr/>
                </a:tc>
                <a:extLst>
                  <a:ext uri="{0D108BD9-81ED-4DB2-BD59-A6C34878D82A}">
                    <a16:rowId xmlns="" xmlns:a16="http://schemas.microsoft.com/office/drawing/2014/main" val="10003"/>
                  </a:ext>
                </a:extLst>
              </a:tr>
              <a:tr h="640741">
                <a:tc>
                  <a:txBody>
                    <a:bodyPr/>
                    <a:lstStyle/>
                    <a:p>
                      <a:r>
                        <a:rPr lang="en-IN" sz="2000" b="0" dirty="0"/>
                        <a:t>3B</a:t>
                      </a:r>
                    </a:p>
                  </a:txBody>
                  <a:tcPr/>
                </a:tc>
                <a:tc>
                  <a:txBody>
                    <a:bodyPr/>
                    <a:lstStyle/>
                    <a:p>
                      <a:r>
                        <a:rPr lang="en-IN" sz="2000" b="0" dirty="0"/>
                        <a:t>Medium</a:t>
                      </a:r>
                      <a:r>
                        <a:rPr lang="en-IN" sz="2000" b="0" baseline="0" dirty="0"/>
                        <a:t> up to 500mW</a:t>
                      </a:r>
                      <a:endParaRPr lang="en-IN" sz="2000" b="0" dirty="0"/>
                    </a:p>
                  </a:txBody>
                  <a:tcPr/>
                </a:tc>
                <a:tc>
                  <a:txBody>
                    <a:bodyPr/>
                    <a:lstStyle/>
                    <a:p>
                      <a:r>
                        <a:rPr lang="en-IN" sz="2000" b="0" dirty="0"/>
                        <a:t>Viewing may be hazardous</a:t>
                      </a:r>
                    </a:p>
                  </a:txBody>
                  <a:tcPr/>
                </a:tc>
                <a:tc>
                  <a:txBody>
                    <a:bodyPr/>
                    <a:lstStyle/>
                    <a:p>
                      <a:r>
                        <a:rPr lang="en-IN" sz="2000" b="0" dirty="0"/>
                        <a:t>Therapeutic</a:t>
                      </a:r>
                    </a:p>
                  </a:txBody>
                  <a:tcPr/>
                </a:tc>
                <a:extLst>
                  <a:ext uri="{0D108BD9-81ED-4DB2-BD59-A6C34878D82A}">
                    <a16:rowId xmlns="" xmlns:a16="http://schemas.microsoft.com/office/drawing/2014/main" val="10004"/>
                  </a:ext>
                </a:extLst>
              </a:tr>
              <a:tr h="793662">
                <a:tc>
                  <a:txBody>
                    <a:bodyPr/>
                    <a:lstStyle/>
                    <a:p>
                      <a:r>
                        <a:rPr lang="en-IN" sz="2000" b="0" dirty="0"/>
                        <a:t>4 &amp; 5</a:t>
                      </a:r>
                    </a:p>
                  </a:txBody>
                  <a:tcPr/>
                </a:tc>
                <a:tc>
                  <a:txBody>
                    <a:bodyPr/>
                    <a:lstStyle/>
                    <a:p>
                      <a:r>
                        <a:rPr lang="en-IN" sz="2000" b="0" dirty="0"/>
                        <a:t>High over 500mW</a:t>
                      </a:r>
                    </a:p>
                  </a:txBody>
                  <a:tcPr/>
                </a:tc>
                <a:tc>
                  <a:txBody>
                    <a:bodyPr/>
                    <a:lstStyle/>
                    <a:p>
                      <a:r>
                        <a:rPr lang="en-IN" sz="2000" b="0" dirty="0"/>
                        <a:t>Hazardous to skin and eye</a:t>
                      </a:r>
                    </a:p>
                  </a:txBody>
                  <a:tcPr/>
                </a:tc>
                <a:tc>
                  <a:txBody>
                    <a:bodyPr/>
                    <a:lstStyle/>
                    <a:p>
                      <a:r>
                        <a:rPr lang="en-IN" sz="2000" b="0" dirty="0"/>
                        <a:t>Destructive-surgical</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1502306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Therapeutic Uses of Lasers</a:t>
            </a:r>
          </a:p>
        </p:txBody>
      </p:sp>
      <p:sp>
        <p:nvSpPr>
          <p:cNvPr id="3" name="Content Placeholder 2"/>
          <p:cNvSpPr>
            <a:spLocks noGrp="1"/>
          </p:cNvSpPr>
          <p:nvPr>
            <p:ph idx="1"/>
          </p:nvPr>
        </p:nvSpPr>
        <p:spPr/>
        <p:txBody>
          <a:bodyPr>
            <a:normAutofit/>
          </a:bodyPr>
          <a:lstStyle/>
          <a:p>
            <a:pPr algn="just"/>
            <a:r>
              <a:rPr lang="en-IN" sz="2800" dirty="0"/>
              <a:t>The types used clinically to promote healing are low level laser therapy and include different type of lasers from classes 1 to 3B.</a:t>
            </a:r>
          </a:p>
          <a:p>
            <a:pPr algn="just"/>
            <a:r>
              <a:rPr lang="en-IN" sz="2800" dirty="0"/>
              <a:t>Two major uses are:</a:t>
            </a:r>
          </a:p>
          <a:p>
            <a:pPr marL="514350" indent="-514350" algn="just">
              <a:buAutoNum type="arabicPeriod"/>
            </a:pPr>
            <a:r>
              <a:rPr lang="en-IN" sz="2800" dirty="0">
                <a:solidFill>
                  <a:schemeClr val="tx2">
                    <a:lumMod val="60000"/>
                    <a:lumOff val="40000"/>
                  </a:schemeClr>
                </a:solidFill>
              </a:rPr>
              <a:t>Tissue healing</a:t>
            </a:r>
          </a:p>
          <a:p>
            <a:pPr marL="514350" indent="-514350" algn="just">
              <a:buAutoNum type="arabicPeriod"/>
            </a:pPr>
            <a:r>
              <a:rPr lang="en-IN" sz="2800" dirty="0">
                <a:solidFill>
                  <a:srgbClr val="FF0000"/>
                </a:solidFill>
              </a:rPr>
              <a:t>Pain control</a:t>
            </a:r>
          </a:p>
        </p:txBody>
      </p:sp>
    </p:spTree>
    <p:extLst>
      <p:ext uri="{BB962C8B-B14F-4D97-AF65-F5344CB8AC3E}">
        <p14:creationId xmlns="" xmlns:p14="http://schemas.microsoft.com/office/powerpoint/2010/main" val="178840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sz="2800" dirty="0"/>
              <a:t>1. Tissue healing</a:t>
            </a:r>
          </a:p>
          <a:p>
            <a:pPr marL="0" indent="0">
              <a:buNone/>
            </a:pPr>
            <a:r>
              <a:rPr lang="en-IN" sz="2800" dirty="0"/>
              <a:t>2. </a:t>
            </a:r>
            <a:r>
              <a:rPr lang="en-IN" sz="2800" dirty="0" err="1"/>
              <a:t>Musculo</a:t>
            </a:r>
            <a:r>
              <a:rPr lang="en-IN" sz="2800" dirty="0"/>
              <a:t>-skeletal pain</a:t>
            </a:r>
          </a:p>
          <a:p>
            <a:pPr marL="0" indent="0">
              <a:buNone/>
            </a:pPr>
            <a:r>
              <a:rPr lang="en-IN" sz="2800" dirty="0"/>
              <a:t>3. Trigger/acupuncture points</a:t>
            </a:r>
          </a:p>
          <a:p>
            <a:pPr marL="0" indent="0">
              <a:buNone/>
            </a:pPr>
            <a:r>
              <a:rPr lang="en-IN" sz="2800" dirty="0"/>
              <a:t>4. Oedema</a:t>
            </a:r>
          </a:p>
          <a:p>
            <a:pPr marL="0" indent="0">
              <a:buNone/>
            </a:pPr>
            <a:r>
              <a:rPr lang="en-IN" sz="2800" dirty="0"/>
              <a:t>5. Carpal Tunnel syndrome</a:t>
            </a:r>
          </a:p>
          <a:p>
            <a:pPr marL="0" indent="0">
              <a:buNone/>
            </a:pPr>
            <a:r>
              <a:rPr lang="en-IN" sz="2800" dirty="0"/>
              <a:t>6. Lympho-</a:t>
            </a:r>
            <a:r>
              <a:rPr lang="en-IN" sz="2800" dirty="0" err="1"/>
              <a:t>edema</a:t>
            </a:r>
            <a:endParaRPr lang="en-IN" sz="2800" dirty="0"/>
          </a:p>
          <a:p>
            <a:pPr marL="0" indent="0">
              <a:buNone/>
            </a:pPr>
            <a:r>
              <a:rPr lang="en-IN" sz="2800" dirty="0"/>
              <a:t>7. Raynaud’s phenomenon</a:t>
            </a:r>
          </a:p>
          <a:p>
            <a:pPr marL="0" indent="0">
              <a:buNone/>
            </a:pPr>
            <a:r>
              <a:rPr lang="en-IN" sz="2800" dirty="0"/>
              <a:t>8. Tuberculosis</a:t>
            </a:r>
          </a:p>
          <a:p>
            <a:pPr marL="0" indent="0">
              <a:buNone/>
            </a:pPr>
            <a:endParaRPr lang="en-IN" dirty="0"/>
          </a:p>
        </p:txBody>
      </p:sp>
    </p:spTree>
    <p:extLst>
      <p:ext uri="{BB962C8B-B14F-4D97-AF65-F5344CB8AC3E}">
        <p14:creationId xmlns="" xmlns:p14="http://schemas.microsoft.com/office/powerpoint/2010/main" val="2080039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Tissue healing</a:t>
            </a:r>
          </a:p>
        </p:txBody>
      </p:sp>
      <p:sp>
        <p:nvSpPr>
          <p:cNvPr id="3" name="Content Placeholder 2"/>
          <p:cNvSpPr>
            <a:spLocks noGrp="1"/>
          </p:cNvSpPr>
          <p:nvPr>
            <p:ph idx="1"/>
          </p:nvPr>
        </p:nvSpPr>
        <p:spPr>
          <a:xfrm>
            <a:off x="457200" y="1600200"/>
            <a:ext cx="8229600" cy="4997152"/>
          </a:xfrm>
        </p:spPr>
        <p:txBody>
          <a:bodyPr>
            <a:normAutofit/>
          </a:bodyPr>
          <a:lstStyle/>
          <a:p>
            <a:pPr marL="514350" indent="-514350">
              <a:buAutoNum type="arabicPeriod"/>
            </a:pPr>
            <a:r>
              <a:rPr lang="en-IN" sz="2800" dirty="0"/>
              <a:t>Effect of Laser on venous ulcers</a:t>
            </a:r>
          </a:p>
          <a:p>
            <a:pPr algn="just"/>
            <a:r>
              <a:rPr lang="en-IN" sz="2800" dirty="0"/>
              <a:t>Cochrane review (4 RCTs)</a:t>
            </a:r>
          </a:p>
          <a:p>
            <a:pPr algn="just"/>
            <a:r>
              <a:rPr lang="en-IN" sz="2800" dirty="0"/>
              <a:t>Two studies used He-Ne Laser with dosage 4Jcm</a:t>
            </a:r>
            <a:r>
              <a:rPr lang="en-IN" sz="2800" baseline="30000" dirty="0"/>
              <a:t>-2</a:t>
            </a:r>
            <a:r>
              <a:rPr lang="en-IN" sz="2800" dirty="0"/>
              <a:t>, one a GaAs laser at 2Jcm</a:t>
            </a:r>
            <a:r>
              <a:rPr lang="en-IN" sz="2800" baseline="30000" dirty="0"/>
              <a:t>-2</a:t>
            </a:r>
            <a:r>
              <a:rPr lang="en-IN" sz="2800" dirty="0"/>
              <a:t> and one provided no detail</a:t>
            </a:r>
          </a:p>
          <a:p>
            <a:pPr algn="just"/>
            <a:r>
              <a:rPr lang="en-IN" sz="2800" dirty="0"/>
              <a:t>Each study used a Sham or another form of phototherapy as a control</a:t>
            </a:r>
          </a:p>
          <a:p>
            <a:pPr algn="just"/>
            <a:r>
              <a:rPr lang="en-IN" sz="2800" dirty="0"/>
              <a:t>The results do not indicate any evidence of benefit on venous ulcers</a:t>
            </a:r>
          </a:p>
          <a:p>
            <a:pPr marL="0" indent="0">
              <a:buNone/>
            </a:pPr>
            <a:r>
              <a:rPr lang="en-IN" sz="2800" dirty="0"/>
              <a:t>                                                 </a:t>
            </a:r>
            <a:r>
              <a:rPr lang="en-IN" sz="2000" dirty="0"/>
              <a:t>(</a:t>
            </a:r>
            <a:r>
              <a:rPr lang="en-IN" sz="2000" dirty="0" err="1"/>
              <a:t>Flemming</a:t>
            </a:r>
            <a:r>
              <a:rPr lang="en-IN" sz="2000" dirty="0"/>
              <a:t> &amp; Cullum, 2004)</a:t>
            </a:r>
          </a:p>
          <a:p>
            <a:endParaRPr lang="en-IN" sz="2800" dirty="0"/>
          </a:p>
        </p:txBody>
      </p:sp>
    </p:spTree>
    <p:extLst>
      <p:ext uri="{BB962C8B-B14F-4D97-AF65-F5344CB8AC3E}">
        <p14:creationId xmlns="" xmlns:p14="http://schemas.microsoft.com/office/powerpoint/2010/main" val="106807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a:t>How Laser radiations differ from ordinary light- Laser light Properties</a:t>
            </a:r>
          </a:p>
        </p:txBody>
      </p:sp>
      <p:sp>
        <p:nvSpPr>
          <p:cNvPr id="3" name="Content Placeholder 2"/>
          <p:cNvSpPr>
            <a:spLocks noGrp="1"/>
          </p:cNvSpPr>
          <p:nvPr>
            <p:ph idx="1"/>
          </p:nvPr>
        </p:nvSpPr>
        <p:spPr/>
        <p:txBody>
          <a:bodyPr>
            <a:normAutofit/>
          </a:bodyPr>
          <a:lstStyle/>
          <a:p>
            <a:pPr marL="514350" indent="-514350">
              <a:buAutoNum type="arabicPeriod"/>
            </a:pPr>
            <a:r>
              <a:rPr lang="en-IN" sz="2800" b="1" dirty="0" err="1">
                <a:solidFill>
                  <a:schemeClr val="accent6">
                    <a:lumMod val="75000"/>
                  </a:schemeClr>
                </a:solidFill>
              </a:rPr>
              <a:t>Monochromaticity</a:t>
            </a:r>
            <a:endParaRPr lang="en-IN" sz="2800" b="1" dirty="0">
              <a:solidFill>
                <a:schemeClr val="accent6">
                  <a:lumMod val="75000"/>
                </a:schemeClr>
              </a:solidFill>
            </a:endParaRPr>
          </a:p>
          <a:p>
            <a:pPr marL="514350" indent="-514350">
              <a:buAutoNum type="arabicPeriod"/>
            </a:pPr>
            <a:r>
              <a:rPr lang="en-IN" sz="2800" b="1" dirty="0">
                <a:solidFill>
                  <a:schemeClr val="accent3">
                    <a:lumMod val="50000"/>
                  </a:schemeClr>
                </a:solidFill>
              </a:rPr>
              <a:t>Coherence</a:t>
            </a:r>
          </a:p>
          <a:p>
            <a:pPr marL="514350" indent="-514350">
              <a:buAutoNum type="arabicPeriod"/>
            </a:pPr>
            <a:r>
              <a:rPr lang="en-IN" sz="2800" b="1" dirty="0">
                <a:solidFill>
                  <a:schemeClr val="tx2">
                    <a:lumMod val="60000"/>
                    <a:lumOff val="40000"/>
                  </a:schemeClr>
                </a:solidFill>
              </a:rPr>
              <a:t>Collimation</a:t>
            </a:r>
          </a:p>
        </p:txBody>
      </p:sp>
    </p:spTree>
    <p:extLst>
      <p:ext uri="{BB962C8B-B14F-4D97-AF65-F5344CB8AC3E}">
        <p14:creationId xmlns="" xmlns:p14="http://schemas.microsoft.com/office/powerpoint/2010/main" val="991795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sz="2800" dirty="0"/>
              <a:t>2. Effect of low level laser therapy on wound healing (Review)</a:t>
            </a:r>
          </a:p>
          <a:p>
            <a:pPr marL="0" indent="0">
              <a:buNone/>
            </a:pPr>
            <a:r>
              <a:rPr lang="en-IN" sz="2800" dirty="0"/>
              <a:t>     </a:t>
            </a:r>
            <a:r>
              <a:rPr lang="en-IN" sz="2000" dirty="0"/>
              <a:t>Andrade et al, </a:t>
            </a:r>
            <a:r>
              <a:rPr lang="en-IN" sz="2000" dirty="0" err="1"/>
              <a:t>Rev.Col.Bras.Cir</a:t>
            </a:r>
            <a:r>
              <a:rPr lang="en-IN" sz="2000" dirty="0"/>
              <a:t>. 2014, 41(2)</a:t>
            </a:r>
          </a:p>
          <a:p>
            <a:pPr algn="just"/>
            <a:r>
              <a:rPr lang="en-IN" sz="2800" dirty="0"/>
              <a:t>Low level laser therapy , when applied to skin wounds, is able to produce major physiological effects, such as anti-inflammatory resolution, </a:t>
            </a:r>
            <a:r>
              <a:rPr lang="en-IN" sz="2800" dirty="0" err="1"/>
              <a:t>neoangiogenesis</a:t>
            </a:r>
            <a:r>
              <a:rPr lang="en-IN" sz="2800" dirty="0"/>
              <a:t>, epithelial and fibroblast proliferation, collagen synthesis, and deposition, revascularisation and wound contraction.</a:t>
            </a:r>
          </a:p>
          <a:p>
            <a:pPr algn="just"/>
            <a:endParaRPr lang="en-IN" sz="2800" dirty="0"/>
          </a:p>
        </p:txBody>
      </p:sp>
    </p:spTree>
    <p:extLst>
      <p:ext uri="{BB962C8B-B14F-4D97-AF65-F5344CB8AC3E}">
        <p14:creationId xmlns="" xmlns:p14="http://schemas.microsoft.com/office/powerpoint/2010/main" val="981789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a:t>Doses of 3-6 J/cm</a:t>
            </a:r>
            <a:r>
              <a:rPr lang="en-IN" sz="2800" baseline="30000" dirty="0"/>
              <a:t>2</a:t>
            </a:r>
            <a:r>
              <a:rPr lang="en-IN" sz="2800" dirty="0"/>
              <a:t> appears to be more effective</a:t>
            </a:r>
          </a:p>
          <a:p>
            <a:r>
              <a:rPr lang="en-IN" sz="2800" dirty="0"/>
              <a:t>Doses above 10J/cm</a:t>
            </a:r>
            <a:r>
              <a:rPr lang="en-IN" sz="2800" baseline="30000" dirty="0"/>
              <a:t>2</a:t>
            </a:r>
            <a:r>
              <a:rPr lang="en-IN" sz="2800" dirty="0"/>
              <a:t> are associated with deleterious effects</a:t>
            </a:r>
          </a:p>
          <a:p>
            <a:r>
              <a:rPr lang="en-IN" sz="2800" dirty="0"/>
              <a:t>The wave-lengths between 632.8 and 1000nm remain as those having more satisfactory results in the wound healing process.</a:t>
            </a:r>
          </a:p>
        </p:txBody>
      </p:sp>
    </p:spTree>
    <p:extLst>
      <p:ext uri="{BB962C8B-B14F-4D97-AF65-F5344CB8AC3E}">
        <p14:creationId xmlns="" xmlns:p14="http://schemas.microsoft.com/office/powerpoint/2010/main" val="2712870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lgn="just">
              <a:buNone/>
            </a:pPr>
            <a:r>
              <a:rPr lang="en-IN" sz="2800" dirty="0"/>
              <a:t>3. Low level laser therapy facilitates superficial wound healing in humans: A triple blind, sham-controlled study</a:t>
            </a:r>
          </a:p>
          <a:p>
            <a:pPr marL="0" indent="0" algn="just">
              <a:buNone/>
            </a:pPr>
            <a:r>
              <a:rPr lang="en-IN" sz="2000" dirty="0"/>
              <a:t>Hopkins, </a:t>
            </a:r>
            <a:r>
              <a:rPr lang="en-IN" sz="2000" dirty="0" err="1"/>
              <a:t>McLoda</a:t>
            </a:r>
            <a:r>
              <a:rPr lang="en-IN" sz="2000" dirty="0"/>
              <a:t>, </a:t>
            </a:r>
            <a:r>
              <a:rPr lang="en-IN" sz="2000" dirty="0" err="1"/>
              <a:t>Seegmiller</a:t>
            </a:r>
            <a:r>
              <a:rPr lang="en-IN" sz="2000" dirty="0"/>
              <a:t> &amp; Baxter. J </a:t>
            </a:r>
            <a:r>
              <a:rPr lang="en-IN" sz="2000" dirty="0" err="1"/>
              <a:t>Athl</a:t>
            </a:r>
            <a:r>
              <a:rPr lang="en-IN" sz="2000" dirty="0"/>
              <a:t> Train. 2004;39(3):223-229</a:t>
            </a:r>
          </a:p>
          <a:p>
            <a:pPr algn="just"/>
            <a:r>
              <a:rPr lang="en-IN" sz="2800" dirty="0"/>
              <a:t>22 subjects- Laser and Sham group</a:t>
            </a:r>
          </a:p>
          <a:p>
            <a:pPr algn="just"/>
            <a:r>
              <a:rPr lang="en-IN" sz="2800" dirty="0"/>
              <a:t>Two standardised 1.27cm</a:t>
            </a:r>
            <a:r>
              <a:rPr lang="en-IN" sz="2800" baseline="30000" dirty="0"/>
              <a:t>-2</a:t>
            </a:r>
            <a:r>
              <a:rPr lang="en-IN" sz="2800" dirty="0"/>
              <a:t> abrasions were induced on the anterior fore-arm.</a:t>
            </a:r>
          </a:p>
          <a:p>
            <a:pPr algn="just"/>
            <a:r>
              <a:rPr lang="en-IN" sz="2800" dirty="0"/>
              <a:t>LLLT (8J/cm</a:t>
            </a:r>
            <a:r>
              <a:rPr lang="en-IN" sz="2800" baseline="30000" dirty="0"/>
              <a:t>2</a:t>
            </a:r>
            <a:r>
              <a:rPr lang="en-IN" sz="2800" dirty="0"/>
              <a:t>; treatment time=2minutes, 5 seconds; pulse rate=700Hz)</a:t>
            </a:r>
          </a:p>
        </p:txBody>
      </p:sp>
    </p:spTree>
    <p:extLst>
      <p:ext uri="{BB962C8B-B14F-4D97-AF65-F5344CB8AC3E}">
        <p14:creationId xmlns="" xmlns:p14="http://schemas.microsoft.com/office/powerpoint/2010/main" val="3805468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a:t>At days 6, 8 and 10, follow up testing revealed that the laser group had smaller wounds than the Sham group</a:t>
            </a:r>
          </a:p>
          <a:p>
            <a:r>
              <a:rPr lang="en-IN" sz="2800" dirty="0"/>
              <a:t>LLLT is an effective modality to facilitate wound contraction of partial thickness wounds.</a:t>
            </a:r>
          </a:p>
        </p:txBody>
      </p:sp>
    </p:spTree>
    <p:extLst>
      <p:ext uri="{BB962C8B-B14F-4D97-AF65-F5344CB8AC3E}">
        <p14:creationId xmlns="" xmlns:p14="http://schemas.microsoft.com/office/powerpoint/2010/main" val="3533145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err="1"/>
              <a:t>Musculo</a:t>
            </a:r>
            <a:r>
              <a:rPr lang="en-IN" sz="3600" dirty="0"/>
              <a:t>-skeletal Pain</a:t>
            </a:r>
          </a:p>
        </p:txBody>
      </p:sp>
      <p:sp>
        <p:nvSpPr>
          <p:cNvPr id="3" name="Content Placeholder 2"/>
          <p:cNvSpPr>
            <a:spLocks noGrp="1"/>
          </p:cNvSpPr>
          <p:nvPr>
            <p:ph idx="1"/>
          </p:nvPr>
        </p:nvSpPr>
        <p:spPr>
          <a:xfrm>
            <a:off x="457200" y="1600200"/>
            <a:ext cx="8229600" cy="4781128"/>
          </a:xfrm>
        </p:spPr>
        <p:txBody>
          <a:bodyPr>
            <a:normAutofit/>
          </a:bodyPr>
          <a:lstStyle/>
          <a:p>
            <a:pPr algn="just"/>
            <a:r>
              <a:rPr lang="en-IN" sz="2800" dirty="0" err="1"/>
              <a:t>Bjordal</a:t>
            </a:r>
            <a:r>
              <a:rPr lang="en-IN" sz="2800" dirty="0"/>
              <a:t> et al, 2003: Eleven trials of laser directly over the joint and the findings suggest that low level laser does reduce pain and improve health status of patients.</a:t>
            </a:r>
          </a:p>
          <a:p>
            <a:pPr algn="just"/>
            <a:r>
              <a:rPr lang="en-IN" sz="2800" dirty="0" err="1"/>
              <a:t>Sytematic</a:t>
            </a:r>
            <a:r>
              <a:rPr lang="en-IN" sz="2800" dirty="0"/>
              <a:t> reviews and </a:t>
            </a:r>
            <a:r>
              <a:rPr lang="en-IN" sz="2800" dirty="0" err="1"/>
              <a:t>cochrane</a:t>
            </a:r>
            <a:r>
              <a:rPr lang="en-IN" sz="2800" dirty="0"/>
              <a:t> reviews raise the need to standardize dosage factor of Laser.</a:t>
            </a:r>
          </a:p>
          <a:p>
            <a:pPr algn="just"/>
            <a:r>
              <a:rPr lang="en-IN" sz="2800" dirty="0" err="1"/>
              <a:t>Brosseau</a:t>
            </a:r>
            <a:r>
              <a:rPr lang="en-IN" sz="2800" dirty="0"/>
              <a:t> et al, 2004: Laser reduced pain by 70% and morning stiffness by 27.5 minutes in five placebo-controlled trials with a total of 204 subjects.</a:t>
            </a:r>
          </a:p>
        </p:txBody>
      </p:sp>
    </p:spTree>
    <p:extLst>
      <p:ext uri="{BB962C8B-B14F-4D97-AF65-F5344CB8AC3E}">
        <p14:creationId xmlns="" xmlns:p14="http://schemas.microsoft.com/office/powerpoint/2010/main" val="4065622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IN" sz="2800" dirty="0"/>
              <a:t>Gur et al, 2003: Patients with painful </a:t>
            </a:r>
            <a:r>
              <a:rPr lang="en-IN" sz="2800" dirty="0" err="1"/>
              <a:t>osteo</a:t>
            </a:r>
            <a:r>
              <a:rPr lang="en-IN" sz="2800" dirty="0"/>
              <a:t>-arthritis of knee treated with Laser improved more than that in Sham treatment group.</a:t>
            </a:r>
          </a:p>
          <a:p>
            <a:pPr algn="just"/>
            <a:r>
              <a:rPr lang="en-IN" sz="2800" dirty="0"/>
              <a:t>Laser also appears to reduce pain and increase function in patients with cervical </a:t>
            </a:r>
            <a:r>
              <a:rPr lang="en-IN" sz="2800" dirty="0" err="1"/>
              <a:t>osteo</a:t>
            </a:r>
            <a:r>
              <a:rPr lang="en-IN" sz="2800" dirty="0"/>
              <a:t>-arthritis, and chronic low back pain. </a:t>
            </a:r>
            <a:r>
              <a:rPr lang="en-IN" sz="2000" dirty="0"/>
              <a:t>(</a:t>
            </a:r>
            <a:r>
              <a:rPr lang="en-IN" sz="2000" dirty="0" err="1"/>
              <a:t>Ozdemir</a:t>
            </a:r>
            <a:r>
              <a:rPr lang="en-IN" sz="2000" dirty="0"/>
              <a:t> et al, 2001; Soriano &amp; Rios, 1998; Basford, 1999).</a:t>
            </a:r>
          </a:p>
          <a:p>
            <a:pPr algn="just"/>
            <a:r>
              <a:rPr lang="en-IN" sz="2800" dirty="0"/>
              <a:t>Less pain and swelling after dental extraction in those treated with laser. </a:t>
            </a:r>
            <a:r>
              <a:rPr lang="en-IN" sz="2000" dirty="0"/>
              <a:t>(Ong and </a:t>
            </a:r>
            <a:r>
              <a:rPr lang="en-IN" sz="2000" dirty="0" err="1"/>
              <a:t>Ho</a:t>
            </a:r>
            <a:r>
              <a:rPr lang="en-IN" sz="2000" dirty="0"/>
              <a:t>, 2001)</a:t>
            </a:r>
          </a:p>
          <a:p>
            <a:pPr algn="just"/>
            <a:endParaRPr lang="en-IN" sz="2000" dirty="0"/>
          </a:p>
        </p:txBody>
      </p:sp>
    </p:spTree>
    <p:extLst>
      <p:ext uri="{BB962C8B-B14F-4D97-AF65-F5344CB8AC3E}">
        <p14:creationId xmlns="" xmlns:p14="http://schemas.microsoft.com/office/powerpoint/2010/main" val="3610359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IN" sz="2800" dirty="0"/>
              <a:t>Unidentified differences in pain in cases of ankle sprains, ischaemic arm pain, DOMS, and lateral epicondylitis have been observed. </a:t>
            </a:r>
          </a:p>
        </p:txBody>
      </p:sp>
    </p:spTree>
    <p:extLst>
      <p:ext uri="{BB962C8B-B14F-4D97-AF65-F5344CB8AC3E}">
        <p14:creationId xmlns="" xmlns:p14="http://schemas.microsoft.com/office/powerpoint/2010/main" val="2525780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Carpal Tunnel Syndrome</a:t>
            </a:r>
          </a:p>
        </p:txBody>
      </p:sp>
      <p:sp>
        <p:nvSpPr>
          <p:cNvPr id="3" name="Content Placeholder 2"/>
          <p:cNvSpPr>
            <a:spLocks noGrp="1"/>
          </p:cNvSpPr>
          <p:nvPr>
            <p:ph idx="1"/>
          </p:nvPr>
        </p:nvSpPr>
        <p:spPr/>
        <p:txBody>
          <a:bodyPr>
            <a:normAutofit/>
          </a:bodyPr>
          <a:lstStyle/>
          <a:p>
            <a:r>
              <a:rPr lang="en-IN" sz="2800" dirty="0"/>
              <a:t>Laser irradiation over the median nerve of normal subjects increases nerve conduction latencies. </a:t>
            </a:r>
            <a:r>
              <a:rPr lang="en-IN" sz="2000" dirty="0"/>
              <a:t>(Baxter et al, 1991)</a:t>
            </a:r>
          </a:p>
          <a:p>
            <a:pPr marL="0" indent="0">
              <a:buNone/>
            </a:pPr>
            <a:endParaRPr lang="en-IN" sz="2800" dirty="0"/>
          </a:p>
        </p:txBody>
      </p:sp>
    </p:spTree>
    <p:extLst>
      <p:ext uri="{BB962C8B-B14F-4D97-AF65-F5344CB8AC3E}">
        <p14:creationId xmlns="" xmlns:p14="http://schemas.microsoft.com/office/powerpoint/2010/main" val="3366830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Oedema and Lymphedema</a:t>
            </a:r>
          </a:p>
        </p:txBody>
      </p:sp>
      <p:sp>
        <p:nvSpPr>
          <p:cNvPr id="3" name="Content Placeholder 2"/>
          <p:cNvSpPr>
            <a:spLocks noGrp="1"/>
          </p:cNvSpPr>
          <p:nvPr>
            <p:ph idx="1"/>
          </p:nvPr>
        </p:nvSpPr>
        <p:spPr>
          <a:xfrm>
            <a:off x="457200" y="1600200"/>
            <a:ext cx="8229600" cy="4853136"/>
          </a:xfrm>
        </p:spPr>
        <p:txBody>
          <a:bodyPr>
            <a:normAutofit lnSpcReduction="10000"/>
          </a:bodyPr>
          <a:lstStyle/>
          <a:p>
            <a:pPr algn="just"/>
            <a:r>
              <a:rPr lang="en-IN" sz="2800" dirty="0"/>
              <a:t>Oedema reduction in acute stage in 47 soccer players (laser 820nm, 7.5Jcm</a:t>
            </a:r>
            <a:r>
              <a:rPr lang="en-IN" sz="2800" baseline="30000" dirty="0"/>
              <a:t>-2</a:t>
            </a:r>
            <a:r>
              <a:rPr lang="en-IN" sz="2800" dirty="0"/>
              <a:t>)</a:t>
            </a:r>
          </a:p>
          <a:p>
            <a:pPr algn="just"/>
            <a:r>
              <a:rPr lang="en-IN" sz="2800" dirty="0"/>
              <a:t>Significant differences in volume were apparent at 24, 48 and 72 hours after treatment in the laser group. </a:t>
            </a:r>
          </a:p>
          <a:p>
            <a:pPr marL="0" indent="0" algn="just">
              <a:buNone/>
            </a:pPr>
            <a:r>
              <a:rPr lang="en-IN" sz="2800" dirty="0"/>
              <a:t>                                                        </a:t>
            </a:r>
            <a:r>
              <a:rPr lang="en-IN" sz="2000" dirty="0"/>
              <a:t>(</a:t>
            </a:r>
            <a:r>
              <a:rPr lang="en-IN" sz="2000" dirty="0" err="1"/>
              <a:t>Stergiolas</a:t>
            </a:r>
            <a:r>
              <a:rPr lang="en-IN" sz="2000" dirty="0"/>
              <a:t>, 2004)</a:t>
            </a:r>
          </a:p>
          <a:p>
            <a:pPr algn="just"/>
            <a:r>
              <a:rPr lang="en-IN" sz="2800" dirty="0"/>
              <a:t>Treatment with 904nm laser and 1.5Jcm</a:t>
            </a:r>
            <a:r>
              <a:rPr lang="en-IN" sz="2800" baseline="30000" dirty="0"/>
              <a:t>-2</a:t>
            </a:r>
            <a:r>
              <a:rPr lang="en-IN" sz="2800" dirty="0"/>
              <a:t> reduced the volume of </a:t>
            </a:r>
            <a:r>
              <a:rPr lang="en-IN" sz="2800" dirty="0" err="1"/>
              <a:t>lymphoedema</a:t>
            </a:r>
            <a:r>
              <a:rPr lang="en-IN" sz="2800" dirty="0"/>
              <a:t> affected limbs and softened the tissues only after two cycles of nine treatments (three per week for three weeks).                              </a:t>
            </a:r>
            <a:r>
              <a:rPr lang="en-IN" sz="2000" dirty="0"/>
              <a:t>(</a:t>
            </a:r>
            <a:r>
              <a:rPr lang="en-IN" sz="2000" dirty="0" err="1"/>
              <a:t>Carati</a:t>
            </a:r>
            <a:r>
              <a:rPr lang="en-IN" sz="2000" dirty="0"/>
              <a:t> et al, 2003)</a:t>
            </a:r>
          </a:p>
        </p:txBody>
      </p:sp>
    </p:spTree>
    <p:extLst>
      <p:ext uri="{BB962C8B-B14F-4D97-AF65-F5344CB8AC3E}">
        <p14:creationId xmlns="" xmlns:p14="http://schemas.microsoft.com/office/powerpoint/2010/main" val="3929372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Raynaud’s phenomenon</a:t>
            </a:r>
          </a:p>
        </p:txBody>
      </p:sp>
      <p:sp>
        <p:nvSpPr>
          <p:cNvPr id="3" name="Content Placeholder 2"/>
          <p:cNvSpPr>
            <a:spLocks noGrp="1"/>
          </p:cNvSpPr>
          <p:nvPr>
            <p:ph idx="1"/>
          </p:nvPr>
        </p:nvSpPr>
        <p:spPr/>
        <p:txBody>
          <a:bodyPr>
            <a:normAutofit/>
          </a:bodyPr>
          <a:lstStyle/>
          <a:p>
            <a:pPr algn="just"/>
            <a:r>
              <a:rPr lang="en-IN" sz="2800" dirty="0"/>
              <a:t>Laser (670nm) decreases the severity of the symptom of Raynaud’s phenomenon. </a:t>
            </a:r>
          </a:p>
          <a:p>
            <a:pPr algn="just"/>
            <a:r>
              <a:rPr lang="en-IN" sz="2800" dirty="0"/>
              <a:t>Laser was applied to the palms of hands and soles of feet in 10 sessions over a 5-week period. </a:t>
            </a:r>
          </a:p>
          <a:p>
            <a:pPr algn="just"/>
            <a:r>
              <a:rPr lang="en-IN" sz="2800" dirty="0"/>
              <a:t>Effects were evident three months after the treatment</a:t>
            </a:r>
          </a:p>
          <a:p>
            <a:pPr marL="0" indent="0">
              <a:buNone/>
            </a:pPr>
            <a:r>
              <a:rPr lang="en-IN" sz="2000" dirty="0"/>
              <a:t>                                                                       (Al-</a:t>
            </a:r>
            <a:r>
              <a:rPr lang="en-IN" sz="2000" dirty="0" err="1"/>
              <a:t>Awami</a:t>
            </a:r>
            <a:r>
              <a:rPr lang="en-IN" sz="2000" dirty="0"/>
              <a:t> et al, 2004)</a:t>
            </a:r>
          </a:p>
        </p:txBody>
      </p:sp>
    </p:spTree>
    <p:extLst>
      <p:ext uri="{BB962C8B-B14F-4D97-AF65-F5344CB8AC3E}">
        <p14:creationId xmlns="" xmlns:p14="http://schemas.microsoft.com/office/powerpoint/2010/main" val="232379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err="1"/>
              <a:t>Monochromaticity</a:t>
            </a:r>
            <a:endParaRPr lang="en-IN" sz="3600" b="1" dirty="0"/>
          </a:p>
        </p:txBody>
      </p:sp>
      <p:sp>
        <p:nvSpPr>
          <p:cNvPr id="3" name="Content Placeholder 2"/>
          <p:cNvSpPr>
            <a:spLocks noGrp="1"/>
          </p:cNvSpPr>
          <p:nvPr>
            <p:ph idx="1"/>
          </p:nvPr>
        </p:nvSpPr>
        <p:spPr/>
        <p:txBody>
          <a:bodyPr>
            <a:normAutofit/>
          </a:bodyPr>
          <a:lstStyle/>
          <a:p>
            <a:r>
              <a:rPr lang="en-IN" sz="2800" dirty="0"/>
              <a:t>Lasers are of a single </a:t>
            </a:r>
            <a:r>
              <a:rPr lang="en-IN" sz="2800" b="1" dirty="0">
                <a:solidFill>
                  <a:schemeClr val="accent6">
                    <a:lumMod val="50000"/>
                  </a:schemeClr>
                </a:solidFill>
              </a:rPr>
              <a:t>specific frequency </a:t>
            </a:r>
            <a:r>
              <a:rPr lang="en-IN" sz="2800" dirty="0"/>
              <a:t>and hence have a </a:t>
            </a:r>
            <a:r>
              <a:rPr lang="en-IN" sz="2800" b="1" dirty="0">
                <a:solidFill>
                  <a:schemeClr val="accent3">
                    <a:lumMod val="75000"/>
                  </a:schemeClr>
                </a:solidFill>
              </a:rPr>
              <a:t>definite wavelength</a:t>
            </a:r>
            <a:r>
              <a:rPr lang="en-IN" sz="2800" dirty="0"/>
              <a:t>.</a:t>
            </a:r>
          </a:p>
        </p:txBody>
      </p:sp>
      <p:graphicFrame>
        <p:nvGraphicFramePr>
          <p:cNvPr id="4" name="Table 3"/>
          <p:cNvGraphicFramePr>
            <a:graphicFrameLocks noGrp="1"/>
          </p:cNvGraphicFramePr>
          <p:nvPr>
            <p:extLst>
              <p:ext uri="{D42A27DB-BD31-4B8C-83A1-F6EECF244321}">
                <p14:modId xmlns="" xmlns:p14="http://schemas.microsoft.com/office/powerpoint/2010/main" val="1703710271"/>
              </p:ext>
            </p:extLst>
          </p:nvPr>
        </p:nvGraphicFramePr>
        <p:xfrm>
          <a:off x="899592" y="3212975"/>
          <a:ext cx="7128792" cy="2829124"/>
        </p:xfrm>
        <a:graphic>
          <a:graphicData uri="http://schemas.openxmlformats.org/drawingml/2006/table">
            <a:tbl>
              <a:tblPr firstRow="1" bandRow="1">
                <a:tableStyleId>{5C22544A-7EE6-4342-B048-85BDC9FD1C3A}</a:tableStyleId>
              </a:tblPr>
              <a:tblGrid>
                <a:gridCol w="2376264">
                  <a:extLst>
                    <a:ext uri="{9D8B030D-6E8A-4147-A177-3AD203B41FA5}">
                      <a16:colId xmlns="" xmlns:a16="http://schemas.microsoft.com/office/drawing/2014/main" val="20000"/>
                    </a:ext>
                  </a:extLst>
                </a:gridCol>
                <a:gridCol w="2376264">
                  <a:extLst>
                    <a:ext uri="{9D8B030D-6E8A-4147-A177-3AD203B41FA5}">
                      <a16:colId xmlns="" xmlns:a16="http://schemas.microsoft.com/office/drawing/2014/main" val="20001"/>
                    </a:ext>
                  </a:extLst>
                </a:gridCol>
                <a:gridCol w="2376264">
                  <a:extLst>
                    <a:ext uri="{9D8B030D-6E8A-4147-A177-3AD203B41FA5}">
                      <a16:colId xmlns="" xmlns:a16="http://schemas.microsoft.com/office/drawing/2014/main" val="20002"/>
                    </a:ext>
                  </a:extLst>
                </a:gridCol>
              </a:tblGrid>
              <a:tr h="547261">
                <a:tc>
                  <a:txBody>
                    <a:bodyPr/>
                    <a:lstStyle/>
                    <a:p>
                      <a:r>
                        <a:rPr lang="en-IN" b="1" dirty="0"/>
                        <a:t>Laser Type</a:t>
                      </a:r>
                    </a:p>
                  </a:txBody>
                  <a:tcPr/>
                </a:tc>
                <a:tc>
                  <a:txBody>
                    <a:bodyPr/>
                    <a:lstStyle/>
                    <a:p>
                      <a:r>
                        <a:rPr lang="en-IN" b="1" dirty="0"/>
                        <a:t>Wavelength (nm)</a:t>
                      </a:r>
                    </a:p>
                  </a:txBody>
                  <a:tcPr/>
                </a:tc>
                <a:tc>
                  <a:txBody>
                    <a:bodyPr/>
                    <a:lstStyle/>
                    <a:p>
                      <a:r>
                        <a:rPr lang="en-IN" b="1" dirty="0"/>
                        <a:t>Radiation</a:t>
                      </a:r>
                    </a:p>
                  </a:txBody>
                  <a:tcPr/>
                </a:tc>
                <a:extLst>
                  <a:ext uri="{0D108BD9-81ED-4DB2-BD59-A6C34878D82A}">
                    <a16:rowId xmlns="" xmlns:a16="http://schemas.microsoft.com/office/drawing/2014/main" val="10000"/>
                  </a:ext>
                </a:extLst>
              </a:tr>
              <a:tr h="547261">
                <a:tc>
                  <a:txBody>
                    <a:bodyPr/>
                    <a:lstStyle/>
                    <a:p>
                      <a:r>
                        <a:rPr lang="en-IN" b="1" dirty="0"/>
                        <a:t>Ruby</a:t>
                      </a:r>
                    </a:p>
                  </a:txBody>
                  <a:tcPr/>
                </a:tc>
                <a:tc>
                  <a:txBody>
                    <a:bodyPr/>
                    <a:lstStyle/>
                    <a:p>
                      <a:r>
                        <a:rPr lang="en-IN" b="1" dirty="0"/>
                        <a:t>694.3</a:t>
                      </a:r>
                    </a:p>
                  </a:txBody>
                  <a:tcPr/>
                </a:tc>
                <a:tc>
                  <a:txBody>
                    <a:bodyPr/>
                    <a:lstStyle/>
                    <a:p>
                      <a:r>
                        <a:rPr lang="en-IN" b="1" dirty="0"/>
                        <a:t>Red light</a:t>
                      </a:r>
                    </a:p>
                  </a:txBody>
                  <a:tcPr/>
                </a:tc>
                <a:extLst>
                  <a:ext uri="{0D108BD9-81ED-4DB2-BD59-A6C34878D82A}">
                    <a16:rowId xmlns="" xmlns:a16="http://schemas.microsoft.com/office/drawing/2014/main" val="10001"/>
                  </a:ext>
                </a:extLst>
              </a:tr>
              <a:tr h="547261">
                <a:tc>
                  <a:txBody>
                    <a:bodyPr/>
                    <a:lstStyle/>
                    <a:p>
                      <a:r>
                        <a:rPr lang="en-IN" b="1" dirty="0"/>
                        <a:t>Helium-Neon</a:t>
                      </a:r>
                    </a:p>
                  </a:txBody>
                  <a:tcPr/>
                </a:tc>
                <a:tc>
                  <a:txBody>
                    <a:bodyPr/>
                    <a:lstStyle/>
                    <a:p>
                      <a:r>
                        <a:rPr lang="en-IN" b="1" dirty="0"/>
                        <a:t>632.8</a:t>
                      </a:r>
                    </a:p>
                  </a:txBody>
                  <a:tcPr/>
                </a:tc>
                <a:tc>
                  <a:txBody>
                    <a:bodyPr/>
                    <a:lstStyle/>
                    <a:p>
                      <a:r>
                        <a:rPr lang="en-IN" b="1" dirty="0"/>
                        <a:t>Red light</a:t>
                      </a:r>
                    </a:p>
                  </a:txBody>
                  <a:tcPr/>
                </a:tc>
                <a:extLst>
                  <a:ext uri="{0D108BD9-81ED-4DB2-BD59-A6C34878D82A}">
                    <a16:rowId xmlns="" xmlns:a16="http://schemas.microsoft.com/office/drawing/2014/main" val="10002"/>
                  </a:ext>
                </a:extLst>
              </a:tr>
              <a:tr h="547261">
                <a:tc>
                  <a:txBody>
                    <a:bodyPr/>
                    <a:lstStyle/>
                    <a:p>
                      <a:r>
                        <a:rPr lang="en-IN" b="1" dirty="0"/>
                        <a:t>Gallium/aluminium arsenide</a:t>
                      </a:r>
                    </a:p>
                  </a:txBody>
                  <a:tcPr/>
                </a:tc>
                <a:tc>
                  <a:txBody>
                    <a:bodyPr/>
                    <a:lstStyle/>
                    <a:p>
                      <a:r>
                        <a:rPr lang="en-IN" b="1" dirty="0"/>
                        <a:t>630 to 1550</a:t>
                      </a:r>
                    </a:p>
                  </a:txBody>
                  <a:tcPr/>
                </a:tc>
                <a:tc>
                  <a:txBody>
                    <a:bodyPr/>
                    <a:lstStyle/>
                    <a:p>
                      <a:r>
                        <a:rPr lang="en-IN" b="1" dirty="0"/>
                        <a:t>Red to Infrared</a:t>
                      </a:r>
                    </a:p>
                  </a:txBody>
                  <a:tcPr/>
                </a:tc>
                <a:extLst>
                  <a:ext uri="{0D108BD9-81ED-4DB2-BD59-A6C34878D82A}">
                    <a16:rowId xmlns="" xmlns:a16="http://schemas.microsoft.com/office/drawing/2014/main" val="10003"/>
                  </a:ext>
                </a:extLst>
              </a:tr>
              <a:tr h="547261">
                <a:tc>
                  <a:txBody>
                    <a:bodyPr/>
                    <a:lstStyle/>
                    <a:p>
                      <a:r>
                        <a:rPr lang="en-IN" b="1" dirty="0"/>
                        <a:t>Carbon dioxide</a:t>
                      </a:r>
                    </a:p>
                  </a:txBody>
                  <a:tcPr/>
                </a:tc>
                <a:tc>
                  <a:txBody>
                    <a:bodyPr/>
                    <a:lstStyle/>
                    <a:p>
                      <a:r>
                        <a:rPr lang="en-IN" b="1" dirty="0"/>
                        <a:t>10,600</a:t>
                      </a:r>
                    </a:p>
                  </a:txBody>
                  <a:tcPr/>
                </a:tc>
                <a:tc>
                  <a:txBody>
                    <a:bodyPr/>
                    <a:lstStyle/>
                    <a:p>
                      <a:r>
                        <a:rPr lang="en-IN" b="1" dirty="0"/>
                        <a:t>Infrared</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1013811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Principles of Application</a:t>
            </a:r>
          </a:p>
        </p:txBody>
      </p:sp>
      <p:sp>
        <p:nvSpPr>
          <p:cNvPr id="3" name="Content Placeholder 2"/>
          <p:cNvSpPr>
            <a:spLocks noGrp="1"/>
          </p:cNvSpPr>
          <p:nvPr>
            <p:ph idx="1"/>
          </p:nvPr>
        </p:nvSpPr>
        <p:spPr/>
        <p:txBody>
          <a:bodyPr>
            <a:normAutofit/>
          </a:bodyPr>
          <a:lstStyle/>
          <a:p>
            <a:r>
              <a:rPr lang="en-IN" sz="2800" dirty="0"/>
              <a:t>Most </a:t>
            </a:r>
            <a:r>
              <a:rPr lang="en-IN" sz="2800" dirty="0">
                <a:solidFill>
                  <a:srgbClr val="FF0000"/>
                </a:solidFill>
              </a:rPr>
              <a:t>low- or medium laser sources </a:t>
            </a:r>
            <a:r>
              <a:rPr lang="en-IN" sz="2800" dirty="0"/>
              <a:t>are applied to </a:t>
            </a:r>
            <a:r>
              <a:rPr lang="en-IN" sz="2800" dirty="0">
                <a:solidFill>
                  <a:schemeClr val="accent6">
                    <a:lumMod val="75000"/>
                  </a:schemeClr>
                </a:solidFill>
              </a:rPr>
              <a:t>the skin </a:t>
            </a:r>
            <a:r>
              <a:rPr lang="en-IN" sz="2800" dirty="0"/>
              <a:t>by one of three methods:</a:t>
            </a:r>
          </a:p>
          <a:p>
            <a:pPr marL="514350" indent="-514350">
              <a:buAutoNum type="arabicPeriod"/>
            </a:pPr>
            <a:r>
              <a:rPr lang="en-IN" sz="2800" dirty="0">
                <a:solidFill>
                  <a:schemeClr val="accent2">
                    <a:lumMod val="75000"/>
                  </a:schemeClr>
                </a:solidFill>
              </a:rPr>
              <a:t>Probe</a:t>
            </a:r>
          </a:p>
          <a:p>
            <a:pPr marL="514350" indent="-514350">
              <a:buAutoNum type="arabicPeriod"/>
            </a:pPr>
            <a:endParaRPr lang="en-IN" sz="2800" dirty="0">
              <a:solidFill>
                <a:schemeClr val="accent3">
                  <a:lumMod val="75000"/>
                </a:schemeClr>
              </a:solidFill>
            </a:endParaRPr>
          </a:p>
          <a:p>
            <a:pPr marL="514350" indent="-514350">
              <a:buAutoNum type="arabicPeriod"/>
            </a:pPr>
            <a:r>
              <a:rPr lang="en-IN" sz="2800" dirty="0">
                <a:solidFill>
                  <a:schemeClr val="accent3">
                    <a:lumMod val="75000"/>
                  </a:schemeClr>
                </a:solidFill>
              </a:rPr>
              <a:t>Cluster probe</a:t>
            </a:r>
          </a:p>
          <a:p>
            <a:pPr marL="514350" indent="-514350">
              <a:buAutoNum type="arabicPeriod"/>
            </a:pPr>
            <a:endParaRPr lang="en-IN" sz="2800" dirty="0">
              <a:solidFill>
                <a:schemeClr val="accent6">
                  <a:lumMod val="75000"/>
                </a:schemeClr>
              </a:solidFill>
            </a:endParaRPr>
          </a:p>
          <a:p>
            <a:pPr marL="514350" indent="-514350">
              <a:buAutoNum type="arabicPeriod"/>
            </a:pPr>
            <a:r>
              <a:rPr lang="en-IN" sz="2800" dirty="0">
                <a:solidFill>
                  <a:schemeClr val="accent6">
                    <a:lumMod val="75000"/>
                  </a:schemeClr>
                </a:solidFill>
              </a:rPr>
              <a:t>Scanning system</a:t>
            </a:r>
          </a:p>
        </p:txBody>
      </p:sp>
    </p:spTree>
    <p:extLst>
      <p:ext uri="{BB962C8B-B14F-4D97-AF65-F5344CB8AC3E}">
        <p14:creationId xmlns="" xmlns:p14="http://schemas.microsoft.com/office/powerpoint/2010/main" val="1457209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14350" indent="-514350">
              <a:buAutoNum type="arabicPeriod"/>
            </a:pPr>
            <a:r>
              <a:rPr lang="en-IN" sz="2800" b="1" dirty="0"/>
              <a:t>Probe</a:t>
            </a:r>
          </a:p>
          <a:p>
            <a:pPr algn="just"/>
            <a:r>
              <a:rPr lang="en-IN" sz="2800" dirty="0"/>
              <a:t>It is a </a:t>
            </a:r>
            <a:r>
              <a:rPr lang="en-IN" sz="2800" dirty="0">
                <a:solidFill>
                  <a:schemeClr val="accent2">
                    <a:lumMod val="75000"/>
                  </a:schemeClr>
                </a:solidFill>
              </a:rPr>
              <a:t>hand held applicator</a:t>
            </a:r>
            <a:r>
              <a:rPr lang="en-IN" sz="2800" dirty="0"/>
              <a:t>, the size of a larger marker pen</a:t>
            </a:r>
          </a:p>
          <a:p>
            <a:pPr algn="just"/>
            <a:r>
              <a:rPr lang="en-IN" sz="2800" dirty="0"/>
              <a:t>It has one laser diode, close to the tip, which is a small lens</a:t>
            </a:r>
          </a:p>
          <a:p>
            <a:pPr algn="just"/>
            <a:r>
              <a:rPr lang="en-IN" sz="2800" dirty="0"/>
              <a:t>This is used in </a:t>
            </a:r>
            <a:r>
              <a:rPr lang="en-IN" sz="2800" u="sng" dirty="0">
                <a:solidFill>
                  <a:schemeClr val="accent2">
                    <a:lumMod val="75000"/>
                  </a:schemeClr>
                </a:solidFill>
              </a:rPr>
              <a:t>direct contact with the skin</a:t>
            </a:r>
          </a:p>
          <a:p>
            <a:pPr algn="just"/>
            <a:r>
              <a:rPr lang="en-IN" sz="2800" dirty="0"/>
              <a:t>This can treat only a </a:t>
            </a:r>
            <a:r>
              <a:rPr lang="en-IN" sz="2800" dirty="0">
                <a:solidFill>
                  <a:schemeClr val="accent2">
                    <a:lumMod val="75000"/>
                  </a:schemeClr>
                </a:solidFill>
              </a:rPr>
              <a:t>small area</a:t>
            </a:r>
            <a:r>
              <a:rPr lang="en-IN" sz="2800" dirty="0"/>
              <a:t>, less than 1 square mm</a:t>
            </a:r>
          </a:p>
          <a:p>
            <a:pPr algn="just"/>
            <a:r>
              <a:rPr lang="en-IN" sz="2800" dirty="0"/>
              <a:t>But its area of effect is usually accepted as being larger, </a:t>
            </a:r>
            <a:r>
              <a:rPr lang="en-IN" sz="2800" dirty="0" err="1"/>
              <a:t>upto</a:t>
            </a:r>
            <a:r>
              <a:rPr lang="en-IN" sz="2800" dirty="0"/>
              <a:t> 0.5 square </a:t>
            </a:r>
            <a:r>
              <a:rPr lang="en-IN" sz="2800" dirty="0" err="1"/>
              <a:t>centimeter</a:t>
            </a:r>
            <a:r>
              <a:rPr lang="en-IN" sz="2800" dirty="0"/>
              <a:t>.</a:t>
            </a: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00192" y="116632"/>
            <a:ext cx="2466975" cy="1847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63454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sz="2800" b="1" dirty="0"/>
              <a:t>2. Cluster Probe</a:t>
            </a:r>
          </a:p>
          <a:p>
            <a:pPr algn="just"/>
            <a:r>
              <a:rPr lang="en-IN" sz="2800" dirty="0"/>
              <a:t>It is a </a:t>
            </a:r>
            <a:r>
              <a:rPr lang="en-IN" sz="2800" u="sng" dirty="0"/>
              <a:t>collection of individual laser diodes </a:t>
            </a:r>
            <a:r>
              <a:rPr lang="en-IN" sz="2800" dirty="0"/>
              <a:t>which all emit at different wave-lengths.</a:t>
            </a:r>
          </a:p>
          <a:p>
            <a:pPr algn="just"/>
            <a:r>
              <a:rPr lang="en-IN" sz="2800" dirty="0"/>
              <a:t>It can be used to treat a </a:t>
            </a:r>
            <a:r>
              <a:rPr lang="en-IN" sz="2800" dirty="0">
                <a:solidFill>
                  <a:schemeClr val="tx2">
                    <a:lumMod val="60000"/>
                    <a:lumOff val="40000"/>
                  </a:schemeClr>
                </a:solidFill>
              </a:rPr>
              <a:t>larger area</a:t>
            </a:r>
            <a:r>
              <a:rPr lang="en-IN" sz="2800" dirty="0"/>
              <a:t>, approximately 25 square </a:t>
            </a:r>
            <a:r>
              <a:rPr lang="en-IN" sz="2800" dirty="0" err="1"/>
              <a:t>centimeter</a:t>
            </a:r>
            <a:r>
              <a:rPr lang="en-IN" sz="2800" dirty="0"/>
              <a:t>.</a:t>
            </a:r>
          </a:p>
          <a:p>
            <a:pPr marL="0" indent="0" algn="just">
              <a:buNone/>
            </a:pPr>
            <a:endParaRPr lang="en-IN" sz="2800" dirty="0"/>
          </a:p>
          <a:p>
            <a:pPr algn="just"/>
            <a:endParaRPr lang="en-IN" sz="2800"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48064" y="4221088"/>
            <a:ext cx="3000375" cy="19442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14824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sz="2800" b="1" dirty="0"/>
              <a:t>3. Scanning system</a:t>
            </a:r>
          </a:p>
          <a:p>
            <a:r>
              <a:rPr lang="en-IN" sz="2800" dirty="0"/>
              <a:t>A </a:t>
            </a:r>
            <a:r>
              <a:rPr lang="en-IN" sz="2800" u="sng" dirty="0"/>
              <a:t>laser applicator is attached to a stand </a:t>
            </a:r>
            <a:r>
              <a:rPr lang="en-IN" sz="2800" dirty="0" err="1"/>
              <a:t>upto</a:t>
            </a:r>
            <a:r>
              <a:rPr lang="en-IN" sz="2800" dirty="0"/>
              <a:t> 30 cm away from the skin.</a:t>
            </a:r>
          </a:p>
          <a:p>
            <a:r>
              <a:rPr lang="en-IN" sz="2800" dirty="0"/>
              <a:t>The applicator can have several sources of laser output </a:t>
            </a:r>
          </a:p>
          <a:p>
            <a:r>
              <a:rPr lang="en-IN" sz="2800" dirty="0"/>
              <a:t>It is moved either mechanically or manually in a systematic path over the area to be treated.</a:t>
            </a:r>
          </a:p>
        </p:txBody>
      </p:sp>
    </p:spTree>
    <p:extLst>
      <p:ext uri="{BB962C8B-B14F-4D97-AF65-F5344CB8AC3E}">
        <p14:creationId xmlns="" xmlns:p14="http://schemas.microsoft.com/office/powerpoint/2010/main" val="3315883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Technique of Application</a:t>
            </a:r>
          </a:p>
        </p:txBody>
      </p:sp>
      <p:sp>
        <p:nvSpPr>
          <p:cNvPr id="3" name="Content Placeholder 2"/>
          <p:cNvSpPr>
            <a:spLocks noGrp="1"/>
          </p:cNvSpPr>
          <p:nvPr>
            <p:ph idx="1"/>
          </p:nvPr>
        </p:nvSpPr>
        <p:spPr/>
        <p:txBody>
          <a:bodyPr>
            <a:normAutofit/>
          </a:bodyPr>
          <a:lstStyle/>
          <a:p>
            <a:pPr marL="514350" indent="-514350">
              <a:buAutoNum type="arabicPeriod"/>
            </a:pPr>
            <a:r>
              <a:rPr lang="en-IN" sz="2800" dirty="0"/>
              <a:t>Explanation to the patient : nature of treatment, wavelength specific goggles</a:t>
            </a:r>
          </a:p>
          <a:p>
            <a:pPr marL="514350" indent="-514350">
              <a:buAutoNum type="arabicPeriod"/>
            </a:pPr>
            <a:r>
              <a:rPr lang="en-IN" sz="2800" dirty="0"/>
              <a:t>Positioning of the apparatus</a:t>
            </a:r>
          </a:p>
          <a:p>
            <a:pPr marL="514350" indent="-514350">
              <a:buAutoNum type="arabicPeriod"/>
            </a:pPr>
            <a:r>
              <a:rPr lang="en-IN" sz="2800" dirty="0"/>
              <a:t>Preparation of the part: Clean the surface of the skin to be treated, support the part being treated (Patient must be comfortable throughout the session)</a:t>
            </a:r>
          </a:p>
          <a:p>
            <a:pPr marL="514350" indent="-514350">
              <a:buAutoNum type="arabicPeriod"/>
            </a:pPr>
            <a:r>
              <a:rPr lang="en-IN" sz="2800" dirty="0"/>
              <a:t>Application: </a:t>
            </a:r>
          </a:p>
        </p:txBody>
      </p:sp>
    </p:spTree>
    <p:extLst>
      <p:ext uri="{BB962C8B-B14F-4D97-AF65-F5344CB8AC3E}">
        <p14:creationId xmlns="" xmlns:p14="http://schemas.microsoft.com/office/powerpoint/2010/main" val="3491249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552728"/>
          </a:xfrm>
        </p:spPr>
        <p:txBody>
          <a:bodyPr>
            <a:normAutofit/>
          </a:bodyPr>
          <a:lstStyle/>
          <a:p>
            <a:pPr marL="0" indent="0">
              <a:buNone/>
            </a:pPr>
            <a:r>
              <a:rPr lang="en-IN" sz="2800" b="1" dirty="0"/>
              <a:t>Application</a:t>
            </a:r>
          </a:p>
          <a:p>
            <a:pPr algn="just"/>
            <a:r>
              <a:rPr lang="en-IN" sz="2800" dirty="0"/>
              <a:t>Turning a key as well as switching on the power</a:t>
            </a:r>
          </a:p>
          <a:p>
            <a:pPr algn="just"/>
            <a:endParaRPr lang="en-IN" sz="2800" dirty="0"/>
          </a:p>
          <a:p>
            <a:pPr algn="just"/>
            <a:r>
              <a:rPr lang="en-IN" sz="2800" dirty="0"/>
              <a:t>Application of laser applicator to the skin surface</a:t>
            </a:r>
          </a:p>
          <a:p>
            <a:pPr algn="just"/>
            <a:endParaRPr lang="en-IN" sz="2800" dirty="0"/>
          </a:p>
          <a:p>
            <a:pPr algn="just"/>
            <a:r>
              <a:rPr lang="en-IN" sz="2800" dirty="0"/>
              <a:t>Switching on the output</a:t>
            </a:r>
          </a:p>
          <a:p>
            <a:pPr algn="just"/>
            <a:endParaRPr lang="en-IN" sz="2800" dirty="0"/>
          </a:p>
          <a:p>
            <a:pPr algn="just"/>
            <a:r>
              <a:rPr lang="en-IN" sz="2800" dirty="0"/>
              <a:t>Laser applicator is kept in contact with the tissues and held so that beam is applied at right angles to achieve maximal penetration</a:t>
            </a:r>
          </a:p>
          <a:p>
            <a:pPr algn="just"/>
            <a:endParaRPr lang="en-IN" sz="2800" dirty="0"/>
          </a:p>
          <a:p>
            <a:pPr algn="just"/>
            <a:r>
              <a:rPr lang="en-IN" sz="2800" dirty="0"/>
              <a:t>There is also a switch in the timer so that the output ceases once the </a:t>
            </a:r>
            <a:r>
              <a:rPr lang="en-IN" sz="2800" dirty="0" err="1"/>
              <a:t>preset</a:t>
            </a:r>
            <a:r>
              <a:rPr lang="en-IN" sz="2800" dirty="0"/>
              <a:t> time is reached</a:t>
            </a:r>
          </a:p>
        </p:txBody>
      </p:sp>
    </p:spTree>
    <p:extLst>
      <p:ext uri="{BB962C8B-B14F-4D97-AF65-F5344CB8AC3E}">
        <p14:creationId xmlns="" xmlns:p14="http://schemas.microsoft.com/office/powerpoint/2010/main" val="3346968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a:bodyPr>
          <a:lstStyle/>
          <a:p>
            <a:pPr algn="just"/>
            <a:r>
              <a:rPr lang="en-IN" sz="2800" u="sng" dirty="0"/>
              <a:t>If contact is not desirable, it may be held just above the surface or covered with transparent non-reflective film</a:t>
            </a:r>
            <a:r>
              <a:rPr lang="en-IN" sz="2800" dirty="0"/>
              <a:t>.</a:t>
            </a:r>
          </a:p>
          <a:p>
            <a:pPr algn="just"/>
            <a:endParaRPr lang="en-IN" sz="2800" dirty="0"/>
          </a:p>
          <a:p>
            <a:pPr algn="just"/>
            <a:r>
              <a:rPr lang="en-IN" sz="2800" dirty="0"/>
              <a:t>The position of the probe is maintained for the selected time</a:t>
            </a:r>
          </a:p>
          <a:p>
            <a:pPr algn="just"/>
            <a:r>
              <a:rPr lang="en-IN" sz="2800" dirty="0"/>
              <a:t>The actual methods of application are:</a:t>
            </a:r>
          </a:p>
          <a:p>
            <a:pPr marL="514350" indent="-514350" algn="just">
              <a:buAutoNum type="arabicPeriod"/>
            </a:pPr>
            <a:r>
              <a:rPr lang="en-IN" sz="2800" b="1" dirty="0">
                <a:solidFill>
                  <a:schemeClr val="tx2">
                    <a:lumMod val="60000"/>
                    <a:lumOff val="40000"/>
                  </a:schemeClr>
                </a:solidFill>
              </a:rPr>
              <a:t>Single point or spotting</a:t>
            </a:r>
          </a:p>
          <a:p>
            <a:pPr marL="514350" indent="-514350" algn="just">
              <a:buAutoNum type="arabicPeriod"/>
            </a:pPr>
            <a:r>
              <a:rPr lang="en-IN" sz="2800" b="1" dirty="0">
                <a:solidFill>
                  <a:schemeClr val="tx2">
                    <a:lumMod val="60000"/>
                    <a:lumOff val="40000"/>
                  </a:schemeClr>
                </a:solidFill>
              </a:rPr>
              <a:t>Gridding</a:t>
            </a:r>
          </a:p>
          <a:p>
            <a:pPr marL="514350" indent="-514350" algn="just">
              <a:buAutoNum type="arabicPeriod"/>
            </a:pPr>
            <a:r>
              <a:rPr lang="en-IN" sz="2800" b="1" dirty="0">
                <a:solidFill>
                  <a:schemeClr val="tx2">
                    <a:lumMod val="60000"/>
                    <a:lumOff val="40000"/>
                  </a:schemeClr>
                </a:solidFill>
              </a:rPr>
              <a:t>Scanning</a:t>
            </a:r>
          </a:p>
        </p:txBody>
      </p:sp>
    </p:spTree>
    <p:extLst>
      <p:ext uri="{BB962C8B-B14F-4D97-AF65-F5344CB8AC3E}">
        <p14:creationId xmlns="" xmlns:p14="http://schemas.microsoft.com/office/powerpoint/2010/main" val="3752281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616" y="1124744"/>
            <a:ext cx="6696744" cy="45365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60995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800" dirty="0"/>
              <a:t>For single point of spotting method, the single or cluster probe is held on or immediately over the site. e.g. edges of a wound, directly over a wound, over an acupuncture point, over a joint or an area of pain</a:t>
            </a:r>
          </a:p>
          <a:p>
            <a:r>
              <a:rPr lang="en-IN" sz="2800" b="1" dirty="0"/>
              <a:t>Gridding is done systematically to cover a larger area</a:t>
            </a:r>
          </a:p>
          <a:p>
            <a:r>
              <a:rPr lang="en-IN" sz="2800" dirty="0"/>
              <a:t>A grid is marked , or visualised, on the skin or on  a transparent cover used over a wound. </a:t>
            </a:r>
          </a:p>
        </p:txBody>
      </p:sp>
    </p:spTree>
    <p:extLst>
      <p:ext uri="{BB962C8B-B14F-4D97-AF65-F5344CB8AC3E}">
        <p14:creationId xmlns="" xmlns:p14="http://schemas.microsoft.com/office/powerpoint/2010/main" val="2385835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525963"/>
          </a:xfrm>
        </p:spPr>
        <p:txBody>
          <a:bodyPr>
            <a:normAutofit/>
          </a:bodyPr>
          <a:lstStyle/>
          <a:p>
            <a:pPr algn="just"/>
            <a:r>
              <a:rPr lang="en-IN" sz="2800" dirty="0"/>
              <a:t>The </a:t>
            </a:r>
            <a:r>
              <a:rPr lang="en-IN" sz="2800" u="sng" dirty="0"/>
              <a:t>distance between grid spots </a:t>
            </a:r>
            <a:r>
              <a:rPr lang="en-IN" sz="2800" dirty="0"/>
              <a:t>may vary but is usually </a:t>
            </a:r>
            <a:r>
              <a:rPr lang="en-IN" sz="2800" u="sng" dirty="0"/>
              <a:t>no more than 1 cm </a:t>
            </a:r>
            <a:r>
              <a:rPr lang="en-IN" sz="2800" dirty="0"/>
              <a:t>for a single probe, depending on the size of the probe tip. </a:t>
            </a:r>
          </a:p>
          <a:p>
            <a:pPr algn="just"/>
            <a:r>
              <a:rPr lang="en-IN" sz="2800" u="sng" dirty="0"/>
              <a:t>Scanning is used for larger area, such as anterior surface of limb. </a:t>
            </a:r>
            <a:r>
              <a:rPr lang="en-IN" sz="2800" dirty="0"/>
              <a:t>The laser applicator is moved systematically to cover the surface of the limb. </a:t>
            </a:r>
          </a:p>
          <a:p>
            <a:pPr marL="0" indent="0" algn="just">
              <a:buNone/>
            </a:pPr>
            <a:r>
              <a:rPr lang="en-IN" sz="2800" dirty="0"/>
              <a:t>5. Switch the device off</a:t>
            </a:r>
          </a:p>
          <a:p>
            <a:pPr marL="0" indent="0" algn="just">
              <a:buNone/>
            </a:pPr>
            <a:endParaRPr lang="en-IN" sz="2800" dirty="0"/>
          </a:p>
        </p:txBody>
      </p:sp>
    </p:spTree>
    <p:extLst>
      <p:ext uri="{BB962C8B-B14F-4D97-AF65-F5344CB8AC3E}">
        <p14:creationId xmlns="" xmlns:p14="http://schemas.microsoft.com/office/powerpoint/2010/main" val="119331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Coherence (united)</a:t>
            </a:r>
          </a:p>
        </p:txBody>
      </p:sp>
      <p:sp>
        <p:nvSpPr>
          <p:cNvPr id="3" name="Content Placeholder 2"/>
          <p:cNvSpPr>
            <a:spLocks noGrp="1"/>
          </p:cNvSpPr>
          <p:nvPr>
            <p:ph idx="1"/>
          </p:nvPr>
        </p:nvSpPr>
        <p:spPr/>
        <p:txBody>
          <a:bodyPr>
            <a:normAutofit/>
          </a:bodyPr>
          <a:lstStyle/>
          <a:p>
            <a:r>
              <a:rPr lang="en-IN" sz="2800" b="1" dirty="0"/>
              <a:t>Temporal Coherence</a:t>
            </a:r>
            <a:r>
              <a:rPr lang="en-IN" sz="2800" dirty="0"/>
              <a:t>: Peaks and troughs of the electric and magnetic fields all occur at the same time. (laser radiations are in same </a:t>
            </a:r>
            <a:r>
              <a:rPr lang="en-IN" sz="2800" dirty="0">
                <a:solidFill>
                  <a:schemeClr val="accent3">
                    <a:lumMod val="75000"/>
                  </a:schemeClr>
                </a:solidFill>
              </a:rPr>
              <a:t>phase</a:t>
            </a:r>
            <a:r>
              <a:rPr lang="en-IN" sz="2800" dirty="0"/>
              <a:t>)</a:t>
            </a:r>
          </a:p>
          <a:p>
            <a:r>
              <a:rPr lang="en-IN" sz="2800" b="1" dirty="0"/>
              <a:t>Spatial Coherence: </a:t>
            </a:r>
            <a:r>
              <a:rPr lang="en-IN" sz="2800" dirty="0"/>
              <a:t>They are all travelling</a:t>
            </a:r>
            <a:r>
              <a:rPr lang="en-IN" sz="2800" dirty="0">
                <a:solidFill>
                  <a:srgbClr val="00B0F0"/>
                </a:solidFill>
              </a:rPr>
              <a:t> </a:t>
            </a:r>
            <a:r>
              <a:rPr lang="en-IN" sz="2800" dirty="0"/>
              <a:t>in the same </a:t>
            </a:r>
            <a:r>
              <a:rPr lang="en-IN" sz="2800" dirty="0">
                <a:solidFill>
                  <a:schemeClr val="accent3">
                    <a:lumMod val="75000"/>
                  </a:schemeClr>
                </a:solidFill>
              </a:rPr>
              <a:t>direction</a:t>
            </a:r>
          </a:p>
          <a:p>
            <a:r>
              <a:rPr lang="en-IN" sz="2800" b="1" dirty="0"/>
              <a:t>Coherence length: </a:t>
            </a:r>
            <a:r>
              <a:rPr lang="en-IN" sz="2800" dirty="0"/>
              <a:t>The distance over which the wave-lengths stay in phase. It can vary from thousands of metres to a fraction of </a:t>
            </a:r>
            <a:r>
              <a:rPr lang="en-IN" sz="2800" dirty="0" err="1"/>
              <a:t>milli</a:t>
            </a:r>
            <a:r>
              <a:rPr lang="en-IN" sz="2800" dirty="0"/>
              <a:t>-metre in biological tissues.</a:t>
            </a:r>
            <a:endParaRPr lang="en-IN" sz="2800" b="1" dirty="0"/>
          </a:p>
        </p:txBody>
      </p:sp>
    </p:spTree>
    <p:extLst>
      <p:ext uri="{BB962C8B-B14F-4D97-AF65-F5344CB8AC3E}">
        <p14:creationId xmlns="" xmlns:p14="http://schemas.microsoft.com/office/powerpoint/2010/main" val="730193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Dosage</a:t>
            </a:r>
          </a:p>
        </p:txBody>
      </p:sp>
      <p:sp>
        <p:nvSpPr>
          <p:cNvPr id="3" name="Content Placeholder 2"/>
          <p:cNvSpPr>
            <a:spLocks noGrp="1"/>
          </p:cNvSpPr>
          <p:nvPr>
            <p:ph idx="1"/>
          </p:nvPr>
        </p:nvSpPr>
        <p:spPr/>
        <p:txBody>
          <a:bodyPr>
            <a:normAutofit/>
          </a:bodyPr>
          <a:lstStyle/>
          <a:p>
            <a:r>
              <a:rPr lang="en-IN" sz="2800" dirty="0"/>
              <a:t>Variables contribute to laser dosage are:</a:t>
            </a:r>
          </a:p>
          <a:p>
            <a:pPr marL="514350" indent="-514350">
              <a:buAutoNum type="arabicPeriod"/>
            </a:pPr>
            <a:r>
              <a:rPr lang="en-IN" sz="2800" dirty="0"/>
              <a:t>The wavelength</a:t>
            </a:r>
          </a:p>
          <a:p>
            <a:pPr marL="514350" indent="-514350">
              <a:buAutoNum type="arabicPeriod"/>
            </a:pPr>
            <a:r>
              <a:rPr lang="en-IN" sz="2800" dirty="0"/>
              <a:t>The size of the area of application</a:t>
            </a:r>
          </a:p>
        </p:txBody>
      </p:sp>
    </p:spTree>
    <p:extLst>
      <p:ext uri="{BB962C8B-B14F-4D97-AF65-F5344CB8AC3E}">
        <p14:creationId xmlns="" xmlns:p14="http://schemas.microsoft.com/office/powerpoint/2010/main" val="2726753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IN" sz="2800" dirty="0"/>
              <a:t>Wavelength</a:t>
            </a:r>
          </a:p>
          <a:p>
            <a:r>
              <a:rPr lang="en-IN" sz="2800" dirty="0"/>
              <a:t>Wavelength affects depth of penetration</a:t>
            </a:r>
          </a:p>
          <a:p>
            <a:r>
              <a:rPr lang="en-IN" sz="2800" b="1" u="sng" dirty="0" err="1">
                <a:solidFill>
                  <a:schemeClr val="tx2">
                    <a:lumMod val="60000"/>
                    <a:lumOff val="40000"/>
                  </a:schemeClr>
                </a:solidFill>
              </a:rPr>
              <a:t>GaAlAs</a:t>
            </a:r>
            <a:r>
              <a:rPr lang="en-IN" sz="2800" b="1" u="sng" dirty="0">
                <a:solidFill>
                  <a:schemeClr val="tx2">
                    <a:lumMod val="60000"/>
                    <a:lumOff val="40000"/>
                  </a:schemeClr>
                </a:solidFill>
              </a:rPr>
              <a:t> (</a:t>
            </a:r>
            <a:r>
              <a:rPr lang="en-IN" sz="2800" dirty="0">
                <a:solidFill>
                  <a:schemeClr val="tx2">
                    <a:lumMod val="60000"/>
                    <a:lumOff val="40000"/>
                  </a:schemeClr>
                </a:solidFill>
              </a:rPr>
              <a:t>Gallium/aluminium arsenide) </a:t>
            </a:r>
            <a:r>
              <a:rPr lang="en-IN" sz="2800" b="1" u="sng" dirty="0">
                <a:solidFill>
                  <a:schemeClr val="tx2">
                    <a:lumMod val="60000"/>
                    <a:lumOff val="40000"/>
                  </a:schemeClr>
                </a:solidFill>
              </a:rPr>
              <a:t>lasers are used more commonly </a:t>
            </a:r>
            <a:r>
              <a:rPr lang="en-IN" sz="2800" dirty="0">
                <a:solidFill>
                  <a:schemeClr val="tx2">
                    <a:lumMod val="60000"/>
                    <a:lumOff val="40000"/>
                  </a:schemeClr>
                </a:solidFill>
              </a:rPr>
              <a:t>because of their greater depth of penetration (810-940nm, 3-4 mm) than He-Ne lasers (632.8nm, 1-2 mm)</a:t>
            </a:r>
          </a:p>
          <a:p>
            <a:pPr marL="0" indent="0">
              <a:buNone/>
            </a:pPr>
            <a:endParaRPr lang="en-IN" sz="2800" dirty="0"/>
          </a:p>
        </p:txBody>
      </p:sp>
    </p:spTree>
    <p:extLst>
      <p:ext uri="{BB962C8B-B14F-4D97-AF65-F5344CB8AC3E}">
        <p14:creationId xmlns="" xmlns:p14="http://schemas.microsoft.com/office/powerpoint/2010/main" val="4088565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sz="2800" dirty="0"/>
              <a:t>2. Energy density</a:t>
            </a:r>
          </a:p>
          <a:p>
            <a:r>
              <a:rPr lang="en-IN" sz="2800" dirty="0"/>
              <a:t>The treatment dose is usually given  in Jcm</a:t>
            </a:r>
            <a:r>
              <a:rPr lang="en-IN" sz="2800" baseline="30000" dirty="0"/>
              <a:t>-2 </a:t>
            </a:r>
            <a:r>
              <a:rPr lang="en-IN" sz="2800" dirty="0"/>
              <a:t> or mJcm</a:t>
            </a:r>
            <a:r>
              <a:rPr lang="en-IN" sz="2800" baseline="30000" dirty="0"/>
              <a:t>-2 </a:t>
            </a:r>
            <a:r>
              <a:rPr lang="en-IN" sz="2800" dirty="0"/>
              <a:t> and called energy density or sometimes radiant exposure.</a:t>
            </a:r>
          </a:p>
          <a:p>
            <a:r>
              <a:rPr lang="en-IN" sz="2800" b="1" dirty="0">
                <a:solidFill>
                  <a:srgbClr val="C00000"/>
                </a:solidFill>
              </a:rPr>
              <a:t>The recommended dosages typically range from 1 to 10 Jcm</a:t>
            </a:r>
            <a:r>
              <a:rPr lang="en-IN" sz="2800" b="1" baseline="30000" dirty="0">
                <a:solidFill>
                  <a:srgbClr val="C00000"/>
                </a:solidFill>
              </a:rPr>
              <a:t>-2</a:t>
            </a:r>
            <a:r>
              <a:rPr lang="en-IN" sz="2800" b="1" dirty="0">
                <a:solidFill>
                  <a:srgbClr val="C00000"/>
                </a:solidFill>
              </a:rPr>
              <a:t> </a:t>
            </a:r>
          </a:p>
          <a:p>
            <a:r>
              <a:rPr lang="en-IN" sz="2800" dirty="0"/>
              <a:t>Suggested principles are:</a:t>
            </a:r>
          </a:p>
          <a:p>
            <a:r>
              <a:rPr lang="en-IN" sz="2800" dirty="0"/>
              <a:t>Initial treatment/acute lesion: &lt;4Jcm</a:t>
            </a:r>
            <a:r>
              <a:rPr lang="en-IN" sz="2800" baseline="30000" dirty="0"/>
              <a:t>-2</a:t>
            </a:r>
            <a:r>
              <a:rPr lang="en-IN" sz="2800" dirty="0"/>
              <a:t> and adjust in next session based on patients’ response</a:t>
            </a:r>
          </a:p>
          <a:p>
            <a:pPr marL="0" indent="0">
              <a:buNone/>
            </a:pPr>
            <a:endParaRPr lang="en-IN" sz="2800" baseline="30000" dirty="0"/>
          </a:p>
        </p:txBody>
      </p:sp>
    </p:spTree>
    <p:extLst>
      <p:ext uri="{BB962C8B-B14F-4D97-AF65-F5344CB8AC3E}">
        <p14:creationId xmlns="" xmlns:p14="http://schemas.microsoft.com/office/powerpoint/2010/main" val="3395007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800" dirty="0"/>
              <a:t>Chronic lesion: between 4 and 50 Jcm</a:t>
            </a:r>
            <a:r>
              <a:rPr lang="en-IN" sz="2800" baseline="30000" dirty="0"/>
              <a:t>-2</a:t>
            </a:r>
          </a:p>
          <a:p>
            <a:r>
              <a:rPr lang="en-IN" sz="2800" dirty="0"/>
              <a:t>Deeper structures: use a higher dose</a:t>
            </a:r>
          </a:p>
        </p:txBody>
      </p:sp>
    </p:spTree>
    <p:extLst>
      <p:ext uri="{BB962C8B-B14F-4D97-AF65-F5344CB8AC3E}">
        <p14:creationId xmlns="" xmlns:p14="http://schemas.microsoft.com/office/powerpoint/2010/main" val="393491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sz="2800" dirty="0"/>
              <a:t>3. Pulsed output</a:t>
            </a:r>
          </a:p>
          <a:p>
            <a:r>
              <a:rPr lang="en-IN" sz="2800" dirty="0"/>
              <a:t>Acute conditions: low pulse frequency and long pulse duration</a:t>
            </a:r>
          </a:p>
          <a:p>
            <a:r>
              <a:rPr lang="en-IN" sz="2800" dirty="0"/>
              <a:t>Chronic conditions: higher pulse repetition rates and short pulse durations</a:t>
            </a:r>
          </a:p>
          <a:p>
            <a:pPr marL="0" indent="0">
              <a:buNone/>
            </a:pPr>
            <a:endParaRPr lang="en-IN" sz="2800" dirty="0"/>
          </a:p>
          <a:p>
            <a:endParaRPr lang="en-IN" dirty="0"/>
          </a:p>
        </p:txBody>
      </p:sp>
    </p:spTree>
    <p:extLst>
      <p:ext uri="{BB962C8B-B14F-4D97-AF65-F5344CB8AC3E}">
        <p14:creationId xmlns="" xmlns:p14="http://schemas.microsoft.com/office/powerpoint/2010/main" val="3057509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sz="2800" dirty="0"/>
              <a:t>4. Area of treatment</a:t>
            </a:r>
          </a:p>
          <a:p>
            <a:r>
              <a:rPr lang="en-IN" sz="2800" dirty="0"/>
              <a:t>Discrete lesions: </a:t>
            </a:r>
            <a:r>
              <a:rPr lang="en-IN" sz="2800" dirty="0">
                <a:solidFill>
                  <a:srgbClr val="C00000"/>
                </a:solidFill>
              </a:rPr>
              <a:t>directly</a:t>
            </a:r>
            <a:r>
              <a:rPr lang="en-IN" sz="2800" dirty="0"/>
              <a:t> by applying laser over them</a:t>
            </a:r>
          </a:p>
          <a:p>
            <a:r>
              <a:rPr lang="en-IN" sz="2800" dirty="0"/>
              <a:t>For wounds and larger areas: the part is divided into </a:t>
            </a:r>
            <a:r>
              <a:rPr lang="en-IN" sz="2800" dirty="0">
                <a:solidFill>
                  <a:srgbClr val="C00000"/>
                </a:solidFill>
              </a:rPr>
              <a:t>grid</a:t>
            </a:r>
            <a:r>
              <a:rPr lang="en-IN" sz="2800" dirty="0"/>
              <a:t> and each area is separately stimulated or a </a:t>
            </a:r>
            <a:r>
              <a:rPr lang="en-IN" sz="2800" dirty="0">
                <a:solidFill>
                  <a:srgbClr val="C00000"/>
                </a:solidFill>
              </a:rPr>
              <a:t>scanning</a:t>
            </a:r>
            <a:r>
              <a:rPr lang="en-IN" sz="2800" dirty="0"/>
              <a:t> </a:t>
            </a:r>
            <a:r>
              <a:rPr lang="en-IN" sz="2800" dirty="0">
                <a:solidFill>
                  <a:srgbClr val="C00000"/>
                </a:solidFill>
              </a:rPr>
              <a:t>technique</a:t>
            </a:r>
            <a:r>
              <a:rPr lang="en-IN" sz="2800" dirty="0"/>
              <a:t> is used where the laser is moved continuously over the wound surface</a:t>
            </a:r>
          </a:p>
          <a:p>
            <a:r>
              <a:rPr lang="en-IN" sz="2800" b="1" u="sng" dirty="0"/>
              <a:t>Healthy skin at the edge of wound can be stimulated with spotting at usually 1 cm distance</a:t>
            </a:r>
          </a:p>
        </p:txBody>
      </p:sp>
    </p:spTree>
    <p:extLst>
      <p:ext uri="{BB962C8B-B14F-4D97-AF65-F5344CB8AC3E}">
        <p14:creationId xmlns="" xmlns:p14="http://schemas.microsoft.com/office/powerpoint/2010/main" val="17372353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09120"/>
          </a:xfrm>
        </p:spPr>
        <p:txBody>
          <a:bodyPr>
            <a:normAutofit/>
          </a:bodyPr>
          <a:lstStyle/>
          <a:p>
            <a:r>
              <a:rPr lang="en-IN" sz="2800" dirty="0"/>
              <a:t>For the treatment of </a:t>
            </a:r>
            <a:r>
              <a:rPr lang="en-IN" sz="2800" dirty="0">
                <a:solidFill>
                  <a:schemeClr val="accent3">
                    <a:lumMod val="75000"/>
                  </a:schemeClr>
                </a:solidFill>
              </a:rPr>
              <a:t>open wounds</a:t>
            </a:r>
            <a:r>
              <a:rPr lang="en-IN" sz="2800" dirty="0"/>
              <a:t>, it is held just </a:t>
            </a:r>
            <a:r>
              <a:rPr lang="en-IN" sz="2800" u="sng" dirty="0"/>
              <a:t>above the wound or on a sterile clear plastic wrap over the wound</a:t>
            </a:r>
            <a:r>
              <a:rPr lang="en-IN" sz="2800" dirty="0"/>
              <a:t>.</a:t>
            </a:r>
          </a:p>
          <a:p>
            <a:r>
              <a:rPr lang="en-IN" sz="2800" dirty="0">
                <a:solidFill>
                  <a:schemeClr val="tx2">
                    <a:lumMod val="75000"/>
                  </a:schemeClr>
                </a:solidFill>
              </a:rPr>
              <a:t>For painful areas</a:t>
            </a:r>
            <a:r>
              <a:rPr lang="en-IN" sz="2800" dirty="0"/>
              <a:t>: </a:t>
            </a:r>
            <a:r>
              <a:rPr lang="en-IN" sz="2800" u="sng" dirty="0"/>
              <a:t>directly over the tender points </a:t>
            </a:r>
            <a:r>
              <a:rPr lang="en-IN" sz="2800" dirty="0"/>
              <a:t>or painful spots</a:t>
            </a:r>
          </a:p>
          <a:p>
            <a:pPr marL="0" indent="0">
              <a:buNone/>
            </a:pPr>
            <a:r>
              <a:rPr lang="en-IN" sz="2800" dirty="0"/>
              <a:t>5. Progression of treatment</a:t>
            </a:r>
          </a:p>
          <a:p>
            <a:r>
              <a:rPr lang="en-IN" sz="2800" dirty="0"/>
              <a:t>No response after first treatment: dose should be increases</a:t>
            </a:r>
          </a:p>
          <a:p>
            <a:r>
              <a:rPr lang="en-IN" sz="2800" dirty="0"/>
              <a:t>No response after 2-3 treatments: alternative method</a:t>
            </a:r>
          </a:p>
        </p:txBody>
      </p:sp>
    </p:spTree>
    <p:extLst>
      <p:ext uri="{BB962C8B-B14F-4D97-AF65-F5344CB8AC3E}">
        <p14:creationId xmlns="" xmlns:p14="http://schemas.microsoft.com/office/powerpoint/2010/main" val="6901501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Dangers</a:t>
            </a:r>
          </a:p>
        </p:txBody>
      </p:sp>
      <p:sp>
        <p:nvSpPr>
          <p:cNvPr id="3" name="Content Placeholder 2"/>
          <p:cNvSpPr>
            <a:spLocks noGrp="1"/>
          </p:cNvSpPr>
          <p:nvPr>
            <p:ph idx="1"/>
          </p:nvPr>
        </p:nvSpPr>
        <p:spPr>
          <a:xfrm>
            <a:off x="457200" y="1600200"/>
            <a:ext cx="8229600" cy="4853136"/>
          </a:xfrm>
        </p:spPr>
        <p:txBody>
          <a:bodyPr>
            <a:noAutofit/>
          </a:bodyPr>
          <a:lstStyle/>
          <a:p>
            <a:pPr algn="just"/>
            <a:r>
              <a:rPr lang="en-IN" sz="2800" dirty="0"/>
              <a:t>Risk of damage if the beam is applied directly into the eye</a:t>
            </a:r>
          </a:p>
          <a:p>
            <a:pPr algn="just"/>
            <a:r>
              <a:rPr lang="en-IN" sz="2800" dirty="0"/>
              <a:t>Therapeutic lasers have no thermal effect but if it passes the cornea and lens of the eye, the beam can get focussed on a very small area and can cause local intense heating and even total loss of vision of that eye.</a:t>
            </a:r>
          </a:p>
          <a:p>
            <a:pPr algn="just"/>
            <a:r>
              <a:rPr lang="en-IN" sz="2800" dirty="0"/>
              <a:t>Though the risk is small by therapeutic lasers, still shining a laser into the eye or looking directly into the laser beam must be avoided strictly.</a:t>
            </a:r>
          </a:p>
        </p:txBody>
      </p:sp>
    </p:spTree>
    <p:extLst>
      <p:ext uri="{BB962C8B-B14F-4D97-AF65-F5344CB8AC3E}">
        <p14:creationId xmlns="" xmlns:p14="http://schemas.microsoft.com/office/powerpoint/2010/main" val="3375836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Reasonable precautions</a:t>
            </a:r>
          </a:p>
        </p:txBody>
      </p:sp>
      <p:sp>
        <p:nvSpPr>
          <p:cNvPr id="3" name="Content Placeholder 2"/>
          <p:cNvSpPr>
            <a:spLocks noGrp="1"/>
          </p:cNvSpPr>
          <p:nvPr>
            <p:ph idx="1"/>
          </p:nvPr>
        </p:nvSpPr>
        <p:spPr>
          <a:xfrm>
            <a:off x="457200" y="1600200"/>
            <a:ext cx="8229600" cy="4925144"/>
          </a:xfrm>
        </p:spPr>
        <p:txBody>
          <a:bodyPr>
            <a:normAutofit/>
          </a:bodyPr>
          <a:lstStyle/>
          <a:p>
            <a:r>
              <a:rPr lang="en-IN" sz="2800" dirty="0"/>
              <a:t>Eye protection</a:t>
            </a:r>
          </a:p>
          <a:p>
            <a:pPr marL="514350" indent="-514350">
              <a:buAutoNum type="arabicPeriod"/>
            </a:pPr>
            <a:r>
              <a:rPr lang="en-IN" sz="2800" dirty="0"/>
              <a:t>Use laser devices in specially designated areas</a:t>
            </a:r>
          </a:p>
          <a:p>
            <a:pPr marL="514350" indent="-514350">
              <a:buAutoNum type="arabicPeriod"/>
            </a:pPr>
            <a:r>
              <a:rPr lang="en-IN" sz="2800" dirty="0"/>
              <a:t>Avoid reflecting the laser beam from shiny surfaces</a:t>
            </a:r>
          </a:p>
          <a:p>
            <a:pPr marL="514350" indent="-514350">
              <a:buAutoNum type="arabicPeriod"/>
            </a:pPr>
            <a:r>
              <a:rPr lang="en-IN" sz="2800" dirty="0"/>
              <a:t>Switch the laser on only when the applicator is in contact with the skin</a:t>
            </a:r>
          </a:p>
          <a:p>
            <a:pPr marL="514350" indent="-514350">
              <a:buAutoNum type="arabicPeriod"/>
            </a:pPr>
            <a:r>
              <a:rPr lang="en-IN" sz="2800" dirty="0"/>
              <a:t>Wear appropriate protective glasses or goggles</a:t>
            </a:r>
          </a:p>
          <a:p>
            <a:pPr marL="0" indent="0">
              <a:buNone/>
            </a:pPr>
            <a:r>
              <a:rPr lang="en-IN" sz="2800" dirty="0"/>
              <a:t>      (for class 2, 3A and 3B)</a:t>
            </a:r>
          </a:p>
          <a:p>
            <a:pPr marL="0" indent="0">
              <a:buNone/>
            </a:pPr>
            <a:r>
              <a:rPr lang="en-IN" sz="2800" dirty="0"/>
              <a:t>5. Display outside when laser is in use, however</a:t>
            </a:r>
          </a:p>
          <a:p>
            <a:pPr marL="0" indent="0">
              <a:buNone/>
            </a:pPr>
            <a:r>
              <a:rPr lang="en-IN" sz="2800" dirty="0"/>
              <a:t>     unusual below class 4.</a:t>
            </a:r>
          </a:p>
          <a:p>
            <a:endParaRPr lang="en-IN" sz="2800" dirty="0"/>
          </a:p>
          <a:p>
            <a:endParaRPr lang="en-IN" sz="2800" dirty="0"/>
          </a:p>
        </p:txBody>
      </p:sp>
    </p:spTree>
    <p:extLst>
      <p:ext uri="{BB962C8B-B14F-4D97-AF65-F5344CB8AC3E}">
        <p14:creationId xmlns="" xmlns:p14="http://schemas.microsoft.com/office/powerpoint/2010/main" val="13560124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a:t>Tumours: Avoid treatment</a:t>
            </a:r>
          </a:p>
          <a:p>
            <a:r>
              <a:rPr lang="en-IN" sz="2800" dirty="0"/>
              <a:t>Infection: clean the contact area </a:t>
            </a:r>
          </a:p>
        </p:txBody>
      </p:sp>
    </p:spTree>
    <p:extLst>
      <p:ext uri="{BB962C8B-B14F-4D97-AF65-F5344CB8AC3E}">
        <p14:creationId xmlns="" xmlns:p14="http://schemas.microsoft.com/office/powerpoint/2010/main" val="24561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Collimation</a:t>
            </a:r>
          </a:p>
        </p:txBody>
      </p:sp>
      <p:sp>
        <p:nvSpPr>
          <p:cNvPr id="3" name="Content Placeholder 2"/>
          <p:cNvSpPr>
            <a:spLocks noGrp="1"/>
          </p:cNvSpPr>
          <p:nvPr>
            <p:ph idx="1"/>
          </p:nvPr>
        </p:nvSpPr>
        <p:spPr/>
        <p:txBody>
          <a:bodyPr>
            <a:normAutofit/>
          </a:bodyPr>
          <a:lstStyle/>
          <a:p>
            <a:r>
              <a:rPr lang="en-IN" sz="2800" dirty="0"/>
              <a:t>Lasers </a:t>
            </a:r>
            <a:r>
              <a:rPr lang="en-IN" sz="2800" b="1" dirty="0">
                <a:solidFill>
                  <a:schemeClr val="accent6">
                    <a:lumMod val="75000"/>
                  </a:schemeClr>
                </a:solidFill>
              </a:rPr>
              <a:t>remain in a parallel beam </a:t>
            </a:r>
            <a:r>
              <a:rPr lang="en-IN" sz="2800" dirty="0"/>
              <a:t>(lack of beam divergence) as a consequence of spatial coherence.</a:t>
            </a:r>
          </a:p>
          <a:p>
            <a:r>
              <a:rPr lang="en-IN" sz="2800" dirty="0"/>
              <a:t>Since the radiation does not diverge, the energy is propagated over very long distances.</a:t>
            </a:r>
          </a:p>
          <a:p>
            <a:pPr marL="0" indent="0">
              <a:buNone/>
            </a:pPr>
            <a:endParaRPr lang="en-IN" sz="2800" dirty="0"/>
          </a:p>
        </p:txBody>
      </p:sp>
    </p:spTree>
    <p:extLst>
      <p:ext uri="{BB962C8B-B14F-4D97-AF65-F5344CB8AC3E}">
        <p14:creationId xmlns="" xmlns:p14="http://schemas.microsoft.com/office/powerpoint/2010/main" val="30266311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Contra-indications</a:t>
            </a:r>
          </a:p>
        </p:txBody>
      </p:sp>
      <p:sp>
        <p:nvSpPr>
          <p:cNvPr id="3" name="Content Placeholder 2"/>
          <p:cNvSpPr>
            <a:spLocks noGrp="1"/>
          </p:cNvSpPr>
          <p:nvPr>
            <p:ph idx="1"/>
          </p:nvPr>
        </p:nvSpPr>
        <p:spPr/>
        <p:txBody>
          <a:bodyPr>
            <a:normAutofit/>
          </a:bodyPr>
          <a:lstStyle/>
          <a:p>
            <a:r>
              <a:rPr lang="en-IN" sz="2800" dirty="0"/>
              <a:t>Tumours</a:t>
            </a:r>
          </a:p>
          <a:p>
            <a:r>
              <a:rPr lang="en-IN" sz="2800" dirty="0"/>
              <a:t>Recently irradiated areas</a:t>
            </a:r>
          </a:p>
          <a:p>
            <a:r>
              <a:rPr lang="en-IN" sz="2800" dirty="0"/>
              <a:t>Pregnant uterus</a:t>
            </a:r>
          </a:p>
        </p:txBody>
      </p:sp>
    </p:spTree>
    <p:extLst>
      <p:ext uri="{BB962C8B-B14F-4D97-AF65-F5344CB8AC3E}">
        <p14:creationId xmlns="" xmlns:p14="http://schemas.microsoft.com/office/powerpoint/2010/main" val="17422769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lstStyle/>
          <a:p>
            <a:r>
              <a:rPr lang="en-IN" dirty="0"/>
              <a:t>Thank You</a:t>
            </a:r>
          </a:p>
        </p:txBody>
      </p:sp>
    </p:spTree>
    <p:extLst>
      <p:ext uri="{BB962C8B-B14F-4D97-AF65-F5344CB8AC3E}">
        <p14:creationId xmlns="" xmlns:p14="http://schemas.microsoft.com/office/powerpoint/2010/main" val="299106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5" y="188640"/>
            <a:ext cx="8856984" cy="6480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1408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a:t>How Laser Works</a:t>
            </a:r>
            <a:br>
              <a:rPr lang="en-IN" sz="3600" b="1" dirty="0"/>
            </a:br>
            <a:r>
              <a:rPr lang="en-IN" sz="3600" b="1" dirty="0"/>
              <a:t>Laser Principles</a:t>
            </a:r>
          </a:p>
        </p:txBody>
      </p:sp>
      <p:sp>
        <p:nvSpPr>
          <p:cNvPr id="3" name="Content Placeholder 2"/>
          <p:cNvSpPr>
            <a:spLocks noGrp="1"/>
          </p:cNvSpPr>
          <p:nvPr>
            <p:ph idx="1"/>
          </p:nvPr>
        </p:nvSpPr>
        <p:spPr/>
        <p:txBody>
          <a:bodyPr>
            <a:normAutofit/>
          </a:bodyPr>
          <a:lstStyle/>
          <a:p>
            <a:r>
              <a:rPr lang="en-IN" sz="2800" dirty="0"/>
              <a:t>The electrons in an atom or a molecule exist in a very specific energy level called states.</a:t>
            </a:r>
          </a:p>
          <a:p>
            <a:r>
              <a:rPr lang="en-IN" sz="2800" dirty="0"/>
              <a:t>Each atom possesses electrons that are specific to the characteristic element or a combination of elements (molecules).</a:t>
            </a:r>
          </a:p>
          <a:p>
            <a:r>
              <a:rPr lang="en-IN" sz="2800" dirty="0"/>
              <a:t>The transition of an atom or a molecule from one state to another is called </a:t>
            </a:r>
            <a:r>
              <a:rPr lang="en-IN" sz="2800" u="sng" dirty="0">
                <a:solidFill>
                  <a:srgbClr val="0070C0"/>
                </a:solidFill>
              </a:rPr>
              <a:t>Quantum Transition</a:t>
            </a:r>
            <a:r>
              <a:rPr lang="en-IN" sz="2800" dirty="0"/>
              <a:t>.</a:t>
            </a:r>
          </a:p>
          <a:p>
            <a:r>
              <a:rPr lang="en-IN" sz="2800" dirty="0"/>
              <a:t>Quantum transitions may be induced by various causes</a:t>
            </a:r>
          </a:p>
        </p:txBody>
      </p:sp>
    </p:spTree>
    <p:extLst>
      <p:ext uri="{BB962C8B-B14F-4D97-AF65-F5344CB8AC3E}">
        <p14:creationId xmlns="" xmlns:p14="http://schemas.microsoft.com/office/powerpoint/2010/main" val="4215892669"/>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1102</TotalTime>
  <Words>3105</Words>
  <Application>Microsoft Office PowerPoint</Application>
  <PresentationFormat>On-screen Show (4:3)</PresentationFormat>
  <Paragraphs>340</Paragraphs>
  <Slides>71</Slides>
  <Notes>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blank</vt:lpstr>
      <vt:lpstr>LASER Light  Amplification by Stimulated Emission of Radiations     Dr.Nalina Gupta</vt:lpstr>
      <vt:lpstr>Slide 2</vt:lpstr>
      <vt:lpstr>Slide 3</vt:lpstr>
      <vt:lpstr>How Laser radiations differ from ordinary light- Laser light Properties</vt:lpstr>
      <vt:lpstr>Monochromaticity</vt:lpstr>
      <vt:lpstr>Coherence (united)</vt:lpstr>
      <vt:lpstr>Collimation</vt:lpstr>
      <vt:lpstr>Slide 8</vt:lpstr>
      <vt:lpstr>How Laser Works Laser Principles</vt:lpstr>
      <vt:lpstr>Slide 10</vt:lpstr>
      <vt:lpstr>Slide 11</vt:lpstr>
      <vt:lpstr>Slide 12</vt:lpstr>
      <vt:lpstr>Slide 13</vt:lpstr>
      <vt:lpstr>Slide 14</vt:lpstr>
      <vt:lpstr>Elements of Laser Devices</vt:lpstr>
      <vt:lpstr>Slide 16</vt:lpstr>
      <vt:lpstr>Slide 17</vt:lpstr>
      <vt:lpstr>Slide 18</vt:lpstr>
      <vt:lpstr>Laser Parameters</vt:lpstr>
      <vt:lpstr>Slide 20</vt:lpstr>
      <vt:lpstr>Effects of LASER Radiation on the Tissues</vt:lpstr>
      <vt:lpstr>Slide 22</vt:lpstr>
      <vt:lpstr>Slide 23</vt:lpstr>
      <vt:lpstr>Laser Interaction Mechanisms</vt:lpstr>
      <vt:lpstr>Slide 25</vt:lpstr>
      <vt:lpstr>Thermal Effect of Laser Radiation</vt:lpstr>
      <vt:lpstr>Slide 27</vt:lpstr>
      <vt:lpstr>Slide 28</vt:lpstr>
      <vt:lpstr>Slide 29</vt:lpstr>
      <vt:lpstr>Slide 30</vt:lpstr>
      <vt:lpstr>Slide 31</vt:lpstr>
      <vt:lpstr>Slide 32</vt:lpstr>
      <vt:lpstr>Types of Lasers</vt:lpstr>
      <vt:lpstr>Slide 34</vt:lpstr>
      <vt:lpstr>Slide 35</vt:lpstr>
      <vt:lpstr>Classification of Laser</vt:lpstr>
      <vt:lpstr>Therapeutic Uses of Lasers</vt:lpstr>
      <vt:lpstr>Slide 38</vt:lpstr>
      <vt:lpstr>Tissue healing</vt:lpstr>
      <vt:lpstr>Slide 40</vt:lpstr>
      <vt:lpstr>Slide 41</vt:lpstr>
      <vt:lpstr>Slide 42</vt:lpstr>
      <vt:lpstr>Slide 43</vt:lpstr>
      <vt:lpstr>Musculo-skeletal Pain</vt:lpstr>
      <vt:lpstr>Slide 45</vt:lpstr>
      <vt:lpstr>Slide 46</vt:lpstr>
      <vt:lpstr>Carpal Tunnel Syndrome</vt:lpstr>
      <vt:lpstr>Oedema and Lymphedema</vt:lpstr>
      <vt:lpstr>Raynaud’s phenomenon</vt:lpstr>
      <vt:lpstr>Principles of Application</vt:lpstr>
      <vt:lpstr>Slide 51</vt:lpstr>
      <vt:lpstr>Slide 52</vt:lpstr>
      <vt:lpstr>Slide 53</vt:lpstr>
      <vt:lpstr>Technique of Application</vt:lpstr>
      <vt:lpstr>Slide 55</vt:lpstr>
      <vt:lpstr>Slide 56</vt:lpstr>
      <vt:lpstr>Slide 57</vt:lpstr>
      <vt:lpstr>Slide 58</vt:lpstr>
      <vt:lpstr>Slide 59</vt:lpstr>
      <vt:lpstr>Dosage</vt:lpstr>
      <vt:lpstr>Slide 61</vt:lpstr>
      <vt:lpstr>Slide 62</vt:lpstr>
      <vt:lpstr>Slide 63</vt:lpstr>
      <vt:lpstr>Slide 64</vt:lpstr>
      <vt:lpstr>Slide 65</vt:lpstr>
      <vt:lpstr>Slide 66</vt:lpstr>
      <vt:lpstr>Dangers</vt:lpstr>
      <vt:lpstr>Reasonable precautions</vt:lpstr>
      <vt:lpstr>Slide 69</vt:lpstr>
      <vt:lpstr>Contra-indications</vt:lpstr>
      <vt:lpstr>Thank You</vt:lpstr>
    </vt:vector>
  </TitlesOfParts>
  <Company>Vodafone Essar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dc:title>
  <dc:creator>NALINA</dc:creator>
  <cp:lastModifiedBy>Mihir</cp:lastModifiedBy>
  <cp:revision>103</cp:revision>
  <dcterms:created xsi:type="dcterms:W3CDTF">2017-09-26T09:22:00Z</dcterms:created>
  <dcterms:modified xsi:type="dcterms:W3CDTF">2020-08-17T09:15:11Z</dcterms:modified>
  <cp:contentStatus/>
</cp:coreProperties>
</file>