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65" r:id="rId15"/>
    <p:sldId id="266" r:id="rId16"/>
    <p:sldId id="271" r:id="rId17"/>
    <p:sldId id="267" r:id="rId18"/>
    <p:sldId id="268" r:id="rId19"/>
    <p:sldId id="281" r:id="rId20"/>
    <p:sldId id="269" r:id="rId21"/>
    <p:sldId id="282" r:id="rId22"/>
    <p:sldId id="283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9128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2644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240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5665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0533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3687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8509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4221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4968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5745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0077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9298-8CED-4C9C-A778-813C570A1FE6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79E9-ECF3-4D44-B328-BD7CAA2EA9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888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0068993" TargetMode="External"/><Relationship Id="rId2" Type="http://schemas.openxmlformats.org/officeDocument/2006/relationships/hyperlink" Target="http://www.sciencedirect.com/science/article/pii/S000689930603605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pics.sciencedirect.com/topics/page/Spinal_cord_injury" TargetMode="External"/><Relationship Id="rId4" Type="http://schemas.openxmlformats.org/officeDocument/2006/relationships/hyperlink" Target="http://www.sciencedirect.com/science/journal/00068993/1137/supp/C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36431"/>
            <a:ext cx="9144000" cy="4065563"/>
          </a:xfrm>
        </p:spPr>
        <p:txBody>
          <a:bodyPr anchor="ctr">
            <a:normAutofit/>
          </a:bodyPr>
          <a:lstStyle/>
          <a:p>
            <a:r>
              <a:rPr lang="e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 LESIONS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8736037" y="5288340"/>
            <a:ext cx="3455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Dr. A.R. </a:t>
            </a:r>
            <a:r>
              <a:rPr lang="en-US" sz="2400" dirty="0" err="1" smtClean="0"/>
              <a:t>Gandotra</a:t>
            </a:r>
            <a:endParaRPr lang="en-US" sz="2400" dirty="0" smtClean="0"/>
          </a:p>
          <a:p>
            <a:r>
              <a:rPr lang="en-US" sz="2400" dirty="0" smtClean="0"/>
              <a:t>HOD and Professor</a:t>
            </a:r>
            <a:endParaRPr lang="en-US" sz="2400" dirty="0" smtClean="0"/>
          </a:p>
          <a:p>
            <a:r>
              <a:rPr lang="en-US" sz="2400" dirty="0" smtClean="0"/>
              <a:t>Department of Anatomy</a:t>
            </a:r>
          </a:p>
          <a:p>
            <a:r>
              <a:rPr lang="en-US" sz="2400" dirty="0" smtClean="0"/>
              <a:t>S.B.K.S.M.I. &amp; R.C.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91711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Autofit/>
          </a:bodyPr>
          <a:lstStyle/>
          <a:p>
            <a:pPr marL="514350" indent="-514350">
              <a:buAutoNum type="alphaLcParenR"/>
            </a:pPr>
            <a:r>
              <a:rPr lang="en-IN" sz="3600" b="1" dirty="0"/>
              <a:t>SEGMENTAL PARALYSIS- VOLUNTARY AND REFLEX- 	COMPLETE OR PARTIAL</a:t>
            </a:r>
          </a:p>
          <a:p>
            <a:pPr marL="0" indent="0">
              <a:buNone/>
            </a:pPr>
            <a:r>
              <a:rPr lang="en-IN" sz="3600" b="1" dirty="0"/>
              <a:t>b) ATONIA OR HYPOTONIA- STRETCH REFLEX –  MUSCLES 	FLACCID</a:t>
            </a:r>
          </a:p>
          <a:p>
            <a:pPr marL="0" indent="0">
              <a:buNone/>
            </a:pPr>
            <a:r>
              <a:rPr lang="en-IN" sz="3600" b="1" dirty="0"/>
              <a:t>c) AREFLEXIA- DEEP TENDON REFLEXES ARE LOST</a:t>
            </a:r>
          </a:p>
          <a:p>
            <a:pPr marL="0" indent="0">
              <a:buNone/>
            </a:pPr>
            <a:r>
              <a:rPr lang="en-IN" sz="3600" b="1" dirty="0"/>
              <a:t>d) WITHIN 2-3 WEEKS MUSCLES CONTRACT 	SPONTANEOUSLY FORMING FIBRILATIONS AND 	FASCICULATIONS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04531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365760"/>
            <a:ext cx="12053454" cy="6492240"/>
          </a:xfrm>
        </p:spPr>
        <p:txBody>
          <a:bodyPr>
            <a:noAutofit/>
          </a:bodyPr>
          <a:lstStyle/>
          <a:p>
            <a:endParaRPr lang="en-IN" sz="3600" b="1" dirty="0"/>
          </a:p>
          <a:p>
            <a:r>
              <a:rPr lang="en-IN" sz="3600" b="1" dirty="0"/>
              <a:t>FIBRILLATION- WHEN SINGLE MUSCLE FIBER CONTRACTS.</a:t>
            </a:r>
          </a:p>
          <a:p>
            <a:pPr marL="1828800" lvl="4" indent="0">
              <a:buNone/>
            </a:pPr>
            <a:r>
              <a:rPr lang="en-IN" sz="2400" b="1" dirty="0"/>
              <a:t>      	</a:t>
            </a:r>
            <a:r>
              <a:rPr lang="en-IN" sz="3600" b="1" dirty="0"/>
              <a:t>- USUALLY VISIBLE IN TONGUE</a:t>
            </a:r>
          </a:p>
          <a:p>
            <a:r>
              <a:rPr lang="en-IN" sz="3600" b="1" dirty="0"/>
              <a:t>FASCICULATION- GROUP OF MUSCLE FIBERS UNDERGO 				       TWITCHING</a:t>
            </a:r>
          </a:p>
          <a:p>
            <a:pPr marL="0" indent="0">
              <a:buNone/>
            </a:pPr>
            <a:r>
              <a:rPr lang="en-IN" sz="3600" b="1" dirty="0"/>
              <a:t>		             - SEEN UNDER THE SKIN</a:t>
            </a:r>
          </a:p>
          <a:p>
            <a:pPr marL="0" indent="0">
              <a:buNone/>
            </a:pPr>
            <a:r>
              <a:rPr lang="en-IN" sz="3600" b="1" dirty="0"/>
              <a:t>		             -HYPERSENSITIVITY OF MUSCLES TO 			 	     CIRCULATING CHEMICAL MEDIATORS</a:t>
            </a:r>
          </a:p>
          <a:p>
            <a:pPr marL="0" indent="0">
              <a:buNone/>
            </a:pPr>
            <a:r>
              <a:rPr lang="en-IN" sz="3600" b="1" dirty="0"/>
              <a:t>e) ATROPHY AFTER </a:t>
            </a:r>
            <a:r>
              <a:rPr lang="en-IN" sz="3600" b="1" dirty="0">
                <a:solidFill>
                  <a:prstClr val="black"/>
                </a:solidFill>
              </a:rPr>
              <a:t>FIBRILLATION AND FASCICULATION-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0968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843"/>
            <a:ext cx="12192000" cy="62671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3600" b="1" dirty="0"/>
          </a:p>
          <a:p>
            <a:pPr marL="0" indent="0">
              <a:buNone/>
            </a:pPr>
            <a:r>
              <a:rPr lang="en-IN" sz="3600" b="1" dirty="0"/>
              <a:t>f) PRE GANGLIONIC FIBERS- DRY CYNOTIC SKIN </a:t>
            </a:r>
          </a:p>
          <a:p>
            <a:pPr marL="0" indent="0">
              <a:buNone/>
            </a:pPr>
            <a:r>
              <a:rPr lang="en-IN" sz="3600" b="1" dirty="0"/>
              <a:t>	– BRITTLE FINGER NAILS - LOSS OF HAIR</a:t>
            </a:r>
          </a:p>
          <a:p>
            <a:pPr marL="0" indent="0">
              <a:buNone/>
            </a:pPr>
            <a:r>
              <a:rPr lang="en-IN" sz="3600" b="1" dirty="0"/>
              <a:t>	 – LYSIS OF BONES AND JOINTS</a:t>
            </a:r>
          </a:p>
          <a:p>
            <a:pPr marL="0" indent="0">
              <a:buNone/>
            </a:pPr>
            <a:endParaRPr lang="en-IN" sz="3600" b="1" dirty="0"/>
          </a:p>
          <a:p>
            <a:pPr marL="0" indent="0">
              <a:buNone/>
            </a:pPr>
            <a:r>
              <a:rPr lang="en-IN" sz="3600" b="1" dirty="0"/>
              <a:t>	POST GANGLIONIC FIBERS OF S 2,3,4 CAUSES 	DYSFUNCTION OF URINARY BLADDER AND RECTUM</a:t>
            </a:r>
          </a:p>
        </p:txBody>
      </p:sp>
    </p:spTree>
    <p:extLst>
      <p:ext uri="{BB962C8B-B14F-4D97-AF65-F5344CB8AC3E}">
        <p14:creationId xmlns:p14="http://schemas.microsoft.com/office/powerpoint/2010/main" xmlns="" val="196312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9828"/>
            <a:ext cx="12192000" cy="6478172"/>
          </a:xfrm>
        </p:spPr>
        <p:txBody>
          <a:bodyPr/>
          <a:lstStyle/>
          <a:p>
            <a:pPr marL="0" lvl="0" indent="0">
              <a:buNone/>
            </a:pPr>
            <a:endParaRPr lang="en-IN" sz="32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IN" sz="3200" b="1" dirty="0">
                <a:solidFill>
                  <a:prstClr val="black"/>
                </a:solidFill>
              </a:rPr>
              <a:t>	LESION OF SYMPATHETIC POST GANGLIONIC FIBERS IN THE 	VENTRAL ROOT OF T 1,2 –</a:t>
            </a:r>
          </a:p>
          <a:p>
            <a:pPr marL="0" lvl="0" indent="0">
              <a:buNone/>
            </a:pPr>
            <a:r>
              <a:rPr lang="en-IN" sz="3200" b="1" dirty="0">
                <a:solidFill>
                  <a:prstClr val="black"/>
                </a:solidFill>
              </a:rPr>
              <a:t> HORNER’S SYNDROME ON AFFECTED SIDE: </a:t>
            </a:r>
          </a:p>
          <a:p>
            <a:pPr marL="0" lvl="0" indent="0" algn="ctr">
              <a:buNone/>
            </a:pPr>
            <a:r>
              <a:rPr lang="en-IN" sz="3200" b="1" dirty="0">
                <a:solidFill>
                  <a:prstClr val="black"/>
                </a:solidFill>
              </a:rPr>
              <a:t>    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prstClr val="black"/>
                </a:solidFill>
              </a:rPr>
              <a:t> PIN POINT FIXED PUPIL, 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prstClr val="black"/>
                </a:solidFill>
              </a:rPr>
              <a:t>     PTOSIS UPPER EYE LID, 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prstClr val="black"/>
                </a:solidFill>
              </a:rPr>
              <a:t>     ENOPHTHALMOS, </a:t>
            </a:r>
          </a:p>
          <a:p>
            <a:pPr lvl="0" algn="ctr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prstClr val="black"/>
                </a:solidFill>
              </a:rPr>
              <a:t>     WARM AND DRY SKIN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4568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IN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IN" sz="36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IN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UPPER MOTOR NEURON LESION</a:t>
            </a:r>
            <a:br>
              <a:rPr lang="en-IN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IN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(SPASTIC PARALYSIS</a:t>
            </a:r>
            <a:r>
              <a:rPr lang="en-IN" b="1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)</a:t>
            </a:r>
            <a:br>
              <a:rPr lang="en-IN" b="1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3200" b="1" dirty="0"/>
          </a:p>
          <a:p>
            <a:pPr marL="0" indent="0">
              <a:buNone/>
            </a:pPr>
            <a:r>
              <a:rPr lang="en-IN" sz="3600" b="1" dirty="0"/>
              <a:t>	INTERRUPTION OF PYRAMIDAL AND OTHER SUPRA 	SPINAL TRACTS</a:t>
            </a:r>
          </a:p>
          <a:p>
            <a:pPr marL="0" indent="0">
              <a:buNone/>
            </a:pPr>
            <a:r>
              <a:rPr lang="en-IN" sz="3600" b="1" dirty="0"/>
              <a:t>SITE OF LESION: ABOVE PYRAMIDAL DECUSSION-				          	CONTRALATERAL PARALYSIS</a:t>
            </a:r>
          </a:p>
          <a:p>
            <a:pPr marL="0" indent="0">
              <a:buNone/>
            </a:pPr>
            <a:r>
              <a:rPr lang="en-IN" sz="3600" b="1" dirty="0"/>
              <a:t>		       : BELOW </a:t>
            </a:r>
            <a:r>
              <a:rPr lang="en-IN" sz="3600" b="1" dirty="0">
                <a:solidFill>
                  <a:prstClr val="black"/>
                </a:solidFill>
              </a:rPr>
              <a:t>PYRAMIDAL DECUSSION-</a:t>
            </a:r>
          </a:p>
          <a:p>
            <a:pPr marL="0" lvl="0" indent="0">
              <a:buNone/>
            </a:pPr>
            <a:r>
              <a:rPr lang="en-IN" sz="3600" b="1" dirty="0">
                <a:solidFill>
                  <a:prstClr val="black"/>
                </a:solidFill>
              </a:rPr>
              <a:t>			IPSILATERAL PARALYSIS</a:t>
            </a:r>
          </a:p>
          <a:p>
            <a:pPr marL="0" indent="0">
              <a:buNone/>
            </a:pP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203812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5422"/>
            <a:ext cx="12192000" cy="65625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IN" sz="3600" b="1" dirty="0"/>
          </a:p>
          <a:p>
            <a:pPr>
              <a:buFont typeface="Wingdings" panose="05000000000000000000" pitchFamily="2" charset="2"/>
              <a:buChar char="Ø"/>
            </a:pPr>
            <a:endParaRPr lang="en-IN" sz="3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sz="3600" b="1" dirty="0"/>
              <a:t>	AFTER THE LESION THE AFFECTED MUSCLES BECOME 	FLACCID AND DEEP TENDON REFLEXES ARE LOST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b="1" dirty="0"/>
              <a:t>	AFTER A FEW WEEKS FOLLOWING MANIFESTATIONS ARE 	OBSERVED:</a:t>
            </a:r>
          </a:p>
          <a:p>
            <a:pPr marL="0" indent="0">
              <a:buNone/>
            </a:pPr>
            <a:r>
              <a:rPr lang="en-IN" sz="3600" b="1" dirty="0"/>
              <a:t>	a) HEMIPLEGIA, QUADRIPLEGIA, MONOPLEGIA,      	PARAPLEGIA. LOSS OF VOLUNTARY MOVEMENT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87914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365760"/>
            <a:ext cx="11915335" cy="6386732"/>
          </a:xfrm>
        </p:spPr>
        <p:txBody>
          <a:bodyPr/>
          <a:lstStyle/>
          <a:p>
            <a:pPr marL="0" lvl="0" indent="0">
              <a:buNone/>
            </a:pPr>
            <a:endParaRPr lang="en-IN" sz="4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IN" sz="4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IN" sz="4000" b="1" dirty="0">
                <a:solidFill>
                  <a:prstClr val="black"/>
                </a:solidFill>
              </a:rPr>
              <a:t>	b) MUSCLES BECOME SPASTIC, INCREASED MUSCLE 	     TONE, EXAGGERATED TENDON REFLEXES</a:t>
            </a:r>
          </a:p>
          <a:p>
            <a:pPr marL="0" lvl="0" indent="0">
              <a:buNone/>
            </a:pPr>
            <a:r>
              <a:rPr lang="en-IN" sz="4000" b="1" dirty="0">
                <a:solidFill>
                  <a:prstClr val="black"/>
                </a:solidFill>
              </a:rPr>
              <a:t>	c) MUSCULAR RESISTANCE TO PASSIVE MOVEMENT 	    IS INCREASED AND GIVES WAY SUDDENLY – 	 	    </a:t>
            </a:r>
            <a:r>
              <a:rPr lang="en-IN" sz="4000" b="1" u="sng" dirty="0">
                <a:solidFill>
                  <a:prstClr val="black"/>
                </a:solidFill>
              </a:rPr>
              <a:t>CLASP KNIFE MOVEMENT</a:t>
            </a:r>
          </a:p>
          <a:p>
            <a:pPr marL="0" lvl="0" indent="0">
              <a:buNone/>
            </a:pPr>
            <a:endParaRPr lang="en-IN" sz="36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5008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745588"/>
            <a:ext cx="11774658" cy="5978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600" b="1" dirty="0"/>
              <a:t>	</a:t>
            </a:r>
          </a:p>
          <a:p>
            <a:pPr marL="0" indent="0">
              <a:buNone/>
            </a:pPr>
            <a:r>
              <a:rPr lang="en-IN" sz="3600" b="1" dirty="0"/>
              <a:t>	d) SUSTAINED SERIES OF SUSTAINED JERKS WHEN A 	 	     QUICK STRETCH IS APPLIED TO A TENDON – </a:t>
            </a:r>
            <a:r>
              <a:rPr lang="en-IN" sz="3600" b="1" u="sng" dirty="0"/>
              <a:t>CLONUS</a:t>
            </a:r>
            <a:r>
              <a:rPr lang="en-IN" sz="3600" b="1" dirty="0"/>
              <a:t> 	     (ANKLE CLONUS)</a:t>
            </a:r>
          </a:p>
          <a:p>
            <a:pPr marL="0" indent="0">
              <a:buNone/>
            </a:pPr>
            <a:r>
              <a:rPr lang="en-IN" sz="3600" b="1" dirty="0"/>
              <a:t>	e) LOSS OF SUPERFICIAL REFLEXES</a:t>
            </a:r>
          </a:p>
          <a:p>
            <a:pPr marL="0" indent="0">
              <a:buNone/>
            </a:pPr>
            <a:r>
              <a:rPr lang="en-IN" sz="3600" b="1" dirty="0"/>
              <a:t>	f) </a:t>
            </a:r>
            <a:r>
              <a:rPr lang="en-IN" sz="3600" b="1" u="sng" dirty="0"/>
              <a:t>BABINSKI SIGN </a:t>
            </a:r>
            <a:r>
              <a:rPr lang="en-IN" sz="3600" b="1" dirty="0"/>
              <a:t>POSITIVE- WHEN LATERAL ASPECT OF 	    SOLE IS SCRATCHED THE GREAT TOE IS DORSIFLEXED 	    AND OTHER TOES SPREAD FAN-WISE.</a:t>
            </a:r>
          </a:p>
        </p:txBody>
      </p:sp>
    </p:spTree>
    <p:extLst>
      <p:ext uri="{BB962C8B-B14F-4D97-AF65-F5344CB8AC3E}">
        <p14:creationId xmlns:p14="http://schemas.microsoft.com/office/powerpoint/2010/main" xmlns="" val="204991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HEMISECTION OF CORD</a:t>
            </a:r>
            <a:b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(BROWN SEQUARD SYNDROME)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600" b="1" dirty="0"/>
              <a:t>ON THE SIDE OF THE LESION:</a:t>
            </a:r>
          </a:p>
          <a:p>
            <a:pPr marL="0" indent="0">
              <a:buNone/>
            </a:pPr>
            <a:r>
              <a:rPr lang="en-IN" sz="3600" b="1" dirty="0"/>
              <a:t>	: LOSS OF POSTERIOR FUNICULAR FUNCTIONS</a:t>
            </a:r>
          </a:p>
          <a:p>
            <a:pPr marL="0" indent="0">
              <a:buNone/>
            </a:pPr>
            <a:r>
              <a:rPr lang="en-IN" sz="3600" b="1" dirty="0"/>
              <a:t>	: SPASTIC PARALYSIS, ↑ TENDON REFLEXES, + 	 	  BABINSKI (PYRAMIDAL TRACT)</a:t>
            </a:r>
          </a:p>
          <a:p>
            <a:pPr marL="0" indent="0">
              <a:buNone/>
            </a:pPr>
            <a:r>
              <a:rPr lang="en-IN" sz="3600" b="1" dirty="0"/>
              <a:t>ON THE OPPOSITE SIDE:</a:t>
            </a:r>
          </a:p>
          <a:p>
            <a:pPr marL="0" indent="0">
              <a:buNone/>
            </a:pPr>
            <a:r>
              <a:rPr lang="en-IN" sz="3600" b="1" dirty="0"/>
              <a:t>	: LOSS OF PAIN AND TEMPERATURE</a:t>
            </a:r>
          </a:p>
          <a:p>
            <a:pPr marL="0" indent="0">
              <a:buNone/>
            </a:pPr>
            <a:r>
              <a:rPr lang="en-IN" sz="3600" b="1" dirty="0"/>
              <a:t>	  (LATERAL SPINOTHALAMIC TRACT)</a:t>
            </a:r>
          </a:p>
        </p:txBody>
      </p:sp>
    </p:spTree>
    <p:extLst>
      <p:ext uri="{BB962C8B-B14F-4D97-AF65-F5344CB8AC3E}">
        <p14:creationId xmlns:p14="http://schemas.microsoft.com/office/powerpoint/2010/main" xmlns="" val="205232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610"/>
            <a:ext cx="12084148" cy="67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92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4" y="309490"/>
            <a:ext cx="11887200" cy="65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06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TRANSECTION OF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825624"/>
            <a:ext cx="12065391" cy="5032375"/>
          </a:xfrm>
        </p:spPr>
        <p:txBody>
          <a:bodyPr>
            <a:normAutofit/>
          </a:bodyPr>
          <a:lstStyle/>
          <a:p>
            <a:endParaRPr lang="en-IN" sz="3200" b="1" dirty="0"/>
          </a:p>
          <a:p>
            <a:r>
              <a:rPr lang="en-IN" sz="3200" b="1" dirty="0"/>
              <a:t>IF ABOVE C 5- PHRENIC NERVE INVOLVED- PATIENT DIES.</a:t>
            </a:r>
          </a:p>
          <a:p>
            <a:r>
              <a:rPr lang="en-IN" sz="3200" b="1" dirty="0"/>
              <a:t>IF BELOW C 5- QUADRIPLEGIA</a:t>
            </a:r>
          </a:p>
          <a:p>
            <a:r>
              <a:rPr lang="en-IN" sz="3200" b="1" dirty="0"/>
              <a:t>IF BETWEEN CERVICAL AND LUMBO-SACRAL ENLARGEMENTS – PARAPLEGIA</a:t>
            </a:r>
          </a:p>
          <a:p>
            <a:pPr marL="0" indent="0">
              <a:buNone/>
            </a:pPr>
            <a:r>
              <a:rPr lang="en-IN" sz="3200" b="1" dirty="0"/>
              <a:t>	: PARAPLEGIA IN EXTENSION – INCOMPLETE TRANSECTION</a:t>
            </a:r>
          </a:p>
          <a:p>
            <a:pPr marL="0" indent="0">
              <a:buNone/>
            </a:pPr>
            <a:r>
              <a:rPr lang="en-IN" sz="3200" b="1" dirty="0"/>
              <a:t>	: </a:t>
            </a:r>
            <a:r>
              <a:rPr lang="en-IN" sz="3200" b="1" dirty="0">
                <a:solidFill>
                  <a:prstClr val="black"/>
                </a:solidFill>
              </a:rPr>
              <a:t>PARAPLEGIA IN FLEXION – COMPLETE TRANSECTION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476936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258" y="168812"/>
            <a:ext cx="8904850" cy="66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666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1589434"/>
              </p:ext>
            </p:extLst>
          </p:nvPr>
        </p:nvGraphicFramePr>
        <p:xfrm>
          <a:off x="0" y="1"/>
          <a:ext cx="12084150" cy="7161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830">
                  <a:extLst>
                    <a:ext uri="{9D8B030D-6E8A-4147-A177-3AD203B41FA5}">
                      <a16:colId xmlns:a16="http://schemas.microsoft.com/office/drawing/2014/main" xmlns="" val="1767137770"/>
                    </a:ext>
                  </a:extLst>
                </a:gridCol>
                <a:gridCol w="2416830">
                  <a:extLst>
                    <a:ext uri="{9D8B030D-6E8A-4147-A177-3AD203B41FA5}">
                      <a16:colId xmlns:a16="http://schemas.microsoft.com/office/drawing/2014/main" xmlns="" val="1802058845"/>
                    </a:ext>
                  </a:extLst>
                </a:gridCol>
                <a:gridCol w="2416830">
                  <a:extLst>
                    <a:ext uri="{9D8B030D-6E8A-4147-A177-3AD203B41FA5}">
                      <a16:colId xmlns:a16="http://schemas.microsoft.com/office/drawing/2014/main" xmlns="" val="2527196383"/>
                    </a:ext>
                  </a:extLst>
                </a:gridCol>
                <a:gridCol w="2416830">
                  <a:extLst>
                    <a:ext uri="{9D8B030D-6E8A-4147-A177-3AD203B41FA5}">
                      <a16:colId xmlns:a16="http://schemas.microsoft.com/office/drawing/2014/main" xmlns="" val="1049483768"/>
                    </a:ext>
                  </a:extLst>
                </a:gridCol>
                <a:gridCol w="2416830">
                  <a:extLst>
                    <a:ext uri="{9D8B030D-6E8A-4147-A177-3AD203B41FA5}">
                      <a16:colId xmlns:a16="http://schemas.microsoft.com/office/drawing/2014/main" xmlns="" val="994934923"/>
                    </a:ext>
                  </a:extLst>
                </a:gridCol>
              </a:tblGrid>
              <a:tr h="1583428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Author/Journal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Conclusion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2989540"/>
                  </a:ext>
                </a:extLst>
              </a:tr>
              <a:tr h="5577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Event-related beta EEG-changes during passive and attempted foot movements in paraplegic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effectLst/>
                          <a:hlinkClick r:id="rId2"/>
                        </a:rPr>
                        <a:t>Gernot R. Müller-Putz</a:t>
                      </a:r>
                      <a:r>
                        <a:rPr lang="de-DE" sz="2400" b="1" baseline="30000" dirty="0">
                          <a:effectLst/>
                        </a:rPr>
                        <a:t>, </a:t>
                      </a:r>
                      <a:r>
                        <a:rPr lang="de-DE" sz="2400" b="1" dirty="0">
                          <a:effectLst/>
                        </a:rPr>
                        <a:t>, </a:t>
                      </a:r>
                    </a:p>
                    <a:p>
                      <a:r>
                        <a:rPr lang="de-DE" sz="2400" b="1" dirty="0">
                          <a:effectLst/>
                          <a:hlinkClick r:id="rId2"/>
                        </a:rPr>
                        <a:t>Doris Zimmermann</a:t>
                      </a:r>
                      <a:r>
                        <a:rPr lang="de-DE" sz="2400" b="1" dirty="0">
                          <a:effectLst/>
                        </a:rPr>
                        <a:t>, </a:t>
                      </a:r>
                    </a:p>
                    <a:p>
                      <a:r>
                        <a:rPr lang="de-DE" sz="2400" b="1" dirty="0">
                          <a:effectLst/>
                          <a:hlinkClick r:id="rId2"/>
                        </a:rPr>
                        <a:t>Bernhard Graimann</a:t>
                      </a:r>
                      <a:r>
                        <a:rPr lang="de-DE" sz="2400" b="1" dirty="0">
                          <a:effectLst/>
                        </a:rPr>
                        <a:t>, </a:t>
                      </a:r>
                    </a:p>
                    <a:p>
                      <a:r>
                        <a:rPr lang="de-DE" sz="2400" b="1" dirty="0">
                          <a:effectLst/>
                          <a:hlinkClick r:id="rId2"/>
                        </a:rPr>
                        <a:t>Kurt Nestinger</a:t>
                      </a:r>
                      <a:r>
                        <a:rPr lang="de-DE" sz="2400" b="1" dirty="0">
                          <a:effectLst/>
                        </a:rPr>
                        <a:t>, </a:t>
                      </a:r>
                    </a:p>
                    <a:p>
                      <a:r>
                        <a:rPr lang="de-DE" sz="2400" b="1" dirty="0">
                          <a:effectLst/>
                          <a:hlinkClick r:id="rId2"/>
                        </a:rPr>
                        <a:t>Gerd Korisek</a:t>
                      </a:r>
                      <a:r>
                        <a:rPr lang="de-DE" sz="2400" b="1" dirty="0">
                          <a:effectLst/>
                        </a:rPr>
                        <a:t>, </a:t>
                      </a:r>
                    </a:p>
                    <a:p>
                      <a:r>
                        <a:rPr lang="de-DE" sz="2400" b="1" dirty="0">
                          <a:effectLst/>
                          <a:hlinkClick r:id="rId2"/>
                        </a:rPr>
                        <a:t>Gert Pfurtscheller</a:t>
                      </a:r>
                      <a:endParaRPr lang="de-DE" sz="2400" b="1" dirty="0">
                        <a:effectLst/>
                      </a:endParaRPr>
                    </a:p>
                    <a:p>
                      <a:r>
                        <a:rPr lang="en-IN" sz="2400" b="1" dirty="0">
                          <a:hlinkClick r:id="rId3" tooltip="Go to Brain Research on ScienceDirect"/>
                        </a:rPr>
                        <a:t>Brain Research</a:t>
                      </a:r>
                      <a:endParaRPr lang="en-IN" sz="2400" b="1" dirty="0"/>
                    </a:p>
                    <a:p>
                      <a:r>
                        <a:rPr lang="en-IN" sz="2400" b="1" dirty="0">
                          <a:hlinkClick r:id="rId4" tooltip="Go to table of contents for this volume/issue"/>
                        </a:rPr>
                        <a:t>Volume 1137</a:t>
                      </a:r>
                      <a:r>
                        <a:rPr lang="en-IN" sz="2400" b="1" dirty="0"/>
                        <a:t>, 16 March 2007, Pages 84–91</a:t>
                      </a:r>
                    </a:p>
                    <a:p>
                      <a:pPr algn="ctr"/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The present study compares ERD/ERS patterns in paraplegic patients (suffering from a complete </a:t>
                      </a:r>
                      <a:r>
                        <a:rPr lang="en-IN" sz="2400" b="1" dirty="0">
                          <a:effectLst/>
                          <a:hlinkClick r:id="rId5"/>
                        </a:rPr>
                        <a:t>spinal cord injury</a:t>
                      </a:r>
                      <a:r>
                        <a:rPr lang="en-IN" sz="2400" b="1" dirty="0"/>
                        <a:t>) and healthy subjects during attempted (active) and passive foot movements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The results showed </a:t>
                      </a:r>
                      <a:r>
                        <a:rPr lang="en-IN" sz="2400" b="1" dirty="0" err="1"/>
                        <a:t>midcentral</a:t>
                      </a:r>
                      <a:r>
                        <a:rPr lang="en-IN" sz="2400" b="1" dirty="0"/>
                        <a:t>-focused beta ERD/ERS patterns during passive, active, and imagined foot movements in healthy subjects.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This is in contrast to a diffuse and broad distributed ERD/ERS pattern during attempted foot movements in patients.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261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2975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b="1" dirty="0"/>
              <a:t>Q. 1 DORSAL ROOT GANGLIA COMPRESSION CAUSES ALL EXCEPT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CONTRALATERAL PARALYSIS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ANAESTHESIA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ATONIA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AREFLEXIA</a:t>
            </a:r>
          </a:p>
          <a:p>
            <a:pPr marL="0" indent="0">
              <a:buNone/>
            </a:pP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xmlns="" val="8109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b="1" dirty="0"/>
              <a:t>Q. 2 LESION OF LATERAL SPINOTHALAMIC TRACT CAUSES LOSS OF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VIBRATION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PAIN &amp; TEMPERATURE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SENSE OF POSITION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SENSE OF MOVEMENT</a:t>
            </a:r>
          </a:p>
        </p:txBody>
      </p:sp>
    </p:spTree>
    <p:extLst>
      <p:ext uri="{BB962C8B-B14F-4D97-AF65-F5344CB8AC3E}">
        <p14:creationId xmlns:p14="http://schemas.microsoft.com/office/powerpoint/2010/main" xmlns="" val="455777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b="1" dirty="0"/>
              <a:t>Q. 3 ALL IS TRUE ABOUT LOWER MOTOR NEURON LISION EXCEPT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HORNER’S SYNDROME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AREFLEXIA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ATONIA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SPASTIC PARALYSIS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1045173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b="1" dirty="0"/>
              <a:t>Q. 4 CLASP KNIFE MOVEMENT OCCURS IN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UPPER MOTOR NEURON LESION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SYRINGOMYELIA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LOWER MOTOR NEURON LESION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TABES DORSALIS</a:t>
            </a:r>
          </a:p>
        </p:txBody>
      </p:sp>
    </p:spTree>
    <p:extLst>
      <p:ext uri="{BB962C8B-B14F-4D97-AF65-F5344CB8AC3E}">
        <p14:creationId xmlns:p14="http://schemas.microsoft.com/office/powerpoint/2010/main" xmlns="" val="3472170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4000" b="1" dirty="0"/>
              <a:t>Q. 5 IF THE SPINAL CORD IS INJURED BETWEEN CERVICAL AND LUMBOSACRAL ENLARGEMENT IT CAUSES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PARAPLEGIA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MONOPLEGIA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QUADRIPLEGIA</a:t>
            </a:r>
          </a:p>
          <a:p>
            <a:pPr marL="742950" indent="-742950">
              <a:buAutoNum type="alphaLcParenR"/>
            </a:pPr>
            <a:r>
              <a:rPr lang="en-IN" sz="4000" b="1" dirty="0"/>
              <a:t>HEMIPLEGIA</a:t>
            </a:r>
          </a:p>
        </p:txBody>
      </p:sp>
    </p:spTree>
    <p:extLst>
      <p:ext uri="{BB962C8B-B14F-4D97-AF65-F5344CB8AC3E}">
        <p14:creationId xmlns:p14="http://schemas.microsoft.com/office/powerpoint/2010/main" xmlns="" val="718612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 - KEY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 b="1" dirty="0"/>
              <a:t>1. </a:t>
            </a:r>
            <a:r>
              <a:rPr lang="en-IN" sz="4000" b="1"/>
              <a:t>a</a:t>
            </a:r>
            <a:endParaRPr lang="en-IN" sz="4000" b="1" dirty="0"/>
          </a:p>
          <a:p>
            <a:pPr marL="0" indent="0">
              <a:buNone/>
            </a:pPr>
            <a:r>
              <a:rPr lang="en-IN" sz="4000" b="1" dirty="0"/>
              <a:t>2. b</a:t>
            </a:r>
          </a:p>
          <a:p>
            <a:pPr marL="0" indent="0">
              <a:buNone/>
            </a:pPr>
            <a:r>
              <a:rPr lang="en-IN" sz="4000" b="1" dirty="0"/>
              <a:t>3. d</a:t>
            </a:r>
          </a:p>
          <a:p>
            <a:pPr marL="0" indent="0">
              <a:buNone/>
            </a:pPr>
            <a:r>
              <a:rPr lang="en-IN" sz="4000" b="1" dirty="0"/>
              <a:t>4. c</a:t>
            </a:r>
          </a:p>
          <a:p>
            <a:pPr marL="0" indent="0">
              <a:buNone/>
            </a:pPr>
            <a:r>
              <a:rPr lang="en-IN" sz="4000" b="1" dirty="0"/>
              <a:t>5. a</a:t>
            </a:r>
          </a:p>
        </p:txBody>
      </p:sp>
    </p:spTree>
    <p:extLst>
      <p:ext uri="{BB962C8B-B14F-4D97-AF65-F5344CB8AC3E}">
        <p14:creationId xmlns:p14="http://schemas.microsoft.com/office/powerpoint/2010/main" xmlns="" val="326559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11" y="253218"/>
            <a:ext cx="11844997" cy="6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97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474"/>
            <a:ext cx="12192000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03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LESIONS AFFECTING AFFERENT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sz="3200" b="1" dirty="0"/>
              <a:t>A) DORSAL NERVE ROOTS:</a:t>
            </a:r>
          </a:p>
          <a:p>
            <a:pPr marL="0" indent="0">
              <a:buNone/>
            </a:pPr>
            <a:r>
              <a:rPr lang="en-IN" sz="3200" b="1" dirty="0"/>
              <a:t>	: SLIPPED DISC</a:t>
            </a:r>
          </a:p>
          <a:p>
            <a:pPr marL="0" indent="0">
              <a:buNone/>
            </a:pPr>
            <a:r>
              <a:rPr lang="en-IN" sz="3200" b="1" dirty="0"/>
              <a:t>B) DORSAL ROOT GANGLIA: </a:t>
            </a:r>
          </a:p>
          <a:p>
            <a:pPr marL="0" indent="0">
              <a:buNone/>
            </a:pPr>
            <a:r>
              <a:rPr lang="en-IN" sz="3200" b="1" dirty="0"/>
              <a:t>	: TABES DORSALIS, 	 	   HERPES ZOSTER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96345" cy="4351338"/>
          </a:xfrm>
        </p:spPr>
        <p:txBody>
          <a:bodyPr>
            <a:normAutofit fontScale="92500"/>
          </a:bodyPr>
          <a:lstStyle/>
          <a:p>
            <a:endParaRPr lang="en-IN" dirty="0"/>
          </a:p>
          <a:p>
            <a:r>
              <a:rPr lang="en-IN" sz="3200" b="1" dirty="0"/>
              <a:t>LOSS OF EXTROCEPTIVE SENSES</a:t>
            </a:r>
          </a:p>
          <a:p>
            <a:r>
              <a:rPr lang="en-IN" sz="3200" b="1" dirty="0"/>
              <a:t>ANAESTHESIA, ANALGESIA</a:t>
            </a:r>
          </a:p>
          <a:p>
            <a:r>
              <a:rPr lang="en-IN" sz="3200" b="1" dirty="0"/>
              <a:t>ATAXIA(LOSS OF MUSCLE SENSE)</a:t>
            </a:r>
          </a:p>
          <a:p>
            <a:r>
              <a:rPr lang="en-IN" sz="3200" b="1" dirty="0"/>
              <a:t>HYPOTONIA/ATONIA(STRETCH)</a:t>
            </a:r>
          </a:p>
          <a:p>
            <a:r>
              <a:rPr lang="en-IN" sz="3200" b="1" dirty="0"/>
              <a:t>LOSS OF VISCERAL SENSE</a:t>
            </a:r>
          </a:p>
          <a:p>
            <a:r>
              <a:rPr lang="en-IN" sz="3200" b="1" dirty="0"/>
              <a:t>AREFLEXIA</a:t>
            </a:r>
          </a:p>
        </p:txBody>
      </p:sp>
    </p:spTree>
    <p:extLst>
      <p:ext uri="{BB962C8B-B14F-4D97-AF65-F5344CB8AC3E}">
        <p14:creationId xmlns:p14="http://schemas.microsoft.com/office/powerpoint/2010/main" xmlns="" val="108838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/>
              <a:t/>
            </a:r>
            <a:br>
              <a:rPr lang="en-IN" b="1" dirty="0"/>
            </a:b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POSTERIOR WHITE FUNICULUS:</a:t>
            </a:r>
            <a:b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/>
              <a:t>	: TABES DORSALIS INVOLVES ESPECIALLY FASCICULUS 	 	   	   GRACILIS</a:t>
            </a:r>
          </a:p>
          <a:p>
            <a:pPr marL="0" indent="0">
              <a:buNone/>
            </a:pPr>
            <a:r>
              <a:rPr lang="en-IN" sz="3600" b="1" u="sng" dirty="0"/>
              <a:t>CAUSES</a:t>
            </a:r>
            <a:r>
              <a:rPr lang="en-IN" sz="3600" b="1" dirty="0"/>
              <a:t>: LOSS OF POSITION, VIBRATION, MOVEMENT, 	 	 	      PRESSURE AND DISCRIMINATIVE TOUCH.</a:t>
            </a:r>
          </a:p>
          <a:p>
            <a:pPr marL="0" indent="0">
              <a:buNone/>
            </a:pPr>
            <a:r>
              <a:rPr lang="en-IN" sz="3600" b="1" u="sng" dirty="0"/>
              <a:t>LEADS TO</a:t>
            </a:r>
            <a:r>
              <a:rPr lang="en-IN" sz="3600" b="1" dirty="0"/>
              <a:t>: LOCOMOTOR ATAXIA.</a:t>
            </a:r>
          </a:p>
          <a:p>
            <a:pPr marL="0" indent="0">
              <a:buNone/>
            </a:pPr>
            <a:r>
              <a:rPr lang="en-IN" sz="3600" b="1" dirty="0"/>
              <a:t>	       : BROAD BASE SLAPPING WALK</a:t>
            </a:r>
          </a:p>
          <a:p>
            <a:pPr marL="0" indent="0">
              <a:buNone/>
            </a:pPr>
            <a:r>
              <a:rPr lang="en-IN" sz="3600" b="1" dirty="0"/>
              <a:t>	       : MAY BE CORRECTED BY VISION</a:t>
            </a:r>
          </a:p>
        </p:txBody>
      </p:sp>
    </p:spTree>
    <p:extLst>
      <p:ext uri="{BB962C8B-B14F-4D97-AF65-F5344CB8AC3E}">
        <p14:creationId xmlns:p14="http://schemas.microsoft.com/office/powerpoint/2010/main" xmlns="" val="366437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SPINOTHALAMIC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1825624"/>
            <a:ext cx="12093526" cy="5032375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en-IN" sz="3200" dirty="0"/>
          </a:p>
          <a:p>
            <a:pPr marL="514350" indent="-514350">
              <a:buAutoNum type="alphaLcParenR"/>
            </a:pPr>
            <a:r>
              <a:rPr lang="en-IN" sz="3600" b="1" dirty="0"/>
              <a:t>LATERAL SPINOTHALAMIC TRACT:</a:t>
            </a:r>
          </a:p>
          <a:p>
            <a:pPr marL="0" indent="0">
              <a:buNone/>
            </a:pPr>
            <a:r>
              <a:rPr lang="en-IN" sz="3600" b="1" dirty="0"/>
              <a:t>	: LOSS OF PAIN/TEMPERATURE ON OPPOSITE SIDE 	 	  	  BELOW THE LEVEL OF LESION</a:t>
            </a:r>
          </a:p>
          <a:p>
            <a:pPr marL="514350" lvl="0" indent="-514350">
              <a:buAutoNum type="alphaLcParenR" startAt="2"/>
            </a:pPr>
            <a:r>
              <a:rPr lang="en-IN" sz="3600" b="1" dirty="0"/>
              <a:t>ANTERIOR </a:t>
            </a:r>
            <a:r>
              <a:rPr lang="en-IN" sz="3600" b="1" dirty="0">
                <a:solidFill>
                  <a:prstClr val="black"/>
                </a:solidFill>
              </a:rPr>
              <a:t>SPINOTHALAMIC TRACT:</a:t>
            </a:r>
          </a:p>
          <a:p>
            <a:pPr marL="0" lvl="0" indent="0">
              <a:buNone/>
            </a:pPr>
            <a:r>
              <a:rPr lang="en-IN" sz="3600" b="1" dirty="0">
                <a:solidFill>
                  <a:prstClr val="black"/>
                </a:solidFill>
              </a:rPr>
              <a:t>	: THERE WILL BE NO LOSS OF TOUCH AND PRESSURE</a:t>
            </a:r>
          </a:p>
          <a:p>
            <a:pPr marL="0" lvl="0" indent="0">
              <a:buNone/>
            </a:pPr>
            <a:r>
              <a:rPr lang="en-IN" sz="3600" b="1" dirty="0">
                <a:solidFill>
                  <a:prstClr val="black"/>
                </a:solidFill>
              </a:rPr>
              <a:t>	   BECAUSE THESE ARE CONVEYED BY UNCROSSED 	 	   	 	   FIBERS ALSO</a:t>
            </a:r>
          </a:p>
          <a:p>
            <a:pPr marL="0" lvl="0" indent="0">
              <a:buNone/>
            </a:pPr>
            <a:endParaRPr lang="en-IN" sz="36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426696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SYRINGOMYELIA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4726"/>
            <a:ext cx="12192000" cy="5403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3600" dirty="0"/>
              <a:t> </a:t>
            </a:r>
            <a:r>
              <a:rPr lang="en-IN" sz="3600" b="1" dirty="0"/>
              <a:t>:       CAUSES CAVITATION OF CENTRAL CANAL USUALLY 	CERVICAL  ENLARGEMENT</a:t>
            </a:r>
          </a:p>
          <a:p>
            <a:pPr marL="0" indent="0">
              <a:buNone/>
            </a:pPr>
            <a:r>
              <a:rPr lang="en-IN" sz="3600" b="1" dirty="0"/>
              <a:t>:       THERE IS BILATERAL AND SEGMENTAL LOSS OF PAIN AND 	TEMPERATURE IN BOTH UPPER LIMBS DUE 	TO 	INVOLVEMENT OF DECUSSATING LATERAL 	SPINOTHALAMIC FIBERS IN ANTERIOR WHITE 	COMMISSURE.</a:t>
            </a:r>
          </a:p>
          <a:p>
            <a:pPr marL="0" indent="0">
              <a:buNone/>
            </a:pPr>
            <a:r>
              <a:rPr lang="en-IN" sz="3600" b="1" dirty="0"/>
              <a:t>:       THE TOUCH SENSATION ESCAPES</a:t>
            </a:r>
          </a:p>
        </p:txBody>
      </p:sp>
    </p:spTree>
    <p:extLst>
      <p:ext uri="{BB962C8B-B14F-4D97-AF65-F5344CB8AC3E}">
        <p14:creationId xmlns:p14="http://schemas.microsoft.com/office/powerpoint/2010/main" xmlns="" val="242943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 OF EFFERENT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N" sz="3600" b="1" u="sng" dirty="0"/>
          </a:p>
          <a:p>
            <a:pPr marL="0" indent="0" algn="ctr">
              <a:buNone/>
            </a:pPr>
            <a:r>
              <a:rPr lang="en-IN" sz="3600" b="1" u="sng" dirty="0"/>
              <a:t>LOWER MOTOR NEURON LESION(FLACCID PARALYSIS)</a:t>
            </a:r>
          </a:p>
          <a:p>
            <a:pPr marL="0" indent="0">
              <a:buNone/>
            </a:pPr>
            <a:endParaRPr lang="en-IN" sz="3600" b="1" dirty="0"/>
          </a:p>
          <a:p>
            <a:pPr marL="0" indent="0">
              <a:buNone/>
            </a:pPr>
            <a:r>
              <a:rPr lang="en-IN" sz="3600" b="1" dirty="0"/>
              <a:t>	A COMPLETE DEGENERATION OF MOTOR NEURONS OF 	SPINAL CORD AND BRAIN STEM</a:t>
            </a:r>
          </a:p>
          <a:p>
            <a:pPr marL="0" indent="0">
              <a:buNone/>
            </a:pP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xmlns="" val="374415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366</Words>
  <Application>Microsoft Office PowerPoint</Application>
  <PresentationFormat>Custom</PresentationFormat>
  <Paragraphs>153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LESIONS AFFECTING AFFERENT SYSTEM</vt:lpstr>
      <vt:lpstr> C) POSTERIOR WHITE FUNICULUS: </vt:lpstr>
      <vt:lpstr>D) SPINOTHALAMIC TRACT</vt:lpstr>
      <vt:lpstr>SYRINGOMYELIA</vt:lpstr>
      <vt:lpstr>LESION OF EFFERENT SYSTEMS</vt:lpstr>
      <vt:lpstr>MANIFESTATIONS</vt:lpstr>
      <vt:lpstr>Slide 11</vt:lpstr>
      <vt:lpstr>Slide 12</vt:lpstr>
      <vt:lpstr>Slide 13</vt:lpstr>
      <vt:lpstr> UPPER MOTOR NEURON LESION (SPASTIC PARALYSIS) </vt:lpstr>
      <vt:lpstr>Slide 15</vt:lpstr>
      <vt:lpstr>Slide 16</vt:lpstr>
      <vt:lpstr>Slide 17</vt:lpstr>
      <vt:lpstr>HEMISECTION OF CORD (BROWN SEQUARD SYNDROME)</vt:lpstr>
      <vt:lpstr>Slide 19</vt:lpstr>
      <vt:lpstr>TRANSECTION OF CORD</vt:lpstr>
      <vt:lpstr>Slide 21</vt:lpstr>
      <vt:lpstr>Slide 22</vt:lpstr>
      <vt:lpstr>MCQ</vt:lpstr>
      <vt:lpstr>MCQ</vt:lpstr>
      <vt:lpstr>MCQ</vt:lpstr>
      <vt:lpstr>MCQ</vt:lpstr>
      <vt:lpstr>MCQ</vt:lpstr>
      <vt:lpstr>MCQ - KEY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CORD</dc:title>
  <dc:creator>Dell</dc:creator>
  <cp:lastModifiedBy>Admin</cp:lastModifiedBy>
  <cp:revision>43</cp:revision>
  <dcterms:created xsi:type="dcterms:W3CDTF">2015-12-15T14:00:41Z</dcterms:created>
  <dcterms:modified xsi:type="dcterms:W3CDTF">2020-08-13T06:44:17Z</dcterms:modified>
</cp:coreProperties>
</file>