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9" r:id="rId3"/>
    <p:sldId id="258" r:id="rId4"/>
    <p:sldId id="260" r:id="rId5"/>
    <p:sldId id="261" r:id="rId6"/>
    <p:sldId id="269" r:id="rId7"/>
    <p:sldId id="268" r:id="rId8"/>
    <p:sldId id="270" r:id="rId9"/>
    <p:sldId id="271" r:id="rId10"/>
    <p:sldId id="266" r:id="rId11"/>
    <p:sldId id="283" r:id="rId12"/>
    <p:sldId id="279" r:id="rId13"/>
    <p:sldId id="280" r:id="rId14"/>
    <p:sldId id="281" r:id="rId15"/>
    <p:sldId id="289" r:id="rId16"/>
    <p:sldId id="287" r:id="rId17"/>
    <p:sldId id="288" r:id="rId18"/>
    <p:sldId id="286" r:id="rId19"/>
    <p:sldId id="265" r:id="rId20"/>
    <p:sldId id="28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EA201E-3C41-42D7-83B6-4824568D4A9D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CDB096-026A-4E30-A44C-2FA05B123E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DB096-026A-4E30-A44C-2FA05B123ED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F42E-31E3-4C08-8D7E-6F4CCFEEA68B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D3FB1-D3BE-495A-9934-FA403FF11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F42E-31E3-4C08-8D7E-6F4CCFEEA68B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D3FB1-D3BE-495A-9934-FA403FF11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F42E-31E3-4C08-8D7E-6F4CCFEEA68B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D3FB1-D3BE-495A-9934-FA403FF11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14413" y="61071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52813" y="61071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81813" y="61071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92743B0-666B-459B-A3D3-22EEA57B1C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F42E-31E3-4C08-8D7E-6F4CCFEEA68B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D3FB1-D3BE-495A-9934-FA403FF11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F42E-31E3-4C08-8D7E-6F4CCFEEA68B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D3FB1-D3BE-495A-9934-FA403FF11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F42E-31E3-4C08-8D7E-6F4CCFEEA68B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D3FB1-D3BE-495A-9934-FA403FF11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F42E-31E3-4C08-8D7E-6F4CCFEEA68B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D3FB1-D3BE-495A-9934-FA403FF11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F42E-31E3-4C08-8D7E-6F4CCFEEA68B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D3FB1-D3BE-495A-9934-FA403FF11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F42E-31E3-4C08-8D7E-6F4CCFEEA68B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D3FB1-D3BE-495A-9934-FA403FF11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F42E-31E3-4C08-8D7E-6F4CCFEEA68B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D3FB1-D3BE-495A-9934-FA403FF11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F42E-31E3-4C08-8D7E-6F4CCFEEA68B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62D3FB1-D3BE-495A-9934-FA403FF11C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682F42E-31E3-4C08-8D7E-6F4CCFEEA68B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62D3FB1-D3BE-495A-9934-FA403FF11C9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7200" dirty="0" smtClean="0">
                <a:solidFill>
                  <a:schemeClr val="tx1"/>
                </a:solidFill>
              </a:rPr>
              <a:t>Shoulder joint (</a:t>
            </a:r>
            <a:r>
              <a:rPr lang="en-US" sz="4900" dirty="0" err="1" smtClean="0">
                <a:solidFill>
                  <a:schemeClr val="tx1"/>
                </a:solidFill>
              </a:rPr>
              <a:t>Glenohumeral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smtClean="0">
                <a:solidFill>
                  <a:schemeClr val="tx1"/>
                </a:solidFill>
              </a:rPr>
              <a:t>joint</a:t>
            </a:r>
            <a:r>
              <a:rPr lang="en-US" sz="7200" dirty="0" smtClean="0">
                <a:solidFill>
                  <a:schemeClr val="tx1"/>
                </a:solidFill>
              </a:rPr>
              <a:t>)</a:t>
            </a:r>
            <a:endParaRPr lang="en-US" sz="72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0" y="5105400"/>
            <a:ext cx="3810000" cy="17526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2800" dirty="0" smtClean="0"/>
              <a:t>Dr. </a:t>
            </a:r>
            <a:r>
              <a:rPr lang="en-US" sz="2800" dirty="0" err="1" smtClean="0"/>
              <a:t>Kinjal</a:t>
            </a:r>
            <a:r>
              <a:rPr lang="en-US" sz="2800" dirty="0" smtClean="0"/>
              <a:t> </a:t>
            </a:r>
            <a:r>
              <a:rPr lang="en-US" sz="2800" dirty="0" err="1" smtClean="0"/>
              <a:t>Jethva</a:t>
            </a:r>
            <a:endParaRPr lang="en-US" sz="2800" dirty="0" smtClean="0"/>
          </a:p>
          <a:p>
            <a:pPr algn="l"/>
            <a:r>
              <a:rPr lang="en-US" sz="2800" dirty="0" smtClean="0"/>
              <a:t>Assistant Professor</a:t>
            </a:r>
          </a:p>
          <a:p>
            <a:pPr algn="l"/>
            <a:r>
              <a:rPr lang="en-US" sz="2800" dirty="0" smtClean="0"/>
              <a:t>Department of Anatomy</a:t>
            </a:r>
          </a:p>
          <a:p>
            <a:pPr algn="l"/>
            <a:r>
              <a:rPr lang="en-US" sz="2800" dirty="0" smtClean="0"/>
              <a:t>S.B.K.S.M.I. &amp; R.C.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Movement of joint</a:t>
            </a: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715000"/>
          </a:xfrm>
        </p:spPr>
        <p:txBody>
          <a:bodyPr>
            <a:normAutofit/>
          </a:bodyPr>
          <a:lstStyle/>
          <a:p>
            <a:r>
              <a:rPr lang="en-US" sz="2400" dirty="0"/>
              <a:t>Flexors</a:t>
            </a:r>
          </a:p>
          <a:p>
            <a:pPr lvl="1"/>
            <a:r>
              <a:rPr lang="en-US" sz="2000" dirty="0" err="1"/>
              <a:t>pectoralis</a:t>
            </a:r>
            <a:r>
              <a:rPr lang="en-US" sz="2000" dirty="0"/>
              <a:t> major, anterior deltoid, </a:t>
            </a:r>
            <a:r>
              <a:rPr lang="en-US" sz="2000" dirty="0" err="1"/>
              <a:t>coracobrachialis</a:t>
            </a:r>
            <a:endParaRPr lang="en-US" sz="2000" dirty="0"/>
          </a:p>
          <a:p>
            <a:r>
              <a:rPr lang="en-US" sz="2400" dirty="0"/>
              <a:t>Extensors</a:t>
            </a:r>
          </a:p>
          <a:p>
            <a:pPr lvl="1"/>
            <a:r>
              <a:rPr lang="en-US" sz="2000" dirty="0"/>
              <a:t>Posterior deltoid, </a:t>
            </a:r>
            <a:r>
              <a:rPr lang="en-US" sz="2000" dirty="0" err="1"/>
              <a:t>latissimus</a:t>
            </a:r>
            <a:r>
              <a:rPr lang="en-US" sz="2000" dirty="0"/>
              <a:t> </a:t>
            </a:r>
            <a:r>
              <a:rPr lang="en-US" sz="2000" dirty="0" err="1"/>
              <a:t>dorsi</a:t>
            </a:r>
            <a:r>
              <a:rPr lang="en-US" sz="2000" dirty="0"/>
              <a:t>, </a:t>
            </a:r>
            <a:r>
              <a:rPr lang="en-US" sz="2000" dirty="0" err="1"/>
              <a:t>teres</a:t>
            </a:r>
            <a:r>
              <a:rPr lang="en-US" sz="2000" dirty="0"/>
              <a:t> major, </a:t>
            </a:r>
            <a:r>
              <a:rPr lang="en-US" sz="2000" dirty="0" err="1"/>
              <a:t>teres</a:t>
            </a:r>
            <a:r>
              <a:rPr lang="en-US" sz="2000" dirty="0"/>
              <a:t> minor </a:t>
            </a:r>
            <a:r>
              <a:rPr lang="en-US" sz="2000" dirty="0" err="1"/>
              <a:t>subscapularis</a:t>
            </a:r>
            <a:endParaRPr lang="en-US" sz="2000" dirty="0"/>
          </a:p>
          <a:p>
            <a:r>
              <a:rPr lang="en-US" sz="2400" dirty="0"/>
              <a:t>Abductors </a:t>
            </a:r>
          </a:p>
          <a:p>
            <a:pPr lvl="1"/>
            <a:r>
              <a:rPr lang="en-US" sz="2000" dirty="0"/>
              <a:t>Anterior and middle deltoid, </a:t>
            </a:r>
            <a:r>
              <a:rPr lang="en-US" sz="2000" dirty="0" err="1"/>
              <a:t>supraspinatus</a:t>
            </a:r>
            <a:endParaRPr lang="en-US" sz="1600" dirty="0"/>
          </a:p>
          <a:p>
            <a:r>
              <a:rPr lang="en-US" sz="2400" dirty="0"/>
              <a:t>Adductors</a:t>
            </a:r>
          </a:p>
          <a:p>
            <a:pPr lvl="1"/>
            <a:r>
              <a:rPr lang="en-US" sz="2000" dirty="0" err="1"/>
              <a:t>latissimus</a:t>
            </a:r>
            <a:r>
              <a:rPr lang="en-US" sz="2000" dirty="0"/>
              <a:t> </a:t>
            </a:r>
            <a:r>
              <a:rPr lang="en-US" sz="2000" dirty="0" err="1"/>
              <a:t>dorsi</a:t>
            </a:r>
            <a:r>
              <a:rPr lang="en-US" sz="2000" dirty="0"/>
              <a:t>, </a:t>
            </a:r>
            <a:r>
              <a:rPr lang="en-US" sz="2000" dirty="0" err="1"/>
              <a:t>teres</a:t>
            </a:r>
            <a:r>
              <a:rPr lang="en-US" sz="2000" dirty="0"/>
              <a:t> major, </a:t>
            </a:r>
            <a:r>
              <a:rPr lang="en-US" sz="2000" dirty="0" err="1"/>
              <a:t>teres</a:t>
            </a:r>
            <a:r>
              <a:rPr lang="en-US" sz="2000" dirty="0"/>
              <a:t> </a:t>
            </a:r>
            <a:r>
              <a:rPr lang="en-US" sz="2000" dirty="0" smtClean="0"/>
              <a:t>minor</a:t>
            </a:r>
          </a:p>
          <a:p>
            <a:r>
              <a:rPr lang="en-US" sz="2400" dirty="0" smtClean="0"/>
              <a:t>medial rotators </a:t>
            </a:r>
            <a:endParaRPr lang="en-US" sz="1800" dirty="0" smtClean="0"/>
          </a:p>
          <a:p>
            <a:pPr lvl="1"/>
            <a:r>
              <a:rPr lang="en-US" sz="2000" dirty="0" err="1" smtClean="0"/>
              <a:t>subscapularis</a:t>
            </a:r>
            <a:r>
              <a:rPr lang="en-US" sz="2000" dirty="0" smtClean="0"/>
              <a:t>, </a:t>
            </a:r>
            <a:r>
              <a:rPr lang="en-US" sz="2000" dirty="0" err="1" smtClean="0"/>
              <a:t>pectoralis</a:t>
            </a:r>
            <a:r>
              <a:rPr lang="en-US" sz="2000" dirty="0" smtClean="0"/>
              <a:t> major, </a:t>
            </a:r>
            <a:r>
              <a:rPr lang="en-US" sz="2000" dirty="0" err="1" smtClean="0"/>
              <a:t>latissimus</a:t>
            </a:r>
            <a:r>
              <a:rPr lang="en-US" sz="2000" dirty="0" smtClean="0"/>
              <a:t> </a:t>
            </a:r>
            <a:r>
              <a:rPr lang="en-US" sz="2000" dirty="0" err="1" smtClean="0"/>
              <a:t>dorsi</a:t>
            </a:r>
            <a:r>
              <a:rPr lang="en-US" sz="2000" dirty="0" smtClean="0"/>
              <a:t>, anterior deltoid</a:t>
            </a:r>
          </a:p>
          <a:p>
            <a:r>
              <a:rPr lang="en-US" sz="2400" dirty="0" smtClean="0"/>
              <a:t>lateral rotators </a:t>
            </a:r>
          </a:p>
          <a:p>
            <a:pPr lvl="1"/>
            <a:r>
              <a:rPr lang="en-US" sz="2000" dirty="0" err="1" smtClean="0"/>
              <a:t>Teres</a:t>
            </a:r>
            <a:r>
              <a:rPr lang="en-US" sz="2000" dirty="0" smtClean="0"/>
              <a:t> minor, </a:t>
            </a:r>
            <a:r>
              <a:rPr lang="en-US" sz="2000" dirty="0" err="1" smtClean="0"/>
              <a:t>infraspinatus</a:t>
            </a:r>
            <a:r>
              <a:rPr lang="en-US" sz="2000" dirty="0" smtClean="0"/>
              <a:t>, posterior deltoid</a:t>
            </a:r>
            <a:endParaRPr lang="en-US" dirty="0" smtClean="0"/>
          </a:p>
          <a:p>
            <a:pPr lvl="1">
              <a:buNone/>
            </a:pPr>
            <a:endParaRPr lang="en-US" sz="2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6244808" y="6488668"/>
            <a:ext cx="2899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instruct.uwo.ca/kinesiology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8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89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bldLvl="2" autoUpdateAnimBg="0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Applied anatomy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r>
              <a:rPr lang="en-US" dirty="0" smtClean="0"/>
              <a:t>Dislocation of the joint</a:t>
            </a:r>
          </a:p>
          <a:p>
            <a:r>
              <a:rPr lang="en-US" dirty="0" smtClean="0"/>
              <a:t>Shoulder tip pain- irritation of the diaphragm</a:t>
            </a:r>
          </a:p>
          <a:p>
            <a:r>
              <a:rPr lang="en-US" dirty="0" smtClean="0"/>
              <a:t>Frozen shoulder</a:t>
            </a:r>
          </a:p>
          <a:p>
            <a:r>
              <a:rPr lang="en-US" dirty="0" err="1" smtClean="0"/>
              <a:t>Arthroplasty</a:t>
            </a:r>
            <a:r>
              <a:rPr lang="en-US" dirty="0" smtClean="0"/>
              <a:t> on the shoulder joint</a:t>
            </a:r>
          </a:p>
          <a:p>
            <a:r>
              <a:rPr lang="en-US" dirty="0" smtClean="0"/>
              <a:t>Arthroscopy on the shoulder joint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304800" y="304800"/>
            <a:ext cx="8534400" cy="632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9702" name="Picture 6" descr="dislocated shoulder nett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1219200"/>
            <a:ext cx="5486400" cy="5367338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762000" y="6096000"/>
            <a:ext cx="2035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www.similima.com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30724" name="Picture 4" descr="dislocation man nett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914400"/>
            <a:ext cx="6019800" cy="5154612"/>
          </a:xfrm>
          <a:prstGeom prst="rect">
            <a:avLst/>
          </a:prstGeom>
          <a:noFill/>
        </p:spPr>
      </p:pic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04800" y="381000"/>
            <a:ext cx="8458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00CC"/>
                </a:solidFill>
              </a:rPr>
              <a:t>Subcoracoid Dislocation</a:t>
            </a:r>
            <a:endParaRPr lang="en-CA">
              <a:solidFill>
                <a:srgbClr val="0000CC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29000" y="6172200"/>
            <a:ext cx="2035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www.similima.com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66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228600" y="228600"/>
            <a:ext cx="8763000" cy="6477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34822" name="Picture 6" descr="anterior disloca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295400"/>
            <a:ext cx="7620000" cy="5318125"/>
          </a:xfrm>
          <a:prstGeom prst="rect">
            <a:avLst/>
          </a:prstGeom>
          <a:noFill/>
        </p:spPr>
      </p:pic>
      <p:sp>
        <p:nvSpPr>
          <p:cNvPr id="34823" name="AutoShape 7"/>
          <p:cNvSpPr>
            <a:spLocks noChangeArrowheads="1"/>
          </p:cNvSpPr>
          <p:nvPr/>
        </p:nvSpPr>
        <p:spPr bwMode="auto">
          <a:xfrm>
            <a:off x="6705600" y="2514600"/>
            <a:ext cx="990600" cy="533400"/>
          </a:xfrm>
          <a:prstGeom prst="leftArrow">
            <a:avLst>
              <a:gd name="adj1" fmla="val 50000"/>
              <a:gd name="adj2" fmla="val 46429"/>
            </a:avLst>
          </a:prstGeom>
          <a:solidFill>
            <a:srgbClr val="800000"/>
          </a:solidFill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457200" y="38100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400">
                <a:solidFill>
                  <a:srgbClr val="660066"/>
                </a:solidFill>
              </a:rPr>
              <a:t>Anterior Dislocation</a:t>
            </a:r>
            <a:endParaRPr lang="en-CA" sz="5400">
              <a:solidFill>
                <a:srgbClr val="660066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86200" y="6248400"/>
            <a:ext cx="2035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www.similima.com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>
                <a:solidFill>
                  <a:schemeClr val="accent1"/>
                </a:solidFill>
              </a:rPr>
              <a:t>Evidence on the applied of shoulder joint</a:t>
            </a:r>
            <a:endParaRPr lang="en-US" sz="44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Angela Cadogan1*, Mark Laslett1,2, Wayne A Hing1, Peter J McNair1 and Mark H Coates3, </a:t>
            </a:r>
            <a:r>
              <a:rPr lang="en-US" sz="2400" dirty="0" err="1" smtClean="0"/>
              <a:t>Cadogan</a:t>
            </a:r>
            <a:r>
              <a:rPr lang="en-US" sz="2400" dirty="0" smtClean="0"/>
              <a:t> et al. BMC Musculoskeletal Disorders 2011, 12:119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143000"/>
          <a:ext cx="9144000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625600"/>
                <a:gridCol w="2032000"/>
              </a:tblGrid>
              <a:tr h="5562600">
                <a:tc>
                  <a:txBody>
                    <a:bodyPr/>
                    <a:lstStyle/>
                    <a:p>
                      <a:r>
                        <a:rPr kumimoji="0"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Angela Cadogan1*, Mark Laslett1,2, Wayne A Hing1, Peter J McNair1 and Mark H Coates3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 prospective study of shoulder pain in primary</a:t>
                      </a:r>
                    </a:p>
                    <a:p>
                      <a:r>
                        <a:rPr kumimoji="0"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care: Prevalence of imaged pathology and</a:t>
                      </a:r>
                    </a:p>
                    <a:p>
                      <a:r>
                        <a:rPr kumimoji="0"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response to guided diagnostic blocks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Consecutive patients with shoulder pain recruited from primary care underwent </a:t>
                      </a:r>
                      <a:r>
                        <a:rPr kumimoji="0" lang="en-US" sz="1400" b="1" kern="1200" baseline="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standardised</a:t>
                      </a:r>
                      <a:r>
                        <a:rPr kumimoji="0" lang="en-US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x-ray,</a:t>
                      </a:r>
                    </a:p>
                    <a:p>
                      <a:r>
                        <a:rPr kumimoji="0" lang="en-US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diagnostic ultrasound scan and diagnostic injections of local </a:t>
                      </a:r>
                      <a:r>
                        <a:rPr kumimoji="0" lang="en-US" sz="1400" b="1" kern="1200" baseline="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anaesthetic</a:t>
                      </a:r>
                      <a:r>
                        <a:rPr kumimoji="0" lang="en-US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into the SAB and ACJ. Subjects who</a:t>
                      </a:r>
                    </a:p>
                    <a:p>
                      <a:r>
                        <a:rPr kumimoji="0" lang="en-US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reported less than 80% reduction in pain following either of these injections were referred for a magnetic</a:t>
                      </a:r>
                    </a:p>
                    <a:p>
                      <a:r>
                        <a:rPr kumimoji="0" lang="en-US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resonance </a:t>
                      </a:r>
                      <a:r>
                        <a:rPr kumimoji="0" lang="en-US" sz="1400" b="1" kern="1200" baseline="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arthrogram</a:t>
                      </a:r>
                      <a:r>
                        <a:rPr kumimoji="0" lang="en-US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(MRA) and GHJ diagnostic block</a:t>
                      </a:r>
                      <a:r>
                        <a:rPr kumimoji="0" lang="en-US" sz="12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Ultrasound evidence of a biceps</a:t>
                      </a:r>
                    </a:p>
                    <a:p>
                      <a:r>
                        <a:rPr kumimoji="0" lang="en-US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tendon sheath effusion (OR 8.0; p &lt; 0.01) and an intact rotator cuff (OR 1.3; p &lt; 0.05) were associated with PAR to</a:t>
                      </a:r>
                    </a:p>
                    <a:p>
                      <a:r>
                        <a:rPr kumimoji="0" lang="en-US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GHJ injection. No imaging findings were strongly associated with PAR to ACJ injection (p ≤ 0.05).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Rotator cuff and SAB pathology were the most common findings on ultrasound and MRA. Evidence</a:t>
                      </a:r>
                    </a:p>
                    <a:p>
                      <a:r>
                        <a:rPr kumimoji="0"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of a full thickness </a:t>
                      </a:r>
                      <a:r>
                        <a:rPr kumimoji="0" lang="en-US" sz="140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supraspinatus</a:t>
                      </a:r>
                      <a:r>
                        <a:rPr kumimoji="0"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tear was associated with symptoms arising from the </a:t>
                      </a:r>
                      <a:r>
                        <a:rPr kumimoji="0" lang="en-US" sz="140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subacromial</a:t>
                      </a:r>
                      <a:r>
                        <a:rPr kumimoji="0"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region, and a</a:t>
                      </a:r>
                    </a:p>
                    <a:p>
                      <a:r>
                        <a:rPr kumimoji="0"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biceps tendon sheath effusion and an intact rotator cuff were associated with an intra-</a:t>
                      </a:r>
                      <a:r>
                        <a:rPr kumimoji="0" lang="en-US" sz="140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articular</a:t>
                      </a:r>
                      <a:r>
                        <a:rPr kumimoji="0"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GHJ pain source.</a:t>
                      </a:r>
                    </a:p>
                    <a:p>
                      <a:r>
                        <a:rPr kumimoji="0"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When combined with clinical information, these results may help guide diagnostic decision making in primary care.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Shah N, </a:t>
            </a:r>
            <a:r>
              <a:rPr lang="en-US" sz="2400" dirty="0" err="1" smtClean="0"/>
              <a:t>Bartsokas</a:t>
            </a:r>
            <a:r>
              <a:rPr lang="en-US" sz="2400" dirty="0" smtClean="0"/>
              <a:t> T, Wagner R, The Journal Of Family Practice [J </a:t>
            </a:r>
            <a:r>
              <a:rPr lang="en-US" sz="2400" dirty="0" err="1" smtClean="0"/>
              <a:t>Fam</a:t>
            </a:r>
            <a:r>
              <a:rPr lang="en-US" sz="2400" dirty="0" smtClean="0"/>
              <a:t> </a:t>
            </a:r>
            <a:r>
              <a:rPr lang="en-US" sz="2400" dirty="0" err="1" smtClean="0"/>
              <a:t>Pract</a:t>
            </a:r>
            <a:r>
              <a:rPr lang="en-US" sz="2400" dirty="0" smtClean="0"/>
              <a:t>], ISSN: 1533-7294, 2012 Jan; Vol. 61 (1), pp. 16-22; PMID: 22220291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143000"/>
          <a:ext cx="9144000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116300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Nilesh</a:t>
                      </a:r>
                      <a:r>
                        <a:rPr lang="en-US" dirty="0" smtClean="0"/>
                        <a:t> Shah. MD;</a:t>
                      </a:r>
                    </a:p>
                    <a:p>
                      <a:r>
                        <a:rPr lang="en-US" dirty="0" smtClean="0"/>
                        <a:t>Tom </a:t>
                      </a:r>
                      <a:r>
                        <a:rPr lang="en-US" dirty="0" err="1" smtClean="0"/>
                        <a:t>Bartsokas</a:t>
                      </a:r>
                      <a:r>
                        <a:rPr lang="en-US" dirty="0" smtClean="0"/>
                        <a:t>, MD;</a:t>
                      </a:r>
                    </a:p>
                    <a:p>
                      <a:r>
                        <a:rPr lang="en-US" dirty="0" smtClean="0"/>
                        <a:t>Ryan Wagner, MD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Shoulder pain: 3 cases to test</a:t>
                      </a:r>
                    </a:p>
                    <a:p>
                      <a:r>
                        <a:rPr kumimoji="0"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your diagnostic skills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The 3 cases* that follow, and the takeaway</a:t>
                      </a:r>
                    </a:p>
                    <a:p>
                      <a:r>
                        <a:rPr kumimoji="0"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message incorporated in each, will give</a:t>
                      </a:r>
                    </a:p>
                    <a:p>
                      <a:r>
                        <a:rPr kumimoji="0"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you an opportunity to test—and to hone—</a:t>
                      </a:r>
                    </a:p>
                    <a:p>
                      <a:r>
                        <a:rPr kumimoji="0"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your shoulder pain diagnostic skill.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Rotator cuff tear was suspected because</a:t>
                      </a:r>
                    </a:p>
                    <a:p>
                      <a:r>
                        <a:rPr lang="en-US" sz="1600" dirty="0" smtClean="0"/>
                        <a:t>Robert had positive elements of the "rotator</a:t>
                      </a:r>
                    </a:p>
                    <a:p>
                      <a:r>
                        <a:rPr lang="en-US" sz="1600" dirty="0" smtClean="0"/>
                        <a:t>cuff triad"—</a:t>
                      </a:r>
                      <a:r>
                        <a:rPr lang="en-US" sz="1600" dirty="0" err="1" smtClean="0"/>
                        <a:t>supraspinatus</a:t>
                      </a:r>
                      <a:r>
                        <a:rPr lang="en-US" sz="1600" dirty="0" smtClean="0"/>
                        <a:t> weakness (as indicated</a:t>
                      </a:r>
                    </a:p>
                    <a:p>
                      <a:r>
                        <a:rPr lang="en-US" sz="1600" dirty="0" smtClean="0"/>
                        <a:t>by a positive empty can test), external rotation</a:t>
                      </a:r>
                    </a:p>
                    <a:p>
                      <a:r>
                        <a:rPr lang="en-US" sz="1600" dirty="0" smtClean="0"/>
                        <a:t>weakness (revealed by the French horn</a:t>
                      </a:r>
                    </a:p>
                    <a:p>
                      <a:r>
                        <a:rPr lang="en-US" sz="1600" dirty="0" smtClean="0"/>
                        <a:t>test), and a positive Hawkins impingement</a:t>
                      </a:r>
                    </a:p>
                    <a:p>
                      <a:r>
                        <a:rPr lang="en-US" dirty="0" smtClean="0"/>
                        <a:t>test.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all 3</a:t>
                      </a:r>
                    </a:p>
                    <a:p>
                      <a:r>
                        <a:rPr lang="en-US" sz="1600" dirty="0" smtClean="0"/>
                        <a:t>are positive, there is a 98% chance of a rotator</a:t>
                      </a:r>
                    </a:p>
                    <a:p>
                      <a:r>
                        <a:rPr lang="en-US" sz="1600" dirty="0" smtClean="0"/>
                        <a:t>cuff tear; if 2 tests are positive and the patient</a:t>
                      </a:r>
                    </a:p>
                    <a:p>
                      <a:r>
                        <a:rPr lang="en-US" sz="1600" dirty="0" smtClean="0"/>
                        <a:t>is older than 60 years, the findings are suggestive</a:t>
                      </a:r>
                    </a:p>
                    <a:p>
                      <a:r>
                        <a:rPr lang="en-US" sz="1600" dirty="0" smtClean="0"/>
                        <a:t>of a tear; and if all 3 tests (plus the drop</a:t>
                      </a:r>
                    </a:p>
                    <a:p>
                      <a:r>
                        <a:rPr lang="en-US" sz="1600" dirty="0" smtClean="0"/>
                        <a:t>arm test) are negative, there is less than a 5%</a:t>
                      </a:r>
                    </a:p>
                    <a:p>
                      <a:r>
                        <a:rPr lang="en-US" sz="1600" dirty="0" smtClean="0"/>
                        <a:t>chance of a major rotator cuff tear."*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Brett D. Owens, MD, Jonathan F. Dickens, MD, Kelly G. </a:t>
            </a:r>
            <a:r>
              <a:rPr lang="en-US" sz="2400" dirty="0" err="1" smtClean="0"/>
              <a:t>Kilcoyne</a:t>
            </a:r>
            <a:r>
              <a:rPr lang="en-US" sz="2400" dirty="0" smtClean="0"/>
              <a:t>, MD, John-Paul H. Rue, MD, The Journal Of The American Academy Of </a:t>
            </a:r>
            <a:r>
              <a:rPr lang="en-US" sz="2400" dirty="0" err="1" smtClean="0"/>
              <a:t>Orthopaedic</a:t>
            </a:r>
            <a:r>
              <a:rPr lang="en-US" sz="2400" dirty="0" smtClean="0"/>
              <a:t> Surgeons [J Am </a:t>
            </a:r>
            <a:r>
              <a:rPr lang="en-US" sz="2400" dirty="0" err="1" smtClean="0"/>
              <a:t>Acad</a:t>
            </a:r>
            <a:r>
              <a:rPr lang="en-US" sz="2400" dirty="0" smtClean="0"/>
              <a:t> </a:t>
            </a:r>
            <a:r>
              <a:rPr lang="en-US" sz="2400" dirty="0" err="1" smtClean="0"/>
              <a:t>Orthop</a:t>
            </a:r>
            <a:r>
              <a:rPr lang="en-US" sz="2400" dirty="0" smtClean="0"/>
              <a:t> </a:t>
            </a:r>
            <a:r>
              <a:rPr lang="en-US" sz="2400" dirty="0" err="1" smtClean="0"/>
              <a:t>Surg</a:t>
            </a:r>
            <a:r>
              <a:rPr lang="en-US" sz="2400" dirty="0" smtClean="0"/>
              <a:t>], ISSN: 1067-151X, 2012 Aug; Vol. 20 (8), pp. 518-26; PMID: 22855854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371600"/>
          <a:ext cx="82296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5486400">
                <a:tc>
                  <a:txBody>
                    <a:bodyPr/>
                    <a:lstStyle/>
                    <a:p>
                      <a:r>
                        <a:rPr kumimoji="0"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Brett D. Owens, MD</a:t>
                      </a:r>
                    </a:p>
                    <a:p>
                      <a:r>
                        <a:rPr kumimoji="0"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Jonathan F. Dickens, MD</a:t>
                      </a:r>
                    </a:p>
                    <a:p>
                      <a:r>
                        <a:rPr kumimoji="0"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Kelly G. </a:t>
                      </a:r>
                      <a:r>
                        <a:rPr kumimoji="0" lang="en-US" sz="180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Kilcoyne</a:t>
                      </a:r>
                      <a:r>
                        <a:rPr kumimoji="0"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MD</a:t>
                      </a:r>
                    </a:p>
                    <a:p>
                      <a:r>
                        <a:rPr kumimoji="0"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John-Paul H. Rue, MD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Management of Mid-season</a:t>
                      </a:r>
                    </a:p>
                    <a:p>
                      <a:r>
                        <a:rPr kumimoji="0"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Traumatic Anterior Shoulder</a:t>
                      </a:r>
                    </a:p>
                    <a:p>
                      <a:r>
                        <a:rPr kumimoji="0"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Instability in Athletes</a:t>
                      </a:r>
                    </a:p>
                    <a:p>
                      <a:endParaRPr kumimoji="0" lang="en-US" sz="18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en-US" sz="18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b="1" kern="1200" baseline="0" dirty="0" smtClean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Lower level of evidence</a:t>
                      </a:r>
                      <a:endParaRPr lang="en-US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Shoulder dislocation and </a:t>
                      </a:r>
                      <a:r>
                        <a:rPr lang="en-US" sz="1400" dirty="0" err="1" smtClean="0"/>
                        <a:t>subluxation</a:t>
                      </a:r>
                      <a:r>
                        <a:rPr lang="en-US" sz="1400" dirty="0" smtClean="0"/>
                        <a:t> injuries are common in young</a:t>
                      </a:r>
                    </a:p>
                    <a:p>
                      <a:r>
                        <a:rPr lang="en-US" sz="1400" dirty="0" smtClean="0"/>
                        <a:t>athletes and most frequently occur during the competitive season.</a:t>
                      </a:r>
                    </a:p>
                    <a:p>
                      <a:r>
                        <a:rPr lang="en-US" sz="1400" dirty="0" smtClean="0"/>
                        <a:t>Controversy exists regarding optimal treatment of an athlete with</a:t>
                      </a:r>
                    </a:p>
                    <a:p>
                      <a:r>
                        <a:rPr lang="en-US" sz="1400" dirty="0" smtClean="0"/>
                        <a:t>an in-season shoulder dislocation, and limited data are available to</a:t>
                      </a:r>
                    </a:p>
                    <a:p>
                      <a:r>
                        <a:rPr lang="en-US" sz="1400" dirty="0" smtClean="0"/>
                        <a:t>guide treatment.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Surgical</a:t>
                      </a:r>
                    </a:p>
                    <a:p>
                      <a:r>
                        <a:rPr kumimoji="0" lang="en-US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management of shoulder dislocation or </a:t>
                      </a:r>
                      <a:r>
                        <a:rPr kumimoji="0" lang="en-US" sz="160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subluxation</a:t>
                      </a:r>
                      <a:r>
                        <a:rPr kumimoji="0" lang="en-US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with</a:t>
                      </a:r>
                    </a:p>
                    <a:p>
                      <a:r>
                        <a:rPr kumimoji="0" lang="en-US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arthroscopic or open </a:t>
                      </a:r>
                      <a:r>
                        <a:rPr kumimoji="0" lang="en-US" sz="160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Bankart</a:t>
                      </a:r>
                      <a:r>
                        <a:rPr kumimoji="0" lang="en-US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repair reduces the rate of recurrence;</a:t>
                      </a:r>
                    </a:p>
                    <a:p>
                      <a:r>
                        <a:rPr kumimoji="0" lang="en-US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however, the athlete is unable to participate in sport for the</a:t>
                      </a:r>
                    </a:p>
                    <a:p>
                      <a:r>
                        <a:rPr kumimoji="0" lang="en-US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remainder of the competitive season.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Although some athletes with an</a:t>
                      </a:r>
                    </a:p>
                    <a:p>
                      <a:r>
                        <a:rPr lang="en-US" sz="1600" dirty="0" smtClean="0"/>
                        <a:t>initial instability injury and primary</a:t>
                      </a:r>
                    </a:p>
                    <a:p>
                      <a:r>
                        <a:rPr lang="en-US" sz="1600" dirty="0" smtClean="0"/>
                        <a:t>soft-tissue pathology may be able to</a:t>
                      </a:r>
                    </a:p>
                    <a:p>
                      <a:r>
                        <a:rPr lang="en-US" sz="1600" dirty="0" smtClean="0"/>
                        <a:t>return to sport within 3 weeks,</a:t>
                      </a:r>
                    </a:p>
                    <a:p>
                      <a:r>
                        <a:rPr lang="en-US" sz="1600" dirty="0" smtClean="0"/>
                        <a:t>motion-restricting braces may be</a:t>
                      </a:r>
                    </a:p>
                    <a:p>
                      <a:r>
                        <a:rPr lang="en-US" sz="1600" dirty="0" smtClean="0"/>
                        <a:t>helpful in preventing recurrence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Summary:  Shoulder Joint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10600" cy="5410200"/>
          </a:xfrm>
        </p:spPr>
        <p:txBody>
          <a:bodyPr>
            <a:normAutofit/>
          </a:bodyPr>
          <a:lstStyle/>
          <a:p>
            <a:r>
              <a:rPr lang="en-US" sz="2800" dirty="0"/>
              <a:t>Bones: </a:t>
            </a:r>
            <a:r>
              <a:rPr lang="en-US" sz="2800" dirty="0" err="1"/>
              <a:t>Humerus</a:t>
            </a:r>
            <a:r>
              <a:rPr lang="en-US" sz="2800" dirty="0"/>
              <a:t>, Scapula (</a:t>
            </a:r>
            <a:r>
              <a:rPr lang="en-US" sz="2800" dirty="0" err="1"/>
              <a:t>Glenoid</a:t>
            </a:r>
            <a:r>
              <a:rPr lang="en-US" sz="2800" dirty="0"/>
              <a:t> </a:t>
            </a:r>
            <a:r>
              <a:rPr lang="en-US" sz="2800" dirty="0" err="1"/>
              <a:t>Fossa</a:t>
            </a:r>
            <a:r>
              <a:rPr lang="en-US" sz="2800" dirty="0"/>
              <a:t>)</a:t>
            </a:r>
          </a:p>
          <a:p>
            <a:pPr lvl="1"/>
            <a:r>
              <a:rPr lang="en-US" sz="2400" dirty="0" err="1"/>
              <a:t>glenohumeral</a:t>
            </a:r>
            <a:r>
              <a:rPr lang="en-US" sz="2400" dirty="0"/>
              <a:t> joint</a:t>
            </a:r>
          </a:p>
          <a:p>
            <a:r>
              <a:rPr lang="en-US" sz="2800" dirty="0"/>
              <a:t>Muscles</a:t>
            </a:r>
          </a:p>
          <a:p>
            <a:pPr lvl="1"/>
            <a:r>
              <a:rPr lang="en-US" sz="2400" dirty="0"/>
              <a:t>Rotator Cuff</a:t>
            </a:r>
          </a:p>
          <a:p>
            <a:pPr lvl="2"/>
            <a:r>
              <a:rPr lang="en-US" sz="2000" dirty="0" err="1"/>
              <a:t>supraspinatus</a:t>
            </a:r>
            <a:r>
              <a:rPr lang="en-US" sz="2000" dirty="0"/>
              <a:t>, </a:t>
            </a:r>
            <a:r>
              <a:rPr lang="en-US" sz="2000" dirty="0" err="1"/>
              <a:t>infraspinatus</a:t>
            </a:r>
            <a:r>
              <a:rPr lang="en-US" sz="2000" dirty="0"/>
              <a:t>, </a:t>
            </a:r>
            <a:r>
              <a:rPr lang="en-US" sz="2000" dirty="0" err="1"/>
              <a:t>teres</a:t>
            </a:r>
            <a:r>
              <a:rPr lang="en-US" sz="2000" dirty="0"/>
              <a:t> minor, </a:t>
            </a:r>
            <a:r>
              <a:rPr lang="en-US" sz="2000" dirty="0" err="1"/>
              <a:t>subscapularis</a:t>
            </a:r>
            <a:endParaRPr lang="en-US" sz="2000" dirty="0"/>
          </a:p>
          <a:p>
            <a:pPr lvl="1"/>
            <a:r>
              <a:rPr lang="en-US" sz="2400" dirty="0"/>
              <a:t>deltoid, </a:t>
            </a:r>
            <a:r>
              <a:rPr lang="en-US" sz="2400" dirty="0" err="1"/>
              <a:t>coracobrachialis</a:t>
            </a:r>
            <a:r>
              <a:rPr lang="en-US" sz="2400" dirty="0"/>
              <a:t>, </a:t>
            </a:r>
            <a:r>
              <a:rPr lang="en-US" sz="2400" dirty="0" err="1"/>
              <a:t>teres</a:t>
            </a:r>
            <a:r>
              <a:rPr lang="en-US" sz="2400" dirty="0"/>
              <a:t> major, </a:t>
            </a:r>
            <a:r>
              <a:rPr lang="en-US" sz="2400" dirty="0" err="1"/>
              <a:t>latissimus</a:t>
            </a:r>
            <a:r>
              <a:rPr lang="en-US" sz="2400" dirty="0"/>
              <a:t> </a:t>
            </a:r>
            <a:r>
              <a:rPr lang="en-US" sz="2400" dirty="0" err="1"/>
              <a:t>dorsi</a:t>
            </a:r>
            <a:r>
              <a:rPr lang="en-US" sz="2400" dirty="0"/>
              <a:t>, </a:t>
            </a:r>
            <a:r>
              <a:rPr lang="en-US" sz="2400" dirty="0" err="1"/>
              <a:t>pectoralis</a:t>
            </a:r>
            <a:r>
              <a:rPr lang="en-US" sz="2400" dirty="0"/>
              <a:t> major</a:t>
            </a:r>
          </a:p>
          <a:p>
            <a:r>
              <a:rPr lang="en-US" sz="2800" dirty="0"/>
              <a:t>Stability is sacrificed for flexibility</a:t>
            </a:r>
          </a:p>
          <a:p>
            <a:pPr lvl="2">
              <a:buFont typeface="Arial" pitchFamily="34" charset="0"/>
              <a:buChar char="•"/>
            </a:pPr>
            <a:r>
              <a:rPr lang="en-US" sz="2400" b="1" dirty="0" err="1" smtClean="0"/>
              <a:t>Ligaments:</a:t>
            </a:r>
            <a:r>
              <a:rPr lang="en-US" sz="2400" dirty="0" err="1" smtClean="0"/>
              <a:t>Fibrous</a:t>
            </a:r>
            <a:r>
              <a:rPr lang="en-US" sz="2400" dirty="0" smtClean="0"/>
              <a:t> capsule, </a:t>
            </a:r>
            <a:r>
              <a:rPr lang="en-US" sz="2400" dirty="0" err="1" smtClean="0"/>
              <a:t>Glenohumeral</a:t>
            </a:r>
            <a:r>
              <a:rPr lang="en-US" sz="2400" dirty="0" smtClean="0"/>
              <a:t> ligaments, </a:t>
            </a:r>
            <a:r>
              <a:rPr lang="en-US" sz="2400" dirty="0" err="1" smtClean="0"/>
              <a:t>Coracohumeral</a:t>
            </a:r>
            <a:r>
              <a:rPr lang="en-US" sz="2400" dirty="0" smtClean="0"/>
              <a:t> ligament, Transverse humeral ligament, </a:t>
            </a:r>
            <a:r>
              <a:rPr lang="en-US" sz="2400" dirty="0" err="1" smtClean="0"/>
              <a:t>Glenoidal</a:t>
            </a:r>
            <a:r>
              <a:rPr lang="en-US" sz="2400" dirty="0" smtClean="0"/>
              <a:t> labrum</a:t>
            </a:r>
          </a:p>
          <a:p>
            <a:pPr lvl="1"/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bldLvl="2" autoUpdateAnimBg="0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Type of joint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dirty="0" smtClean="0"/>
              <a:t>Ball and </a:t>
            </a:r>
            <a:r>
              <a:rPr lang="en-US" dirty="0" err="1" smtClean="0"/>
              <a:t>scoket</a:t>
            </a:r>
            <a:r>
              <a:rPr lang="en-US" dirty="0" smtClean="0"/>
              <a:t> type of synovial joint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2133600"/>
            <a:ext cx="4572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838200" y="62116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www.slideworld.org/.../</a:t>
            </a:r>
            <a:r>
              <a:rPr lang="en-US" b="1" i="1" dirty="0" smtClean="0">
                <a:solidFill>
                  <a:srgbClr val="FF0000"/>
                </a:solidFill>
              </a:rPr>
              <a:t>shoulder</a:t>
            </a:r>
            <a:r>
              <a:rPr lang="en-US" i="1" dirty="0" smtClean="0">
                <a:solidFill>
                  <a:srgbClr val="FF0000"/>
                </a:solidFill>
              </a:rPr>
              <a:t>-</a:t>
            </a:r>
            <a:r>
              <a:rPr lang="en-US" b="1" i="1" dirty="0" smtClean="0">
                <a:solidFill>
                  <a:srgbClr val="FF0000"/>
                </a:solidFill>
              </a:rPr>
              <a:t>joint</a:t>
            </a:r>
            <a:r>
              <a:rPr lang="en-US" i="1" dirty="0" smtClean="0">
                <a:solidFill>
                  <a:srgbClr val="FF0000"/>
                </a:solidFill>
              </a:rPr>
              <a:t>-exam-</a:t>
            </a:r>
            <a:r>
              <a:rPr lang="en-US" b="1" i="1" dirty="0" smtClean="0">
                <a:solidFill>
                  <a:srgbClr val="FF0000"/>
                </a:solidFill>
              </a:rPr>
              <a:t>ppt</a:t>
            </a:r>
            <a:r>
              <a:rPr lang="en-US" i="1" dirty="0" smtClean="0">
                <a:solidFill>
                  <a:srgbClr val="FF0000"/>
                </a:solidFill>
              </a:rPr>
              <a:t>-2844836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C:\Documents and Settings\user1\Desktop\New Folder (2)\images23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942919"/>
            <a:ext cx="8077200" cy="59150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Formation of shoulder joint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Glenoid</a:t>
            </a:r>
            <a:r>
              <a:rPr lang="en-US" dirty="0" smtClean="0"/>
              <a:t> cavity of scapula</a:t>
            </a:r>
          </a:p>
          <a:p>
            <a:r>
              <a:rPr lang="en-US" dirty="0" smtClean="0"/>
              <a:t>Head of the </a:t>
            </a:r>
            <a:r>
              <a:rPr lang="en-US" dirty="0" err="1" smtClean="0"/>
              <a:t>humerus</a:t>
            </a:r>
            <a:endParaRPr lang="en-US" dirty="0"/>
          </a:p>
        </p:txBody>
      </p:sp>
      <p:pic>
        <p:nvPicPr>
          <p:cNvPr id="4" name="Picture 6" descr="C:\My Documents\My Pictures\shoulderanatomy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657600" y="3200400"/>
            <a:ext cx="5486400" cy="3124200"/>
          </a:xfrm>
          <a:prstGeom prst="rect">
            <a:avLst/>
          </a:prstGeom>
          <a:noFill/>
          <a:ln/>
        </p:spPr>
      </p:pic>
      <p:sp>
        <p:nvSpPr>
          <p:cNvPr id="5" name="Rectangle 4"/>
          <p:cNvSpPr/>
          <p:nvPr/>
        </p:nvSpPr>
        <p:spPr>
          <a:xfrm>
            <a:off x="0" y="62116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www.slideworld.org/.../</a:t>
            </a:r>
            <a:r>
              <a:rPr lang="en-US" b="1" i="1" dirty="0" smtClean="0">
                <a:solidFill>
                  <a:srgbClr val="FF0000"/>
                </a:solidFill>
              </a:rPr>
              <a:t>shoulder</a:t>
            </a:r>
            <a:r>
              <a:rPr lang="en-US" i="1" dirty="0" smtClean="0">
                <a:solidFill>
                  <a:srgbClr val="FF0000"/>
                </a:solidFill>
              </a:rPr>
              <a:t>-</a:t>
            </a:r>
            <a:r>
              <a:rPr lang="en-US" b="1" i="1" dirty="0" smtClean="0">
                <a:solidFill>
                  <a:srgbClr val="FF0000"/>
                </a:solidFill>
              </a:rPr>
              <a:t>joint</a:t>
            </a:r>
            <a:r>
              <a:rPr lang="en-US" i="1" dirty="0" smtClean="0">
                <a:solidFill>
                  <a:srgbClr val="FF0000"/>
                </a:solidFill>
              </a:rPr>
              <a:t>-exam-</a:t>
            </a:r>
            <a:r>
              <a:rPr lang="en-US" b="1" i="1" dirty="0" smtClean="0">
                <a:solidFill>
                  <a:srgbClr val="FF0000"/>
                </a:solidFill>
              </a:rPr>
              <a:t>ppt</a:t>
            </a:r>
            <a:r>
              <a:rPr lang="en-US" i="1" dirty="0" smtClean="0">
                <a:solidFill>
                  <a:srgbClr val="FF0000"/>
                </a:solidFill>
              </a:rPr>
              <a:t>-2844836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Stability of the joint maintained by: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r>
              <a:rPr lang="en-US" dirty="0" err="1" smtClean="0"/>
              <a:t>Coracoacromial</a:t>
            </a:r>
            <a:r>
              <a:rPr lang="en-US" dirty="0" smtClean="0"/>
              <a:t> arch</a:t>
            </a:r>
          </a:p>
          <a:p>
            <a:r>
              <a:rPr lang="en-US" dirty="0" err="1" smtClean="0"/>
              <a:t>Musculotendinous</a:t>
            </a:r>
            <a:r>
              <a:rPr lang="en-US" dirty="0" smtClean="0"/>
              <a:t> cuff or rotator cuff</a:t>
            </a:r>
          </a:p>
          <a:p>
            <a:r>
              <a:rPr lang="en-US" dirty="0" err="1" smtClean="0"/>
              <a:t>Glenoidal</a:t>
            </a:r>
            <a:r>
              <a:rPr lang="en-US" dirty="0" smtClean="0"/>
              <a:t> labrum</a:t>
            </a:r>
          </a:p>
          <a:p>
            <a:r>
              <a:rPr lang="en-US" dirty="0" smtClean="0"/>
              <a:t>Muscles surroundings the joint</a:t>
            </a:r>
          </a:p>
          <a:p>
            <a:r>
              <a:rPr lang="en-US" dirty="0" smtClean="0"/>
              <a:t>Atmospheric pressure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153400" cy="1143000"/>
          </a:xfrm>
        </p:spPr>
        <p:txBody>
          <a:bodyPr>
            <a:normAutofit fontScale="90000"/>
          </a:bodyPr>
          <a:lstStyle/>
          <a:p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>Ligaments</a:t>
            </a:r>
            <a:br>
              <a:rPr lang="en-US" sz="5400" dirty="0" smtClean="0"/>
            </a:br>
            <a:endParaRPr lang="en-US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371600"/>
            <a:ext cx="4876800" cy="4495800"/>
          </a:xfrm>
        </p:spPr>
        <p:txBody>
          <a:bodyPr>
            <a:normAutofit/>
          </a:bodyPr>
          <a:lstStyle/>
          <a:p>
            <a:pPr lvl="2">
              <a:buFont typeface="Arial" pitchFamily="34" charset="0"/>
              <a:buChar char="•"/>
            </a:pPr>
            <a:r>
              <a:rPr lang="en-US" sz="2400" dirty="0" smtClean="0"/>
              <a:t>Fibrous capsule</a:t>
            </a:r>
          </a:p>
          <a:p>
            <a:pPr lvl="2">
              <a:buFont typeface="Arial" pitchFamily="34" charset="0"/>
              <a:buChar char="•"/>
            </a:pPr>
            <a:r>
              <a:rPr lang="en-US" sz="2400" dirty="0" err="1" smtClean="0"/>
              <a:t>Glenohumeral</a:t>
            </a:r>
            <a:r>
              <a:rPr lang="en-US" sz="2400" dirty="0" smtClean="0"/>
              <a:t> ligaments</a:t>
            </a:r>
          </a:p>
          <a:p>
            <a:pPr lvl="2">
              <a:buFont typeface="Arial" pitchFamily="34" charset="0"/>
              <a:buChar char="•"/>
            </a:pPr>
            <a:r>
              <a:rPr lang="en-US" sz="2400" dirty="0" err="1" smtClean="0"/>
              <a:t>Coracohumeral</a:t>
            </a:r>
            <a:r>
              <a:rPr lang="en-US" sz="2400" dirty="0" smtClean="0"/>
              <a:t> ligament</a:t>
            </a:r>
          </a:p>
          <a:p>
            <a:pPr lvl="2">
              <a:buFont typeface="Arial" pitchFamily="34" charset="0"/>
              <a:buChar char="•"/>
            </a:pPr>
            <a:r>
              <a:rPr lang="en-US" sz="2400" dirty="0" smtClean="0"/>
              <a:t>Transverse humeral ligament</a:t>
            </a:r>
          </a:p>
          <a:p>
            <a:pPr lvl="2">
              <a:buFont typeface="Arial" pitchFamily="34" charset="0"/>
              <a:buChar char="•"/>
            </a:pPr>
            <a:r>
              <a:rPr lang="en-US" sz="2400" dirty="0" err="1" smtClean="0"/>
              <a:t>Glenoidal</a:t>
            </a:r>
            <a:r>
              <a:rPr lang="en-US" sz="2400" dirty="0" smtClean="0"/>
              <a:t> labrum</a:t>
            </a:r>
            <a:endParaRPr lang="en-US" sz="2400" dirty="0"/>
          </a:p>
        </p:txBody>
      </p:sp>
      <p:pic>
        <p:nvPicPr>
          <p:cNvPr id="33801" name="Picture 9" descr="C:\My Documents\My Pictures\shoulder capsular ligament.jpg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876800" y="1524000"/>
            <a:ext cx="4267200" cy="4267200"/>
          </a:xfrm>
          <a:noFill/>
          <a:ln/>
        </p:spPr>
      </p:pic>
      <p:sp>
        <p:nvSpPr>
          <p:cNvPr id="33802" name="AutoShape 10"/>
          <p:cNvSpPr>
            <a:spLocks noChangeArrowheads="1"/>
          </p:cNvSpPr>
          <p:nvPr/>
        </p:nvSpPr>
        <p:spPr bwMode="auto">
          <a:xfrm>
            <a:off x="6629400" y="3733800"/>
            <a:ext cx="457200" cy="990600"/>
          </a:xfrm>
          <a:prstGeom prst="upArrow">
            <a:avLst>
              <a:gd name="adj1" fmla="val 50000"/>
              <a:gd name="adj2" fmla="val 54167"/>
            </a:avLst>
          </a:prstGeom>
          <a:solidFill>
            <a:srgbClr val="F7502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86000" y="6324600"/>
            <a:ext cx="2899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instruct.uwo.ca/kinesiology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457200"/>
            <a:ext cx="8839200" cy="6400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31748" name="Picture 4" descr="G-H joint and ligament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6013" y="838200"/>
            <a:ext cx="4627562" cy="5486400"/>
          </a:xfrm>
          <a:prstGeom prst="rect">
            <a:avLst/>
          </a:prstGeom>
          <a:noFill/>
        </p:spPr>
      </p:pic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5105400" y="3124200"/>
            <a:ext cx="38100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Superior, Middle and Inferior Glenohumeral Ligament</a:t>
            </a:r>
            <a:endParaRPr lang="en-CA" sz="3600"/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 flipH="1" flipV="1">
            <a:off x="4267200" y="2971800"/>
            <a:ext cx="914400" cy="45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 flipH="1" flipV="1">
            <a:off x="4572000" y="3733800"/>
            <a:ext cx="5334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 flipH="1" flipV="1">
            <a:off x="4724400" y="4343400"/>
            <a:ext cx="3810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 flipV="1">
            <a:off x="5029200" y="1295400"/>
            <a:ext cx="609600" cy="838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>
            <a:off x="5638800" y="1295400"/>
            <a:ext cx="228600" cy="838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5" name="Line 11"/>
          <p:cNvSpPr>
            <a:spLocks noChangeShapeType="1"/>
          </p:cNvSpPr>
          <p:nvPr/>
        </p:nvSpPr>
        <p:spPr bwMode="auto">
          <a:xfrm flipV="1">
            <a:off x="5638800" y="1143000"/>
            <a:ext cx="0" cy="152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3581400" y="457200"/>
            <a:ext cx="4876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Coracoclavicular </a:t>
            </a:r>
            <a:endParaRPr lang="en-CA" sz="3600"/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228600" y="990600"/>
            <a:ext cx="4800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err="1"/>
              <a:t>Acromioclavicular</a:t>
            </a:r>
            <a:endParaRPr lang="en-CA" sz="3600" dirty="0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3276600" y="1524000"/>
            <a:ext cx="7620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228600" y="2133600"/>
            <a:ext cx="25146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Coraco-acromial Lig.</a:t>
            </a:r>
            <a:endParaRPr lang="en-CA" sz="3600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 flipH="1">
            <a:off x="2514600" y="2286000"/>
            <a:ext cx="182880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743200" y="6488668"/>
            <a:ext cx="2899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instruct.uwo.ca/kinesiology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3555" name="Picture 3" descr="glenoid and labru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0"/>
            <a:ext cx="4724400" cy="6858000"/>
          </a:xfrm>
          <a:prstGeom prst="rect">
            <a:avLst/>
          </a:prstGeom>
          <a:noFill/>
        </p:spPr>
      </p:pic>
      <p:sp>
        <p:nvSpPr>
          <p:cNvPr id="23556" name="Line 4"/>
          <p:cNvSpPr>
            <a:spLocks noChangeShapeType="1"/>
          </p:cNvSpPr>
          <p:nvPr/>
        </p:nvSpPr>
        <p:spPr bwMode="auto">
          <a:xfrm flipV="1">
            <a:off x="3276600" y="2590800"/>
            <a:ext cx="1828800" cy="152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5105400" y="2438400"/>
            <a:ext cx="3429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LABRUM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5029200" y="3048000"/>
            <a:ext cx="41148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</a:rPr>
              <a:t>Cartilage ring around the </a:t>
            </a:r>
            <a:r>
              <a:rPr lang="en-US" sz="3200" dirty="0" err="1">
                <a:solidFill>
                  <a:schemeClr val="bg1"/>
                </a:solidFill>
              </a:rPr>
              <a:t>glenoid</a:t>
            </a:r>
            <a:r>
              <a:rPr lang="en-US" sz="3200" dirty="0">
                <a:solidFill>
                  <a:schemeClr val="bg1"/>
                </a:solidFill>
              </a:rPr>
              <a:t>.  Deepens the socket of the G-H Joint.</a:t>
            </a:r>
            <a:endParaRPr lang="en-CA" sz="32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57600" y="6488668"/>
            <a:ext cx="2899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instruct.uwo.ca/kinesiology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Blood supply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Anterior circumflex humeral vessels</a:t>
            </a:r>
          </a:p>
          <a:p>
            <a:r>
              <a:rPr lang="en-US" dirty="0" smtClean="0"/>
              <a:t>Posterior circumflex humeral vessels</a:t>
            </a:r>
          </a:p>
          <a:p>
            <a:r>
              <a:rPr lang="en-US" dirty="0" err="1" smtClean="0"/>
              <a:t>Suprascapular</a:t>
            </a:r>
            <a:r>
              <a:rPr lang="en-US" dirty="0" smtClean="0"/>
              <a:t> vessels</a:t>
            </a:r>
          </a:p>
          <a:p>
            <a:r>
              <a:rPr lang="en-US" dirty="0" err="1" smtClean="0"/>
              <a:t>Subscapular</a:t>
            </a:r>
            <a:r>
              <a:rPr lang="en-US" dirty="0" smtClean="0"/>
              <a:t> vessels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Nerve supply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Axillary</a:t>
            </a:r>
            <a:r>
              <a:rPr lang="en-US" dirty="0" smtClean="0"/>
              <a:t> nerve</a:t>
            </a:r>
          </a:p>
          <a:p>
            <a:r>
              <a:rPr lang="en-US" dirty="0" err="1" smtClean="0"/>
              <a:t>Musculocutaneous</a:t>
            </a:r>
            <a:r>
              <a:rPr lang="en-US" dirty="0" smtClean="0"/>
              <a:t> nerve</a:t>
            </a:r>
          </a:p>
          <a:p>
            <a:r>
              <a:rPr lang="en-US" dirty="0" err="1" smtClean="0"/>
              <a:t>Suprascapular</a:t>
            </a:r>
            <a:r>
              <a:rPr lang="en-US" dirty="0" smtClean="0"/>
              <a:t> nerve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201</TotalTime>
  <Words>961</Words>
  <Application>Microsoft Office PowerPoint</Application>
  <PresentationFormat>On-screen Show (4:3)</PresentationFormat>
  <Paragraphs>145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Shoulder joint (Glenohumeral joint)</vt:lpstr>
      <vt:lpstr>Type of joint</vt:lpstr>
      <vt:lpstr>Formation of shoulder joint</vt:lpstr>
      <vt:lpstr>Stability of the joint maintained by:</vt:lpstr>
      <vt:lpstr>      Ligaments </vt:lpstr>
      <vt:lpstr>Slide 6</vt:lpstr>
      <vt:lpstr>Slide 7</vt:lpstr>
      <vt:lpstr>Blood supply</vt:lpstr>
      <vt:lpstr>Nerve supply</vt:lpstr>
      <vt:lpstr>Movement of joint</vt:lpstr>
      <vt:lpstr>Applied anatomy</vt:lpstr>
      <vt:lpstr>Slide 12</vt:lpstr>
      <vt:lpstr>Slide 13</vt:lpstr>
      <vt:lpstr>Slide 14</vt:lpstr>
      <vt:lpstr>Slide 15</vt:lpstr>
      <vt:lpstr>Angela Cadogan1*, Mark Laslett1,2, Wayne A Hing1, Peter J McNair1 and Mark H Coates3, Cadogan et al. BMC Musculoskeletal Disorders 2011, 12:119</vt:lpstr>
      <vt:lpstr>Shah N, Bartsokas T, Wagner R, The Journal Of Family Practice [J Fam Pract], ISSN: 1533-7294, 2012 Jan; Vol. 61 (1), pp. 16-22; PMID: 22220291</vt:lpstr>
      <vt:lpstr>Brett D. Owens, MD, Jonathan F. Dickens, MD, Kelly G. Kilcoyne, MD, John-Paul H. Rue, MD, The Journal Of The American Academy Of Orthopaedic Surgeons [J Am Acad Orthop Surg], ISSN: 1067-151X, 2012 Aug; Vol. 20 (8), pp. 518-26; PMID: 22855854</vt:lpstr>
      <vt:lpstr>Summary:  Shoulder Joint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Shoulder joint (Glenohumeral joint)</dc:title>
  <dc:creator>john</dc:creator>
  <cp:lastModifiedBy>Admin</cp:lastModifiedBy>
  <cp:revision>28</cp:revision>
  <dcterms:created xsi:type="dcterms:W3CDTF">2012-09-24T04:36:15Z</dcterms:created>
  <dcterms:modified xsi:type="dcterms:W3CDTF">2020-08-13T06:45:23Z</dcterms:modified>
</cp:coreProperties>
</file>