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4"/>
  </p:notesMasterIdLst>
  <p:sldIdLst>
    <p:sldId id="256" r:id="rId2"/>
    <p:sldId id="293" r:id="rId3"/>
    <p:sldId id="294" r:id="rId4"/>
    <p:sldId id="295" r:id="rId5"/>
    <p:sldId id="296" r:id="rId6"/>
    <p:sldId id="297"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8" r:id="rId38"/>
    <p:sldId id="329" r:id="rId39"/>
    <p:sldId id="330" r:id="rId40"/>
    <p:sldId id="332" r:id="rId41"/>
    <p:sldId id="334" r:id="rId42"/>
    <p:sldId id="33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82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FC0961-3241-4D99-A5B4-5ECD0A10F8D5}" type="datetimeFigureOut">
              <a:rPr lang="en-IN" smtClean="0"/>
              <a:pPr/>
              <a:t>13-08-2020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35D498-DF6A-416F-9BA7-CE9872A6A433}"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7BD7CF-C5A9-44E7-8206-293F9F6BC9AD}" type="slidenum">
              <a:rPr lang="en-US" smtClean="0"/>
              <a:pPr/>
              <a:t>3</a:t>
            </a:fld>
            <a:endParaRPr lang="en-US"/>
          </a:p>
        </p:txBody>
      </p:sp>
    </p:spTree>
    <p:extLst>
      <p:ext uri="{BB962C8B-B14F-4D97-AF65-F5344CB8AC3E}">
        <p14:creationId xmlns="" xmlns:p14="http://schemas.microsoft.com/office/powerpoint/2010/main" val="2147790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C0394041-AE63-4FE9-9314-CB24DE559E84}"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72DB5C9B-B179-4D36-8F6F-45027FFA8906}" type="datetimeFigureOut">
              <a:rPr lang="en-US" smtClean="0"/>
              <a:pPr/>
              <a:t>8/13/2020</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7E016F21-6174-4382-95B5-451EE5CC56D3}"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2DB5C9B-B179-4D36-8F6F-45027FFA8906}" type="datetimeFigureOut">
              <a:rPr lang="en-US" smtClean="0"/>
              <a:pPr/>
              <a:t>8/13/2020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E016F21-6174-4382-95B5-451EE5CC56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2DB5C9B-B179-4D36-8F6F-45027FFA8906}" type="datetimeFigureOut">
              <a:rPr lang="en-US" smtClean="0"/>
              <a:pPr/>
              <a:t>8/13/2020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E016F21-6174-4382-95B5-451EE5CC56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2DB5C9B-B179-4D36-8F6F-45027FFA8906}" type="datetimeFigureOut">
              <a:rPr lang="en-US" smtClean="0"/>
              <a:pPr/>
              <a:t>8/13/2020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E016F21-6174-4382-95B5-451EE5CC56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2DB5C9B-B179-4D36-8F6F-45027FFA8906}" type="datetimeFigureOut">
              <a:rPr lang="en-US" smtClean="0"/>
              <a:pPr/>
              <a:t>8/13/2020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E016F21-6174-4382-95B5-451EE5CC56D3}"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2DB5C9B-B179-4D36-8F6F-45027FFA8906}" type="datetimeFigureOut">
              <a:rPr lang="en-US" smtClean="0"/>
              <a:pPr/>
              <a:t>8/13/2020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E016F21-6174-4382-95B5-451EE5CC56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2DB5C9B-B179-4D36-8F6F-45027FFA8906}" type="datetimeFigureOut">
              <a:rPr lang="en-US" smtClean="0"/>
              <a:pPr/>
              <a:t>8/13/2020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7E016F21-6174-4382-95B5-451EE5CC56D3}"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2DB5C9B-B179-4D36-8F6F-45027FFA8906}" type="datetimeFigureOut">
              <a:rPr lang="en-US" smtClean="0"/>
              <a:pPr/>
              <a:t>8/13/2020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7E016F21-6174-4382-95B5-451EE5CC56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2DB5C9B-B179-4D36-8F6F-45027FFA8906}" type="datetimeFigureOut">
              <a:rPr lang="en-US" smtClean="0"/>
              <a:pPr/>
              <a:t>8/13/2020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7E016F21-6174-4382-95B5-451EE5CC56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2DB5C9B-B179-4D36-8F6F-45027FFA8906}" type="datetimeFigureOut">
              <a:rPr lang="en-US" smtClean="0"/>
              <a:pPr/>
              <a:t>8/13/2020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E016F21-6174-4382-95B5-451EE5CC56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72DB5C9B-B179-4D36-8F6F-45027FFA8906}" type="datetimeFigureOut">
              <a:rPr lang="en-US" smtClean="0"/>
              <a:pPr/>
              <a:t>8/13/2020</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7E016F21-6174-4382-95B5-451EE5CC56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72DB5C9B-B179-4D36-8F6F-45027FFA8906}" type="datetimeFigureOut">
              <a:rPr lang="en-US" smtClean="0"/>
              <a:pPr/>
              <a:t>8/13/2020</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7E016F21-6174-4382-95B5-451EE5CC56D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5029200"/>
            <a:ext cx="4419600" cy="1600200"/>
          </a:xfrm>
        </p:spPr>
        <p:txBody>
          <a:bodyPr/>
          <a:lstStyle/>
          <a:p>
            <a:r>
              <a:rPr lang="en-US" sz="2800" dirty="0" smtClean="0">
                <a:latin typeface="Calibri" pitchFamily="34" charset="0"/>
                <a:cs typeface="Calibri" pitchFamily="34" charset="0"/>
              </a:rPr>
              <a:t>Dr. Hetal Vaishnani</a:t>
            </a:r>
            <a:br>
              <a:rPr lang="en-US" sz="2800" dirty="0" smtClean="0">
                <a:latin typeface="Calibri" pitchFamily="34" charset="0"/>
                <a:cs typeface="Calibri" pitchFamily="34" charset="0"/>
              </a:rPr>
            </a:br>
            <a:r>
              <a:rPr lang="en-US" sz="2800" dirty="0" smtClean="0">
                <a:latin typeface="Calibri" pitchFamily="34" charset="0"/>
                <a:cs typeface="Calibri" pitchFamily="34" charset="0"/>
              </a:rPr>
              <a:t>Assistant Professor</a:t>
            </a:r>
            <a:r>
              <a:rPr lang="en-US" sz="2800" dirty="0" smtClean="0">
                <a:latin typeface="Calibri" pitchFamily="34" charset="0"/>
                <a:cs typeface="Calibri" pitchFamily="34" charset="0"/>
              </a:rPr>
              <a:t/>
            </a:r>
            <a:br>
              <a:rPr lang="en-US" sz="2800" dirty="0" smtClean="0">
                <a:latin typeface="Calibri" pitchFamily="34" charset="0"/>
                <a:cs typeface="Calibri" pitchFamily="34" charset="0"/>
              </a:rPr>
            </a:br>
            <a:r>
              <a:rPr lang="en-US" sz="2800" dirty="0" smtClean="0">
                <a:latin typeface="Calibri" pitchFamily="34" charset="0"/>
                <a:cs typeface="Calibri" pitchFamily="34" charset="0"/>
              </a:rPr>
              <a:t>Department of Anatomy</a:t>
            </a:r>
            <a:br>
              <a:rPr lang="en-US" sz="2800" dirty="0" smtClean="0">
                <a:latin typeface="Calibri" pitchFamily="34" charset="0"/>
                <a:cs typeface="Calibri" pitchFamily="34" charset="0"/>
              </a:rPr>
            </a:br>
            <a:r>
              <a:rPr lang="en-US" sz="2800" dirty="0" smtClean="0">
                <a:latin typeface="Calibri" pitchFamily="34" charset="0"/>
                <a:cs typeface="Calibri" pitchFamily="34" charset="0"/>
              </a:rPr>
              <a:t>S.B.K.S.M.I. &amp; R.C.</a:t>
            </a:r>
            <a:r>
              <a:rPr lang="en-US" dirty="0" smtClean="0">
                <a:latin typeface="Calibri" pitchFamily="34" charset="0"/>
                <a:cs typeface="Calibri" pitchFamily="34" charset="0"/>
              </a:rPr>
              <a:t/>
            </a:r>
            <a:br>
              <a:rPr lang="en-US" dirty="0" smtClean="0">
                <a:latin typeface="Calibri" pitchFamily="34" charset="0"/>
                <a:cs typeface="Calibri" pitchFamily="34" charset="0"/>
              </a:rPr>
            </a:br>
            <a:endParaRPr lang="en-US" b="1" dirty="0">
              <a:solidFill>
                <a:schemeClr val="tx1"/>
              </a:solidFill>
            </a:endParaRPr>
          </a:p>
        </p:txBody>
      </p:sp>
      <p:sp>
        <p:nvSpPr>
          <p:cNvPr id="3" name="Subtitle 2"/>
          <p:cNvSpPr>
            <a:spLocks noGrp="1"/>
          </p:cNvSpPr>
          <p:nvPr>
            <p:ph type="subTitle" idx="1"/>
          </p:nvPr>
        </p:nvSpPr>
        <p:spPr/>
        <p:txBody>
          <a:bodyPr/>
          <a:lstStyle/>
          <a:p>
            <a:r>
              <a:rPr lang="en-US" b="1" dirty="0" smtClean="0">
                <a:latin typeface="French Script MT" pitchFamily="66" charset="0"/>
              </a:rPr>
              <a:t>.</a:t>
            </a:r>
            <a:endParaRPr lang="en-US" b="1" dirty="0">
              <a:latin typeface="French Script MT" pitchFamily="66" charset="0"/>
            </a:endParaRPr>
          </a:p>
        </p:txBody>
      </p:sp>
      <p:sp>
        <p:nvSpPr>
          <p:cNvPr id="4" name="Rectangle 3"/>
          <p:cNvSpPr/>
          <p:nvPr/>
        </p:nvSpPr>
        <p:spPr>
          <a:xfrm>
            <a:off x="457200" y="990600"/>
            <a:ext cx="8686800" cy="1107996"/>
          </a:xfrm>
          <a:prstGeom prst="rect">
            <a:avLst/>
          </a:prstGeom>
          <a:noFill/>
        </p:spPr>
        <p:txBody>
          <a:bodyPr wrap="square" lIns="91440" tIns="45720" rIns="91440" bIns="45720">
            <a:spAutoFit/>
            <a:scene3d>
              <a:camera prst="obliqueTopRight"/>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FACIAL </a:t>
            </a:r>
            <a:r>
              <a:rPr lang="en-US"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NERVE</a:t>
            </a:r>
            <a:endParaRPr lang="en-US"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17" presetClass="entr" presetSubtype="1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My Pictures\Neuro Pix\BRAINSTEM\img057.jpg"/>
          <p:cNvPicPr>
            <a:picLocks noGrp="1" noChangeAspect="1" noChangeArrowheads="1"/>
          </p:cNvPicPr>
          <p:nvPr>
            <p:ph type="pic" idx="4294967295"/>
          </p:nvPr>
        </p:nvPicPr>
        <p:blipFill>
          <a:blip r:embed="rId3" cstate="print"/>
          <a:srcRect t="3766" b="3766"/>
          <a:stretch>
            <a:fillRect/>
          </a:stretch>
        </p:blipFill>
        <p:spPr bwMode="auto">
          <a:xfrm>
            <a:off x="381000" y="838200"/>
            <a:ext cx="8382000"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04800" y="152400"/>
            <a:ext cx="5257800" cy="584775"/>
          </a:xfrm>
          <a:prstGeom prst="rect">
            <a:avLst/>
          </a:prstGeom>
          <a:noFill/>
        </p:spPr>
        <p:txBody>
          <a:bodyPr wrap="square" rtlCol="0">
            <a:spAutoFit/>
          </a:bodyPr>
          <a:lstStyle/>
          <a:p>
            <a:r>
              <a:rPr lang="en-US" sz="3200" b="1" dirty="0" smtClean="0"/>
              <a:t>Superficial attachment</a:t>
            </a:r>
            <a:endParaRPr lang="en-IN" sz="32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b="6667"/>
          <a:stretch>
            <a:fillRect/>
          </a:stretch>
        </p:blipFill>
        <p:spPr bwMode="auto">
          <a:xfrm>
            <a:off x="838200" y="152400"/>
            <a:ext cx="7696200"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184342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70" y="381000"/>
            <a:ext cx="8686800" cy="841248"/>
          </a:xfrm>
        </p:spPr>
        <p:txBody>
          <a:bodyPr/>
          <a:lstStyle/>
          <a:p>
            <a:r>
              <a:rPr lang="en-US" dirty="0" err="1"/>
              <a:t>Intrameatal</a:t>
            </a:r>
            <a:endParaRPr lang="en-US" dirty="0"/>
          </a:p>
        </p:txBody>
      </p:sp>
      <p:sp>
        <p:nvSpPr>
          <p:cNvPr id="3" name="Content Placeholder 2"/>
          <p:cNvSpPr>
            <a:spLocks noGrp="1"/>
          </p:cNvSpPr>
          <p:nvPr>
            <p:ph sz="half" idx="1"/>
          </p:nvPr>
        </p:nvSpPr>
        <p:spPr>
          <a:xfrm>
            <a:off x="0" y="1219200"/>
            <a:ext cx="4114800" cy="5181600"/>
          </a:xfrm>
        </p:spPr>
        <p:txBody>
          <a:bodyPr>
            <a:noAutofit/>
          </a:bodyPr>
          <a:lstStyle/>
          <a:p>
            <a:pPr>
              <a:buFont typeface="Wingdings" pitchFamily="2" charset="2"/>
              <a:buChar char="v"/>
            </a:pPr>
            <a:r>
              <a:rPr lang="en-US" sz="3200" dirty="0" smtClean="0"/>
              <a:t>The </a:t>
            </a:r>
            <a:r>
              <a:rPr lang="en-US" sz="3200" dirty="0"/>
              <a:t>facial nerve travels through the internal auditory canal to the </a:t>
            </a:r>
            <a:r>
              <a:rPr lang="en-US" sz="3200" dirty="0" smtClean="0"/>
              <a:t>fundus. </a:t>
            </a:r>
          </a:p>
          <a:p>
            <a:pPr>
              <a:buFont typeface="Wingdings" pitchFamily="2" charset="2"/>
              <a:buChar char="v"/>
            </a:pPr>
            <a:r>
              <a:rPr lang="en-US" sz="3200" dirty="0" smtClean="0"/>
              <a:t>The </a:t>
            </a:r>
            <a:r>
              <a:rPr lang="en-US" sz="3200" dirty="0"/>
              <a:t>nerve is most likely to become entrapped due to inflammatory </a:t>
            </a:r>
            <a:r>
              <a:rPr lang="en-US" sz="3200" dirty="0" smtClean="0"/>
              <a:t>swelling.</a:t>
            </a:r>
            <a:endParaRPr lang="en-US" sz="3200" dirty="0"/>
          </a:p>
        </p:txBody>
      </p:sp>
      <p:pic>
        <p:nvPicPr>
          <p:cNvPr id="7170" name="Picture 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90930" y="1600200"/>
            <a:ext cx="4257940"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59369" y="782478"/>
            <a:ext cx="5298583" cy="61098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013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ox(in)">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457200"/>
            <a:ext cx="7315200"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4843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reflection blurRad="12700" stA="48000" endA="300" endPos="55000" dir="5400000" sy="-90000" algn="bl" rotWithShape="0"/>
                </a:effectLst>
              </a:rPr>
              <a:t>Labyrinthine</a:t>
            </a:r>
          </a:p>
        </p:txBody>
      </p:sp>
      <p:sp>
        <p:nvSpPr>
          <p:cNvPr id="3" name="Content Placeholder 2"/>
          <p:cNvSpPr>
            <a:spLocks noGrp="1"/>
          </p:cNvSpPr>
          <p:nvPr>
            <p:ph sz="half" idx="1"/>
          </p:nvPr>
        </p:nvSpPr>
        <p:spPr>
          <a:xfrm>
            <a:off x="0" y="1371600"/>
            <a:ext cx="4191000" cy="5486400"/>
          </a:xfrm>
        </p:spPr>
        <p:txBody>
          <a:bodyPr>
            <a:normAutofit fontScale="92500" lnSpcReduction="10000"/>
          </a:bodyPr>
          <a:lstStyle/>
          <a:p>
            <a:pPr>
              <a:buFont typeface="Wingdings" pitchFamily="2" charset="2"/>
              <a:buChar char="v"/>
            </a:pPr>
            <a:r>
              <a:rPr lang="en-US" sz="3000" dirty="0"/>
              <a:t>After running a short distance anteriorly, the facial nerve gives off the </a:t>
            </a:r>
            <a:r>
              <a:rPr lang="en-US" sz="3000" b="1" dirty="0">
                <a:effectLst>
                  <a:outerShdw blurRad="38100" dist="38100" dir="2700000" algn="tl">
                    <a:srgbClr val="000000">
                      <a:alpha val="43137"/>
                    </a:srgbClr>
                  </a:outerShdw>
                </a:effectLst>
              </a:rPr>
              <a:t>greater </a:t>
            </a:r>
            <a:r>
              <a:rPr lang="en-US" sz="3000" b="1" dirty="0" err="1">
                <a:effectLst>
                  <a:outerShdw blurRad="38100" dist="38100" dir="2700000" algn="tl">
                    <a:srgbClr val="000000">
                      <a:alpha val="43137"/>
                    </a:srgbClr>
                  </a:outerShdw>
                </a:effectLst>
              </a:rPr>
              <a:t>petrosal</a:t>
            </a:r>
            <a:r>
              <a:rPr lang="en-US" sz="3000" b="1" dirty="0">
                <a:effectLst>
                  <a:outerShdw blurRad="38100" dist="38100" dir="2700000" algn="tl">
                    <a:srgbClr val="000000">
                      <a:alpha val="43137"/>
                    </a:srgbClr>
                  </a:outerShdw>
                </a:effectLst>
              </a:rPr>
              <a:t> nerve </a:t>
            </a:r>
            <a:r>
              <a:rPr lang="en-US" sz="3000" dirty="0"/>
              <a:t>with its secretory fibers to the lacrimal glands and nasal mucosal glands. </a:t>
            </a:r>
            <a:endParaRPr lang="en-US" sz="3000" dirty="0" smtClean="0"/>
          </a:p>
          <a:p>
            <a:pPr>
              <a:buFont typeface="Wingdings" pitchFamily="2" charset="2"/>
              <a:buChar char="v"/>
            </a:pPr>
            <a:r>
              <a:rPr lang="en-US" sz="3000" dirty="0" smtClean="0"/>
              <a:t>The </a:t>
            </a:r>
            <a:r>
              <a:rPr lang="en-US" sz="3000" dirty="0"/>
              <a:t>facial nerve turns sharply downward and posteriorly at the geniculate ganglion, forming the first genu</a:t>
            </a:r>
            <a:r>
              <a:rPr lang="en-US" sz="2800" dirty="0"/>
              <a:t>.</a:t>
            </a:r>
          </a:p>
          <a:p>
            <a:pPr>
              <a:buFont typeface="Wingdings" pitchFamily="2" charset="2"/>
              <a:buChar char="v"/>
            </a:pPr>
            <a:endParaRPr lang="en-US" sz="2800" dirty="0"/>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66089" y="1371600"/>
            <a:ext cx="4877911" cy="47952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6323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ox(in)">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0600" y="1143000"/>
            <a:ext cx="7311444" cy="415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01899" y="326283"/>
            <a:ext cx="4397871" cy="523220"/>
          </a:xfrm>
          <a:prstGeom prst="rect">
            <a:avLst/>
          </a:prstGeom>
          <a:noFill/>
        </p:spPr>
        <p:txBody>
          <a:bodyPr wrap="none" lIns="91440" tIns="45720" rIns="91440" bIns="45720">
            <a:spAutoFit/>
          </a:bodyPr>
          <a:lstStyle/>
          <a:p>
            <a:pPr algn="ctr"/>
            <a:r>
              <a:rPr lang="en-US" sz="28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GREATER PETROSAL NERVE</a:t>
            </a:r>
            <a:endParaRPr lang="en-US" sz="28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 xmlns:p14="http://schemas.microsoft.com/office/powerpoint/2010/main" val="2437898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Tympanic</a:t>
            </a:r>
          </a:p>
        </p:txBody>
      </p:sp>
      <p:sp>
        <p:nvSpPr>
          <p:cNvPr id="3" name="Content Placeholder 2"/>
          <p:cNvSpPr>
            <a:spLocks noGrp="1"/>
          </p:cNvSpPr>
          <p:nvPr>
            <p:ph sz="half" idx="1"/>
          </p:nvPr>
        </p:nvSpPr>
        <p:spPr>
          <a:xfrm>
            <a:off x="0" y="1600200"/>
            <a:ext cx="4495800" cy="5257800"/>
          </a:xfrm>
        </p:spPr>
        <p:txBody>
          <a:bodyPr>
            <a:normAutofit lnSpcReduction="10000"/>
          </a:bodyPr>
          <a:lstStyle/>
          <a:p>
            <a:pPr>
              <a:buFont typeface="Wingdings" pitchFamily="2" charset="2"/>
              <a:buChar char="v"/>
            </a:pPr>
            <a:r>
              <a:rPr lang="en-US" sz="3200" dirty="0"/>
              <a:t>This segment of the facial nerve runs horizontally through the middle ear, passing above the stapes, to the </a:t>
            </a:r>
            <a:r>
              <a:rPr lang="en-US" sz="3200" dirty="0" err="1"/>
              <a:t>aditus</a:t>
            </a:r>
            <a:r>
              <a:rPr lang="en-US" sz="3200" dirty="0"/>
              <a:t> </a:t>
            </a:r>
            <a:r>
              <a:rPr lang="en-US" sz="3200" dirty="0" smtClean="0"/>
              <a:t>and </a:t>
            </a:r>
            <a:r>
              <a:rPr lang="en-US" sz="3200" dirty="0" err="1"/>
              <a:t>antrum</a:t>
            </a:r>
            <a:r>
              <a:rPr lang="en-US" sz="3200" dirty="0"/>
              <a:t> near the lateral semicircular canal. </a:t>
            </a:r>
            <a:endParaRPr lang="en-US" sz="3200" dirty="0" smtClean="0"/>
          </a:p>
          <a:p>
            <a:pPr>
              <a:buFont typeface="Wingdings" pitchFamily="2" charset="2"/>
              <a:buChar char="v"/>
            </a:pPr>
            <a:r>
              <a:rPr lang="en-US" sz="3200" dirty="0" smtClean="0"/>
              <a:t>The </a:t>
            </a:r>
            <a:r>
              <a:rPr lang="en-US" sz="3200" dirty="0"/>
              <a:t>tympanic nerve segment is covered by a thin bony sheath</a:t>
            </a:r>
            <a:r>
              <a:rPr lang="en-US" dirty="0"/>
              <a:t>.</a:t>
            </a:r>
          </a:p>
          <a:p>
            <a:pPr>
              <a:buFont typeface="Wingdings" pitchFamily="2" charset="2"/>
              <a:buChar char="v"/>
            </a:pPr>
            <a:endParaRPr lang="en-US" dirty="0"/>
          </a:p>
        </p:txBody>
      </p:sp>
      <p:pic>
        <p:nvPicPr>
          <p:cNvPr id="5123" name="Picture 3"/>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tretch>
            <a:fillRect/>
          </a:stretch>
        </p:blipFill>
        <p:spPr bwMode="auto">
          <a:xfrm>
            <a:off x="4495800" y="1447800"/>
            <a:ext cx="4648200" cy="441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4485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ox(in)">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Mastoid</a:t>
            </a:r>
          </a:p>
        </p:txBody>
      </p:sp>
      <p:sp>
        <p:nvSpPr>
          <p:cNvPr id="3" name="Content Placeholder 2"/>
          <p:cNvSpPr>
            <a:spLocks noGrp="1"/>
          </p:cNvSpPr>
          <p:nvPr>
            <p:ph sz="half" idx="1"/>
          </p:nvPr>
        </p:nvSpPr>
        <p:spPr>
          <a:xfrm>
            <a:off x="0" y="1219200"/>
            <a:ext cx="4724400" cy="5562600"/>
          </a:xfrm>
        </p:spPr>
        <p:txBody>
          <a:bodyPr>
            <a:normAutofit fontScale="92500" lnSpcReduction="10000"/>
          </a:bodyPr>
          <a:lstStyle/>
          <a:p>
            <a:pPr>
              <a:buFont typeface="Wingdings" pitchFamily="2" charset="2"/>
              <a:buChar char="v"/>
            </a:pPr>
            <a:r>
              <a:rPr lang="en-US" dirty="0"/>
              <a:t>The mastoid segment of the facial nerve forms the second genu by the </a:t>
            </a:r>
            <a:r>
              <a:rPr lang="en-US" dirty="0" err="1"/>
              <a:t>aditus</a:t>
            </a:r>
            <a:r>
              <a:rPr lang="en-US" dirty="0"/>
              <a:t> </a:t>
            </a:r>
            <a:r>
              <a:rPr lang="en-US" dirty="0" smtClean="0"/>
              <a:t>and </a:t>
            </a:r>
            <a:r>
              <a:rPr lang="en-US" dirty="0" err="1"/>
              <a:t>antrum</a:t>
            </a:r>
            <a:r>
              <a:rPr lang="en-US" dirty="0"/>
              <a:t>, turning vertically downward at an approximately 90° angle.</a:t>
            </a:r>
          </a:p>
          <a:p>
            <a:pPr>
              <a:buFont typeface="Wingdings" pitchFamily="2" charset="2"/>
              <a:buChar char="v"/>
            </a:pPr>
            <a:r>
              <a:rPr lang="en-US" dirty="0"/>
              <a:t>It courses through the mastoid and leaves its bony canal at the </a:t>
            </a:r>
            <a:r>
              <a:rPr lang="en-US" dirty="0" err="1"/>
              <a:t>stylomastoid</a:t>
            </a:r>
            <a:r>
              <a:rPr lang="en-US" dirty="0"/>
              <a:t> </a:t>
            </a:r>
            <a:r>
              <a:rPr lang="en-US" dirty="0" smtClean="0"/>
              <a:t>foramen, the </a:t>
            </a:r>
            <a:r>
              <a:rPr lang="en-US" dirty="0"/>
              <a:t>nerve gives off the chorda tympani, which runs back to the middle ear and passes </a:t>
            </a:r>
            <a:r>
              <a:rPr lang="en-US" dirty="0" err="1" smtClean="0"/>
              <a:t>upward.It</a:t>
            </a:r>
            <a:r>
              <a:rPr lang="en-US" dirty="0" smtClean="0"/>
              <a:t> </a:t>
            </a:r>
            <a:r>
              <a:rPr lang="en-US" dirty="0"/>
              <a:t>contains sensory gustatory fibers.</a:t>
            </a:r>
          </a:p>
          <a:p>
            <a:pPr>
              <a:buFont typeface="Wingdings" pitchFamily="2" charset="2"/>
              <a:buChar char="v"/>
            </a:pPr>
            <a:endParaRPr lang="en-US" dirty="0"/>
          </a:p>
        </p:txBody>
      </p:sp>
      <p:pic>
        <p:nvPicPr>
          <p:cNvPr id="4098" name="Picture 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tretch>
            <a:fillRect/>
          </a:stretch>
        </p:blipFill>
        <p:spPr bwMode="auto">
          <a:xfrm>
            <a:off x="4800600" y="1600200"/>
            <a:ext cx="4343400" cy="41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8891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ox(in)">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Extracranial</a:t>
            </a:r>
            <a:endParaRPr lang="en-US" dirty="0"/>
          </a:p>
        </p:txBody>
      </p:sp>
      <p:sp>
        <p:nvSpPr>
          <p:cNvPr id="3" name="Content Placeholder 2"/>
          <p:cNvSpPr>
            <a:spLocks noGrp="1"/>
          </p:cNvSpPr>
          <p:nvPr>
            <p:ph idx="1"/>
          </p:nvPr>
        </p:nvSpPr>
        <p:spPr/>
        <p:txBody>
          <a:bodyPr/>
          <a:lstStyle/>
          <a:p>
            <a:r>
              <a:rPr lang="en-US" dirty="0"/>
              <a:t>After emerging from the </a:t>
            </a:r>
            <a:r>
              <a:rPr lang="en-US" dirty="0" err="1"/>
              <a:t>stylomastoid</a:t>
            </a:r>
            <a:r>
              <a:rPr lang="en-US" dirty="0"/>
              <a:t> foramen, the facial nerve enters the parotid gland, where it branches at the </a:t>
            </a:r>
            <a:r>
              <a:rPr lang="en-US" dirty="0" err="1"/>
              <a:t>pes</a:t>
            </a:r>
            <a:r>
              <a:rPr lang="en-US" dirty="0"/>
              <a:t> </a:t>
            </a:r>
            <a:r>
              <a:rPr lang="en-US" dirty="0" err="1"/>
              <a:t>anserinus</a:t>
            </a:r>
            <a:r>
              <a:rPr lang="en-US" dirty="0"/>
              <a:t>.</a:t>
            </a:r>
          </a:p>
          <a:p>
            <a:pPr marL="0" indent="0">
              <a:buNone/>
            </a:pPr>
            <a:endParaRPr lang="en-US" dirty="0"/>
          </a:p>
        </p:txBody>
      </p:sp>
    </p:spTree>
    <p:extLst>
      <p:ext uri="{BB962C8B-B14F-4D97-AF65-F5344CB8AC3E}">
        <p14:creationId xmlns="" xmlns:p14="http://schemas.microsoft.com/office/powerpoint/2010/main" val="1980130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85800"/>
            <a:ext cx="9144000" cy="617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0"/>
            <a:ext cx="8839200" cy="523220"/>
          </a:xfrm>
          <a:prstGeom prst="rect">
            <a:avLst/>
          </a:prstGeom>
          <a:noFill/>
        </p:spPr>
        <p:txBody>
          <a:bodyPr wrap="square" rtlCol="0">
            <a:spAutoFit/>
          </a:bodyPr>
          <a:lstStyle/>
          <a:p>
            <a:r>
              <a:rPr lang="en-US" sz="2800" b="1" dirty="0" smtClean="0"/>
              <a:t>FACIAL NERVE-COURSE AND RELATIONS</a:t>
            </a:r>
            <a:endParaRPr lang="en-US" sz="2800" b="1" dirty="0"/>
          </a:p>
        </p:txBody>
      </p:sp>
    </p:spTree>
    <p:extLst>
      <p:ext uri="{BB962C8B-B14F-4D97-AF65-F5344CB8AC3E}">
        <p14:creationId xmlns="" xmlns:p14="http://schemas.microsoft.com/office/powerpoint/2010/main" val="447256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1500" indent="-571500">
              <a:buFont typeface="Wingdings" pitchFamily="2" charset="2"/>
              <a:buChar char="v"/>
            </a:pPr>
            <a:r>
              <a:rPr lang="en-US" dirty="0" smtClean="0"/>
              <a:t>INTRODUCTION</a:t>
            </a:r>
            <a:endParaRPr lang="en-US" dirty="0"/>
          </a:p>
        </p:txBody>
      </p:sp>
      <p:sp>
        <p:nvSpPr>
          <p:cNvPr id="3" name="Content Placeholder 2"/>
          <p:cNvSpPr>
            <a:spLocks noGrp="1"/>
          </p:cNvSpPr>
          <p:nvPr>
            <p:ph idx="1"/>
          </p:nvPr>
        </p:nvSpPr>
        <p:spPr/>
        <p:txBody>
          <a:bodyPr/>
          <a:lstStyle/>
          <a:p>
            <a:pPr>
              <a:buFont typeface="Wingdings" pitchFamily="2" charset="2"/>
              <a:buChar char="v"/>
            </a:pPr>
            <a:r>
              <a:rPr lang="en-US" dirty="0" smtClean="0"/>
              <a:t>7</a:t>
            </a:r>
            <a:r>
              <a:rPr lang="en-US" baseline="30000" dirty="0" smtClean="0"/>
              <a:t>th</a:t>
            </a:r>
            <a:r>
              <a:rPr lang="en-US" dirty="0" smtClean="0"/>
              <a:t> cranial nerve</a:t>
            </a:r>
          </a:p>
          <a:p>
            <a:pPr>
              <a:buFont typeface="Wingdings" pitchFamily="2" charset="2"/>
              <a:buChar char="v"/>
            </a:pPr>
            <a:r>
              <a:rPr lang="en-US" dirty="0" smtClean="0"/>
              <a:t>Facial </a:t>
            </a:r>
            <a:r>
              <a:rPr lang="en-US" dirty="0"/>
              <a:t>nerve is a mixed </a:t>
            </a:r>
            <a:r>
              <a:rPr lang="en-US" dirty="0" smtClean="0"/>
              <a:t>nerve:</a:t>
            </a:r>
          </a:p>
          <a:p>
            <a:r>
              <a:rPr lang="en-US" dirty="0" smtClean="0"/>
              <a:t>Motor root </a:t>
            </a:r>
          </a:p>
          <a:p>
            <a:r>
              <a:rPr lang="en-US" dirty="0" smtClean="0"/>
              <a:t>Sensor  </a:t>
            </a:r>
            <a:r>
              <a:rPr lang="en-US" dirty="0"/>
              <a:t>root.</a:t>
            </a:r>
          </a:p>
          <a:p>
            <a:pPr>
              <a:buFont typeface="Wingdings" pitchFamily="2" charset="2"/>
              <a:buChar char="v"/>
            </a:pPr>
            <a:r>
              <a:rPr lang="en-US" dirty="0"/>
              <a:t>Motor root supplies all the mimetic muscles of the face which develop from the 2nd brachial arch.</a:t>
            </a:r>
          </a:p>
          <a:p>
            <a:pPr>
              <a:buFont typeface="Wingdings" pitchFamily="2" charset="2"/>
              <a:buChar char="v"/>
            </a:pPr>
            <a:endParaRPr lang="en-US" dirty="0"/>
          </a:p>
        </p:txBody>
      </p:sp>
    </p:spTree>
    <p:extLst>
      <p:ext uri="{BB962C8B-B14F-4D97-AF65-F5344CB8AC3E}">
        <p14:creationId xmlns="" xmlns:p14="http://schemas.microsoft.com/office/powerpoint/2010/main" val="6865869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533400"/>
            <a:ext cx="8382000" cy="60349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3588045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Facial nerve branches</a:t>
            </a: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4800" y="2667000"/>
            <a:ext cx="3096126" cy="36068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85317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Within the facial canal</a:t>
            </a:r>
            <a:endParaRPr lang="en-US" dirty="0"/>
          </a:p>
        </p:txBody>
      </p:sp>
      <p:sp>
        <p:nvSpPr>
          <p:cNvPr id="3" name="Content Placeholder 2"/>
          <p:cNvSpPr>
            <a:spLocks noGrp="1"/>
          </p:cNvSpPr>
          <p:nvPr>
            <p:ph idx="1"/>
          </p:nvPr>
        </p:nvSpPr>
        <p:spPr/>
        <p:txBody>
          <a:bodyPr/>
          <a:lstStyle/>
          <a:p>
            <a:r>
              <a:rPr lang="en-US" b="1" dirty="0" smtClean="0"/>
              <a:t>Greater </a:t>
            </a:r>
            <a:r>
              <a:rPr lang="en-US" b="1" dirty="0" err="1" smtClean="0"/>
              <a:t>petrosal</a:t>
            </a:r>
            <a:r>
              <a:rPr lang="en-US" b="1" dirty="0" smtClean="0"/>
              <a:t> nerve	</a:t>
            </a:r>
          </a:p>
          <a:p>
            <a:r>
              <a:rPr lang="en-US" b="1" dirty="0" smtClean="0"/>
              <a:t>Nerve to </a:t>
            </a:r>
            <a:r>
              <a:rPr lang="en-US" b="1" dirty="0" err="1" smtClean="0"/>
              <a:t>stapedius</a:t>
            </a:r>
            <a:r>
              <a:rPr lang="en-US" b="1" dirty="0" smtClean="0"/>
              <a:t>	</a:t>
            </a:r>
          </a:p>
          <a:p>
            <a:r>
              <a:rPr lang="en-US" b="1" dirty="0" smtClean="0"/>
              <a:t>Chorda tympani nerve</a:t>
            </a:r>
            <a:endParaRPr lang="en-US" b="1" dirty="0"/>
          </a:p>
        </p:txBody>
      </p:sp>
    </p:spTree>
    <p:extLst>
      <p:ext uri="{BB962C8B-B14F-4D97-AF65-F5344CB8AC3E}">
        <p14:creationId xmlns="" xmlns:p14="http://schemas.microsoft.com/office/powerpoint/2010/main" val="1771525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838200"/>
            <a:ext cx="8610852"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83832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914400"/>
          </a:xfrm>
        </p:spPr>
        <p:txBody>
          <a:bodyPr/>
          <a:lstStyle/>
          <a:p>
            <a:r>
              <a:rPr lang="en-US" dirty="0" smtClean="0"/>
              <a:t>GREATER PETROSAL NERVE</a:t>
            </a:r>
            <a:endParaRPr lang="en-US" dirty="0"/>
          </a:p>
        </p:txBody>
      </p:sp>
      <p:sp>
        <p:nvSpPr>
          <p:cNvPr id="3" name="Content Placeholder 2"/>
          <p:cNvSpPr>
            <a:spLocks noGrp="1"/>
          </p:cNvSpPr>
          <p:nvPr>
            <p:ph idx="1"/>
          </p:nvPr>
        </p:nvSpPr>
        <p:spPr>
          <a:xfrm>
            <a:off x="762000" y="838200"/>
            <a:ext cx="7772400" cy="4572000"/>
          </a:xfrm>
        </p:spPr>
        <p:txBody>
          <a:bodyPr/>
          <a:lstStyle/>
          <a:p>
            <a:r>
              <a:rPr lang="en-US" sz="2800" dirty="0"/>
              <a:t>The greater (superficial) </a:t>
            </a:r>
            <a:r>
              <a:rPr lang="en-US" sz="2800" dirty="0" err="1"/>
              <a:t>petrosal</a:t>
            </a:r>
            <a:r>
              <a:rPr lang="en-US" sz="2800" dirty="0"/>
              <a:t> nerve is a nerve in the skull that branches from the facial nerve; it forms part of a chain of nerves that innervates the lacrimal gland. The </a:t>
            </a:r>
            <a:r>
              <a:rPr lang="en-US" sz="2800" dirty="0" err="1"/>
              <a:t>fibres</a:t>
            </a:r>
            <a:r>
              <a:rPr lang="en-US" sz="2800" dirty="0"/>
              <a:t> have synapses in the </a:t>
            </a:r>
            <a:r>
              <a:rPr lang="en-US" sz="2800" dirty="0" err="1"/>
              <a:t>pterygopalatine</a:t>
            </a:r>
            <a:r>
              <a:rPr lang="en-US" sz="2800" dirty="0"/>
              <a:t> ganglion.</a:t>
            </a:r>
          </a:p>
          <a:p>
            <a:endParaRPr lang="en-US" sz="2400" dirty="0"/>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5989" y="3276600"/>
            <a:ext cx="6551612" cy="34918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40963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NERVE TO STAPEDIUS</a:t>
            </a:r>
            <a:endParaRPr lang="en-US" dirty="0"/>
          </a:p>
        </p:txBody>
      </p:sp>
      <p:sp>
        <p:nvSpPr>
          <p:cNvPr id="3" name="Content Placeholder 2"/>
          <p:cNvSpPr>
            <a:spLocks noGrp="1"/>
          </p:cNvSpPr>
          <p:nvPr>
            <p:ph idx="1"/>
          </p:nvPr>
        </p:nvSpPr>
        <p:spPr/>
        <p:txBody>
          <a:bodyPr/>
          <a:lstStyle/>
          <a:p>
            <a:r>
              <a:rPr lang="en-US" sz="3200" dirty="0"/>
              <a:t>The Nerve to the </a:t>
            </a:r>
            <a:r>
              <a:rPr lang="en-US" sz="3200" dirty="0" err="1"/>
              <a:t>Stapedius</a:t>
            </a:r>
            <a:r>
              <a:rPr lang="en-US" sz="3200" dirty="0"/>
              <a:t> (tympanic branch) arises opposite the pyramidal eminence</a:t>
            </a:r>
            <a:r>
              <a:rPr lang="en-US" sz="3200" dirty="0" smtClean="0"/>
              <a:t>.</a:t>
            </a:r>
            <a:endParaRPr lang="en-US" sz="3200" dirty="0"/>
          </a:p>
          <a:p>
            <a:r>
              <a:rPr lang="en-US" sz="3200" dirty="0"/>
              <a:t>It passes through a small canal in this eminence to reach the muscle.</a:t>
            </a:r>
          </a:p>
          <a:p>
            <a:r>
              <a:rPr lang="en-US" sz="3200" dirty="0" smtClean="0"/>
              <a:t>Paralysis of the muscle causes </a:t>
            </a:r>
            <a:r>
              <a:rPr lang="en-US" sz="3200" dirty="0" err="1" smtClean="0"/>
              <a:t>hyperacusis</a:t>
            </a:r>
            <a:endParaRPr lang="en-US" sz="3200" dirty="0"/>
          </a:p>
          <a:p>
            <a:endParaRPr lang="en-US" dirty="0"/>
          </a:p>
        </p:txBody>
      </p:sp>
    </p:spTree>
    <p:extLst>
      <p:ext uri="{BB962C8B-B14F-4D97-AF65-F5344CB8AC3E}">
        <p14:creationId xmlns="" xmlns:p14="http://schemas.microsoft.com/office/powerpoint/2010/main" val="981421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914400"/>
          </a:xfrm>
        </p:spPr>
        <p:txBody>
          <a:bodyPr/>
          <a:lstStyle/>
          <a:p>
            <a:r>
              <a:rPr lang="en-US" dirty="0" smtClean="0"/>
              <a:t>Chorda tympani</a:t>
            </a:r>
            <a:endParaRPr lang="en-US" dirty="0"/>
          </a:p>
        </p:txBody>
      </p:sp>
      <p:sp>
        <p:nvSpPr>
          <p:cNvPr id="3" name="Content Placeholder 2"/>
          <p:cNvSpPr>
            <a:spLocks noGrp="1"/>
          </p:cNvSpPr>
          <p:nvPr>
            <p:ph idx="1"/>
          </p:nvPr>
        </p:nvSpPr>
        <p:spPr>
          <a:xfrm>
            <a:off x="533400" y="1143000"/>
            <a:ext cx="8610600" cy="6019800"/>
          </a:xfrm>
        </p:spPr>
        <p:txBody>
          <a:bodyPr>
            <a:normAutofit fontScale="62500" lnSpcReduction="20000"/>
          </a:bodyPr>
          <a:lstStyle/>
          <a:p>
            <a:r>
              <a:rPr lang="en-US" sz="4000" dirty="0"/>
              <a:t>The chorda tympani is a nerve that branches from the facial nerve (cranial nerve VII) inside the facial canal, just before the facial nerve exits the skull via the </a:t>
            </a:r>
            <a:r>
              <a:rPr lang="en-US" sz="4000" dirty="0" err="1"/>
              <a:t>stylomastoid</a:t>
            </a:r>
            <a:r>
              <a:rPr lang="en-US" sz="4000" dirty="0"/>
              <a:t> foramen</a:t>
            </a:r>
            <a:r>
              <a:rPr lang="en-US" sz="4000" dirty="0" smtClean="0"/>
              <a:t>.</a:t>
            </a:r>
            <a:endParaRPr lang="en-US" sz="4000" dirty="0"/>
          </a:p>
          <a:p>
            <a:r>
              <a:rPr lang="en-US" sz="4000" dirty="0" smtClean="0"/>
              <a:t>It supplies the </a:t>
            </a:r>
            <a:r>
              <a:rPr lang="en-US" sz="4000" dirty="0"/>
              <a:t>taste buds in the front of the tongue, runs through the middle ear, and carries taste messages to the brain.</a:t>
            </a:r>
          </a:p>
          <a:p>
            <a:r>
              <a:rPr lang="en-US" sz="4000" dirty="0"/>
              <a:t>The chorda tympani carries two types of nerve fibers from their origin with the facial nerve to the lingual nerve that carries them to their destinations</a:t>
            </a:r>
            <a:r>
              <a:rPr lang="en-US" sz="4000" dirty="0" smtClean="0"/>
              <a:t>:</a:t>
            </a:r>
            <a:endParaRPr lang="en-US" sz="4000" dirty="0"/>
          </a:p>
          <a:p>
            <a:r>
              <a:rPr lang="en-US" sz="4000" dirty="0"/>
              <a:t>Special sensory fibers providing taste sensation from the anterior two-thirds of the tongue.</a:t>
            </a:r>
          </a:p>
          <a:p>
            <a:r>
              <a:rPr lang="en-US" sz="4000" dirty="0"/>
              <a:t>Presynaptic parasympathetic fibers to the submandibular ganglion, providing </a:t>
            </a:r>
            <a:r>
              <a:rPr lang="en-US" sz="4000" dirty="0" err="1"/>
              <a:t>secretomotor</a:t>
            </a:r>
            <a:r>
              <a:rPr lang="en-US" sz="4000" dirty="0"/>
              <a:t> innervation to two salivary glands: the submandibular gland and sublingual gland and to the vessels of the tongue, which when stimulated, cause a dilatation of blood vessels of the tongue.</a:t>
            </a:r>
          </a:p>
          <a:p>
            <a:endParaRPr lang="en-US" dirty="0"/>
          </a:p>
        </p:txBody>
      </p:sp>
    </p:spTree>
    <p:extLst>
      <p:ext uri="{BB962C8B-B14F-4D97-AF65-F5344CB8AC3E}">
        <p14:creationId xmlns="" xmlns:p14="http://schemas.microsoft.com/office/powerpoint/2010/main" val="1495548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76200"/>
            <a:ext cx="4421188" cy="51220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7600" y="3850523"/>
            <a:ext cx="5383213" cy="2516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955067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Within the parotid gland</a:t>
            </a:r>
            <a:endParaRPr lang="en-US" dirty="0"/>
          </a:p>
        </p:txBody>
      </p:sp>
      <p:sp>
        <p:nvSpPr>
          <p:cNvPr id="3" name="Content Placeholder 2"/>
          <p:cNvSpPr>
            <a:spLocks noGrp="1"/>
          </p:cNvSpPr>
          <p:nvPr>
            <p:ph idx="1"/>
          </p:nvPr>
        </p:nvSpPr>
        <p:spPr/>
        <p:txBody>
          <a:bodyPr>
            <a:normAutofit/>
          </a:bodyPr>
          <a:lstStyle/>
          <a:p>
            <a:r>
              <a:rPr lang="en-US" b="1" dirty="0" smtClean="0"/>
              <a:t>Temporal</a:t>
            </a:r>
            <a:r>
              <a:rPr lang="en-US" dirty="0" smtClean="0"/>
              <a:t> </a:t>
            </a:r>
            <a:r>
              <a:rPr lang="en-US" dirty="0"/>
              <a:t>- auricular and </a:t>
            </a:r>
            <a:r>
              <a:rPr lang="en-US" dirty="0" err="1"/>
              <a:t>fronto-occipitalis</a:t>
            </a:r>
            <a:r>
              <a:rPr lang="en-US" dirty="0"/>
              <a:t> muscles </a:t>
            </a:r>
          </a:p>
          <a:p>
            <a:r>
              <a:rPr lang="en-US" b="1" dirty="0" err="1"/>
              <a:t>Zygomatic</a:t>
            </a:r>
            <a:r>
              <a:rPr lang="en-US" dirty="0"/>
              <a:t> - muscles of the </a:t>
            </a:r>
            <a:r>
              <a:rPr lang="en-US" dirty="0" err="1"/>
              <a:t>zygomatic</a:t>
            </a:r>
            <a:r>
              <a:rPr lang="en-US" dirty="0"/>
              <a:t> arch and orbit </a:t>
            </a:r>
          </a:p>
          <a:p>
            <a:r>
              <a:rPr lang="en-US" b="1" dirty="0" err="1"/>
              <a:t>Buccal</a:t>
            </a:r>
            <a:r>
              <a:rPr lang="en-US" dirty="0"/>
              <a:t> - muscles in the cheek and above the mouth </a:t>
            </a:r>
          </a:p>
          <a:p>
            <a:r>
              <a:rPr lang="en-US" b="1" dirty="0"/>
              <a:t>Mandibular</a:t>
            </a:r>
            <a:r>
              <a:rPr lang="en-US" dirty="0"/>
              <a:t> - muscles in the region of the mandible </a:t>
            </a:r>
          </a:p>
          <a:p>
            <a:r>
              <a:rPr lang="en-US" b="1" dirty="0"/>
              <a:t>Cervical</a:t>
            </a:r>
            <a:r>
              <a:rPr lang="en-US" dirty="0"/>
              <a:t> - the </a:t>
            </a:r>
            <a:r>
              <a:rPr lang="en-US" dirty="0" err="1"/>
              <a:t>platysma</a:t>
            </a:r>
            <a:r>
              <a:rPr lang="en-US" dirty="0"/>
              <a:t> muscle </a:t>
            </a:r>
          </a:p>
          <a:p>
            <a:endParaRPr lang="en-US" dirty="0"/>
          </a:p>
          <a:p>
            <a:endParaRPr lang="en-US" dirty="0"/>
          </a:p>
          <a:p>
            <a:endParaRPr lang="en-US" dirty="0"/>
          </a:p>
        </p:txBody>
      </p:sp>
    </p:spTree>
    <p:extLst>
      <p:ext uri="{BB962C8B-B14F-4D97-AF65-F5344CB8AC3E}">
        <p14:creationId xmlns="" xmlns:p14="http://schemas.microsoft.com/office/powerpoint/2010/main" val="34489041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571750"/>
            <a:ext cx="4584700" cy="428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743200" y="0"/>
            <a:ext cx="6497638"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61082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686800" cy="5638800"/>
          </a:xfrm>
        </p:spPr>
        <p:txBody>
          <a:bodyPr>
            <a:normAutofit/>
          </a:bodyPr>
          <a:lstStyle/>
          <a:p>
            <a:pPr>
              <a:buFont typeface="Wingdings" pitchFamily="2" charset="2"/>
              <a:buChar char="v"/>
            </a:pPr>
            <a:r>
              <a:rPr lang="en-US" sz="2800" b="1" dirty="0" smtClean="0">
                <a:latin typeface="Arial" pitchFamily="34" charset="0"/>
                <a:cs typeface="Arial" pitchFamily="34" charset="0"/>
              </a:rPr>
              <a:t>The </a:t>
            </a:r>
            <a:r>
              <a:rPr lang="en-US" sz="2800" b="1" dirty="0">
                <a:latin typeface="Arial" pitchFamily="34" charset="0"/>
                <a:cs typeface="Arial" pitchFamily="34" charset="0"/>
              </a:rPr>
              <a:t>sensory root: </a:t>
            </a:r>
            <a:r>
              <a:rPr lang="en-US" sz="2800" dirty="0">
                <a:latin typeface="Arial" pitchFamily="34" charset="0"/>
                <a:cs typeface="Arial" pitchFamily="34" charset="0"/>
              </a:rPr>
              <a:t>conveys from the chorda tympani gustatory fibers from the </a:t>
            </a:r>
            <a:r>
              <a:rPr lang="en-US" sz="2800" dirty="0" err="1">
                <a:latin typeface="Arial" pitchFamily="34" charset="0"/>
                <a:cs typeface="Arial" pitchFamily="34" charset="0"/>
              </a:rPr>
              <a:t>presulcal</a:t>
            </a:r>
            <a:r>
              <a:rPr lang="en-US" sz="2800" dirty="0">
                <a:latin typeface="Arial" pitchFamily="34" charset="0"/>
                <a:cs typeface="Arial" pitchFamily="34" charset="0"/>
              </a:rPr>
              <a:t> area the tongue and, from the palatine and greater </a:t>
            </a:r>
            <a:r>
              <a:rPr lang="en-US" sz="2800" dirty="0" err="1">
                <a:latin typeface="Arial" pitchFamily="34" charset="0"/>
                <a:cs typeface="Arial" pitchFamily="34" charset="0"/>
              </a:rPr>
              <a:t>petrosal</a:t>
            </a:r>
            <a:r>
              <a:rPr lang="en-US" sz="2800" dirty="0">
                <a:latin typeface="Arial" pitchFamily="34" charset="0"/>
                <a:cs typeface="Arial" pitchFamily="34" charset="0"/>
              </a:rPr>
              <a:t> nerves, taste </a:t>
            </a:r>
            <a:r>
              <a:rPr lang="en-US" sz="2800" dirty="0" smtClean="0">
                <a:latin typeface="Arial" pitchFamily="34" charset="0"/>
                <a:cs typeface="Arial" pitchFamily="34" charset="0"/>
              </a:rPr>
              <a:t>fibers </a:t>
            </a:r>
            <a:r>
              <a:rPr lang="en-US" sz="2800" dirty="0">
                <a:latin typeface="Arial" pitchFamily="34" charset="0"/>
                <a:cs typeface="Arial" pitchFamily="34" charset="0"/>
              </a:rPr>
              <a:t>from the soft palate</a:t>
            </a:r>
            <a:r>
              <a:rPr lang="en-US" sz="2800" dirty="0" smtClean="0">
                <a:latin typeface="Arial" pitchFamily="34" charset="0"/>
                <a:cs typeface="Arial" pitchFamily="34" charset="0"/>
              </a:rPr>
              <a:t>.</a:t>
            </a:r>
          </a:p>
          <a:p>
            <a:pPr>
              <a:buFont typeface="Wingdings" pitchFamily="2" charset="2"/>
              <a:buChar char="v"/>
            </a:pPr>
            <a:r>
              <a:rPr lang="en-US" sz="2800" dirty="0" smtClean="0">
                <a:latin typeface="Arial" pitchFamily="34" charset="0"/>
                <a:cs typeface="Arial" pitchFamily="34" charset="0"/>
              </a:rPr>
              <a:t> </a:t>
            </a:r>
            <a:r>
              <a:rPr lang="en-US" sz="2800" dirty="0">
                <a:latin typeface="Arial" pitchFamily="34" charset="0"/>
                <a:cs typeface="Arial" pitchFamily="34" charset="0"/>
              </a:rPr>
              <a:t>It also carries preganglionic parasympathetic innervation of </a:t>
            </a:r>
            <a:r>
              <a:rPr lang="en-US" sz="2800" dirty="0" smtClean="0">
                <a:latin typeface="Arial" pitchFamily="34" charset="0"/>
                <a:cs typeface="Arial" pitchFamily="34" charset="0"/>
              </a:rPr>
              <a:t>the :</a:t>
            </a:r>
          </a:p>
          <a:p>
            <a:pPr lvl="1">
              <a:buFont typeface="Wingdings" pitchFamily="2" charset="2"/>
              <a:buChar char="Ø"/>
            </a:pPr>
            <a:r>
              <a:rPr lang="en-US" sz="2400" dirty="0" err="1" smtClean="0">
                <a:latin typeface="Arial" pitchFamily="34" charset="0"/>
                <a:cs typeface="Arial" pitchFamily="34" charset="0"/>
              </a:rPr>
              <a:t>Submandibular</a:t>
            </a:r>
            <a:r>
              <a:rPr lang="en-US" sz="2400" dirty="0" smtClean="0">
                <a:latin typeface="Arial" pitchFamily="34" charset="0"/>
                <a:cs typeface="Arial" pitchFamily="34" charset="0"/>
              </a:rPr>
              <a:t> </a:t>
            </a:r>
          </a:p>
          <a:p>
            <a:pPr lvl="1">
              <a:buFont typeface="Wingdings" pitchFamily="2" charset="2"/>
              <a:buChar char="Ø"/>
            </a:pPr>
            <a:r>
              <a:rPr lang="en-US" sz="2400" dirty="0" smtClean="0">
                <a:latin typeface="Arial" pitchFamily="34" charset="0"/>
                <a:cs typeface="Arial" pitchFamily="34" charset="0"/>
              </a:rPr>
              <a:t>Sublingual salivary glands</a:t>
            </a:r>
          </a:p>
          <a:p>
            <a:pPr lvl="1">
              <a:buFont typeface="Wingdings" pitchFamily="2" charset="2"/>
              <a:buChar char="Ø"/>
            </a:pPr>
            <a:r>
              <a:rPr lang="en-US" sz="2600" dirty="0" err="1" smtClean="0">
                <a:latin typeface="Arial" pitchFamily="34" charset="0"/>
                <a:cs typeface="Arial" pitchFamily="34" charset="0"/>
              </a:rPr>
              <a:t>Lacrimal</a:t>
            </a:r>
            <a:r>
              <a:rPr lang="en-US" sz="2600" dirty="0" smtClean="0">
                <a:latin typeface="Arial" pitchFamily="34" charset="0"/>
                <a:cs typeface="Arial" pitchFamily="34" charset="0"/>
              </a:rPr>
              <a:t> gland</a:t>
            </a:r>
          </a:p>
          <a:p>
            <a:pPr lvl="1">
              <a:buFont typeface="Wingdings" pitchFamily="2" charset="2"/>
              <a:buChar char="Ø"/>
            </a:pPr>
            <a:r>
              <a:rPr lang="en-US" sz="2400" dirty="0" smtClean="0">
                <a:latin typeface="Arial" pitchFamily="34" charset="0"/>
                <a:cs typeface="Arial" pitchFamily="34" charset="0"/>
              </a:rPr>
              <a:t>Glands of </a:t>
            </a:r>
            <a:r>
              <a:rPr lang="en-US" sz="2400" dirty="0">
                <a:latin typeface="Arial" pitchFamily="34" charset="0"/>
                <a:cs typeface="Arial" pitchFamily="34" charset="0"/>
              </a:rPr>
              <a:t>nasal and </a:t>
            </a:r>
            <a:r>
              <a:rPr lang="en-US" sz="2400" dirty="0" smtClean="0">
                <a:latin typeface="Arial" pitchFamily="34" charset="0"/>
                <a:cs typeface="Arial" pitchFamily="34" charset="0"/>
              </a:rPr>
              <a:t>palatine </a:t>
            </a:r>
            <a:r>
              <a:rPr lang="en-US" sz="2400" dirty="0">
                <a:latin typeface="Arial" pitchFamily="34" charset="0"/>
                <a:cs typeface="Arial" pitchFamily="34" charset="0"/>
              </a:rPr>
              <a:t>mucosa</a:t>
            </a:r>
          </a:p>
        </p:txBody>
      </p:sp>
    </p:spTree>
    <p:extLst>
      <p:ext uri="{BB962C8B-B14F-4D97-AF65-F5344CB8AC3E}">
        <p14:creationId xmlns="" xmlns:p14="http://schemas.microsoft.com/office/powerpoint/2010/main" val="308487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500"/>
                                        <p:tgtEl>
                                          <p:spTgt spid="3">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ox(in)">
                                      <p:cBhvr>
                                        <p:cTn id="13" dur="500"/>
                                        <p:tgtEl>
                                          <p:spTgt spid="3">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ox(in)">
                                      <p:cBhvr>
                                        <p:cTn id="16" dur="500"/>
                                        <p:tgtEl>
                                          <p:spTgt spid="3">
                                            <p:txEl>
                                              <p:pRg st="4" end="4"/>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ox(in)">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Branchiomotor</a:t>
            </a:r>
            <a:r>
              <a:rPr lang="en-US" dirty="0" smtClean="0"/>
              <a:t> branches</a:t>
            </a:r>
            <a:endParaRPr lang="en-US" dirty="0"/>
          </a:p>
        </p:txBody>
      </p:sp>
      <p:sp>
        <p:nvSpPr>
          <p:cNvPr id="3" name="Content Placeholder 2"/>
          <p:cNvSpPr>
            <a:spLocks noGrp="1"/>
          </p:cNvSpPr>
          <p:nvPr>
            <p:ph idx="1"/>
          </p:nvPr>
        </p:nvSpPr>
        <p:spPr>
          <a:xfrm>
            <a:off x="533400" y="1371600"/>
            <a:ext cx="8610600" cy="5486400"/>
          </a:xfrm>
        </p:spPr>
        <p:txBody>
          <a:bodyPr>
            <a:normAutofit/>
          </a:bodyPr>
          <a:lstStyle/>
          <a:p>
            <a:r>
              <a:rPr lang="en-US" sz="2400" dirty="0" smtClean="0"/>
              <a:t>TEMPORAL crosses </a:t>
            </a:r>
            <a:r>
              <a:rPr lang="en-US" sz="2400" dirty="0" err="1" smtClean="0"/>
              <a:t>zygomatic</a:t>
            </a:r>
            <a:r>
              <a:rPr lang="en-US" sz="2400" dirty="0" smtClean="0"/>
              <a:t> arch and supplies muscle; </a:t>
            </a:r>
            <a:r>
              <a:rPr lang="en-US" sz="2400" dirty="0" err="1" smtClean="0"/>
              <a:t>auricularis</a:t>
            </a:r>
            <a:r>
              <a:rPr lang="en-US" sz="2400" dirty="0" smtClean="0"/>
              <a:t> anterior , </a:t>
            </a:r>
            <a:r>
              <a:rPr lang="en-US" sz="2400" dirty="0" err="1" smtClean="0"/>
              <a:t>auricularis</a:t>
            </a:r>
            <a:r>
              <a:rPr lang="en-US" sz="2400" dirty="0" smtClean="0"/>
              <a:t> superior, orbicularis oculi.</a:t>
            </a:r>
          </a:p>
          <a:p>
            <a:r>
              <a:rPr lang="en-US" sz="2400" dirty="0" smtClean="0"/>
              <a:t>ZYGOMATIC branches run across the </a:t>
            </a:r>
            <a:r>
              <a:rPr lang="en-US" sz="2400" dirty="0" err="1" smtClean="0"/>
              <a:t>zygomtic</a:t>
            </a:r>
            <a:r>
              <a:rPr lang="en-US" sz="2400" dirty="0" smtClean="0"/>
              <a:t> bone and supply ORBICULARIS OCULI</a:t>
            </a:r>
          </a:p>
          <a:p>
            <a:r>
              <a:rPr lang="en-US" sz="2400" dirty="0" smtClean="0"/>
              <a:t>BUCCAL branches are two in number</a:t>
            </a:r>
          </a:p>
          <a:p>
            <a:pPr lvl="3"/>
            <a:r>
              <a:rPr lang="en-US" dirty="0" smtClean="0"/>
              <a:t>Upper </a:t>
            </a:r>
            <a:r>
              <a:rPr lang="en-US" dirty="0" err="1" smtClean="0"/>
              <a:t>buccal</a:t>
            </a:r>
            <a:r>
              <a:rPr lang="en-US" dirty="0" smtClean="0"/>
              <a:t> branch above parotid duct</a:t>
            </a:r>
          </a:p>
          <a:p>
            <a:pPr lvl="3"/>
            <a:r>
              <a:rPr lang="en-US" dirty="0" smtClean="0"/>
              <a:t>Lower </a:t>
            </a:r>
            <a:r>
              <a:rPr lang="en-US" dirty="0" err="1" smtClean="0"/>
              <a:t>buccal</a:t>
            </a:r>
            <a:r>
              <a:rPr lang="en-US" dirty="0" smtClean="0"/>
              <a:t> branch run below the duct</a:t>
            </a:r>
          </a:p>
          <a:p>
            <a:pPr lvl="3"/>
            <a:r>
              <a:rPr lang="en-US" dirty="0" smtClean="0"/>
              <a:t>They supply muscle in that vicinity especially , the </a:t>
            </a:r>
            <a:r>
              <a:rPr lang="en-US" dirty="0" err="1" smtClean="0"/>
              <a:t>buccinator</a:t>
            </a:r>
            <a:endParaRPr lang="en-US" dirty="0" smtClean="0"/>
          </a:p>
          <a:p>
            <a:r>
              <a:rPr lang="en-US" sz="2400" dirty="0" smtClean="0"/>
              <a:t>MARGINAL MANDIBULAR runs below angle of mandible deep to </a:t>
            </a:r>
            <a:r>
              <a:rPr lang="en-US" sz="2400" dirty="0" err="1" smtClean="0"/>
              <a:t>platysma</a:t>
            </a:r>
            <a:r>
              <a:rPr lang="en-US" sz="2400" dirty="0" smtClean="0"/>
              <a:t>. It runs across body of mandible supplies the muscles of lower lip and chin.</a:t>
            </a:r>
          </a:p>
          <a:p>
            <a:r>
              <a:rPr lang="en-US" sz="2400" dirty="0" smtClean="0"/>
              <a:t>CERVICAL branch emerge from apex of parotid gland and run downwards and forward to supply </a:t>
            </a:r>
            <a:r>
              <a:rPr lang="en-US" sz="2400" dirty="0" err="1" smtClean="0"/>
              <a:t>platysma</a:t>
            </a:r>
            <a:r>
              <a:rPr lang="en-US" sz="2400" dirty="0" smtClean="0"/>
              <a:t>.</a:t>
            </a:r>
          </a:p>
          <a:p>
            <a:endParaRPr lang="en-US" sz="2400" dirty="0" smtClean="0"/>
          </a:p>
        </p:txBody>
      </p:sp>
    </p:spTree>
    <p:extLst>
      <p:ext uri="{BB962C8B-B14F-4D97-AF65-F5344CB8AC3E}">
        <p14:creationId xmlns="" xmlns:p14="http://schemas.microsoft.com/office/powerpoint/2010/main" val="14569837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52600" y="762000"/>
            <a:ext cx="5691981" cy="56919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991793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66800"/>
            <a:ext cx="8686800" cy="1184825"/>
          </a:xfrm>
        </p:spPr>
        <p:txBody>
          <a:bodyPr/>
          <a:lstStyle/>
          <a:p>
            <a:r>
              <a:rPr lang="en-US" dirty="0" smtClean="0"/>
              <a:t>FACIAL NERVE PALSY</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90800" y="2667000"/>
            <a:ext cx="4384883" cy="3952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517227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SUPRANUCLEAR LESIONS</a:t>
            </a:r>
            <a:endParaRPr lang="en-US" dirty="0"/>
          </a:p>
        </p:txBody>
      </p:sp>
      <p:sp>
        <p:nvSpPr>
          <p:cNvPr id="3" name="Content Placeholder 2"/>
          <p:cNvSpPr>
            <a:spLocks noGrp="1"/>
          </p:cNvSpPr>
          <p:nvPr>
            <p:ph idx="1"/>
          </p:nvPr>
        </p:nvSpPr>
        <p:spPr/>
        <p:txBody>
          <a:bodyPr/>
          <a:lstStyle/>
          <a:p>
            <a:r>
              <a:rPr lang="en-US" dirty="0" err="1" smtClean="0"/>
              <a:t>Supranucler</a:t>
            </a:r>
            <a:r>
              <a:rPr lang="en-US" dirty="0" smtClean="0"/>
              <a:t> lesions are usually  part of HEMIPLEGIA, only the lower part of opposite sides is paralyzed.</a:t>
            </a:r>
          </a:p>
          <a:p>
            <a:r>
              <a:rPr lang="en-US" dirty="0" smtClean="0"/>
              <a:t>The upper part with </a:t>
            </a:r>
            <a:r>
              <a:rPr lang="en-US" dirty="0" err="1" smtClean="0"/>
              <a:t>frontalis</a:t>
            </a:r>
            <a:r>
              <a:rPr lang="en-US" dirty="0" smtClean="0"/>
              <a:t> and orbicularis oculi escape due to bilateral representation in cerebral cortex.</a:t>
            </a:r>
            <a:endParaRPr lang="en-US" dirty="0"/>
          </a:p>
        </p:txBody>
      </p:sp>
    </p:spTree>
    <p:extLst>
      <p:ext uri="{BB962C8B-B14F-4D97-AF65-F5344CB8AC3E}">
        <p14:creationId xmlns="" xmlns:p14="http://schemas.microsoft.com/office/powerpoint/2010/main" val="2637212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dhwanit\Desktop\Untitled.pn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7400" y="533400"/>
            <a:ext cx="5562600" cy="6324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529910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Bell’s palsy</a:t>
            </a:r>
            <a:endParaRPr lang="en-US" dirty="0"/>
          </a:p>
        </p:txBody>
      </p:sp>
      <p:sp>
        <p:nvSpPr>
          <p:cNvPr id="5" name="Content Placeholder 4"/>
          <p:cNvSpPr>
            <a:spLocks noGrp="1"/>
          </p:cNvSpPr>
          <p:nvPr>
            <p:ph idx="1"/>
          </p:nvPr>
        </p:nvSpPr>
        <p:spPr>
          <a:xfrm>
            <a:off x="304800" y="2332037"/>
            <a:ext cx="8686800" cy="4525963"/>
          </a:xfrm>
        </p:spPr>
        <p:txBody>
          <a:bodyPr>
            <a:normAutofit fontScale="92500" lnSpcReduction="20000"/>
          </a:bodyPr>
          <a:lstStyle/>
          <a:p>
            <a:r>
              <a:rPr lang="en-US" b="1" dirty="0" smtClean="0">
                <a:latin typeface="Algerian" pitchFamily="82" charset="0"/>
              </a:rPr>
              <a:t>INTRODUCTION</a:t>
            </a:r>
          </a:p>
          <a:p>
            <a:endParaRPr lang="en-US" dirty="0" smtClean="0">
              <a:latin typeface="Arial Narrow" pitchFamily="34" charset="0"/>
            </a:endParaRPr>
          </a:p>
          <a:p>
            <a:endParaRPr lang="en-US" sz="3500" dirty="0">
              <a:latin typeface="Arial Narrow" pitchFamily="34" charset="0"/>
            </a:endParaRPr>
          </a:p>
          <a:p>
            <a:r>
              <a:rPr lang="en-US" sz="3500" dirty="0" smtClean="0">
                <a:latin typeface="Arial Narrow" pitchFamily="34" charset="0"/>
              </a:rPr>
              <a:t>Sudden paralysis of facial nerve at the </a:t>
            </a:r>
            <a:r>
              <a:rPr lang="en-US" sz="3500" dirty="0" err="1" smtClean="0">
                <a:latin typeface="Arial Narrow" pitchFamily="34" charset="0"/>
              </a:rPr>
              <a:t>stylomastoid</a:t>
            </a:r>
            <a:r>
              <a:rPr lang="en-US" sz="3500" dirty="0" smtClean="0">
                <a:latin typeface="Arial Narrow" pitchFamily="34" charset="0"/>
              </a:rPr>
              <a:t> foramen. Result in asymmetry of corner of the mouth, inability to close the eye, disappearance of </a:t>
            </a:r>
            <a:r>
              <a:rPr lang="en-US" sz="3500" dirty="0" err="1" smtClean="0">
                <a:latin typeface="Arial Narrow" pitchFamily="34" charset="0"/>
              </a:rPr>
              <a:t>nasolabial</a:t>
            </a:r>
            <a:r>
              <a:rPr lang="en-US" sz="3500" dirty="0" smtClean="0">
                <a:latin typeface="Arial Narrow" pitchFamily="34" charset="0"/>
              </a:rPr>
              <a:t> fold and loss of wrinkling of skin of forehead on the same side</a:t>
            </a:r>
            <a:endParaRPr lang="en-US" sz="3500" b="1" dirty="0" smtClean="0">
              <a:latin typeface="Arial Narrow" pitchFamily="34" charset="0"/>
            </a:endParaRPr>
          </a:p>
          <a:p>
            <a:r>
              <a:rPr lang="en-US" sz="3500" dirty="0">
                <a:latin typeface="Arial Narrow" pitchFamily="34" charset="0"/>
              </a:rPr>
              <a:t>Bell’s palsy accounts for 75% of cases of acute facial nerve (7th cranial nerve) </a:t>
            </a:r>
            <a:r>
              <a:rPr lang="en-US" sz="3500" dirty="0" smtClean="0">
                <a:latin typeface="Arial Narrow" pitchFamily="34" charset="0"/>
              </a:rPr>
              <a:t>paralysis</a:t>
            </a:r>
            <a:endParaRPr lang="en-US" sz="3500" dirty="0">
              <a:latin typeface="Arial Narrow"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29200" y="32084"/>
            <a:ext cx="4114800" cy="34200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812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i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linds(horizontal)">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Bell’s Palsy</a:t>
            </a:r>
          </a:p>
        </p:txBody>
      </p:sp>
      <p:sp>
        <p:nvSpPr>
          <p:cNvPr id="3" name="Content Placeholder 2"/>
          <p:cNvSpPr>
            <a:spLocks noGrp="1"/>
          </p:cNvSpPr>
          <p:nvPr>
            <p:ph idx="1"/>
          </p:nvPr>
        </p:nvSpPr>
        <p:spPr>
          <a:xfrm>
            <a:off x="304800" y="1524001"/>
            <a:ext cx="8686800" cy="5334000"/>
          </a:xfrm>
        </p:spPr>
        <p:txBody>
          <a:bodyPr>
            <a:normAutofit lnSpcReduction="10000"/>
          </a:bodyPr>
          <a:lstStyle/>
          <a:p>
            <a:pPr>
              <a:buFont typeface="Wingdings" pitchFamily="2" charset="2"/>
              <a:buChar char="v"/>
            </a:pPr>
            <a:r>
              <a:rPr lang="en-US" b="1" dirty="0"/>
              <a:t>Incidence</a:t>
            </a:r>
            <a:r>
              <a:rPr lang="en-US" dirty="0"/>
              <a:t> </a:t>
            </a:r>
          </a:p>
          <a:p>
            <a:pPr lvl="1">
              <a:buFont typeface="Wingdings" pitchFamily="2" charset="2"/>
              <a:buChar char="v"/>
            </a:pPr>
            <a:r>
              <a:rPr lang="en-US" dirty="0"/>
              <a:t>15–30 per 100,000</a:t>
            </a:r>
          </a:p>
          <a:p>
            <a:pPr lvl="1">
              <a:buFont typeface="Wingdings" pitchFamily="2" charset="2"/>
              <a:buChar char="v"/>
            </a:pPr>
            <a:r>
              <a:rPr lang="en-US" dirty="0"/>
              <a:t>Usually during winter</a:t>
            </a:r>
          </a:p>
          <a:p>
            <a:pPr>
              <a:buFont typeface="Wingdings" pitchFamily="2" charset="2"/>
              <a:buChar char="v"/>
            </a:pPr>
            <a:r>
              <a:rPr lang="en-US" b="1" dirty="0"/>
              <a:t>Etiology not entirely understood</a:t>
            </a:r>
          </a:p>
          <a:p>
            <a:pPr lvl="1">
              <a:buFont typeface="Wingdings" pitchFamily="2" charset="2"/>
              <a:buChar char="v"/>
            </a:pPr>
            <a:r>
              <a:rPr lang="en-US" dirty="0"/>
              <a:t>Possibly viral (Herpes Simplex Virus) or idiopathic</a:t>
            </a:r>
          </a:p>
          <a:p>
            <a:pPr>
              <a:buFont typeface="Wingdings" pitchFamily="2" charset="2"/>
              <a:buChar char="v"/>
            </a:pPr>
            <a:r>
              <a:rPr lang="en-US" b="1" dirty="0"/>
              <a:t>Viral infection of facial nerve results in demyelination, inflammation &amp; swelling</a:t>
            </a:r>
            <a:r>
              <a:rPr lang="en-US" dirty="0"/>
              <a:t>	</a:t>
            </a:r>
          </a:p>
          <a:p>
            <a:pPr lvl="1">
              <a:buFont typeface="Wingdings" pitchFamily="2" charset="2"/>
              <a:buChar char="v"/>
            </a:pPr>
            <a:r>
              <a:rPr lang="en-US" dirty="0"/>
              <a:t>Traps nerve in narrow confines of fallopian canal</a:t>
            </a:r>
          </a:p>
          <a:p>
            <a:pPr>
              <a:buFont typeface="Wingdings" pitchFamily="2" charset="2"/>
              <a:buChar char="v"/>
            </a:pPr>
            <a:r>
              <a:rPr lang="en-US" b="1" dirty="0"/>
              <a:t>Diagnosis of exclusion</a:t>
            </a:r>
          </a:p>
          <a:p>
            <a:pPr lvl="1">
              <a:buFont typeface="Wingdings" pitchFamily="2" charset="2"/>
              <a:buChar char="v"/>
            </a:pPr>
            <a:r>
              <a:rPr lang="en-US" dirty="0"/>
              <a:t>Made only when clinical &amp; imaging (if necessary) findings are supportive</a:t>
            </a:r>
          </a:p>
          <a:p>
            <a:pPr>
              <a:buFont typeface="Wingdings" pitchFamily="2" charset="2"/>
              <a:buChar char="v"/>
            </a:pPr>
            <a:endParaRPr lang="en-US"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43600" y="0"/>
            <a:ext cx="3200400" cy="281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032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ox(in)">
                                      <p:cBhvr>
                                        <p:cTn id="7" dur="500"/>
                                        <p:tgtEl>
                                          <p:spTgt spid="3">
                                            <p:txEl>
                                              <p:pRg st="3" end="3"/>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ox(in)">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ox(in)">
                                      <p:cBhvr>
                                        <p:cTn id="15" dur="500"/>
                                        <p:tgtEl>
                                          <p:spTgt spid="3">
                                            <p:txEl>
                                              <p:pRg st="5" end="5"/>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ox(in)">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ox(in)">
                                      <p:cBhvr>
                                        <p:cTn id="23" dur="500"/>
                                        <p:tgtEl>
                                          <p:spTgt spid="3">
                                            <p:txEl>
                                              <p:pRg st="7" end="7"/>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box(in)">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ox(in)">
                                      <p:cBhvr>
                                        <p:cTn id="3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368848"/>
            <a:ext cx="7733772" cy="6489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6152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ox(in)">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a:t>Usually a clinical diagnosis</a:t>
            </a:r>
          </a:p>
          <a:p>
            <a:pPr lvl="1"/>
            <a:r>
              <a:rPr lang="en-US" dirty="0"/>
              <a:t>Acute onset unilateral (lower or upper) facial paralysis, posterior auricular pain, decreased tearing, </a:t>
            </a:r>
            <a:r>
              <a:rPr lang="en-US" dirty="0" err="1"/>
              <a:t>hyperacusis</a:t>
            </a:r>
            <a:r>
              <a:rPr lang="en-US" dirty="0"/>
              <a:t> (30%) &amp; disturbances of taste</a:t>
            </a:r>
          </a:p>
          <a:p>
            <a:pPr lvl="1"/>
            <a:r>
              <a:rPr lang="en-US" dirty="0"/>
              <a:t>By physical examination, Bell’s palsy divided according to classification by House and </a:t>
            </a:r>
            <a:r>
              <a:rPr lang="en-US" dirty="0" err="1"/>
              <a:t>Brackman</a:t>
            </a:r>
            <a:endParaRPr lang="en-US" dirty="0"/>
          </a:p>
          <a:p>
            <a:r>
              <a:rPr lang="en-US" dirty="0"/>
              <a:t>Grades 1 &amp; 2 have better outcomes with worse outcome as grade increases.</a:t>
            </a:r>
          </a:p>
          <a:p>
            <a:pPr lvl="1"/>
            <a:r>
              <a:rPr lang="en-US" dirty="0"/>
              <a:t>80-90% recover completely</a:t>
            </a:r>
          </a:p>
          <a:p>
            <a:pPr lvl="1"/>
            <a:r>
              <a:rPr lang="en-US" dirty="0"/>
              <a:t>Over age 60, only 40% recover completely</a:t>
            </a:r>
          </a:p>
          <a:p>
            <a:endParaRPr lang="en-US" dirty="0"/>
          </a:p>
          <a:p>
            <a:endParaRPr lang="en-US" dirty="0"/>
          </a:p>
        </p:txBody>
      </p:sp>
    </p:spTree>
    <p:extLst>
      <p:ext uri="{BB962C8B-B14F-4D97-AF65-F5344CB8AC3E}">
        <p14:creationId xmlns="" xmlns:p14="http://schemas.microsoft.com/office/powerpoint/2010/main" val="3591076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190625"/>
            <a:ext cx="7162800" cy="464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65758" y="1905000"/>
            <a:ext cx="2190750" cy="321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17957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534400" cy="533400"/>
          </a:xfrm>
        </p:spPr>
        <p:txBody>
          <a:bodyPr>
            <a:noAutofit/>
          </a:bodyPr>
          <a:lstStyle/>
          <a:p>
            <a:r>
              <a:rPr lang="en-US" sz="3200" dirty="0" smtClean="0"/>
              <a:t>Functional COMPONENTS OF FACIAL NERVE</a:t>
            </a:r>
            <a:endParaRPr lang="en-US" sz="3200"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270102905"/>
              </p:ext>
            </p:extLst>
          </p:nvPr>
        </p:nvGraphicFramePr>
        <p:xfrm>
          <a:off x="381000" y="914401"/>
          <a:ext cx="8763000" cy="6286981"/>
        </p:xfrm>
        <a:graphic>
          <a:graphicData uri="http://schemas.openxmlformats.org/drawingml/2006/table">
            <a:tbl>
              <a:tblPr bandRow="1">
                <a:tableStyleId>{0E3FDE45-AF77-4B5C-9715-49D594BDF05E}</a:tableStyleId>
              </a:tblPr>
              <a:tblGrid>
                <a:gridCol w="3432175"/>
                <a:gridCol w="5330825"/>
              </a:tblGrid>
              <a:tr h="1160803">
                <a:tc>
                  <a:txBody>
                    <a:bodyPr/>
                    <a:lstStyle/>
                    <a:p>
                      <a:r>
                        <a:rPr lang="en-US" sz="2400" b="1" dirty="0" err="1" smtClean="0"/>
                        <a:t>Brancial</a:t>
                      </a:r>
                      <a:r>
                        <a:rPr lang="en-US" sz="2400" b="1" dirty="0" smtClean="0"/>
                        <a:t> motor</a:t>
                      </a:r>
                    </a:p>
                    <a:p>
                      <a:r>
                        <a:rPr lang="en-US" sz="2400" b="1" dirty="0" smtClean="0"/>
                        <a:t>(special visceral efferent)</a:t>
                      </a:r>
                      <a:endParaRPr lang="en-US" sz="2400" b="1" dirty="0"/>
                    </a:p>
                  </a:txBody>
                  <a:tcPr/>
                </a:tc>
                <a:tc>
                  <a:txBody>
                    <a:bodyPr/>
                    <a:lstStyle/>
                    <a:p>
                      <a:r>
                        <a:rPr lang="en-US" sz="2400" b="1" dirty="0" smtClean="0"/>
                        <a:t>Supplies the muscles of facial expression; posterior belly of digastric muscle; </a:t>
                      </a:r>
                      <a:r>
                        <a:rPr lang="en-US" sz="2400" b="1" dirty="0" err="1" smtClean="0"/>
                        <a:t>stylohyoid</a:t>
                      </a:r>
                      <a:r>
                        <a:rPr lang="en-US" sz="2400" b="1" dirty="0" smtClean="0"/>
                        <a:t>, and </a:t>
                      </a:r>
                      <a:r>
                        <a:rPr lang="en-US" sz="2400" b="1" dirty="0" err="1" smtClean="0"/>
                        <a:t>stapedius</a:t>
                      </a:r>
                      <a:r>
                        <a:rPr lang="en-US" sz="2400" b="1" dirty="0" smtClean="0"/>
                        <a:t>. </a:t>
                      </a:r>
                      <a:endParaRPr lang="en-US" sz="2400" b="1" dirty="0"/>
                    </a:p>
                  </a:txBody>
                  <a:tcPr/>
                </a:tc>
              </a:tr>
              <a:tr h="1604776">
                <a:tc>
                  <a:txBody>
                    <a:bodyPr/>
                    <a:lstStyle/>
                    <a:p>
                      <a:r>
                        <a:rPr lang="en-US" sz="2400" b="1" dirty="0" smtClean="0"/>
                        <a:t>Visceral motor</a:t>
                      </a:r>
                    </a:p>
                    <a:p>
                      <a:r>
                        <a:rPr lang="en-US" sz="2400" b="1" dirty="0" smtClean="0"/>
                        <a:t>(general visceral efferent)</a:t>
                      </a:r>
                      <a:endParaRPr lang="en-US" sz="2400" b="1" dirty="0"/>
                    </a:p>
                  </a:txBody>
                  <a:tcPr/>
                </a:tc>
                <a:tc>
                  <a:txBody>
                    <a:bodyPr/>
                    <a:lstStyle/>
                    <a:p>
                      <a:r>
                        <a:rPr lang="en-US" sz="2400" b="1" dirty="0" smtClean="0"/>
                        <a:t>Parasympathetic innervation of the lacrimal, submandibular, and sublingual glands, as well as mucous membranes of </a:t>
                      </a:r>
                      <a:r>
                        <a:rPr lang="en-US" sz="2400" b="1" dirty="0" err="1" smtClean="0"/>
                        <a:t>nasopharynx</a:t>
                      </a:r>
                      <a:r>
                        <a:rPr lang="en-US" sz="2400" b="1" dirty="0" smtClean="0"/>
                        <a:t>, hard and soft palate. </a:t>
                      </a:r>
                      <a:endParaRPr lang="en-US" sz="2400" b="1" dirty="0"/>
                    </a:p>
                  </a:txBody>
                  <a:tcPr/>
                </a:tc>
              </a:tr>
              <a:tr h="1377943">
                <a:tc>
                  <a:txBody>
                    <a:bodyPr/>
                    <a:lstStyle/>
                    <a:p>
                      <a:r>
                        <a:rPr lang="en-US" sz="2400" b="1" dirty="0" smtClean="0"/>
                        <a:t>Special sensory</a:t>
                      </a:r>
                    </a:p>
                    <a:p>
                      <a:r>
                        <a:rPr lang="en-US" sz="2400" b="1" dirty="0" smtClean="0"/>
                        <a:t>(special afferent)</a:t>
                      </a:r>
                      <a:endParaRPr lang="en-US" sz="2400" b="1" dirty="0"/>
                    </a:p>
                  </a:txBody>
                  <a:tcPr/>
                </a:tc>
                <a:tc>
                  <a:txBody>
                    <a:bodyPr/>
                    <a:lstStyle/>
                    <a:p>
                      <a:r>
                        <a:rPr lang="en-US" sz="2400" b="1" dirty="0" smtClean="0"/>
                        <a:t>Taste sensation from the anterior 2/3 of tongue; hard and soft palates.</a:t>
                      </a:r>
                      <a:endParaRPr lang="en-US" sz="2400" b="1" dirty="0"/>
                    </a:p>
                  </a:txBody>
                  <a:tcPr/>
                </a:tc>
              </a:tr>
              <a:tr h="1800078">
                <a:tc>
                  <a:txBody>
                    <a:bodyPr/>
                    <a:lstStyle/>
                    <a:p>
                      <a:r>
                        <a:rPr lang="en-US" sz="2400" b="1" dirty="0" smtClean="0"/>
                        <a:t>General sensory</a:t>
                      </a:r>
                    </a:p>
                    <a:p>
                      <a:r>
                        <a:rPr lang="en-US" sz="2400" b="1" dirty="0" smtClean="0"/>
                        <a:t>(general somatic afferent)</a:t>
                      </a:r>
                      <a:endParaRPr lang="en-US" sz="2400" b="1" dirty="0"/>
                    </a:p>
                  </a:txBody>
                  <a:tcPr/>
                </a:tc>
                <a:tc>
                  <a:txBody>
                    <a:bodyPr/>
                    <a:lstStyle/>
                    <a:p>
                      <a:r>
                        <a:rPr lang="en-US" sz="2400" b="1" dirty="0" smtClean="0"/>
                        <a:t>General sensation from the skin of the conchae of the auricle and from a small area behind the ear.</a:t>
                      </a:r>
                      <a:endParaRPr lang="en-US" sz="2400" b="1" dirty="0"/>
                    </a:p>
                  </a:txBody>
                  <a:tcPr/>
                </a:tc>
              </a:tr>
            </a:tbl>
          </a:graphicData>
        </a:graphic>
      </p:graphicFrame>
    </p:spTree>
    <p:extLst>
      <p:ext uri="{BB962C8B-B14F-4D97-AF65-F5344CB8AC3E}">
        <p14:creationId xmlns="" xmlns:p14="http://schemas.microsoft.com/office/powerpoint/2010/main" val="3633004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Atypical Bell’s Palsy</a:t>
            </a:r>
          </a:p>
        </p:txBody>
      </p:sp>
      <p:sp>
        <p:nvSpPr>
          <p:cNvPr id="3" name="Content Placeholder 2"/>
          <p:cNvSpPr>
            <a:spLocks noGrp="1"/>
          </p:cNvSpPr>
          <p:nvPr>
            <p:ph idx="1"/>
          </p:nvPr>
        </p:nvSpPr>
        <p:spPr/>
        <p:txBody>
          <a:bodyPr/>
          <a:lstStyle/>
          <a:p>
            <a:r>
              <a:rPr lang="en-US" dirty="0"/>
              <a:t>Clinical features</a:t>
            </a:r>
          </a:p>
          <a:p>
            <a:pPr lvl="1"/>
            <a:r>
              <a:rPr lang="en-US" dirty="0"/>
              <a:t>Slower onset of symptoms</a:t>
            </a:r>
          </a:p>
          <a:p>
            <a:pPr lvl="1"/>
            <a:r>
              <a:rPr lang="en-US" dirty="0"/>
              <a:t>Bilateral</a:t>
            </a:r>
          </a:p>
          <a:p>
            <a:pPr lvl="1"/>
            <a:r>
              <a:rPr lang="en-US" dirty="0"/>
              <a:t>Recurrence</a:t>
            </a:r>
          </a:p>
          <a:p>
            <a:r>
              <a:rPr lang="en-US" dirty="0"/>
              <a:t>Numbness is not unusual</a:t>
            </a:r>
          </a:p>
          <a:p>
            <a:r>
              <a:rPr lang="en-US" dirty="0"/>
              <a:t>Progression beyond seven days suggests another cause</a:t>
            </a:r>
          </a:p>
          <a:p>
            <a:endParaRPr lang="en-US" dirty="0"/>
          </a:p>
        </p:txBody>
      </p:sp>
    </p:spTree>
    <p:extLst>
      <p:ext uri="{BB962C8B-B14F-4D97-AF65-F5344CB8AC3E}">
        <p14:creationId xmlns="" xmlns:p14="http://schemas.microsoft.com/office/powerpoint/2010/main" val="1029162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3600" dirty="0" smtClean="0"/>
              <a:t>Assignment for today: short notes</a:t>
            </a:r>
          </a:p>
          <a:p>
            <a:pPr>
              <a:buNone/>
            </a:pPr>
            <a:r>
              <a:rPr lang="en-IN" sz="3600" dirty="0" smtClean="0"/>
              <a:t>1. Parotid gland</a:t>
            </a:r>
          </a:p>
          <a:p>
            <a:pPr>
              <a:buNone/>
            </a:pPr>
            <a:r>
              <a:rPr lang="en-IN" sz="3600" dirty="0" smtClean="0"/>
              <a:t>2. Bell's palsy</a:t>
            </a:r>
          </a:p>
          <a:p>
            <a:pPr>
              <a:buNone/>
            </a:pPr>
            <a:r>
              <a:rPr lang="en-IN" dirty="0" smtClean="0"/>
              <a:t/>
            </a:r>
            <a:br>
              <a:rPr lang="en-IN" dirty="0" smtClean="0"/>
            </a:br>
            <a:endParaRPr lang="en-IN"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7772400" cy="4572000"/>
          </a:xfrm>
        </p:spPr>
        <p:txBody>
          <a:bodyPr>
            <a:normAutofit/>
          </a:bodyPr>
          <a:lstStyle/>
          <a:p>
            <a:r>
              <a:rPr lang="en-US" sz="3600" dirty="0" smtClean="0"/>
              <a:t>THANK YOU………………</a:t>
            </a:r>
          </a:p>
          <a:p>
            <a:endParaRPr lang="en-US" sz="3600" dirty="0"/>
          </a:p>
        </p:txBody>
      </p:sp>
    </p:spTree>
    <p:extLst>
      <p:ext uri="{BB962C8B-B14F-4D97-AF65-F5344CB8AC3E}">
        <p14:creationId xmlns="" xmlns:p14="http://schemas.microsoft.com/office/powerpoint/2010/main" val="500383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457200"/>
            <a:ext cx="8077200" cy="640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433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38200"/>
          </a:xfrm>
        </p:spPr>
        <p:txBody>
          <a:bodyPr>
            <a:normAutofit/>
          </a:bodyPr>
          <a:lstStyle/>
          <a:p>
            <a:r>
              <a:rPr lang="en-US" sz="4400" b="1" dirty="0" smtClean="0"/>
              <a:t>NUCLEUS</a:t>
            </a:r>
            <a:endParaRPr lang="en-US" sz="4400" b="1" dirty="0"/>
          </a:p>
        </p:txBody>
      </p:sp>
      <p:sp>
        <p:nvSpPr>
          <p:cNvPr id="3" name="Content Placeholder 2"/>
          <p:cNvSpPr>
            <a:spLocks noGrp="1"/>
          </p:cNvSpPr>
          <p:nvPr>
            <p:ph idx="1"/>
          </p:nvPr>
        </p:nvSpPr>
        <p:spPr>
          <a:xfrm>
            <a:off x="228600" y="1143000"/>
            <a:ext cx="8763000" cy="5715000"/>
          </a:xfrm>
        </p:spPr>
        <p:txBody>
          <a:bodyPr>
            <a:normAutofit fontScale="77500" lnSpcReduction="20000"/>
          </a:bodyPr>
          <a:lstStyle/>
          <a:p>
            <a:pPr>
              <a:buFont typeface="Wingdings" pitchFamily="2" charset="2"/>
              <a:buChar char="v"/>
            </a:pPr>
            <a:r>
              <a:rPr lang="en-US" sz="3800" b="1" dirty="0" smtClean="0">
                <a:latin typeface="David" pitchFamily="34" charset="-79"/>
                <a:cs typeface="David" pitchFamily="34" charset="-79"/>
              </a:rPr>
              <a:t>The fibers of the nerve are connected to four nuclei situated in lower </a:t>
            </a:r>
            <a:r>
              <a:rPr lang="en-US" sz="3800" b="1" dirty="0" err="1" smtClean="0">
                <a:latin typeface="David" pitchFamily="34" charset="-79"/>
                <a:cs typeface="David" pitchFamily="34" charset="-79"/>
              </a:rPr>
              <a:t>pons</a:t>
            </a:r>
            <a:endParaRPr lang="en-US" sz="3800" b="1" dirty="0" smtClean="0">
              <a:latin typeface="David" pitchFamily="34" charset="-79"/>
              <a:cs typeface="David" pitchFamily="34" charset="-79"/>
            </a:endParaRPr>
          </a:p>
          <a:p>
            <a:pPr>
              <a:buFont typeface="Wingdings" pitchFamily="2" charset="2"/>
              <a:buChar char="v"/>
            </a:pPr>
            <a:endParaRPr lang="en-US" sz="3800" b="1" dirty="0" smtClean="0">
              <a:latin typeface="David" pitchFamily="34" charset="-79"/>
              <a:cs typeface="David" pitchFamily="34" charset="-79"/>
            </a:endParaRPr>
          </a:p>
          <a:p>
            <a:pPr>
              <a:buFont typeface="Wingdings" pitchFamily="2" charset="2"/>
              <a:buChar char="v"/>
            </a:pPr>
            <a:r>
              <a:rPr lang="en-US" sz="3800" b="1" u="sng" dirty="0" smtClean="0">
                <a:latin typeface="David" pitchFamily="34" charset="-79"/>
                <a:cs typeface="David" pitchFamily="34" charset="-79"/>
              </a:rPr>
              <a:t>Motor nucleus </a:t>
            </a:r>
            <a:r>
              <a:rPr lang="en-US" sz="3800" b="1" dirty="0" smtClean="0">
                <a:latin typeface="David" pitchFamily="34" charset="-79"/>
                <a:cs typeface="David" pitchFamily="34" charset="-79"/>
              </a:rPr>
              <a:t>or </a:t>
            </a:r>
            <a:r>
              <a:rPr lang="en-US" sz="3800" b="1" dirty="0" err="1" smtClean="0">
                <a:latin typeface="David" pitchFamily="34" charset="-79"/>
                <a:cs typeface="David" pitchFamily="34" charset="-79"/>
              </a:rPr>
              <a:t>branchiomotor</a:t>
            </a:r>
            <a:r>
              <a:rPr lang="en-US" sz="3800" b="1" dirty="0" smtClean="0">
                <a:latin typeface="David" pitchFamily="34" charset="-79"/>
                <a:cs typeface="David" pitchFamily="34" charset="-79"/>
              </a:rPr>
              <a:t> </a:t>
            </a:r>
          </a:p>
          <a:p>
            <a:pPr>
              <a:buFont typeface="Wingdings" pitchFamily="2" charset="2"/>
              <a:buChar char="v"/>
            </a:pPr>
            <a:endParaRPr lang="en-US" sz="3800" b="1" dirty="0" smtClean="0">
              <a:latin typeface="David" pitchFamily="34" charset="-79"/>
              <a:cs typeface="David" pitchFamily="34" charset="-79"/>
            </a:endParaRPr>
          </a:p>
          <a:p>
            <a:pPr>
              <a:buFont typeface="Wingdings" pitchFamily="2" charset="2"/>
              <a:buChar char="v"/>
            </a:pPr>
            <a:r>
              <a:rPr lang="en-US" sz="3800" b="1" u="sng" dirty="0" smtClean="0">
                <a:latin typeface="David" pitchFamily="34" charset="-79"/>
                <a:cs typeface="David" pitchFamily="34" charset="-79"/>
              </a:rPr>
              <a:t>Superior </a:t>
            </a:r>
            <a:r>
              <a:rPr lang="en-US" sz="3800" b="1" u="sng" dirty="0" err="1" smtClean="0">
                <a:latin typeface="David" pitchFamily="34" charset="-79"/>
                <a:cs typeface="David" pitchFamily="34" charset="-79"/>
              </a:rPr>
              <a:t>salivatory</a:t>
            </a:r>
            <a:r>
              <a:rPr lang="en-US" sz="3800" b="1" u="sng" dirty="0" smtClean="0">
                <a:latin typeface="David" pitchFamily="34" charset="-79"/>
                <a:cs typeface="David" pitchFamily="34" charset="-79"/>
              </a:rPr>
              <a:t> nucleus </a:t>
            </a:r>
            <a:r>
              <a:rPr lang="en-US" sz="3800" b="1" dirty="0" smtClean="0">
                <a:latin typeface="David" pitchFamily="34" charset="-79"/>
                <a:cs typeface="David" pitchFamily="34" charset="-79"/>
              </a:rPr>
              <a:t>/ parasympathetic</a:t>
            </a:r>
          </a:p>
          <a:p>
            <a:pPr>
              <a:buFont typeface="Wingdings" pitchFamily="2" charset="2"/>
              <a:buChar char="v"/>
            </a:pPr>
            <a:endParaRPr lang="en-US" sz="3800" b="1" dirty="0" smtClean="0">
              <a:latin typeface="David" pitchFamily="34" charset="-79"/>
              <a:cs typeface="David" pitchFamily="34" charset="-79"/>
            </a:endParaRPr>
          </a:p>
          <a:p>
            <a:pPr>
              <a:buFont typeface="Wingdings" pitchFamily="2" charset="2"/>
              <a:buChar char="v"/>
            </a:pPr>
            <a:r>
              <a:rPr lang="en-US" sz="3800" b="1" u="sng" dirty="0" err="1" smtClean="0">
                <a:latin typeface="David" pitchFamily="34" charset="-79"/>
                <a:cs typeface="David" pitchFamily="34" charset="-79"/>
              </a:rPr>
              <a:t>Lacrimatory</a:t>
            </a:r>
            <a:r>
              <a:rPr lang="en-US" sz="3800" b="1" dirty="0" smtClean="0">
                <a:latin typeface="David" pitchFamily="34" charset="-79"/>
                <a:cs typeface="David" pitchFamily="34" charset="-79"/>
              </a:rPr>
              <a:t> nucleus is also parasympathetic</a:t>
            </a:r>
          </a:p>
          <a:p>
            <a:pPr>
              <a:buFont typeface="Wingdings" pitchFamily="2" charset="2"/>
              <a:buChar char="v"/>
            </a:pPr>
            <a:endParaRPr lang="en-US" sz="3800" b="1" dirty="0" smtClean="0">
              <a:latin typeface="David" pitchFamily="34" charset="-79"/>
              <a:cs typeface="David" pitchFamily="34" charset="-79"/>
            </a:endParaRPr>
          </a:p>
          <a:p>
            <a:pPr>
              <a:buFont typeface="Wingdings" pitchFamily="2" charset="2"/>
              <a:buChar char="v"/>
            </a:pPr>
            <a:r>
              <a:rPr lang="en-US" sz="3800" b="1" u="sng" dirty="0" smtClean="0">
                <a:latin typeface="David" pitchFamily="34" charset="-79"/>
                <a:cs typeface="David" pitchFamily="34" charset="-79"/>
              </a:rPr>
              <a:t>Nucleus of </a:t>
            </a:r>
            <a:r>
              <a:rPr lang="en-US" sz="3800" b="1" u="sng" dirty="0" err="1" smtClean="0">
                <a:latin typeface="David" pitchFamily="34" charset="-79"/>
                <a:cs typeface="David" pitchFamily="34" charset="-79"/>
              </a:rPr>
              <a:t>tractus</a:t>
            </a:r>
            <a:r>
              <a:rPr lang="en-US" sz="3800" b="1" u="sng" dirty="0" smtClean="0">
                <a:latin typeface="David" pitchFamily="34" charset="-79"/>
                <a:cs typeface="David" pitchFamily="34" charset="-79"/>
              </a:rPr>
              <a:t> </a:t>
            </a:r>
            <a:r>
              <a:rPr lang="en-US" sz="3800" b="1" u="sng" dirty="0" err="1" smtClean="0">
                <a:latin typeface="David" pitchFamily="34" charset="-79"/>
                <a:cs typeface="David" pitchFamily="34" charset="-79"/>
              </a:rPr>
              <a:t>solitarius</a:t>
            </a:r>
            <a:r>
              <a:rPr lang="en-US" sz="3800" b="1" u="sng" dirty="0" smtClean="0">
                <a:latin typeface="David" pitchFamily="34" charset="-79"/>
                <a:cs typeface="David" pitchFamily="34" charset="-79"/>
              </a:rPr>
              <a:t> </a:t>
            </a:r>
            <a:r>
              <a:rPr lang="en-US" sz="3800" b="1" dirty="0" smtClean="0">
                <a:latin typeface="David" pitchFamily="34" charset="-79"/>
                <a:cs typeface="David" pitchFamily="34" charset="-79"/>
              </a:rPr>
              <a:t>which is gustatory and also receives afferent fibers from the glands</a:t>
            </a:r>
            <a:endParaRPr lang="en-US" sz="3800" b="1" dirty="0">
              <a:latin typeface="David" pitchFamily="34" charset="-79"/>
              <a:cs typeface="David" pitchFamily="34" charset="-79"/>
            </a:endParaRPr>
          </a:p>
          <a:p>
            <a:pPr>
              <a:buFont typeface="Wingdings" pitchFamily="2" charset="2"/>
              <a:buChar char="v"/>
            </a:pPr>
            <a:endParaRPr lang="en-US" sz="3800" b="1" dirty="0">
              <a:latin typeface="David" pitchFamily="34" charset="-79"/>
              <a:cs typeface="David" pitchFamily="34" charset="-79"/>
            </a:endParaRPr>
          </a:p>
          <a:p>
            <a:pPr>
              <a:buFont typeface="Wingdings" pitchFamily="2" charset="2"/>
              <a:buChar char="v"/>
            </a:pPr>
            <a:endParaRPr lang="en-US" b="1" dirty="0">
              <a:latin typeface="David" pitchFamily="34" charset="-79"/>
              <a:cs typeface="David" pitchFamily="34" charset="-79"/>
            </a:endParaRPr>
          </a:p>
        </p:txBody>
      </p:sp>
    </p:spTree>
    <p:extLst>
      <p:ext uri="{BB962C8B-B14F-4D97-AF65-F5344CB8AC3E}">
        <p14:creationId xmlns="" xmlns:p14="http://schemas.microsoft.com/office/powerpoint/2010/main" val="31227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ox(i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ox(in)">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686800" cy="5410200"/>
          </a:xfrm>
        </p:spPr>
        <p:txBody>
          <a:bodyPr>
            <a:noAutofit/>
          </a:bodyPr>
          <a:lstStyle/>
          <a:p>
            <a:pPr algn="just">
              <a:buFont typeface="Wingdings" pitchFamily="2" charset="2"/>
              <a:buChar char="v"/>
            </a:pPr>
            <a:r>
              <a:rPr lang="en-US" b="1" dirty="0" smtClean="0"/>
              <a:t>The motor nucleus lies deep in the reticular formation of lower pons. The part of the nucleus that supplies  muscles of upper part of the face receives corticonuclear fibers from motor cortex of both right and left sides.</a:t>
            </a:r>
          </a:p>
          <a:p>
            <a:pPr algn="just">
              <a:buFont typeface="Wingdings" pitchFamily="2" charset="2"/>
              <a:buChar char="v"/>
            </a:pPr>
            <a:endParaRPr lang="en-US" b="1" dirty="0" smtClean="0"/>
          </a:p>
          <a:p>
            <a:pPr algn="just">
              <a:buFont typeface="Wingdings" pitchFamily="2" charset="2"/>
              <a:buChar char="v"/>
            </a:pPr>
            <a:r>
              <a:rPr lang="en-US" b="1" dirty="0" smtClean="0"/>
              <a:t>In contrast, the part of nucleus which supply lower part of muscles of face receive </a:t>
            </a:r>
            <a:r>
              <a:rPr lang="en-US" b="1" dirty="0" err="1" smtClean="0"/>
              <a:t>corticonucleur</a:t>
            </a:r>
            <a:r>
              <a:rPr lang="en-US" b="1" dirty="0" smtClean="0"/>
              <a:t> fibers only from opposite side.</a:t>
            </a:r>
            <a:endParaRPr lang="en-US" b="1" dirty="0"/>
          </a:p>
        </p:txBody>
      </p:sp>
    </p:spTree>
    <p:extLst>
      <p:ext uri="{BB962C8B-B14F-4D97-AF65-F5344CB8AC3E}">
        <p14:creationId xmlns="" xmlns:p14="http://schemas.microsoft.com/office/powerpoint/2010/main" val="21307140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v"/>
            </a:pPr>
            <a:r>
              <a:rPr lang="en-US" sz="4400" b="1" dirty="0">
                <a:effectLst>
                  <a:outerShdw blurRad="38100" dist="38100" dir="2700000" algn="tl">
                    <a:srgbClr val="000000">
                      <a:alpha val="43137"/>
                    </a:srgbClr>
                  </a:outerShdw>
                </a:effectLst>
              </a:rPr>
              <a:t>Intracranial </a:t>
            </a:r>
            <a:r>
              <a:rPr lang="en-US" sz="4400" b="1" dirty="0" smtClean="0">
                <a:effectLst>
                  <a:outerShdw blurRad="38100" dist="38100" dir="2700000" algn="tl">
                    <a:srgbClr val="000000">
                      <a:alpha val="43137"/>
                    </a:srgbClr>
                  </a:outerShdw>
                </a:effectLst>
              </a:rPr>
              <a:t>segment</a:t>
            </a:r>
            <a:endParaRPr lang="en-US" sz="2400" dirty="0"/>
          </a:p>
          <a:p>
            <a:pPr>
              <a:buFont typeface="Wingdings" pitchFamily="2" charset="2"/>
              <a:buChar char="v"/>
            </a:pPr>
            <a:r>
              <a:rPr lang="en-US" b="1" dirty="0"/>
              <a:t>Before the facial nerve leaves the brainstem, its motor fibers wind around the </a:t>
            </a:r>
            <a:r>
              <a:rPr lang="en-US" b="1" dirty="0" smtClean="0"/>
              <a:t>Abducent nucleus </a:t>
            </a:r>
            <a:r>
              <a:rPr lang="en-US" b="1" dirty="0"/>
              <a:t>and form the internal genu  of the nerve. </a:t>
            </a:r>
          </a:p>
          <a:p>
            <a:pPr>
              <a:buFont typeface="Wingdings" pitchFamily="2" charset="2"/>
              <a:buChar char="v"/>
            </a:pPr>
            <a:endParaRPr lang="en-US" sz="2400" dirty="0"/>
          </a:p>
        </p:txBody>
      </p:sp>
    </p:spTree>
    <p:extLst>
      <p:ext uri="{BB962C8B-B14F-4D97-AF65-F5344CB8AC3E}">
        <p14:creationId xmlns="" xmlns:p14="http://schemas.microsoft.com/office/powerpoint/2010/main" val="944209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0"/>
            <a:ext cx="8229600" cy="7040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849705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238</TotalTime>
  <Words>1193</Words>
  <Application>Microsoft Office PowerPoint</Application>
  <PresentationFormat>On-screen Show (4:3)</PresentationFormat>
  <Paragraphs>134</Paragraphs>
  <Slides>42</Slides>
  <Notes>2</Notes>
  <HiddenSlides>3</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Metro</vt:lpstr>
      <vt:lpstr>Dr. Hetal Vaishnani Assistant Professor Department of Anatomy S.B.K.S.M.I. &amp; R.C. </vt:lpstr>
      <vt:lpstr>INTRODUCTION</vt:lpstr>
      <vt:lpstr>Slide 3</vt:lpstr>
      <vt:lpstr>Functional COMPONENTS OF FACIAL NERVE</vt:lpstr>
      <vt:lpstr>Slide 5</vt:lpstr>
      <vt:lpstr>NUCLEUS</vt:lpstr>
      <vt:lpstr>Slide 7</vt:lpstr>
      <vt:lpstr>COURSE</vt:lpstr>
      <vt:lpstr>Slide 9</vt:lpstr>
      <vt:lpstr>Slide 10</vt:lpstr>
      <vt:lpstr>Slide 11</vt:lpstr>
      <vt:lpstr>Intrameatal</vt:lpstr>
      <vt:lpstr>Slide 13</vt:lpstr>
      <vt:lpstr>Labyrinthine</vt:lpstr>
      <vt:lpstr>Slide 15</vt:lpstr>
      <vt:lpstr>Tympanic</vt:lpstr>
      <vt:lpstr>Mastoid</vt:lpstr>
      <vt:lpstr>Extracranial</vt:lpstr>
      <vt:lpstr>Slide 19</vt:lpstr>
      <vt:lpstr>Slide 20</vt:lpstr>
      <vt:lpstr>Facial nerve branches</vt:lpstr>
      <vt:lpstr>Within the facial canal</vt:lpstr>
      <vt:lpstr>Slide 23</vt:lpstr>
      <vt:lpstr>GREATER PETROSAL NERVE</vt:lpstr>
      <vt:lpstr>NERVE TO STAPEDIUS</vt:lpstr>
      <vt:lpstr>Chorda tympani</vt:lpstr>
      <vt:lpstr>Slide 27</vt:lpstr>
      <vt:lpstr>Within the parotid gland</vt:lpstr>
      <vt:lpstr>Slide 29</vt:lpstr>
      <vt:lpstr>Branchiomotor branches</vt:lpstr>
      <vt:lpstr>Slide 31</vt:lpstr>
      <vt:lpstr>FACIAL NERVE PALSY</vt:lpstr>
      <vt:lpstr>SUPRANUCLEAR LESIONS</vt:lpstr>
      <vt:lpstr>Slide 34</vt:lpstr>
      <vt:lpstr>Bell’s palsy</vt:lpstr>
      <vt:lpstr>Typical Bell’s Palsy</vt:lpstr>
      <vt:lpstr>Slide 37</vt:lpstr>
      <vt:lpstr>Slide 38</vt:lpstr>
      <vt:lpstr>Slide 39</vt:lpstr>
      <vt:lpstr>Atypical Bell’s Palsy</vt:lpstr>
      <vt:lpstr>Slide 41</vt:lpstr>
      <vt:lpstr>Slide 42</vt:lpstr>
    </vt:vector>
  </TitlesOfParts>
  <Company>gujaria family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parotid gland</dc:title>
  <dc:creator>jitesh</dc:creator>
  <cp:lastModifiedBy>Admin</cp:lastModifiedBy>
  <cp:revision>44</cp:revision>
  <dcterms:created xsi:type="dcterms:W3CDTF">2010-02-11T09:46:36Z</dcterms:created>
  <dcterms:modified xsi:type="dcterms:W3CDTF">2020-08-13T06:49:50Z</dcterms:modified>
</cp:coreProperties>
</file>