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256" r:id="rId2"/>
    <p:sldId id="257" r:id="rId3"/>
    <p:sldId id="258" r:id="rId4"/>
    <p:sldId id="259" r:id="rId5"/>
    <p:sldId id="260" r:id="rId6"/>
    <p:sldId id="261" r:id="rId7"/>
    <p:sldId id="262" r:id="rId8"/>
    <p:sldId id="263" r:id="rId9"/>
    <p:sldId id="264" r:id="rId10"/>
    <p:sldId id="270" r:id="rId11"/>
    <p:sldId id="265" r:id="rId12"/>
    <p:sldId id="266"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12" r:id="rId54"/>
    <p:sldId id="313" r:id="rId55"/>
    <p:sldId id="311" r:id="rId56"/>
    <p:sldId id="308" r:id="rId57"/>
    <p:sldId id="309" r:id="rId58"/>
    <p:sldId id="310" r:id="rId59"/>
    <p:sldId id="314" r:id="rId60"/>
    <p:sldId id="315" r:id="rId61"/>
    <p:sldId id="316" r:id="rId62"/>
    <p:sldId id="317" r:id="rId63"/>
    <p:sldId id="318" r:id="rId64"/>
    <p:sldId id="319" r:id="rId6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0524DE-D596-4CA9-B727-C44634D4E3C4}" type="datetimeFigureOut">
              <a:rPr lang="en-IN" smtClean="0"/>
              <a:pPr/>
              <a:t>17-08-2020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237EAF-1221-4855-B741-E5D7A1DF4BA4}" type="slidenum">
              <a:rPr lang="en-IN" smtClean="0"/>
              <a:pPr/>
              <a:t>‹#›</a:t>
            </a:fld>
            <a:endParaRPr lang="en-IN"/>
          </a:p>
        </p:txBody>
      </p:sp>
    </p:spTree>
    <p:extLst>
      <p:ext uri="{BB962C8B-B14F-4D97-AF65-F5344CB8AC3E}">
        <p14:creationId xmlns:p14="http://schemas.microsoft.com/office/powerpoint/2010/main" xmlns="" val="4004042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324649A-C618-4474-98BC-0CAE84A38AD0}"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24649A-C618-4474-98BC-0CAE84A38AD0}"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24649A-C618-4474-98BC-0CAE84A38AD0}"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24649A-C618-4474-98BC-0CAE84A38AD0}"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24649A-C618-4474-98BC-0CAE84A38AD0}"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24649A-C618-4474-98BC-0CAE84A38AD0}"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24649A-C618-4474-98BC-0CAE84A38AD0}"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24649A-C618-4474-98BC-0CAE84A38AD0}"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4649A-C618-4474-98BC-0CAE84A38AD0}"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24649A-C618-4474-98BC-0CAE84A38AD0}"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24649A-C618-4474-98BC-0CAE84A38AD0}"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04D53-B178-4205-A69A-4FE0F1A804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24649A-C618-4474-98BC-0CAE84A38AD0}"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04D53-B178-4205-A69A-4FE0F1A8043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Vodafone Rg"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Vodafone Rg"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odafone Rg"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odafone Rg"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odafone Rg"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odafone Rg"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Ultrasound</a:t>
            </a:r>
          </a:p>
        </p:txBody>
      </p:sp>
      <p:sp>
        <p:nvSpPr>
          <p:cNvPr id="3" name="Subtitle 2"/>
          <p:cNvSpPr>
            <a:spLocks noGrp="1"/>
          </p:cNvSpPr>
          <p:nvPr>
            <p:ph type="subTitle" idx="1"/>
          </p:nvPr>
        </p:nvSpPr>
        <p:spPr/>
        <p:txBody>
          <a:bodyPr/>
          <a:lstStyle/>
          <a:p>
            <a:r>
              <a:rPr lang="en-US" dirty="0" smtClean="0"/>
              <a:t>By: Dr. </a:t>
            </a:r>
            <a:r>
              <a:rPr lang="en-US" dirty="0" err="1" smtClean="0"/>
              <a:t>Nalina</a:t>
            </a:r>
            <a:r>
              <a:rPr lang="en-US" dirty="0" smtClean="0"/>
              <a:t> Gupta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800" dirty="0"/>
              <a:t>The basic components of ultrasonic apparatus are</a:t>
            </a:r>
          </a:p>
          <a:p>
            <a:pPr marL="514350" indent="-514350" algn="just">
              <a:buAutoNum type="arabicPeriod"/>
            </a:pPr>
            <a:r>
              <a:rPr lang="en-IN" sz="2800" dirty="0"/>
              <a:t>Source of high frequency current (1MHz)</a:t>
            </a:r>
          </a:p>
          <a:p>
            <a:pPr marL="514350" indent="-514350" algn="just">
              <a:buAutoNum type="arabicPeriod"/>
            </a:pPr>
            <a:r>
              <a:rPr lang="en-IN" sz="2800" dirty="0"/>
              <a:t>Co-axial cable</a:t>
            </a:r>
          </a:p>
          <a:p>
            <a:pPr marL="514350" indent="-514350" algn="just">
              <a:buAutoNum type="arabicPeriod"/>
            </a:pPr>
            <a:r>
              <a:rPr lang="en-IN" sz="2800" dirty="0"/>
              <a:t>Transducer circuit (Treatment head)- Link electrode, crystal and metal front plate</a:t>
            </a:r>
          </a:p>
          <a:p>
            <a:pPr marL="0" indent="0" algn="just">
              <a:buNone/>
            </a:pPr>
            <a:endParaRPr lang="en-IN" sz="2800" dirty="0"/>
          </a:p>
          <a:p>
            <a:pPr marL="514350" indent="-514350" algn="just">
              <a:buAutoNum type="arabicPeriod"/>
            </a:pPr>
            <a:endParaRPr lang="en-IN" sz="2800" dirty="0"/>
          </a:p>
        </p:txBody>
      </p:sp>
    </p:spTree>
    <p:extLst>
      <p:ext uri="{BB962C8B-B14F-4D97-AF65-F5344CB8AC3E}">
        <p14:creationId xmlns:p14="http://schemas.microsoft.com/office/powerpoint/2010/main" xmlns="" val="514934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800" dirty="0"/>
              <a:t>Crystals are suitably cut which change shape under the influence of an electric charge</a:t>
            </a:r>
          </a:p>
          <a:p>
            <a:pPr algn="just"/>
            <a:r>
              <a:rPr lang="en-IN" sz="2800" i="1" dirty="0">
                <a:solidFill>
                  <a:srgbClr val="FF0000"/>
                </a:solidFill>
              </a:rPr>
              <a:t>Piezo-electric transducers are used to achieve the high frequency ultrasound energy needed for imaging and therapy.</a:t>
            </a:r>
          </a:p>
          <a:p>
            <a:pPr algn="just"/>
            <a:r>
              <a:rPr lang="en-IN" sz="2800" dirty="0"/>
              <a:t>The crystals must be cut to suitable dimensions- the most important being the thickness so that it could resonate at the chosen frequency</a:t>
            </a:r>
          </a:p>
          <a:p>
            <a:pPr algn="just"/>
            <a:r>
              <a:rPr lang="en-IN" sz="2800" dirty="0"/>
              <a:t>Metal electrodes must be fixed to the crystal</a:t>
            </a:r>
          </a:p>
          <a:p>
            <a:pPr algn="just"/>
            <a:endParaRPr lang="en-IN" sz="2800" dirty="0"/>
          </a:p>
          <a:p>
            <a:pPr algn="just"/>
            <a:endParaRPr lang="en-IN" sz="2800" dirty="0"/>
          </a:p>
          <a:p>
            <a:pPr algn="just"/>
            <a:endParaRPr lang="en-IN" sz="2800" dirty="0"/>
          </a:p>
        </p:txBody>
      </p:sp>
    </p:spTree>
    <p:extLst>
      <p:ext uri="{BB962C8B-B14F-4D97-AF65-F5344CB8AC3E}">
        <p14:creationId xmlns:p14="http://schemas.microsoft.com/office/powerpoint/2010/main" xmlns="" val="2674220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709120"/>
          </a:xfrm>
        </p:spPr>
        <p:txBody>
          <a:bodyPr>
            <a:normAutofit/>
          </a:bodyPr>
          <a:lstStyle/>
          <a:p>
            <a:pPr algn="just"/>
            <a:r>
              <a:rPr lang="en-IN" sz="2800" dirty="0"/>
              <a:t>If a suitable metal plate is fixed to one surface of the crystal while the opposite surface is in air, then  almost all the vibrational energy will be transmitted from the crystal to plate and then to solid or liquid to which it is applied. </a:t>
            </a:r>
            <a:r>
              <a:rPr lang="en-IN" sz="2800" i="1" dirty="0">
                <a:solidFill>
                  <a:srgbClr val="0070C0"/>
                </a:solidFill>
              </a:rPr>
              <a:t>(Treatment Head)</a:t>
            </a:r>
          </a:p>
          <a:p>
            <a:pPr algn="just"/>
            <a:r>
              <a:rPr lang="en-IN" sz="2800" dirty="0"/>
              <a:t>Circuit is required to produce oscillating voltages to drive the transducer </a:t>
            </a:r>
          </a:p>
          <a:p>
            <a:pPr algn="just"/>
            <a:r>
              <a:rPr lang="en-IN" sz="2800" dirty="0"/>
              <a:t>Controlling circuit is required to turn the oscillator on an doff to give a pulsed output.</a:t>
            </a:r>
          </a:p>
        </p:txBody>
      </p:sp>
    </p:spTree>
    <p:extLst>
      <p:ext uri="{BB962C8B-B14F-4D97-AF65-F5344CB8AC3E}">
        <p14:creationId xmlns:p14="http://schemas.microsoft.com/office/powerpoint/2010/main" xmlns="" val="1755647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800" dirty="0"/>
              <a:t>A suitable circuit can maintain a constantly oscillating electric charge to cause the piezo-electric crystal to change shape at the same frequency and so drive the metal plate backwards and forwards also at the same frequency, producing a train of sonic compression waves in any medium with which it is in contact.</a:t>
            </a:r>
          </a:p>
        </p:txBody>
      </p:sp>
    </p:spTree>
    <p:extLst>
      <p:ext uri="{BB962C8B-B14F-4D97-AF65-F5344CB8AC3E}">
        <p14:creationId xmlns:p14="http://schemas.microsoft.com/office/powerpoint/2010/main" xmlns="" val="2374637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800" dirty="0"/>
              <a:t>A suitable resistance circuit is provided to control the amplitude of the electrical oscillations which in turn controls the magnitude of the mechanical vibration of the crystal and hence the amplitude of the sonic wave.</a:t>
            </a:r>
          </a:p>
          <a:p>
            <a:pPr algn="just"/>
            <a:r>
              <a:rPr lang="en-IN" sz="2800" dirty="0"/>
              <a:t>The amplitude is referred to as the intensity and is the energy crossing unit area in unit time perpendicular to the sonic beam. (Watts per square </a:t>
            </a:r>
            <a:r>
              <a:rPr lang="en-IN" sz="2800" dirty="0" err="1"/>
              <a:t>centimeters</a:t>
            </a:r>
            <a:r>
              <a:rPr lang="en-IN" sz="2800" dirty="0"/>
              <a:t> i.e. joules per second per square </a:t>
            </a:r>
            <a:r>
              <a:rPr lang="en-IN" sz="2800" dirty="0" err="1"/>
              <a:t>centimeters</a:t>
            </a:r>
            <a:r>
              <a:rPr lang="en-IN" sz="2800" dirty="0"/>
              <a:t>)</a:t>
            </a:r>
          </a:p>
        </p:txBody>
      </p:sp>
    </p:spTree>
    <p:extLst>
      <p:ext uri="{BB962C8B-B14F-4D97-AF65-F5344CB8AC3E}">
        <p14:creationId xmlns:p14="http://schemas.microsoft.com/office/powerpoint/2010/main" xmlns="" val="3021081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800" dirty="0"/>
              <a:t>Current supplied to the oscillator circuit can be automatically switched on and off to produce a pulsed output (1:1, 1:4)</a:t>
            </a:r>
          </a:p>
          <a:p>
            <a:pPr algn="just"/>
            <a:r>
              <a:rPr lang="en-IN" sz="2800" dirty="0"/>
              <a:t>A meter measures the electrical oscillations applied to the crystal</a:t>
            </a:r>
          </a:p>
          <a:p>
            <a:pPr algn="just"/>
            <a:r>
              <a:rPr lang="en-IN" sz="2800" dirty="0"/>
              <a:t>Strict frequency control (1MHz or 3MHz) ensures a steady and regular rate of deformation</a:t>
            </a:r>
          </a:p>
          <a:p>
            <a:pPr marL="0" indent="0">
              <a:buNone/>
            </a:pPr>
            <a:endParaRPr lang="en-IN" sz="2800" dirty="0"/>
          </a:p>
        </p:txBody>
      </p:sp>
    </p:spTree>
    <p:extLst>
      <p:ext uri="{BB962C8B-B14F-4D97-AF65-F5344CB8AC3E}">
        <p14:creationId xmlns:p14="http://schemas.microsoft.com/office/powerpoint/2010/main" xmlns="" val="603671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Transmission of Sonic Waves</a:t>
            </a:r>
          </a:p>
        </p:txBody>
      </p:sp>
      <p:sp>
        <p:nvSpPr>
          <p:cNvPr id="3" name="Content Placeholder 2"/>
          <p:cNvSpPr>
            <a:spLocks noGrp="1"/>
          </p:cNvSpPr>
          <p:nvPr>
            <p:ph idx="1"/>
          </p:nvPr>
        </p:nvSpPr>
        <p:spPr/>
        <p:txBody>
          <a:bodyPr>
            <a:normAutofit/>
          </a:bodyPr>
          <a:lstStyle/>
          <a:p>
            <a:pPr algn="just"/>
            <a:r>
              <a:rPr lang="en-IN" sz="2800" dirty="0"/>
              <a:t>Metal plate of the treatment head moves backwards and forwards to generate a stream of compressive waves that forms the sonic beam</a:t>
            </a:r>
          </a:p>
          <a:p>
            <a:pPr algn="just"/>
            <a:r>
              <a:rPr lang="en-IN" sz="2800" dirty="0"/>
              <a:t>Wavelength of these waves is much smaller than the transducer face</a:t>
            </a:r>
          </a:p>
          <a:p>
            <a:pPr algn="just"/>
            <a:r>
              <a:rPr lang="en-IN" sz="2800" dirty="0"/>
              <a:t>The sonic beam is roughly cylindrical and of the same diameter as the transducer</a:t>
            </a:r>
          </a:p>
          <a:p>
            <a:pPr algn="just"/>
            <a:r>
              <a:rPr lang="en-IN" sz="2800" b="1" dirty="0">
                <a:solidFill>
                  <a:srgbClr val="FF0000"/>
                </a:solidFill>
              </a:rPr>
              <a:t>Smallest therapeutic transducers are 2 or 3cm across</a:t>
            </a:r>
          </a:p>
        </p:txBody>
      </p:sp>
    </p:spTree>
    <p:extLst>
      <p:ext uri="{BB962C8B-B14F-4D97-AF65-F5344CB8AC3E}">
        <p14:creationId xmlns:p14="http://schemas.microsoft.com/office/powerpoint/2010/main" xmlns="" val="1420959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781128"/>
          </a:xfrm>
        </p:spPr>
        <p:txBody>
          <a:bodyPr>
            <a:normAutofit/>
          </a:bodyPr>
          <a:lstStyle/>
          <a:p>
            <a:pPr algn="just"/>
            <a:r>
              <a:rPr lang="en-IN" sz="2800" dirty="0"/>
              <a:t>Wavelengths are only a few millimetres</a:t>
            </a:r>
          </a:p>
          <a:p>
            <a:pPr algn="just"/>
            <a:r>
              <a:rPr lang="en-IN" sz="2800" dirty="0"/>
              <a:t>Beam of ultrasound is not uniform even in a homogeneous medium</a:t>
            </a:r>
          </a:p>
          <a:p>
            <a:pPr algn="just"/>
            <a:r>
              <a:rPr lang="en-IN" sz="2800" dirty="0"/>
              <a:t>Beam Non-uniformity Ratio (BNR) is ratio between peak intensity and average intensity </a:t>
            </a:r>
          </a:p>
          <a:p>
            <a:pPr algn="just"/>
            <a:r>
              <a:rPr lang="en-IN" sz="2800" dirty="0"/>
              <a:t>The lower the BNR, the more uniform the beam</a:t>
            </a:r>
          </a:p>
          <a:p>
            <a:pPr algn="just"/>
            <a:r>
              <a:rPr lang="en-IN" sz="2800" dirty="0"/>
              <a:t>Waves emitted from the different places on the face of the transducer will travel to the same point in space in front of the transducer face by different paths and hence are out of phase</a:t>
            </a:r>
          </a:p>
          <a:p>
            <a:endParaRPr lang="en-IN" sz="2800" dirty="0"/>
          </a:p>
        </p:txBody>
      </p:sp>
    </p:spTree>
    <p:extLst>
      <p:ext uri="{BB962C8B-B14F-4D97-AF65-F5344CB8AC3E}">
        <p14:creationId xmlns:p14="http://schemas.microsoft.com/office/powerpoint/2010/main" xmlns="" val="391438331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800" dirty="0"/>
              <a:t>The net result is a very irregular pattern of sonic waves in the region close to the transducer face, called the </a:t>
            </a:r>
            <a:r>
              <a:rPr lang="en-IN" sz="2800" b="1" dirty="0">
                <a:solidFill>
                  <a:srgbClr val="FF0000"/>
                </a:solidFill>
              </a:rPr>
              <a:t>near field </a:t>
            </a:r>
            <a:r>
              <a:rPr lang="en-IN" sz="2800" dirty="0"/>
              <a:t>or</a:t>
            </a:r>
            <a:r>
              <a:rPr lang="en-IN" sz="2800" b="1" dirty="0">
                <a:solidFill>
                  <a:srgbClr val="FF0000"/>
                </a:solidFill>
              </a:rPr>
              <a:t> Fresnel Zone</a:t>
            </a:r>
          </a:p>
          <a:p>
            <a:pPr algn="just"/>
            <a:r>
              <a:rPr lang="en-IN" sz="2800" dirty="0"/>
              <a:t>Beyond this is </a:t>
            </a:r>
            <a:r>
              <a:rPr lang="en-IN" sz="2800" b="1" dirty="0">
                <a:solidFill>
                  <a:srgbClr val="FF0000"/>
                </a:solidFill>
              </a:rPr>
              <a:t>far field or </a:t>
            </a:r>
            <a:r>
              <a:rPr lang="en-IN" sz="2800" b="1" dirty="0" err="1">
                <a:solidFill>
                  <a:srgbClr val="FF0000"/>
                </a:solidFill>
              </a:rPr>
              <a:t>Fraunhofer</a:t>
            </a:r>
            <a:r>
              <a:rPr lang="en-IN" sz="2800" b="1" dirty="0">
                <a:solidFill>
                  <a:srgbClr val="FF0000"/>
                </a:solidFill>
              </a:rPr>
              <a:t> Zone, </a:t>
            </a:r>
            <a:r>
              <a:rPr lang="en-IN" sz="2800" dirty="0"/>
              <a:t>sonic beam spreads out and becomes much more regular </a:t>
            </a:r>
          </a:p>
          <a:p>
            <a:pPr algn="just"/>
            <a:r>
              <a:rPr lang="en-IN" sz="2800" dirty="0"/>
              <a:t>The length of near field will depend:</a:t>
            </a:r>
          </a:p>
          <a:p>
            <a:pPr marL="514350" indent="-514350" algn="just">
              <a:buAutoNum type="arabicPeriod"/>
            </a:pPr>
            <a:r>
              <a:rPr lang="en-IN" sz="2800" dirty="0"/>
              <a:t>Directly on the square of the radius of the transducer face</a:t>
            </a:r>
          </a:p>
          <a:p>
            <a:pPr marL="514350" indent="-514350" algn="just">
              <a:buAutoNum type="arabicPeriod"/>
            </a:pPr>
            <a:r>
              <a:rPr lang="en-IN" sz="2800" dirty="0"/>
              <a:t>Inversely on the wavelength</a:t>
            </a:r>
          </a:p>
          <a:p>
            <a:pPr marL="514350" indent="-514350" algn="just">
              <a:buAutoNum type="arabicPeriod"/>
            </a:pPr>
            <a:endParaRPr lang="en-IN" sz="2800" dirty="0"/>
          </a:p>
          <a:p>
            <a:pPr marL="514350" indent="-514350" algn="just">
              <a:buAutoNum type="arabicPeriod"/>
            </a:pPr>
            <a:endParaRPr lang="en-IN" sz="2800" dirty="0"/>
          </a:p>
        </p:txBody>
      </p:sp>
    </p:spTree>
    <p:extLst>
      <p:ext uri="{BB962C8B-B14F-4D97-AF65-F5344CB8AC3E}">
        <p14:creationId xmlns:p14="http://schemas.microsoft.com/office/powerpoint/2010/main" xmlns="" val="2788610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781128"/>
          </a:xfrm>
        </p:spPr>
        <p:txBody>
          <a:bodyPr>
            <a:normAutofit/>
          </a:bodyPr>
          <a:lstStyle/>
          <a:p>
            <a:pPr algn="just"/>
            <a:r>
              <a:rPr lang="en-IN" sz="2800" dirty="0"/>
              <a:t>For all practical purposes, therapeutic ultrasound utilizes the near field and hence is irregular</a:t>
            </a:r>
          </a:p>
          <a:p>
            <a:pPr algn="just"/>
            <a:r>
              <a:rPr lang="en-IN" sz="2800" dirty="0"/>
              <a:t>Intensity of such fields cannot be expressed in a simple way as it varies from place to place in the ultrasonic beam</a:t>
            </a:r>
          </a:p>
          <a:p>
            <a:pPr algn="just"/>
            <a:r>
              <a:rPr lang="en-IN" sz="2800" b="1" dirty="0">
                <a:solidFill>
                  <a:srgbClr val="FF0000"/>
                </a:solidFill>
              </a:rPr>
              <a:t>Spatial peak intensity </a:t>
            </a:r>
            <a:r>
              <a:rPr lang="en-IN" sz="2800" dirty="0"/>
              <a:t>or the </a:t>
            </a:r>
            <a:r>
              <a:rPr lang="en-IN" sz="2800" b="1" dirty="0">
                <a:solidFill>
                  <a:srgbClr val="FF0000"/>
                </a:solidFill>
              </a:rPr>
              <a:t>spatial average intensity</a:t>
            </a:r>
            <a:r>
              <a:rPr lang="en-IN" sz="2800" dirty="0"/>
              <a:t> may be specified.</a:t>
            </a:r>
          </a:p>
          <a:p>
            <a:pPr algn="just"/>
            <a:r>
              <a:rPr lang="en-IN" sz="2800" dirty="0"/>
              <a:t>Pulsed output: temporal peak or temporal average</a:t>
            </a:r>
          </a:p>
          <a:p>
            <a:pPr marL="0" indent="0" algn="just">
              <a:buNone/>
            </a:pPr>
            <a:endParaRPr lang="en-IN" sz="2800" dirty="0"/>
          </a:p>
          <a:p>
            <a:pPr marL="0" indent="0" algn="just">
              <a:buNone/>
            </a:pPr>
            <a:endParaRPr lang="en-IN" sz="2800" dirty="0"/>
          </a:p>
        </p:txBody>
      </p:sp>
    </p:spTree>
    <p:extLst>
      <p:ext uri="{BB962C8B-B14F-4D97-AF65-F5344CB8AC3E}">
        <p14:creationId xmlns:p14="http://schemas.microsoft.com/office/powerpoint/2010/main" xmlns="" val="1919782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800" dirty="0"/>
              <a:t>Ultrasound or ultrasonic energy describes any vibration at a frequency above the sound range.</a:t>
            </a:r>
          </a:p>
          <a:p>
            <a:pPr algn="just"/>
            <a:r>
              <a:rPr lang="en-IN" sz="2800" dirty="0"/>
              <a:t>Frequencies of a few megahertz are typically used in physiotherapy, i.e. 0.5 to 5 </a:t>
            </a:r>
            <a:r>
              <a:rPr lang="en-IN" sz="2800" dirty="0" err="1"/>
              <a:t>MHz.</a:t>
            </a:r>
            <a:endParaRPr lang="en-IN" sz="2800" dirty="0"/>
          </a:p>
          <a:p>
            <a:pPr algn="just"/>
            <a:r>
              <a:rPr lang="en-IN" sz="2800" dirty="0"/>
              <a:t>Sonic waves are a series of mechanical compressions and rarefactions in the direction of travel of wave, hence they are called longitudinal waves.</a:t>
            </a:r>
          </a:p>
        </p:txBody>
      </p:sp>
    </p:spTree>
    <p:extLst>
      <p:ext uri="{BB962C8B-B14F-4D97-AF65-F5344CB8AC3E}">
        <p14:creationId xmlns:p14="http://schemas.microsoft.com/office/powerpoint/2010/main" xmlns="" val="2191093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2800" dirty="0"/>
              <a:t>Intensity can be described in four ways:</a:t>
            </a:r>
          </a:p>
          <a:p>
            <a:pPr marL="514350" indent="-514350">
              <a:buAutoNum type="arabicPeriod"/>
            </a:pPr>
            <a:r>
              <a:rPr lang="en-IN" sz="2800" dirty="0"/>
              <a:t>Spatial average temporal average (SATA)</a:t>
            </a:r>
          </a:p>
          <a:p>
            <a:pPr marL="514350" indent="-514350">
              <a:buAutoNum type="arabicPeriod"/>
            </a:pPr>
            <a:r>
              <a:rPr lang="en-IN" sz="2800" dirty="0"/>
              <a:t>Spatial peak temporal average (SPTA)</a:t>
            </a:r>
          </a:p>
          <a:p>
            <a:pPr marL="514350" indent="-514350">
              <a:buAutoNum type="arabicPeriod"/>
            </a:pPr>
            <a:r>
              <a:rPr lang="en-IN" sz="2800" dirty="0"/>
              <a:t>Spatial peak temporal peak (SPTP)</a:t>
            </a:r>
          </a:p>
          <a:p>
            <a:pPr marL="514350" indent="-514350">
              <a:buAutoNum type="arabicPeriod"/>
            </a:pPr>
            <a:r>
              <a:rPr lang="en-IN" sz="2800" dirty="0"/>
              <a:t>Spatial average temporal peak (SATP)</a:t>
            </a:r>
          </a:p>
          <a:p>
            <a:pPr marL="514350" indent="-514350">
              <a:buAutoNum type="arabicPeriod"/>
            </a:pPr>
            <a:endParaRPr lang="en-IN" sz="2800" dirty="0"/>
          </a:p>
        </p:txBody>
      </p:sp>
    </p:spTree>
    <p:extLst>
      <p:ext uri="{BB962C8B-B14F-4D97-AF65-F5344CB8AC3E}">
        <p14:creationId xmlns:p14="http://schemas.microsoft.com/office/powerpoint/2010/main" xmlns="" val="3650845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Boundaries between media</a:t>
            </a:r>
          </a:p>
        </p:txBody>
      </p:sp>
      <p:sp>
        <p:nvSpPr>
          <p:cNvPr id="3" name="Content Placeholder 2"/>
          <p:cNvSpPr>
            <a:spLocks noGrp="1"/>
          </p:cNvSpPr>
          <p:nvPr>
            <p:ph idx="1"/>
          </p:nvPr>
        </p:nvSpPr>
        <p:spPr>
          <a:xfrm>
            <a:off x="457200" y="1600200"/>
            <a:ext cx="8229600" cy="4709120"/>
          </a:xfrm>
        </p:spPr>
        <p:txBody>
          <a:bodyPr>
            <a:normAutofit/>
          </a:bodyPr>
          <a:lstStyle/>
          <a:p>
            <a:pPr algn="just"/>
            <a:r>
              <a:rPr lang="en-IN" sz="2800" dirty="0"/>
              <a:t>Velocity of wave progression depends on the density and elasticity of the medium </a:t>
            </a:r>
          </a:p>
          <a:p>
            <a:pPr algn="just"/>
            <a:r>
              <a:rPr lang="en-IN" sz="2800" b="1" dirty="0">
                <a:solidFill>
                  <a:srgbClr val="FF0000"/>
                </a:solidFill>
              </a:rPr>
              <a:t>Acoustic impedance</a:t>
            </a:r>
            <a:r>
              <a:rPr lang="en-IN" sz="2800" dirty="0"/>
              <a:t> of the medium</a:t>
            </a:r>
          </a:p>
          <a:p>
            <a:pPr algn="just"/>
            <a:r>
              <a:rPr lang="en-IN" sz="2800" dirty="0"/>
              <a:t>Acoustic impedance describes the nature of the material i.e. how easily the molecules move in relation to one another</a:t>
            </a:r>
          </a:p>
          <a:p>
            <a:pPr algn="just"/>
            <a:r>
              <a:rPr lang="en-IN" sz="2800" dirty="0"/>
              <a:t>Velocity of sonic waves in medium is linked to the acoustic impedance of that medium.</a:t>
            </a:r>
          </a:p>
          <a:p>
            <a:pPr algn="just"/>
            <a:r>
              <a:rPr lang="en-IN" sz="2800" dirty="0"/>
              <a:t>Acoustic impedance= </a:t>
            </a:r>
            <a:r>
              <a:rPr lang="en-IN" sz="2800" dirty="0">
                <a:solidFill>
                  <a:srgbClr val="00B050"/>
                </a:solidFill>
              </a:rPr>
              <a:t>Density of a medium </a:t>
            </a:r>
            <a:r>
              <a:rPr lang="en-IN" sz="2800" dirty="0"/>
              <a:t>X </a:t>
            </a:r>
            <a:r>
              <a:rPr lang="en-IN" sz="2800" dirty="0">
                <a:solidFill>
                  <a:schemeClr val="accent6">
                    <a:lumMod val="75000"/>
                  </a:schemeClr>
                </a:solidFill>
              </a:rPr>
              <a:t>velocity of sonic waves through it</a:t>
            </a:r>
          </a:p>
          <a:p>
            <a:pPr algn="just"/>
            <a:endParaRPr lang="en-IN" sz="2800" dirty="0"/>
          </a:p>
        </p:txBody>
      </p:sp>
    </p:spTree>
    <p:extLst>
      <p:ext uri="{BB962C8B-B14F-4D97-AF65-F5344CB8AC3E}">
        <p14:creationId xmlns:p14="http://schemas.microsoft.com/office/powerpoint/2010/main" xmlns="" val="1046492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5069160"/>
          </a:xfrm>
        </p:spPr>
        <p:txBody>
          <a:bodyPr>
            <a:normAutofit lnSpcReduction="10000"/>
          </a:bodyPr>
          <a:lstStyle/>
          <a:p>
            <a:r>
              <a:rPr lang="en-IN" sz="2800" dirty="0"/>
              <a:t>The energy carried by a wave also depends on its frequency and amplitude (directly)</a:t>
            </a:r>
          </a:p>
          <a:p>
            <a:r>
              <a:rPr lang="en-IN" sz="2800" dirty="0"/>
              <a:t>When sonic waves come to a boundary, various changes occur:</a:t>
            </a:r>
          </a:p>
          <a:p>
            <a:pPr marL="514350" indent="-514350">
              <a:buAutoNum type="arabicPeriod"/>
            </a:pPr>
            <a:r>
              <a:rPr lang="en-IN" sz="2800" dirty="0"/>
              <a:t>Travel in the new medium at a velocity characteristic for that medium and related to its acoustic impedance</a:t>
            </a:r>
          </a:p>
          <a:p>
            <a:pPr marL="514350" indent="-514350">
              <a:buAutoNum type="arabicPeriod"/>
            </a:pPr>
            <a:r>
              <a:rPr lang="en-IN" sz="2800" dirty="0"/>
              <a:t>Frequency remains the same, so the wavelength must change</a:t>
            </a:r>
          </a:p>
          <a:p>
            <a:pPr marL="514350" indent="-514350">
              <a:buAutoNum type="arabicPeriod"/>
            </a:pPr>
            <a:r>
              <a:rPr lang="en-IN" sz="2800" dirty="0"/>
              <a:t>Reflection: proportional to difference in acoustic impedance between the two media</a:t>
            </a:r>
          </a:p>
        </p:txBody>
      </p:sp>
    </p:spTree>
    <p:extLst>
      <p:ext uri="{BB962C8B-B14F-4D97-AF65-F5344CB8AC3E}">
        <p14:creationId xmlns:p14="http://schemas.microsoft.com/office/powerpoint/2010/main" xmlns="" val="297229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800" dirty="0"/>
              <a:t>If the wave front strikes the boundary at some other angle, then &lt;r=&lt;</a:t>
            </a:r>
            <a:r>
              <a:rPr lang="en-IN" sz="2800" dirty="0" err="1"/>
              <a:t>i</a:t>
            </a:r>
            <a:endParaRPr lang="en-IN" sz="2800" dirty="0"/>
          </a:p>
          <a:p>
            <a:pPr algn="just"/>
            <a:r>
              <a:rPr lang="en-IN" sz="2800" dirty="0"/>
              <a:t>If some energy is reflected back and the frequency remains same, there must be a decrease in amplitude of the wave</a:t>
            </a:r>
          </a:p>
          <a:p>
            <a:pPr algn="just"/>
            <a:r>
              <a:rPr lang="en-IN" sz="2800" dirty="0"/>
              <a:t>Refraction: depends on the different velocities in the two media</a:t>
            </a:r>
          </a:p>
          <a:p>
            <a:pPr algn="just"/>
            <a:r>
              <a:rPr lang="en-IN" sz="2800" dirty="0"/>
              <a:t>Standing wave or stationary wave pattern</a:t>
            </a:r>
          </a:p>
          <a:p>
            <a:endParaRPr lang="en-IN" sz="2800" dirty="0"/>
          </a:p>
          <a:p>
            <a:endParaRPr lang="en-IN" sz="2800" dirty="0"/>
          </a:p>
        </p:txBody>
      </p:sp>
    </p:spTree>
    <p:extLst>
      <p:ext uri="{BB962C8B-B14F-4D97-AF65-F5344CB8AC3E}">
        <p14:creationId xmlns:p14="http://schemas.microsoft.com/office/powerpoint/2010/main" xmlns="" val="3757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600" dirty="0"/>
              <a:t>Absorption of sonic waves in a parallel beam</a:t>
            </a:r>
          </a:p>
        </p:txBody>
      </p:sp>
      <p:sp>
        <p:nvSpPr>
          <p:cNvPr id="3" name="Content Placeholder 2"/>
          <p:cNvSpPr>
            <a:spLocks noGrp="1"/>
          </p:cNvSpPr>
          <p:nvPr>
            <p:ph idx="1"/>
          </p:nvPr>
        </p:nvSpPr>
        <p:spPr>
          <a:xfrm>
            <a:off x="457200" y="1600200"/>
            <a:ext cx="8229600" cy="4853136"/>
          </a:xfrm>
        </p:spPr>
        <p:txBody>
          <a:bodyPr>
            <a:normAutofit/>
          </a:bodyPr>
          <a:lstStyle/>
          <a:p>
            <a:pPr algn="just"/>
            <a:r>
              <a:rPr lang="en-IN" sz="2800" dirty="0"/>
              <a:t>Ultrasound will increase the motion of molecules causing more molecular vibrations and molecular collisions, resulting in heat.</a:t>
            </a:r>
          </a:p>
          <a:p>
            <a:pPr algn="just"/>
            <a:r>
              <a:rPr lang="en-IN" sz="2800" dirty="0"/>
              <a:t>There is an </a:t>
            </a:r>
            <a:r>
              <a:rPr lang="en-IN" sz="2800" dirty="0">
                <a:solidFill>
                  <a:schemeClr val="accent6">
                    <a:lumMod val="75000"/>
                  </a:schemeClr>
                </a:solidFill>
              </a:rPr>
              <a:t>inverse relationship </a:t>
            </a:r>
            <a:r>
              <a:rPr lang="en-IN" sz="2800" dirty="0"/>
              <a:t>between the amount of energy that penetrates a material and the amount that is absorbed.</a:t>
            </a:r>
          </a:p>
          <a:p>
            <a:pPr algn="just"/>
            <a:r>
              <a:rPr lang="en-IN" sz="2800" dirty="0"/>
              <a:t>If a beam of ultrasound is passed through the tissues, it will be  steadily reduced in intensity. This can be expressed as the </a:t>
            </a:r>
            <a:r>
              <a:rPr lang="en-IN" sz="2800" dirty="0">
                <a:solidFill>
                  <a:srgbClr val="FF0000"/>
                </a:solidFill>
              </a:rPr>
              <a:t>absorption co-efficient</a:t>
            </a:r>
          </a:p>
        </p:txBody>
      </p:sp>
    </p:spTree>
    <p:extLst>
      <p:ext uri="{BB962C8B-B14F-4D97-AF65-F5344CB8AC3E}">
        <p14:creationId xmlns:p14="http://schemas.microsoft.com/office/powerpoint/2010/main" xmlns="" val="15969934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800" b="1" dirty="0"/>
              <a:t>Half-value depth</a:t>
            </a:r>
            <a:r>
              <a:rPr lang="en-IN" sz="2800" dirty="0"/>
              <a:t>: The depth or a distance at which half the initial energy has been absorbed.</a:t>
            </a:r>
          </a:p>
          <a:p>
            <a:pPr algn="just"/>
            <a:r>
              <a:rPr lang="en-IN" sz="2800" dirty="0"/>
              <a:t>It will be different in different tissues for any given ultrasound frequency</a:t>
            </a:r>
          </a:p>
          <a:p>
            <a:pPr algn="just"/>
            <a:r>
              <a:rPr lang="en-IN" sz="2800" u="sng" dirty="0">
                <a:solidFill>
                  <a:schemeClr val="tx2"/>
                </a:solidFill>
              </a:rPr>
              <a:t>Absorption of sonic energy is greatest in tissues with the largest amounts of structural protein and lowest water content.</a:t>
            </a:r>
          </a:p>
        </p:txBody>
      </p:sp>
    </p:spTree>
    <p:extLst>
      <p:ext uri="{BB962C8B-B14F-4D97-AF65-F5344CB8AC3E}">
        <p14:creationId xmlns:p14="http://schemas.microsoft.com/office/powerpoint/2010/main" xmlns="" val="484540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1880757366"/>
              </p:ext>
            </p:extLst>
          </p:nvPr>
        </p:nvGraphicFramePr>
        <p:xfrm>
          <a:off x="457200" y="1600200"/>
          <a:ext cx="8229600" cy="3511312"/>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xmlns="" val="20000"/>
                    </a:ext>
                  </a:extLst>
                </a:gridCol>
                <a:gridCol w="2743200">
                  <a:extLst>
                    <a:ext uri="{9D8B030D-6E8A-4147-A177-3AD203B41FA5}">
                      <a16:colId xmlns:a16="http://schemas.microsoft.com/office/drawing/2014/main" xmlns="" val="20001"/>
                    </a:ext>
                  </a:extLst>
                </a:gridCol>
                <a:gridCol w="2743200">
                  <a:extLst>
                    <a:ext uri="{9D8B030D-6E8A-4147-A177-3AD203B41FA5}">
                      <a16:colId xmlns:a16="http://schemas.microsoft.com/office/drawing/2014/main" xmlns="" val="20002"/>
                    </a:ext>
                  </a:extLst>
                </a:gridCol>
              </a:tblGrid>
              <a:tr h="676672">
                <a:tc gridSpan="3">
                  <a:txBody>
                    <a:bodyPr/>
                    <a:lstStyle/>
                    <a:p>
                      <a:r>
                        <a:rPr lang="en-IN" sz="2400" dirty="0"/>
                        <a:t>Protein</a:t>
                      </a:r>
                      <a:r>
                        <a:rPr lang="en-IN" sz="2400" baseline="0" dirty="0"/>
                        <a:t> content and absorption of ultrasound in various tissues</a:t>
                      </a:r>
                      <a:endParaRPr lang="en-IN" sz="2400" dirty="0"/>
                    </a:p>
                  </a:txBody>
                  <a:tcPr/>
                </a:tc>
                <a:tc hMerge="1">
                  <a:txBody>
                    <a:bodyPr/>
                    <a:lstStyle/>
                    <a:p>
                      <a:endParaRPr lang="en-IN" dirty="0"/>
                    </a:p>
                  </a:txBody>
                  <a:tcPr/>
                </a:tc>
                <a:tc hMerge="1">
                  <a:txBody>
                    <a:bodyPr/>
                    <a:lstStyle/>
                    <a:p>
                      <a:endParaRPr lang="en-IN" dirty="0"/>
                    </a:p>
                  </a:txBody>
                  <a:tcPr/>
                </a:tc>
                <a:extLst>
                  <a:ext uri="{0D108BD9-81ED-4DB2-BD59-A6C34878D82A}">
                    <a16:rowId xmlns:a16="http://schemas.microsoft.com/office/drawing/2014/main" xmlns="" val="10000"/>
                  </a:ext>
                </a:extLst>
              </a:tr>
              <a:tr h="2246548">
                <a:tc>
                  <a:txBody>
                    <a:bodyPr/>
                    <a:lstStyle/>
                    <a:p>
                      <a:r>
                        <a:rPr lang="en-IN" sz="2000" dirty="0"/>
                        <a:t>Blood</a:t>
                      </a:r>
                    </a:p>
                    <a:p>
                      <a:r>
                        <a:rPr lang="en-IN" sz="2000" dirty="0"/>
                        <a:t>Fat</a:t>
                      </a:r>
                    </a:p>
                    <a:p>
                      <a:r>
                        <a:rPr lang="en-IN" sz="2000" dirty="0"/>
                        <a:t>Nerve</a:t>
                      </a:r>
                    </a:p>
                    <a:p>
                      <a:r>
                        <a:rPr lang="en-IN" sz="2000" dirty="0"/>
                        <a:t>Muscle</a:t>
                      </a:r>
                    </a:p>
                    <a:p>
                      <a:r>
                        <a:rPr lang="en-IN" sz="2000" dirty="0"/>
                        <a:t>Skin</a:t>
                      </a:r>
                    </a:p>
                    <a:p>
                      <a:r>
                        <a:rPr lang="en-IN" sz="2000" dirty="0"/>
                        <a:t>Tendon</a:t>
                      </a:r>
                    </a:p>
                    <a:p>
                      <a:r>
                        <a:rPr lang="en-IN" sz="2000" dirty="0"/>
                        <a:t>Cartilage</a:t>
                      </a:r>
                    </a:p>
                    <a:p>
                      <a:r>
                        <a:rPr lang="en-IN" sz="2000" dirty="0"/>
                        <a:t>bone</a:t>
                      </a:r>
                    </a:p>
                  </a:txBody>
                  <a:tcPr/>
                </a:tc>
                <a:tc>
                  <a:txBody>
                    <a:bodyPr/>
                    <a:lstStyle/>
                    <a:p>
                      <a:r>
                        <a:rPr lang="en-IN" sz="2000" dirty="0"/>
                        <a:t>Least protein content</a:t>
                      </a:r>
                    </a:p>
                    <a:p>
                      <a:endParaRPr lang="en-IN" sz="2000" dirty="0"/>
                    </a:p>
                    <a:p>
                      <a:endParaRPr lang="en-IN" sz="2000" dirty="0"/>
                    </a:p>
                    <a:p>
                      <a:endParaRPr lang="en-IN" sz="2000" dirty="0"/>
                    </a:p>
                    <a:p>
                      <a:endParaRPr lang="en-IN" sz="2000" dirty="0"/>
                    </a:p>
                    <a:p>
                      <a:endParaRPr lang="en-IN" sz="2000" dirty="0"/>
                    </a:p>
                    <a:p>
                      <a:endParaRPr lang="en-IN" sz="2000" dirty="0"/>
                    </a:p>
                    <a:p>
                      <a:r>
                        <a:rPr lang="en-IN" sz="2000" dirty="0"/>
                        <a:t>Greatest protein content</a:t>
                      </a:r>
                    </a:p>
                    <a:p>
                      <a:r>
                        <a:rPr lang="en-IN" sz="2000" dirty="0"/>
                        <a:t>               </a:t>
                      </a:r>
                    </a:p>
                  </a:txBody>
                  <a:tcPr/>
                </a:tc>
                <a:tc>
                  <a:txBody>
                    <a:bodyPr/>
                    <a:lstStyle/>
                    <a:p>
                      <a:r>
                        <a:rPr lang="en-IN" sz="2000" dirty="0"/>
                        <a:t>Least absorption of US</a:t>
                      </a:r>
                    </a:p>
                    <a:p>
                      <a:endParaRPr lang="en-IN" sz="2000" dirty="0"/>
                    </a:p>
                    <a:p>
                      <a:endParaRPr lang="en-IN" sz="2000" dirty="0"/>
                    </a:p>
                    <a:p>
                      <a:endParaRPr lang="en-IN" sz="2000" dirty="0"/>
                    </a:p>
                    <a:p>
                      <a:endParaRPr lang="en-IN" sz="2000" dirty="0"/>
                    </a:p>
                    <a:p>
                      <a:endParaRPr lang="en-IN" sz="2000" dirty="0"/>
                    </a:p>
                    <a:p>
                      <a:r>
                        <a:rPr lang="en-IN" sz="2000" dirty="0"/>
                        <a:t>Greatest absorption of US</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xmlns="" val="21011739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Attenuation of Ultrasound in the tissues</a:t>
            </a:r>
          </a:p>
        </p:txBody>
      </p:sp>
      <p:sp>
        <p:nvSpPr>
          <p:cNvPr id="3" name="Content Placeholder 2"/>
          <p:cNvSpPr>
            <a:spLocks noGrp="1"/>
          </p:cNvSpPr>
          <p:nvPr>
            <p:ph idx="1"/>
          </p:nvPr>
        </p:nvSpPr>
        <p:spPr>
          <a:xfrm>
            <a:off x="457200" y="1600200"/>
            <a:ext cx="8229600" cy="4781128"/>
          </a:xfrm>
        </p:spPr>
        <p:txBody>
          <a:bodyPr>
            <a:normAutofit lnSpcReduction="10000"/>
          </a:bodyPr>
          <a:lstStyle/>
          <a:p>
            <a:pPr algn="just"/>
            <a:r>
              <a:rPr lang="en-IN" sz="2800" b="1" dirty="0">
                <a:solidFill>
                  <a:srgbClr val="C00000"/>
                </a:solidFill>
              </a:rPr>
              <a:t>The loss of energy from the ultrasound beam in the tissues is called attenuation</a:t>
            </a:r>
          </a:p>
          <a:p>
            <a:pPr algn="just"/>
            <a:r>
              <a:rPr lang="en-IN" sz="2800" dirty="0"/>
              <a:t>It depends on both absorption and scattering</a:t>
            </a:r>
          </a:p>
          <a:p>
            <a:pPr algn="just"/>
            <a:r>
              <a:rPr lang="en-IN" sz="2800" dirty="0"/>
              <a:t>Absorption depends on the nature of the tissue (protein and water content) and frequency/wavelength of ultrasound </a:t>
            </a:r>
          </a:p>
          <a:p>
            <a:pPr algn="just"/>
            <a:r>
              <a:rPr lang="en-IN" sz="2800" dirty="0"/>
              <a:t>Scattering is due to reflection/refraction at interfaces. This is apparent where there is a large difference in acoustic </a:t>
            </a:r>
            <a:r>
              <a:rPr lang="en-IN" sz="2800" dirty="0" err="1"/>
              <a:t>impedence</a:t>
            </a:r>
            <a:r>
              <a:rPr lang="en-IN" sz="2800" dirty="0"/>
              <a:t>, e.g. between soft tissue and bone</a:t>
            </a:r>
          </a:p>
          <a:p>
            <a:pPr algn="just"/>
            <a:r>
              <a:rPr lang="en-IN" sz="2800" dirty="0"/>
              <a:t>Shear Waves</a:t>
            </a:r>
          </a:p>
          <a:p>
            <a:endParaRPr lang="en-IN" sz="2800" dirty="0"/>
          </a:p>
        </p:txBody>
      </p:sp>
    </p:spTree>
    <p:extLst>
      <p:ext uri="{BB962C8B-B14F-4D97-AF65-F5344CB8AC3E}">
        <p14:creationId xmlns:p14="http://schemas.microsoft.com/office/powerpoint/2010/main" xmlns="" val="2462876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Heating in the tissues due to ultrasound</a:t>
            </a:r>
          </a:p>
        </p:txBody>
      </p:sp>
      <p:sp>
        <p:nvSpPr>
          <p:cNvPr id="3" name="Content Placeholder 2"/>
          <p:cNvSpPr>
            <a:spLocks noGrp="1"/>
          </p:cNvSpPr>
          <p:nvPr>
            <p:ph idx="1"/>
          </p:nvPr>
        </p:nvSpPr>
        <p:spPr>
          <a:xfrm>
            <a:off x="457200" y="1600200"/>
            <a:ext cx="8229600" cy="5257800"/>
          </a:xfrm>
        </p:spPr>
        <p:txBody>
          <a:bodyPr>
            <a:normAutofit/>
          </a:bodyPr>
          <a:lstStyle/>
          <a:p>
            <a:pPr algn="just"/>
            <a:r>
              <a:rPr lang="en-IN" sz="2800" dirty="0"/>
              <a:t>Rate of tissue heating is influenced by blood flow and heat conduction</a:t>
            </a:r>
          </a:p>
          <a:p>
            <a:pPr algn="just"/>
            <a:r>
              <a:rPr lang="en-IN" sz="2800" dirty="0"/>
              <a:t>In </a:t>
            </a:r>
            <a:r>
              <a:rPr lang="en-IN" sz="2800" dirty="0">
                <a:solidFill>
                  <a:srgbClr val="C00000"/>
                </a:solidFill>
              </a:rPr>
              <a:t>highly vascular tissues </a:t>
            </a:r>
            <a:r>
              <a:rPr lang="en-IN" sz="2800" dirty="0"/>
              <a:t>like muscles, heat will be rapidly dissipated </a:t>
            </a:r>
            <a:r>
              <a:rPr lang="en-IN" sz="2800" dirty="0">
                <a:solidFill>
                  <a:srgbClr val="C00000"/>
                </a:solidFill>
              </a:rPr>
              <a:t>preventing any large temperature rise</a:t>
            </a:r>
          </a:p>
          <a:p>
            <a:pPr algn="just"/>
            <a:r>
              <a:rPr lang="en-IN" sz="2800" dirty="0">
                <a:solidFill>
                  <a:schemeClr val="tx2">
                    <a:lumMod val="60000"/>
                    <a:lumOff val="40000"/>
                  </a:schemeClr>
                </a:solidFill>
              </a:rPr>
              <a:t>Less vascular tissues </a:t>
            </a:r>
            <a:r>
              <a:rPr lang="en-IN" sz="2800" dirty="0"/>
              <a:t>like tendon or ligament, may experience a relatively </a:t>
            </a:r>
            <a:r>
              <a:rPr lang="en-IN" sz="2800" dirty="0">
                <a:solidFill>
                  <a:schemeClr val="tx2">
                    <a:lumMod val="60000"/>
                    <a:lumOff val="40000"/>
                  </a:schemeClr>
                </a:solidFill>
              </a:rPr>
              <a:t>greater temperature rise</a:t>
            </a:r>
            <a:r>
              <a:rPr lang="en-IN" sz="2800" dirty="0"/>
              <a:t>.</a:t>
            </a:r>
          </a:p>
        </p:txBody>
      </p:sp>
    </p:spTree>
    <p:extLst>
      <p:ext uri="{BB962C8B-B14F-4D97-AF65-F5344CB8AC3E}">
        <p14:creationId xmlns:p14="http://schemas.microsoft.com/office/powerpoint/2010/main" xmlns="" val="3133108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2800" dirty="0"/>
              <a:t>Moving the transducer head during the treatment </a:t>
            </a:r>
          </a:p>
          <a:p>
            <a:pPr marL="514350" indent="-514350">
              <a:buAutoNum type="arabicPeriod"/>
            </a:pPr>
            <a:r>
              <a:rPr lang="en-IN" sz="2800" dirty="0"/>
              <a:t>smooth out the irregularities of the near field.</a:t>
            </a:r>
          </a:p>
          <a:p>
            <a:pPr marL="514350" indent="-514350">
              <a:buAutoNum type="arabicPeriod"/>
            </a:pPr>
            <a:r>
              <a:rPr lang="en-IN" sz="2800" dirty="0"/>
              <a:t>reduces irregularities of absorption</a:t>
            </a:r>
          </a:p>
          <a:p>
            <a:pPr marL="514350" indent="-514350">
              <a:buAutoNum type="arabicPeriod"/>
            </a:pPr>
            <a:endParaRPr lang="en-IN" sz="2800" dirty="0"/>
          </a:p>
          <a:p>
            <a:pPr marL="0" indent="0">
              <a:buNone/>
            </a:pPr>
            <a:endParaRPr lang="en-IN" sz="2800" dirty="0"/>
          </a:p>
          <a:p>
            <a:pPr marL="514350" indent="-514350">
              <a:buAutoNum type="arabicPeriod"/>
            </a:pPr>
            <a:endParaRPr lang="en-IN" sz="2800" dirty="0"/>
          </a:p>
          <a:p>
            <a:endParaRPr lang="en-IN" sz="2800" dirty="0"/>
          </a:p>
          <a:p>
            <a:pPr marL="0" indent="0">
              <a:buNone/>
            </a:pPr>
            <a:r>
              <a:rPr lang="en-IN" sz="2800" dirty="0"/>
              <a:t> </a:t>
            </a:r>
          </a:p>
          <a:p>
            <a:pPr marL="0" indent="0">
              <a:buNone/>
            </a:pPr>
            <a:endParaRPr lang="en-IN" sz="2800" dirty="0"/>
          </a:p>
        </p:txBody>
      </p:sp>
    </p:spTree>
    <p:extLst>
      <p:ext uri="{BB962C8B-B14F-4D97-AF65-F5344CB8AC3E}">
        <p14:creationId xmlns:p14="http://schemas.microsoft.com/office/powerpoint/2010/main" xmlns="" val="3100609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259632" y="1124744"/>
            <a:ext cx="6552728" cy="432048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5301262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Pulsed Ultrasound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79220893"/>
              </p:ext>
            </p:extLst>
          </p:nvPr>
        </p:nvGraphicFramePr>
        <p:xfrm>
          <a:off x="457200" y="1772816"/>
          <a:ext cx="8229600" cy="2489700"/>
        </p:xfrm>
        <a:graphic>
          <a:graphicData uri="http://schemas.openxmlformats.org/drawingml/2006/table">
            <a:tbl>
              <a:tblPr firstRow="1" bandRow="1">
                <a:tableStyleId>{5C22544A-7EE6-4342-B048-85BDC9FD1C3A}</a:tableStyleId>
              </a:tblPr>
              <a:tblGrid>
                <a:gridCol w="1645920">
                  <a:extLst>
                    <a:ext uri="{9D8B030D-6E8A-4147-A177-3AD203B41FA5}">
                      <a16:colId xmlns:a16="http://schemas.microsoft.com/office/drawing/2014/main" xmlns="" val="20000"/>
                    </a:ext>
                  </a:extLst>
                </a:gridCol>
                <a:gridCol w="1645920">
                  <a:extLst>
                    <a:ext uri="{9D8B030D-6E8A-4147-A177-3AD203B41FA5}">
                      <a16:colId xmlns:a16="http://schemas.microsoft.com/office/drawing/2014/main" xmlns="" val="20001"/>
                    </a:ext>
                  </a:extLst>
                </a:gridCol>
                <a:gridCol w="1645920">
                  <a:extLst>
                    <a:ext uri="{9D8B030D-6E8A-4147-A177-3AD203B41FA5}">
                      <a16:colId xmlns:a16="http://schemas.microsoft.com/office/drawing/2014/main" xmlns="" val="20002"/>
                    </a:ext>
                  </a:extLst>
                </a:gridCol>
                <a:gridCol w="1645920">
                  <a:extLst>
                    <a:ext uri="{9D8B030D-6E8A-4147-A177-3AD203B41FA5}">
                      <a16:colId xmlns:a16="http://schemas.microsoft.com/office/drawing/2014/main" xmlns="" val="20003"/>
                    </a:ext>
                  </a:extLst>
                </a:gridCol>
                <a:gridCol w="1645920">
                  <a:extLst>
                    <a:ext uri="{9D8B030D-6E8A-4147-A177-3AD203B41FA5}">
                      <a16:colId xmlns:a16="http://schemas.microsoft.com/office/drawing/2014/main" xmlns="" val="20004"/>
                    </a:ext>
                  </a:extLst>
                </a:gridCol>
              </a:tblGrid>
              <a:tr h="1153012">
                <a:tc>
                  <a:txBody>
                    <a:bodyPr/>
                    <a:lstStyle/>
                    <a:p>
                      <a:r>
                        <a:rPr lang="en-IN" sz="2400" dirty="0"/>
                        <a:t>Pulse</a:t>
                      </a:r>
                    </a:p>
                  </a:txBody>
                  <a:tcPr/>
                </a:tc>
                <a:tc>
                  <a:txBody>
                    <a:bodyPr/>
                    <a:lstStyle/>
                    <a:p>
                      <a:r>
                        <a:rPr lang="en-IN" sz="2400" dirty="0"/>
                        <a:t>Interval</a:t>
                      </a:r>
                    </a:p>
                  </a:txBody>
                  <a:tcPr/>
                </a:tc>
                <a:tc>
                  <a:txBody>
                    <a:bodyPr/>
                    <a:lstStyle/>
                    <a:p>
                      <a:r>
                        <a:rPr lang="en-IN" sz="2400" dirty="0"/>
                        <a:t>Mark: Space ratio</a:t>
                      </a:r>
                    </a:p>
                  </a:txBody>
                  <a:tcPr/>
                </a:tc>
                <a:tc>
                  <a:txBody>
                    <a:bodyPr/>
                    <a:lstStyle/>
                    <a:p>
                      <a:r>
                        <a:rPr lang="en-IN" sz="2400" dirty="0"/>
                        <a:t>Ratio of pulse to total period</a:t>
                      </a:r>
                    </a:p>
                  </a:txBody>
                  <a:tcPr/>
                </a:tc>
                <a:tc>
                  <a:txBody>
                    <a:bodyPr/>
                    <a:lstStyle/>
                    <a:p>
                      <a:r>
                        <a:rPr lang="en-IN" sz="2400" dirty="0"/>
                        <a:t>Duty cycle</a:t>
                      </a:r>
                    </a:p>
                  </a:txBody>
                  <a:tcPr/>
                </a:tc>
                <a:extLst>
                  <a:ext uri="{0D108BD9-81ED-4DB2-BD59-A6C34878D82A}">
                    <a16:rowId xmlns:a16="http://schemas.microsoft.com/office/drawing/2014/main" xmlns="" val="10000"/>
                  </a:ext>
                </a:extLst>
              </a:tr>
              <a:tr h="467610">
                <a:tc>
                  <a:txBody>
                    <a:bodyPr/>
                    <a:lstStyle/>
                    <a:p>
                      <a:r>
                        <a:rPr lang="en-IN" sz="2400" dirty="0"/>
                        <a:t>2ms</a:t>
                      </a:r>
                    </a:p>
                  </a:txBody>
                  <a:tcPr/>
                </a:tc>
                <a:tc>
                  <a:txBody>
                    <a:bodyPr/>
                    <a:lstStyle/>
                    <a:p>
                      <a:r>
                        <a:rPr lang="en-IN" sz="2400" dirty="0"/>
                        <a:t>2ms</a:t>
                      </a:r>
                    </a:p>
                  </a:txBody>
                  <a:tcPr/>
                </a:tc>
                <a:tc>
                  <a:txBody>
                    <a:bodyPr/>
                    <a:lstStyle/>
                    <a:p>
                      <a:r>
                        <a:rPr lang="en-IN" sz="2400" dirty="0"/>
                        <a:t>1:1</a:t>
                      </a:r>
                    </a:p>
                  </a:txBody>
                  <a:tcPr/>
                </a:tc>
                <a:tc>
                  <a:txBody>
                    <a:bodyPr/>
                    <a:lstStyle/>
                    <a:p>
                      <a:r>
                        <a:rPr lang="en-IN" sz="2400" dirty="0"/>
                        <a:t>1 in 2</a:t>
                      </a:r>
                    </a:p>
                  </a:txBody>
                  <a:tcPr/>
                </a:tc>
                <a:tc>
                  <a:txBody>
                    <a:bodyPr/>
                    <a:lstStyle/>
                    <a:p>
                      <a:r>
                        <a:rPr lang="en-IN" sz="2400" dirty="0"/>
                        <a:t>50%</a:t>
                      </a:r>
                    </a:p>
                  </a:txBody>
                  <a:tcPr/>
                </a:tc>
                <a:extLst>
                  <a:ext uri="{0D108BD9-81ED-4DB2-BD59-A6C34878D82A}">
                    <a16:rowId xmlns:a16="http://schemas.microsoft.com/office/drawing/2014/main" xmlns="" val="10001"/>
                  </a:ext>
                </a:extLst>
              </a:tr>
              <a:tr h="467610">
                <a:tc>
                  <a:txBody>
                    <a:bodyPr/>
                    <a:lstStyle/>
                    <a:p>
                      <a:r>
                        <a:rPr lang="en-IN" sz="2400" dirty="0"/>
                        <a:t>2ms</a:t>
                      </a:r>
                    </a:p>
                  </a:txBody>
                  <a:tcPr/>
                </a:tc>
                <a:tc>
                  <a:txBody>
                    <a:bodyPr/>
                    <a:lstStyle/>
                    <a:p>
                      <a:r>
                        <a:rPr lang="en-IN" sz="2400" dirty="0"/>
                        <a:t>8ms</a:t>
                      </a:r>
                    </a:p>
                  </a:txBody>
                  <a:tcPr/>
                </a:tc>
                <a:tc>
                  <a:txBody>
                    <a:bodyPr/>
                    <a:lstStyle/>
                    <a:p>
                      <a:r>
                        <a:rPr lang="en-IN" sz="2400" dirty="0"/>
                        <a:t>1:4</a:t>
                      </a:r>
                    </a:p>
                  </a:txBody>
                  <a:tcPr/>
                </a:tc>
                <a:tc>
                  <a:txBody>
                    <a:bodyPr/>
                    <a:lstStyle/>
                    <a:p>
                      <a:r>
                        <a:rPr lang="en-IN" sz="2400" dirty="0"/>
                        <a:t>1 in 5</a:t>
                      </a:r>
                    </a:p>
                  </a:txBody>
                  <a:tcPr/>
                </a:tc>
                <a:tc>
                  <a:txBody>
                    <a:bodyPr/>
                    <a:lstStyle/>
                    <a:p>
                      <a:r>
                        <a:rPr lang="en-IN" sz="2400" dirty="0"/>
                        <a:t>20%</a:t>
                      </a:r>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xmlns="" val="8535040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Effect of Pulsing</a:t>
            </a:r>
          </a:p>
        </p:txBody>
      </p:sp>
      <p:sp>
        <p:nvSpPr>
          <p:cNvPr id="3" name="Content Placeholder 2"/>
          <p:cNvSpPr>
            <a:spLocks noGrp="1"/>
          </p:cNvSpPr>
          <p:nvPr>
            <p:ph idx="1"/>
          </p:nvPr>
        </p:nvSpPr>
        <p:spPr/>
        <p:txBody>
          <a:bodyPr>
            <a:normAutofit/>
          </a:bodyPr>
          <a:lstStyle/>
          <a:p>
            <a:pPr algn="just"/>
            <a:r>
              <a:rPr lang="en-IN" sz="2800" dirty="0">
                <a:solidFill>
                  <a:schemeClr val="tx2">
                    <a:lumMod val="60000"/>
                    <a:lumOff val="40000"/>
                  </a:schemeClr>
                </a:solidFill>
              </a:rPr>
              <a:t>Higher intensities </a:t>
            </a:r>
            <a:r>
              <a:rPr lang="en-IN" sz="2800" dirty="0"/>
              <a:t>can be safely used in a </a:t>
            </a:r>
            <a:r>
              <a:rPr lang="en-IN" sz="2800" dirty="0">
                <a:solidFill>
                  <a:schemeClr val="bg2">
                    <a:lumMod val="50000"/>
                  </a:schemeClr>
                </a:solidFill>
              </a:rPr>
              <a:t>pulsed</a:t>
            </a:r>
            <a:r>
              <a:rPr lang="en-IN" sz="2800" dirty="0"/>
              <a:t> treatment because the </a:t>
            </a:r>
            <a:r>
              <a:rPr lang="en-IN" sz="2800" dirty="0">
                <a:solidFill>
                  <a:schemeClr val="accent2">
                    <a:lumMod val="75000"/>
                  </a:schemeClr>
                </a:solidFill>
              </a:rPr>
              <a:t>average heating is reduced</a:t>
            </a:r>
          </a:p>
          <a:p>
            <a:pPr algn="just"/>
            <a:r>
              <a:rPr lang="en-IN" sz="2800" dirty="0"/>
              <a:t>It can increase the rate of ion diffusion across cell membranes</a:t>
            </a:r>
          </a:p>
          <a:p>
            <a:pPr algn="just"/>
            <a:r>
              <a:rPr lang="en-IN" sz="2800" dirty="0"/>
              <a:t>Short bursts of more vigorous agitation have different, more significant effects.</a:t>
            </a:r>
          </a:p>
        </p:txBody>
      </p:sp>
    </p:spTree>
    <p:extLst>
      <p:ext uri="{BB962C8B-B14F-4D97-AF65-F5344CB8AC3E}">
        <p14:creationId xmlns:p14="http://schemas.microsoft.com/office/powerpoint/2010/main" xmlns="" val="40157813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Physical and Physiological Effects</a:t>
            </a:r>
          </a:p>
        </p:txBody>
      </p:sp>
      <p:sp>
        <p:nvSpPr>
          <p:cNvPr id="3" name="Content Placeholder 2"/>
          <p:cNvSpPr>
            <a:spLocks noGrp="1"/>
          </p:cNvSpPr>
          <p:nvPr>
            <p:ph idx="1"/>
          </p:nvPr>
        </p:nvSpPr>
        <p:spPr/>
        <p:txBody>
          <a:bodyPr>
            <a:normAutofit/>
          </a:bodyPr>
          <a:lstStyle/>
          <a:p>
            <a:pPr marL="514350" indent="-514350">
              <a:buAutoNum type="arabicPeriod"/>
            </a:pPr>
            <a:r>
              <a:rPr lang="en-IN" sz="2800" dirty="0"/>
              <a:t>Thermal Effects</a:t>
            </a:r>
          </a:p>
          <a:p>
            <a:pPr marL="514350" indent="-514350">
              <a:buAutoNum type="arabicPeriod"/>
            </a:pPr>
            <a:r>
              <a:rPr lang="en-IN" sz="2800" dirty="0"/>
              <a:t>Non-thermal effects</a:t>
            </a:r>
          </a:p>
        </p:txBody>
      </p:sp>
    </p:spTree>
    <p:extLst>
      <p:ext uri="{BB962C8B-B14F-4D97-AF65-F5344CB8AC3E}">
        <p14:creationId xmlns:p14="http://schemas.microsoft.com/office/powerpoint/2010/main" xmlns="" val="38258790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Thermal Effects</a:t>
            </a:r>
          </a:p>
        </p:txBody>
      </p:sp>
      <p:sp>
        <p:nvSpPr>
          <p:cNvPr id="3" name="Content Placeholder 2"/>
          <p:cNvSpPr>
            <a:spLocks noGrp="1"/>
          </p:cNvSpPr>
          <p:nvPr>
            <p:ph idx="1"/>
          </p:nvPr>
        </p:nvSpPr>
        <p:spPr/>
        <p:txBody>
          <a:bodyPr>
            <a:normAutofit/>
          </a:bodyPr>
          <a:lstStyle/>
          <a:p>
            <a:pPr algn="just"/>
            <a:r>
              <a:rPr lang="en-IN" sz="2800" dirty="0"/>
              <a:t>Local temperature raised between 40 and 45 degrees </a:t>
            </a:r>
            <a:r>
              <a:rPr lang="en-IN" sz="2800" dirty="0" err="1"/>
              <a:t>celsius</a:t>
            </a:r>
            <a:r>
              <a:rPr lang="en-IN" sz="2800" dirty="0"/>
              <a:t>- Hyperaemia</a:t>
            </a:r>
          </a:p>
          <a:p>
            <a:pPr algn="just"/>
            <a:r>
              <a:rPr lang="en-IN" sz="2800" dirty="0"/>
              <a:t>Temperatures above 45 degrees- destructive</a:t>
            </a:r>
          </a:p>
          <a:p>
            <a:pPr algn="just"/>
            <a:r>
              <a:rPr lang="en-IN" sz="2800" dirty="0"/>
              <a:t>Mild heating can have the effect of reducing pain and muscle spasm and promoting healing processes.</a:t>
            </a:r>
          </a:p>
          <a:p>
            <a:pPr algn="just"/>
            <a:r>
              <a:rPr lang="en-IN" sz="2800" dirty="0"/>
              <a:t>Increase in conduction velocity in motor and sensory nerves</a:t>
            </a:r>
          </a:p>
        </p:txBody>
      </p:sp>
    </p:spTree>
    <p:extLst>
      <p:ext uri="{BB962C8B-B14F-4D97-AF65-F5344CB8AC3E}">
        <p14:creationId xmlns:p14="http://schemas.microsoft.com/office/powerpoint/2010/main" xmlns="" val="1634352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Non-Thermal Effects</a:t>
            </a:r>
          </a:p>
        </p:txBody>
      </p:sp>
      <p:sp>
        <p:nvSpPr>
          <p:cNvPr id="3" name="Content Placeholder 2"/>
          <p:cNvSpPr>
            <a:spLocks noGrp="1"/>
          </p:cNvSpPr>
          <p:nvPr>
            <p:ph idx="1"/>
          </p:nvPr>
        </p:nvSpPr>
        <p:spPr/>
        <p:txBody>
          <a:bodyPr>
            <a:normAutofit/>
          </a:bodyPr>
          <a:lstStyle/>
          <a:p>
            <a:pPr marL="514350" indent="-514350">
              <a:buAutoNum type="arabicPeriod"/>
            </a:pPr>
            <a:r>
              <a:rPr lang="en-IN" sz="2800" dirty="0"/>
              <a:t>Cavitation</a:t>
            </a:r>
          </a:p>
          <a:p>
            <a:pPr marL="514350" indent="-514350">
              <a:buAutoNum type="arabicPeriod"/>
            </a:pPr>
            <a:r>
              <a:rPr lang="en-IN" sz="2800" dirty="0"/>
              <a:t>Acoustic streaming</a:t>
            </a:r>
          </a:p>
          <a:p>
            <a:pPr marL="514350" indent="-514350">
              <a:buAutoNum type="arabicPeriod"/>
            </a:pPr>
            <a:r>
              <a:rPr lang="en-IN" sz="2800" dirty="0"/>
              <a:t>Standing Waves</a:t>
            </a:r>
          </a:p>
          <a:p>
            <a:pPr marL="514350" indent="-514350">
              <a:buAutoNum type="arabicPeriod"/>
            </a:pPr>
            <a:r>
              <a:rPr lang="en-IN" sz="2800" dirty="0"/>
              <a:t>Micro-massage</a:t>
            </a:r>
          </a:p>
          <a:p>
            <a:pPr marL="0" indent="0">
              <a:buNone/>
            </a:pPr>
            <a:endParaRPr lang="en-IN" sz="2800" dirty="0"/>
          </a:p>
        </p:txBody>
      </p:sp>
    </p:spTree>
    <p:extLst>
      <p:ext uri="{BB962C8B-B14F-4D97-AF65-F5344CB8AC3E}">
        <p14:creationId xmlns:p14="http://schemas.microsoft.com/office/powerpoint/2010/main" xmlns="" val="15800729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IN" sz="3200" dirty="0"/>
              <a:t>Cavitation</a:t>
            </a:r>
          </a:p>
        </p:txBody>
      </p:sp>
      <p:sp>
        <p:nvSpPr>
          <p:cNvPr id="3" name="Content Placeholder 2"/>
          <p:cNvSpPr>
            <a:spLocks noGrp="1"/>
          </p:cNvSpPr>
          <p:nvPr>
            <p:ph idx="1"/>
          </p:nvPr>
        </p:nvSpPr>
        <p:spPr>
          <a:xfrm>
            <a:off x="457200" y="980728"/>
            <a:ext cx="8229600" cy="6048672"/>
          </a:xfrm>
        </p:spPr>
        <p:txBody>
          <a:bodyPr>
            <a:normAutofit/>
          </a:bodyPr>
          <a:lstStyle/>
          <a:p>
            <a:pPr algn="just"/>
            <a:r>
              <a:rPr lang="en-IN" sz="2800" dirty="0"/>
              <a:t>It is the </a:t>
            </a:r>
            <a:r>
              <a:rPr lang="en-IN" sz="2800" u="sng" dirty="0">
                <a:solidFill>
                  <a:schemeClr val="accent5">
                    <a:lumMod val="75000"/>
                  </a:schemeClr>
                </a:solidFill>
              </a:rPr>
              <a:t>formation of tiny gas bubbles in the tissues </a:t>
            </a:r>
            <a:r>
              <a:rPr lang="en-IN" sz="2800" dirty="0"/>
              <a:t>as a result of ultrasound vibration (10</a:t>
            </a:r>
            <a:r>
              <a:rPr lang="en-IN" sz="2800" baseline="30000" dirty="0"/>
              <a:t>-6</a:t>
            </a:r>
            <a:r>
              <a:rPr lang="en-IN" sz="2800" dirty="0"/>
              <a:t> micron in diameter)</a:t>
            </a:r>
          </a:p>
          <a:p>
            <a:pPr algn="just"/>
            <a:r>
              <a:rPr lang="en-IN" sz="2800" dirty="0"/>
              <a:t>Two kinds- </a:t>
            </a:r>
            <a:r>
              <a:rPr lang="en-IN" sz="2800" b="1" u="sng" dirty="0"/>
              <a:t>stable or transient </a:t>
            </a:r>
            <a:r>
              <a:rPr lang="en-IN" sz="2800" dirty="0"/>
              <a:t>(collapse)</a:t>
            </a:r>
          </a:p>
          <a:p>
            <a:pPr algn="just"/>
            <a:r>
              <a:rPr lang="en-IN" sz="2800" dirty="0">
                <a:solidFill>
                  <a:srgbClr val="FF0000"/>
                </a:solidFill>
              </a:rPr>
              <a:t>Stable cavitation </a:t>
            </a:r>
            <a:r>
              <a:rPr lang="en-IN" sz="2800" dirty="0"/>
              <a:t>occurs when the bubble oscillates to an fro within the ultrasound pressure waves but </a:t>
            </a:r>
            <a:r>
              <a:rPr lang="en-IN" sz="2800" dirty="0">
                <a:solidFill>
                  <a:srgbClr val="FF0000"/>
                </a:solidFill>
              </a:rPr>
              <a:t>remain intact</a:t>
            </a:r>
            <a:r>
              <a:rPr lang="en-IN" sz="2800" dirty="0"/>
              <a:t>. It has a </a:t>
            </a:r>
            <a:r>
              <a:rPr lang="en-IN" sz="2800" dirty="0">
                <a:solidFill>
                  <a:srgbClr val="FF0000"/>
                </a:solidFill>
              </a:rPr>
              <a:t>therapeutic effect</a:t>
            </a:r>
          </a:p>
          <a:p>
            <a:pPr algn="just"/>
            <a:r>
              <a:rPr lang="en-IN" sz="2800" dirty="0">
                <a:solidFill>
                  <a:schemeClr val="accent3">
                    <a:lumMod val="75000"/>
                  </a:schemeClr>
                </a:solidFill>
              </a:rPr>
              <a:t>Transient cavitation </a:t>
            </a:r>
            <a:r>
              <a:rPr lang="en-IN" sz="2800" dirty="0"/>
              <a:t>occurs when the volume of </a:t>
            </a:r>
            <a:r>
              <a:rPr lang="en-IN" sz="2800" dirty="0">
                <a:solidFill>
                  <a:schemeClr val="accent3">
                    <a:lumMod val="75000"/>
                  </a:schemeClr>
                </a:solidFill>
              </a:rPr>
              <a:t>bubble changes rapidly </a:t>
            </a:r>
            <a:r>
              <a:rPr lang="en-IN" sz="2800" dirty="0"/>
              <a:t>and then collapses causing </a:t>
            </a:r>
            <a:r>
              <a:rPr lang="en-IN" sz="2800" dirty="0">
                <a:solidFill>
                  <a:schemeClr val="accent3">
                    <a:lumMod val="75000"/>
                  </a:schemeClr>
                </a:solidFill>
              </a:rPr>
              <a:t>high pressure and temperature changes</a:t>
            </a:r>
            <a:r>
              <a:rPr lang="en-IN" sz="2800" dirty="0"/>
              <a:t>. It is </a:t>
            </a:r>
            <a:r>
              <a:rPr lang="en-IN" sz="2800" dirty="0">
                <a:solidFill>
                  <a:srgbClr val="FF0000"/>
                </a:solidFill>
              </a:rPr>
              <a:t>damaging to tissues</a:t>
            </a:r>
            <a:r>
              <a:rPr lang="en-IN" sz="2800" dirty="0"/>
              <a:t>. </a:t>
            </a:r>
            <a:r>
              <a:rPr lang="en-IN" sz="2800" b="1" u="sng" dirty="0"/>
              <a:t>Pulsing reduces the risk</a:t>
            </a:r>
          </a:p>
          <a:p>
            <a:endParaRPr lang="en-IN" sz="2800" dirty="0"/>
          </a:p>
        </p:txBody>
      </p:sp>
    </p:spTree>
    <p:extLst>
      <p:ext uri="{BB962C8B-B14F-4D97-AF65-F5344CB8AC3E}">
        <p14:creationId xmlns:p14="http://schemas.microsoft.com/office/powerpoint/2010/main" xmlns="" val="26629856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t>Acoustic Streaming</a:t>
            </a:r>
          </a:p>
        </p:txBody>
      </p:sp>
      <p:sp>
        <p:nvSpPr>
          <p:cNvPr id="3" name="Content Placeholder 2"/>
          <p:cNvSpPr>
            <a:spLocks noGrp="1"/>
          </p:cNvSpPr>
          <p:nvPr>
            <p:ph idx="1"/>
          </p:nvPr>
        </p:nvSpPr>
        <p:spPr>
          <a:xfrm>
            <a:off x="457200" y="1312168"/>
            <a:ext cx="8229600" cy="4997152"/>
          </a:xfrm>
        </p:spPr>
        <p:txBody>
          <a:bodyPr>
            <a:normAutofit/>
          </a:bodyPr>
          <a:lstStyle/>
          <a:p>
            <a:r>
              <a:rPr lang="en-IN" sz="2800" dirty="0"/>
              <a:t>Steady circulatory flow due to radiation torque</a:t>
            </a:r>
          </a:p>
          <a:p>
            <a:r>
              <a:rPr lang="en-IN" sz="2800" dirty="0"/>
              <a:t>There is localised, unidirectional fluid movement around the vibrating bubble</a:t>
            </a:r>
          </a:p>
          <a:p>
            <a:r>
              <a:rPr lang="en-IN" sz="2800" dirty="0"/>
              <a:t>It occurs around cells, tissue fibres and other boundaries</a:t>
            </a:r>
          </a:p>
          <a:p>
            <a:r>
              <a:rPr lang="en-IN" sz="2800" dirty="0"/>
              <a:t>It increases membrane permeability</a:t>
            </a:r>
          </a:p>
          <a:p>
            <a:r>
              <a:rPr lang="en-IN" sz="2800" dirty="0"/>
              <a:t>It alters the rate of ion diffusion</a:t>
            </a:r>
          </a:p>
          <a:p>
            <a:r>
              <a:rPr lang="en-IN" sz="2800" dirty="0"/>
              <a:t>Increased secretion from mast cells</a:t>
            </a:r>
          </a:p>
          <a:p>
            <a:r>
              <a:rPr lang="en-IN" sz="2800" dirty="0"/>
              <a:t>Increased calcium uptake</a:t>
            </a:r>
          </a:p>
          <a:p>
            <a:r>
              <a:rPr lang="en-IN" sz="2800" dirty="0"/>
              <a:t>Greater growth factor production from macrophages</a:t>
            </a:r>
          </a:p>
          <a:p>
            <a:endParaRPr lang="en-IN" sz="2800" dirty="0"/>
          </a:p>
        </p:txBody>
      </p:sp>
    </p:spTree>
    <p:extLst>
      <p:ext uri="{BB962C8B-B14F-4D97-AF65-F5344CB8AC3E}">
        <p14:creationId xmlns:p14="http://schemas.microsoft.com/office/powerpoint/2010/main" xmlns="" val="11467329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t>Standing Wave</a:t>
            </a:r>
          </a:p>
        </p:txBody>
      </p:sp>
      <p:sp>
        <p:nvSpPr>
          <p:cNvPr id="3" name="Content Placeholder 2"/>
          <p:cNvSpPr>
            <a:spLocks noGrp="1"/>
          </p:cNvSpPr>
          <p:nvPr>
            <p:ph idx="1"/>
          </p:nvPr>
        </p:nvSpPr>
        <p:spPr>
          <a:xfrm>
            <a:off x="457200" y="1600200"/>
            <a:ext cx="8229600" cy="4983162"/>
          </a:xfrm>
        </p:spPr>
        <p:txBody>
          <a:bodyPr>
            <a:normAutofit/>
          </a:bodyPr>
          <a:lstStyle/>
          <a:p>
            <a:pPr algn="just"/>
            <a:r>
              <a:rPr lang="en-IN" sz="2800" dirty="0"/>
              <a:t>Reflected waves are superimposed on the incident waves</a:t>
            </a:r>
          </a:p>
          <a:p>
            <a:pPr algn="just"/>
            <a:r>
              <a:rPr lang="en-IN" sz="2800" dirty="0"/>
              <a:t>There are peaks of high pressure (antinodes), half a wavelength apart between which are zones of no pressure (nodes)</a:t>
            </a:r>
          </a:p>
          <a:p>
            <a:pPr algn="just"/>
            <a:r>
              <a:rPr lang="en-IN" sz="2800" dirty="0"/>
              <a:t>This </a:t>
            </a:r>
            <a:r>
              <a:rPr lang="en-IN" sz="2800" dirty="0">
                <a:solidFill>
                  <a:srgbClr val="FF0000"/>
                </a:solidFill>
              </a:rPr>
              <a:t>pressure pattern causes stasis of cells in blood vessels at the pressure nodes</a:t>
            </a:r>
            <a:r>
              <a:rPr lang="en-IN" sz="2800" dirty="0"/>
              <a:t>.</a:t>
            </a:r>
          </a:p>
          <a:p>
            <a:pPr algn="just"/>
            <a:r>
              <a:rPr lang="en-IN" sz="2800" dirty="0"/>
              <a:t>The endothelium of the blood vessels exposed to standing waves can also be damaged leading to thrombus formation</a:t>
            </a:r>
          </a:p>
        </p:txBody>
      </p:sp>
    </p:spTree>
    <p:extLst>
      <p:ext uri="{BB962C8B-B14F-4D97-AF65-F5344CB8AC3E}">
        <p14:creationId xmlns:p14="http://schemas.microsoft.com/office/powerpoint/2010/main" xmlns="" val="34159361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sz="2800" dirty="0"/>
              <a:t>Possibility of marked local heating where the amplitude of the combined waves is high</a:t>
            </a:r>
          </a:p>
          <a:p>
            <a:pPr algn="just"/>
            <a:r>
              <a:rPr lang="en-IN" sz="2800" b="1" u="sng" dirty="0">
                <a:solidFill>
                  <a:srgbClr val="0070C0"/>
                </a:solidFill>
              </a:rPr>
              <a:t>If the transducer is moved during the treatment, standing waves are unlikely to happen</a:t>
            </a:r>
          </a:p>
          <a:p>
            <a:pPr algn="just"/>
            <a:endParaRPr lang="en-IN" sz="2800" dirty="0">
              <a:solidFill>
                <a:srgbClr val="0070C0"/>
              </a:solidFill>
            </a:endParaRPr>
          </a:p>
          <a:p>
            <a:pPr marL="0" indent="0" algn="just">
              <a:buNone/>
            </a:pPr>
            <a:r>
              <a:rPr lang="en-IN" dirty="0"/>
              <a:t>4. Micro-massage</a:t>
            </a:r>
          </a:p>
          <a:p>
            <a:pPr algn="just"/>
            <a:r>
              <a:rPr lang="en-IN" sz="2800" dirty="0"/>
              <a:t>Reduces oedema</a:t>
            </a:r>
          </a:p>
        </p:txBody>
      </p:sp>
    </p:spTree>
    <p:extLst>
      <p:ext uri="{BB962C8B-B14F-4D97-AF65-F5344CB8AC3E}">
        <p14:creationId xmlns:p14="http://schemas.microsoft.com/office/powerpoint/2010/main" xmlns="" val="7884630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3600" dirty="0"/>
              <a:t>Therapeutic Mechanisms:</a:t>
            </a:r>
            <a:br>
              <a:rPr lang="en-IN" sz="3600" dirty="0"/>
            </a:br>
            <a:r>
              <a:rPr lang="en-IN" sz="3600" b="1" dirty="0">
                <a:solidFill>
                  <a:schemeClr val="bg2">
                    <a:lumMod val="50000"/>
                  </a:schemeClr>
                </a:solidFill>
              </a:rPr>
              <a:t>Effect on inflammation and repair process</a:t>
            </a:r>
          </a:p>
        </p:txBody>
      </p:sp>
      <p:sp>
        <p:nvSpPr>
          <p:cNvPr id="3" name="Content Placeholder 2"/>
          <p:cNvSpPr>
            <a:spLocks noGrp="1"/>
          </p:cNvSpPr>
          <p:nvPr>
            <p:ph idx="1"/>
          </p:nvPr>
        </p:nvSpPr>
        <p:spPr/>
        <p:txBody>
          <a:bodyPr>
            <a:normAutofit/>
          </a:bodyPr>
          <a:lstStyle/>
          <a:p>
            <a:pPr marL="0" indent="0">
              <a:buNone/>
            </a:pPr>
            <a:r>
              <a:rPr lang="en-IN" sz="2800" b="1" dirty="0"/>
              <a:t>Acute Stage</a:t>
            </a:r>
          </a:p>
          <a:p>
            <a:pPr algn="just"/>
            <a:r>
              <a:rPr lang="en-IN" sz="2800" dirty="0"/>
              <a:t>Stable cavitation and acoustic streaming increase calcium ion diffusion across the cell membrane</a:t>
            </a:r>
          </a:p>
          <a:p>
            <a:pPr algn="just"/>
            <a:r>
              <a:rPr lang="en-IN" sz="2800" dirty="0"/>
              <a:t>Release of wound-healing factors (histamines, mast cells)</a:t>
            </a:r>
          </a:p>
          <a:p>
            <a:pPr algn="just"/>
            <a:r>
              <a:rPr lang="en-IN" sz="2800" b="1" dirty="0">
                <a:solidFill>
                  <a:srgbClr val="FF0000"/>
                </a:solidFill>
              </a:rPr>
              <a:t>Ultra-sound has a pro-inflammatory, not an anti-inflammatory action</a:t>
            </a:r>
          </a:p>
          <a:p>
            <a:pPr marL="0" indent="0" algn="just">
              <a:buNone/>
            </a:pPr>
            <a:endParaRPr lang="en-IN" sz="2800" dirty="0"/>
          </a:p>
        </p:txBody>
      </p:sp>
    </p:spTree>
    <p:extLst>
      <p:ext uri="{BB962C8B-B14F-4D97-AF65-F5344CB8AC3E}">
        <p14:creationId xmlns:p14="http://schemas.microsoft.com/office/powerpoint/2010/main" xmlns="" val="3953767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800" dirty="0"/>
              <a:t>They can occur in solids, liquids and gases</a:t>
            </a:r>
          </a:p>
          <a:p>
            <a:pPr algn="just"/>
            <a:r>
              <a:rPr lang="en-IN" sz="2800" dirty="0"/>
              <a:t>The passage of these waves of compression through matter is invisible </a:t>
            </a:r>
          </a:p>
          <a:p>
            <a:pPr algn="just"/>
            <a:r>
              <a:rPr lang="en-IN" sz="2800" dirty="0"/>
              <a:t>It is the molecules that vibrate about their average position as a result of the sonic wave</a:t>
            </a:r>
          </a:p>
          <a:p>
            <a:pPr algn="just"/>
            <a:r>
              <a:rPr lang="en-IN" sz="2800" b="1" i="1" dirty="0">
                <a:solidFill>
                  <a:srgbClr val="FF0000"/>
                </a:solidFill>
              </a:rPr>
              <a:t>It is energy that travels as the wave, not matter</a:t>
            </a:r>
          </a:p>
        </p:txBody>
      </p:sp>
    </p:spTree>
    <p:extLst>
      <p:ext uri="{BB962C8B-B14F-4D97-AF65-F5344CB8AC3E}">
        <p14:creationId xmlns:p14="http://schemas.microsoft.com/office/powerpoint/2010/main" xmlns="" val="14982888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336704"/>
          </a:xfrm>
        </p:spPr>
        <p:txBody>
          <a:bodyPr>
            <a:normAutofit lnSpcReduction="10000"/>
          </a:bodyPr>
          <a:lstStyle/>
          <a:p>
            <a:pPr marL="0" indent="0">
              <a:buNone/>
            </a:pPr>
            <a:r>
              <a:rPr lang="en-IN" sz="2800" b="1" dirty="0"/>
              <a:t>Proliferative (granulation) stage</a:t>
            </a:r>
          </a:p>
          <a:p>
            <a:pPr algn="just"/>
            <a:r>
              <a:rPr lang="en-IN" sz="2800" dirty="0"/>
              <a:t>This stage begins three days after injury</a:t>
            </a:r>
          </a:p>
          <a:p>
            <a:pPr algn="just"/>
            <a:endParaRPr lang="en-IN" sz="2800" dirty="0"/>
          </a:p>
          <a:p>
            <a:pPr algn="just"/>
            <a:r>
              <a:rPr lang="en-IN" sz="2800" dirty="0"/>
              <a:t>Connective tissue frame-work is laid down by fibroblasts for the new blood vessels</a:t>
            </a:r>
          </a:p>
          <a:p>
            <a:pPr algn="just"/>
            <a:endParaRPr lang="en-IN" sz="2800" dirty="0"/>
          </a:p>
          <a:p>
            <a:pPr algn="just"/>
            <a:r>
              <a:rPr lang="en-IN" sz="2800" dirty="0">
                <a:solidFill>
                  <a:schemeClr val="tx2"/>
                </a:solidFill>
              </a:rPr>
              <a:t>Fibroblasts may be stimulated to produce more collagen</a:t>
            </a:r>
          </a:p>
          <a:p>
            <a:pPr algn="just"/>
            <a:endParaRPr lang="en-IN" sz="2800" dirty="0"/>
          </a:p>
          <a:p>
            <a:pPr algn="just"/>
            <a:r>
              <a:rPr lang="en-IN" sz="2800" u="sng" dirty="0"/>
              <a:t>Ultrasound can </a:t>
            </a:r>
            <a:r>
              <a:rPr lang="en-IN" sz="2800" u="sng" dirty="0">
                <a:solidFill>
                  <a:schemeClr val="tx2"/>
                </a:solidFill>
              </a:rPr>
              <a:t>promote collagen synthesis</a:t>
            </a:r>
          </a:p>
          <a:p>
            <a:pPr algn="just"/>
            <a:endParaRPr lang="en-IN" sz="2800" dirty="0"/>
          </a:p>
          <a:p>
            <a:pPr algn="just"/>
            <a:r>
              <a:rPr lang="en-IN" sz="2800" dirty="0"/>
              <a:t>Collagen formed is of greater tensile strength after ultrasound treatment</a:t>
            </a:r>
          </a:p>
        </p:txBody>
      </p:sp>
    </p:spTree>
    <p:extLst>
      <p:ext uri="{BB962C8B-B14F-4D97-AF65-F5344CB8AC3E}">
        <p14:creationId xmlns:p14="http://schemas.microsoft.com/office/powerpoint/2010/main" xmlns="" val="20651720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a:bodyPr>
          <a:lstStyle/>
          <a:p>
            <a:r>
              <a:rPr lang="en-IN" sz="2800" dirty="0"/>
              <a:t>It is also believed to encourage the growth of new capillaries in chronic ischaemic tissues</a:t>
            </a:r>
          </a:p>
          <a:p>
            <a:endParaRPr lang="en-IN" sz="2800" dirty="0"/>
          </a:p>
          <a:p>
            <a:r>
              <a:rPr lang="en-IN" sz="2800" dirty="0"/>
              <a:t>Enhanced release of growth factors from macrophages</a:t>
            </a:r>
          </a:p>
          <a:p>
            <a:pPr marL="0" indent="0">
              <a:buNone/>
            </a:pPr>
            <a:endParaRPr lang="en-IN" sz="2800" dirty="0"/>
          </a:p>
        </p:txBody>
      </p:sp>
    </p:spTree>
    <p:extLst>
      <p:ext uri="{BB962C8B-B14F-4D97-AF65-F5344CB8AC3E}">
        <p14:creationId xmlns:p14="http://schemas.microsoft.com/office/powerpoint/2010/main" xmlns="" val="3342038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IN" sz="2800" b="1" dirty="0"/>
              <a:t>Remodelling stage</a:t>
            </a:r>
          </a:p>
          <a:p>
            <a:pPr algn="just"/>
            <a:r>
              <a:rPr lang="en-IN" sz="2800" dirty="0"/>
              <a:t>This stage can last months or years </a:t>
            </a:r>
          </a:p>
          <a:p>
            <a:pPr algn="just"/>
            <a:endParaRPr lang="en-IN" sz="2800" dirty="0">
              <a:solidFill>
                <a:schemeClr val="accent3">
                  <a:lumMod val="75000"/>
                </a:schemeClr>
              </a:solidFill>
            </a:endParaRPr>
          </a:p>
          <a:p>
            <a:pPr algn="just"/>
            <a:r>
              <a:rPr lang="en-IN" sz="2800" dirty="0">
                <a:solidFill>
                  <a:schemeClr val="accent3">
                    <a:lumMod val="75000"/>
                  </a:schemeClr>
                </a:solidFill>
              </a:rPr>
              <a:t>Ultrasound is considered to improve the extensibility of mature collagen such as is found in scar tissue</a:t>
            </a:r>
          </a:p>
          <a:p>
            <a:pPr algn="just"/>
            <a:endParaRPr lang="en-IN" sz="2800" dirty="0"/>
          </a:p>
          <a:p>
            <a:pPr algn="just"/>
            <a:r>
              <a:rPr lang="en-IN" sz="2800" dirty="0"/>
              <a:t>It promotes the </a:t>
            </a:r>
            <a:r>
              <a:rPr lang="en-IN" sz="2800" dirty="0">
                <a:solidFill>
                  <a:schemeClr val="tx2">
                    <a:lumMod val="60000"/>
                    <a:lumOff val="40000"/>
                  </a:schemeClr>
                </a:solidFill>
              </a:rPr>
              <a:t>re-orientation of the fibres (remodelling) which leads to greater elasticity without loss of strength</a:t>
            </a:r>
          </a:p>
          <a:p>
            <a:pPr marL="0" indent="0" algn="just">
              <a:buNone/>
            </a:pPr>
            <a:endParaRPr lang="en-IN" sz="2800" dirty="0"/>
          </a:p>
          <a:p>
            <a:endParaRPr lang="en-IN" sz="2800" dirty="0"/>
          </a:p>
          <a:p>
            <a:endParaRPr lang="en-IN" sz="2800" dirty="0"/>
          </a:p>
        </p:txBody>
      </p:sp>
    </p:spTree>
    <p:extLst>
      <p:ext uri="{BB962C8B-B14F-4D97-AF65-F5344CB8AC3E}">
        <p14:creationId xmlns:p14="http://schemas.microsoft.com/office/powerpoint/2010/main" xmlns="" val="33689333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Therapeutic uses</a:t>
            </a:r>
          </a:p>
        </p:txBody>
      </p:sp>
      <p:sp>
        <p:nvSpPr>
          <p:cNvPr id="3" name="Content Placeholder 2"/>
          <p:cNvSpPr>
            <a:spLocks noGrp="1"/>
          </p:cNvSpPr>
          <p:nvPr>
            <p:ph idx="1"/>
          </p:nvPr>
        </p:nvSpPr>
        <p:spPr>
          <a:xfrm>
            <a:off x="457200" y="1600200"/>
            <a:ext cx="8229600" cy="4853136"/>
          </a:xfrm>
        </p:spPr>
        <p:txBody>
          <a:bodyPr>
            <a:normAutofit lnSpcReduction="10000"/>
          </a:bodyPr>
          <a:lstStyle/>
          <a:p>
            <a:pPr algn="just"/>
            <a:r>
              <a:rPr lang="en-IN" sz="2800" dirty="0"/>
              <a:t>To promote healing of chronic ulcers</a:t>
            </a:r>
          </a:p>
          <a:p>
            <a:pPr algn="just"/>
            <a:r>
              <a:rPr lang="en-IN" sz="2800" dirty="0"/>
              <a:t>To promote healing of acute soft tissue injuries, as the mechanical effect helps to remove traumatic exudate and reduces the danger of adhesion formation</a:t>
            </a:r>
          </a:p>
          <a:p>
            <a:pPr algn="just"/>
            <a:r>
              <a:rPr lang="en-IN" sz="2800" dirty="0"/>
              <a:t>To promote relief of both neurogenic and chronic pain</a:t>
            </a:r>
          </a:p>
          <a:p>
            <a:pPr algn="just"/>
            <a:r>
              <a:rPr lang="en-IN" sz="2800" dirty="0"/>
              <a:t>To improve scar tissue, scar is made more pliable as well as released if bound down on underlying structures</a:t>
            </a:r>
          </a:p>
          <a:p>
            <a:pPr algn="just"/>
            <a:r>
              <a:rPr lang="en-IN" sz="2800" b="1" dirty="0">
                <a:solidFill>
                  <a:schemeClr val="bg2">
                    <a:lumMod val="50000"/>
                  </a:schemeClr>
                </a:solidFill>
              </a:rPr>
              <a:t>To identify stress fracture</a:t>
            </a:r>
          </a:p>
        </p:txBody>
      </p:sp>
    </p:spTree>
    <p:extLst>
      <p:ext uri="{BB962C8B-B14F-4D97-AF65-F5344CB8AC3E}">
        <p14:creationId xmlns:p14="http://schemas.microsoft.com/office/powerpoint/2010/main" xmlns="" val="28806157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Principles of Application</a:t>
            </a:r>
          </a:p>
        </p:txBody>
      </p:sp>
      <p:sp>
        <p:nvSpPr>
          <p:cNvPr id="3" name="Content Placeholder 2"/>
          <p:cNvSpPr>
            <a:spLocks noGrp="1"/>
          </p:cNvSpPr>
          <p:nvPr>
            <p:ph idx="1"/>
          </p:nvPr>
        </p:nvSpPr>
        <p:spPr/>
        <p:txBody>
          <a:bodyPr>
            <a:normAutofit/>
          </a:bodyPr>
          <a:lstStyle/>
          <a:p>
            <a:pPr marL="514350" indent="-514350">
              <a:buAutoNum type="arabicPeriod"/>
            </a:pPr>
            <a:r>
              <a:rPr lang="en-IN" sz="2800" dirty="0" err="1"/>
              <a:t>Couplant</a:t>
            </a:r>
            <a:endParaRPr lang="en-IN" sz="2800" dirty="0"/>
          </a:p>
          <a:p>
            <a:pPr marL="514350" indent="-514350">
              <a:buAutoNum type="arabicPeriod"/>
            </a:pPr>
            <a:r>
              <a:rPr lang="en-IN" sz="2800" dirty="0"/>
              <a:t>Continuous movement of the treatment head</a:t>
            </a:r>
          </a:p>
        </p:txBody>
      </p:sp>
    </p:spTree>
    <p:extLst>
      <p:ext uri="{BB962C8B-B14F-4D97-AF65-F5344CB8AC3E}">
        <p14:creationId xmlns:p14="http://schemas.microsoft.com/office/powerpoint/2010/main" xmlns="" val="40618225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err="1"/>
              <a:t>Couplant</a:t>
            </a:r>
            <a:endParaRPr lang="en-IN" sz="3200" dirty="0"/>
          </a:p>
        </p:txBody>
      </p:sp>
      <p:sp>
        <p:nvSpPr>
          <p:cNvPr id="3" name="Content Placeholder 2"/>
          <p:cNvSpPr>
            <a:spLocks noGrp="1"/>
          </p:cNvSpPr>
          <p:nvPr>
            <p:ph idx="1"/>
          </p:nvPr>
        </p:nvSpPr>
        <p:spPr>
          <a:xfrm>
            <a:off x="457200" y="1600200"/>
            <a:ext cx="8229600" cy="4853136"/>
          </a:xfrm>
        </p:spPr>
        <p:txBody>
          <a:bodyPr>
            <a:normAutofit/>
          </a:bodyPr>
          <a:lstStyle/>
          <a:p>
            <a:pPr algn="just"/>
            <a:r>
              <a:rPr lang="en-IN" sz="2800" dirty="0"/>
              <a:t>There is virtually no transmission of ultrasound from the transducer to air</a:t>
            </a:r>
          </a:p>
          <a:p>
            <a:pPr algn="just"/>
            <a:r>
              <a:rPr lang="en-IN" sz="2800" dirty="0"/>
              <a:t>The energy being reflected causes heating and possible damage to the transducer itself</a:t>
            </a:r>
          </a:p>
          <a:p>
            <a:pPr algn="just"/>
            <a:r>
              <a:rPr lang="en-IN" sz="2800" dirty="0"/>
              <a:t>A </a:t>
            </a:r>
            <a:r>
              <a:rPr lang="en-IN" sz="2800" dirty="0" err="1"/>
              <a:t>couplant</a:t>
            </a:r>
            <a:r>
              <a:rPr lang="en-IN" sz="2800" dirty="0"/>
              <a:t> is required that provides a good match of acoustic impedance between the metal of the transducer head and skin</a:t>
            </a:r>
          </a:p>
          <a:p>
            <a:pPr algn="just"/>
            <a:r>
              <a:rPr lang="en-IN" sz="2800" dirty="0"/>
              <a:t>Direct contact application, water bag application, water bath application, solid sterile gel as  </a:t>
            </a:r>
            <a:r>
              <a:rPr lang="en-IN" sz="2800" dirty="0" err="1"/>
              <a:t>couplant</a:t>
            </a:r>
            <a:endParaRPr lang="en-IN" sz="2800" dirty="0"/>
          </a:p>
        </p:txBody>
      </p:sp>
    </p:spTree>
    <p:extLst>
      <p:ext uri="{BB962C8B-B14F-4D97-AF65-F5344CB8AC3E}">
        <p14:creationId xmlns:p14="http://schemas.microsoft.com/office/powerpoint/2010/main" xmlns="" val="13408376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a:t>Continuous movement of treatment head</a:t>
            </a:r>
          </a:p>
        </p:txBody>
      </p:sp>
      <p:sp>
        <p:nvSpPr>
          <p:cNvPr id="3" name="Content Placeholder 2"/>
          <p:cNvSpPr>
            <a:spLocks noGrp="1"/>
          </p:cNvSpPr>
          <p:nvPr>
            <p:ph idx="1"/>
          </p:nvPr>
        </p:nvSpPr>
        <p:spPr/>
        <p:txBody>
          <a:bodyPr>
            <a:normAutofit/>
          </a:bodyPr>
          <a:lstStyle/>
          <a:p>
            <a:pPr marL="0" indent="0">
              <a:buNone/>
            </a:pPr>
            <a:r>
              <a:rPr lang="en-IN" sz="2800" b="1" dirty="0"/>
              <a:t>Reasons</a:t>
            </a:r>
          </a:p>
          <a:p>
            <a:pPr marL="514350" indent="-514350">
              <a:buAutoNum type="arabicPeriod"/>
            </a:pPr>
            <a:r>
              <a:rPr lang="en-IN" sz="2800" dirty="0"/>
              <a:t>Irregularity of near-zone</a:t>
            </a:r>
          </a:p>
          <a:p>
            <a:pPr marL="514350" indent="-514350">
              <a:buAutoNum type="arabicPeriod"/>
            </a:pPr>
            <a:r>
              <a:rPr lang="en-IN" sz="2800" dirty="0"/>
              <a:t>Irregular pattern of energy absorption </a:t>
            </a:r>
          </a:p>
          <a:p>
            <a:pPr marL="514350" indent="-514350">
              <a:buAutoNum type="arabicPeriod"/>
            </a:pPr>
            <a:r>
              <a:rPr lang="en-IN" sz="2800" dirty="0"/>
              <a:t>Standing waves</a:t>
            </a:r>
          </a:p>
          <a:p>
            <a:pPr marL="514350" indent="-514350">
              <a:buAutoNum type="arabicPeriod"/>
            </a:pPr>
            <a:r>
              <a:rPr lang="en-IN" sz="2800" dirty="0"/>
              <a:t>Unstable cavitation or excess heating</a:t>
            </a:r>
          </a:p>
          <a:p>
            <a:pPr marL="514350" indent="-514350">
              <a:buAutoNum type="arabicPeriod"/>
            </a:pPr>
            <a:endParaRPr lang="en-IN" sz="2800" dirty="0"/>
          </a:p>
          <a:p>
            <a:r>
              <a:rPr lang="en-IN" sz="2800" dirty="0"/>
              <a:t>It will even out the dose delivered and eliminate the risk of damage due to local high intensity “hot spots.”</a:t>
            </a:r>
          </a:p>
        </p:txBody>
      </p:sp>
    </p:spTree>
    <p:extLst>
      <p:ext uri="{BB962C8B-B14F-4D97-AF65-F5344CB8AC3E}">
        <p14:creationId xmlns:p14="http://schemas.microsoft.com/office/powerpoint/2010/main" xmlns="" val="1619258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Direct contact application</a:t>
            </a:r>
          </a:p>
        </p:txBody>
      </p:sp>
      <p:sp>
        <p:nvSpPr>
          <p:cNvPr id="3" name="Content Placeholder 2"/>
          <p:cNvSpPr>
            <a:spLocks noGrp="1"/>
          </p:cNvSpPr>
          <p:nvPr>
            <p:ph idx="1"/>
          </p:nvPr>
        </p:nvSpPr>
        <p:spPr>
          <a:xfrm>
            <a:off x="457200" y="1600200"/>
            <a:ext cx="8229600" cy="4853136"/>
          </a:xfrm>
        </p:spPr>
        <p:txBody>
          <a:bodyPr>
            <a:normAutofit lnSpcReduction="10000"/>
          </a:bodyPr>
          <a:lstStyle/>
          <a:p>
            <a:r>
              <a:rPr lang="en-IN" sz="2800" dirty="0"/>
              <a:t>Thixotropic substances are gels that become fluid on vibration, (ideal </a:t>
            </a:r>
            <a:r>
              <a:rPr lang="en-IN" sz="2800" dirty="0" err="1"/>
              <a:t>couplant</a:t>
            </a:r>
            <a:r>
              <a:rPr lang="en-IN" sz="2800" dirty="0"/>
              <a:t>)</a:t>
            </a:r>
          </a:p>
          <a:p>
            <a:r>
              <a:rPr lang="en-IN" sz="2800" dirty="0"/>
              <a:t>Requirements for the </a:t>
            </a:r>
            <a:r>
              <a:rPr lang="en-IN" sz="2800" dirty="0" err="1"/>
              <a:t>couplant</a:t>
            </a:r>
            <a:r>
              <a:rPr lang="en-IN" sz="2800" dirty="0"/>
              <a:t> are that it has:</a:t>
            </a:r>
          </a:p>
          <a:p>
            <a:pPr marL="514350" indent="-514350">
              <a:buAutoNum type="arabicPeriod"/>
            </a:pPr>
            <a:r>
              <a:rPr lang="en-IN" sz="2800" dirty="0"/>
              <a:t>An acoustic impedance similar to the tissues</a:t>
            </a:r>
          </a:p>
          <a:p>
            <a:pPr marL="514350" indent="-514350">
              <a:buAutoNum type="arabicPeriod"/>
            </a:pPr>
            <a:r>
              <a:rPr lang="en-IN" sz="2800" dirty="0"/>
              <a:t>High transmissivity for ultrasound</a:t>
            </a:r>
          </a:p>
          <a:p>
            <a:pPr marL="514350" indent="-514350">
              <a:buAutoNum type="arabicPeriod"/>
            </a:pPr>
            <a:r>
              <a:rPr lang="en-IN" sz="2800" dirty="0"/>
              <a:t>High viscosity</a:t>
            </a:r>
          </a:p>
          <a:p>
            <a:pPr marL="514350" indent="-514350">
              <a:buAutoNum type="arabicPeriod"/>
            </a:pPr>
            <a:r>
              <a:rPr lang="en-IN" sz="2800" dirty="0"/>
              <a:t>Low susceptibility to bubble formation</a:t>
            </a:r>
          </a:p>
          <a:p>
            <a:pPr marL="514350" indent="-514350">
              <a:buAutoNum type="arabicPeriod"/>
            </a:pPr>
            <a:r>
              <a:rPr lang="en-IN" sz="2800" dirty="0"/>
              <a:t>A chemically inactive nature</a:t>
            </a:r>
          </a:p>
          <a:p>
            <a:pPr marL="514350" indent="-514350">
              <a:buAutoNum type="arabicPeriod"/>
            </a:pPr>
            <a:r>
              <a:rPr lang="en-IN" sz="2800" dirty="0"/>
              <a:t>A Hypoallergenic character</a:t>
            </a:r>
          </a:p>
          <a:p>
            <a:pPr marL="514350" indent="-514350">
              <a:buAutoNum type="arabicPeriod"/>
            </a:pPr>
            <a:r>
              <a:rPr lang="en-IN" sz="2800" dirty="0"/>
              <a:t>Relative sterility</a:t>
            </a:r>
          </a:p>
        </p:txBody>
      </p:sp>
    </p:spTree>
    <p:extLst>
      <p:ext uri="{BB962C8B-B14F-4D97-AF65-F5344CB8AC3E}">
        <p14:creationId xmlns:p14="http://schemas.microsoft.com/office/powerpoint/2010/main" xmlns="" val="15672905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709120"/>
          </a:xfrm>
        </p:spPr>
        <p:txBody>
          <a:bodyPr>
            <a:normAutofit/>
          </a:bodyPr>
          <a:lstStyle/>
          <a:p>
            <a:pPr marL="0" indent="0">
              <a:buNone/>
            </a:pPr>
            <a:r>
              <a:rPr lang="en-IN" sz="2800" b="1" dirty="0"/>
              <a:t>Desirable features:</a:t>
            </a:r>
          </a:p>
          <a:p>
            <a:r>
              <a:rPr lang="en-IN" sz="2800" dirty="0"/>
              <a:t>Cheap</a:t>
            </a:r>
          </a:p>
          <a:p>
            <a:r>
              <a:rPr lang="en-IN" sz="2800" dirty="0"/>
              <a:t>Can be applied hygienically and conveniently</a:t>
            </a:r>
          </a:p>
          <a:p>
            <a:r>
              <a:rPr lang="en-IN" sz="2800" dirty="0"/>
              <a:t>Transparent</a:t>
            </a:r>
          </a:p>
          <a:p>
            <a:r>
              <a:rPr lang="en-IN" sz="2800" dirty="0"/>
              <a:t>Smooth movement of treatment head over the skin</a:t>
            </a:r>
          </a:p>
          <a:p>
            <a:pPr marL="0" indent="0">
              <a:buNone/>
            </a:pPr>
            <a:r>
              <a:rPr lang="en-IN" sz="2800" b="1" dirty="0"/>
              <a:t>Tap water</a:t>
            </a:r>
          </a:p>
          <a:p>
            <a:pPr marL="0" indent="0">
              <a:buNone/>
            </a:pPr>
            <a:r>
              <a:rPr lang="en-IN" sz="2800" b="1" dirty="0"/>
              <a:t>Mineral oil</a:t>
            </a:r>
          </a:p>
          <a:p>
            <a:pPr marL="0" indent="0">
              <a:buNone/>
            </a:pPr>
            <a:r>
              <a:rPr lang="en-IN" sz="2800" b="1" dirty="0" err="1"/>
              <a:t>Glycerin</a:t>
            </a:r>
            <a:endParaRPr lang="en-IN" sz="2800" b="1" dirty="0"/>
          </a:p>
          <a:p>
            <a:pPr marL="0" indent="0">
              <a:buNone/>
            </a:pPr>
            <a:r>
              <a:rPr lang="en-IN" sz="2800" b="1" dirty="0"/>
              <a:t>KY Gel</a:t>
            </a:r>
          </a:p>
          <a:p>
            <a:pPr marL="0" indent="0">
              <a:buNone/>
            </a:pPr>
            <a:endParaRPr lang="en-IN" sz="2800" dirty="0"/>
          </a:p>
        </p:txBody>
      </p:sp>
    </p:spTree>
    <p:extLst>
      <p:ext uri="{BB962C8B-B14F-4D97-AF65-F5344CB8AC3E}">
        <p14:creationId xmlns:p14="http://schemas.microsoft.com/office/powerpoint/2010/main" xmlns="" val="24910820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Water Bath Application</a:t>
            </a:r>
          </a:p>
        </p:txBody>
      </p:sp>
      <p:sp>
        <p:nvSpPr>
          <p:cNvPr id="3" name="Content Placeholder 2"/>
          <p:cNvSpPr>
            <a:spLocks noGrp="1"/>
          </p:cNvSpPr>
          <p:nvPr>
            <p:ph idx="1"/>
          </p:nvPr>
        </p:nvSpPr>
        <p:spPr/>
        <p:txBody>
          <a:bodyPr>
            <a:normAutofit/>
          </a:bodyPr>
          <a:lstStyle/>
          <a:p>
            <a:pPr algn="just"/>
            <a:r>
              <a:rPr lang="en-IN" sz="2800" dirty="0"/>
              <a:t>It is used where direct contact is not possible because of the irregular shape of the part or tenderness</a:t>
            </a:r>
          </a:p>
          <a:p>
            <a:pPr algn="just"/>
            <a:r>
              <a:rPr lang="en-IN" sz="2800" dirty="0"/>
              <a:t>It can be applied to the hand, forearm, foot and ankle</a:t>
            </a:r>
          </a:p>
          <a:p>
            <a:pPr marL="0" indent="0">
              <a:buNone/>
            </a:pPr>
            <a:endParaRPr lang="en-IN" sz="2800" dirty="0"/>
          </a:p>
        </p:txBody>
      </p:sp>
    </p:spTree>
    <p:extLst>
      <p:ext uri="{BB962C8B-B14F-4D97-AF65-F5344CB8AC3E}">
        <p14:creationId xmlns:p14="http://schemas.microsoft.com/office/powerpoint/2010/main" xmlns="" val="2896689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800" dirty="0"/>
              <a:t>As sound waves pass through any material, their energy is dissipated or attenuated, </a:t>
            </a:r>
            <a:r>
              <a:rPr lang="en-IN" sz="2800" i="1" dirty="0"/>
              <a:t>sometimes all energy at one while at other times with no loss</a:t>
            </a:r>
          </a:p>
          <a:p>
            <a:pPr algn="just"/>
            <a:r>
              <a:rPr lang="en-IN" sz="2800" dirty="0"/>
              <a:t>The molecules of all matter are in constant random motion</a:t>
            </a:r>
          </a:p>
          <a:p>
            <a:pPr algn="just"/>
            <a:r>
              <a:rPr lang="en-IN" sz="2800" dirty="0"/>
              <a:t>The greater the molecular movement, the greater the heat</a:t>
            </a:r>
          </a:p>
          <a:p>
            <a:pPr algn="just"/>
            <a:r>
              <a:rPr lang="en-IN" sz="2800" dirty="0"/>
              <a:t>This motion is oscillatory</a:t>
            </a:r>
          </a:p>
        </p:txBody>
      </p:sp>
    </p:spTree>
    <p:extLst>
      <p:ext uri="{BB962C8B-B14F-4D97-AF65-F5344CB8AC3E}">
        <p14:creationId xmlns:p14="http://schemas.microsoft.com/office/powerpoint/2010/main" xmlns="" val="604978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Water Bag Application</a:t>
            </a:r>
          </a:p>
        </p:txBody>
      </p:sp>
      <p:sp>
        <p:nvSpPr>
          <p:cNvPr id="3" name="Content Placeholder 2"/>
          <p:cNvSpPr>
            <a:spLocks noGrp="1"/>
          </p:cNvSpPr>
          <p:nvPr>
            <p:ph idx="1"/>
          </p:nvPr>
        </p:nvSpPr>
        <p:spPr/>
        <p:txBody>
          <a:bodyPr>
            <a:normAutofit/>
          </a:bodyPr>
          <a:lstStyle/>
          <a:p>
            <a:pPr algn="just"/>
            <a:r>
              <a:rPr lang="en-IN" sz="2800" dirty="0"/>
              <a:t>Plastic or rubber bag filled with water, forming a water cushion, is used between the treatment head and skin</a:t>
            </a:r>
          </a:p>
          <a:p>
            <a:pPr algn="just"/>
            <a:r>
              <a:rPr lang="en-IN" sz="2800" dirty="0"/>
              <a:t>Irregular surfaces</a:t>
            </a:r>
          </a:p>
          <a:p>
            <a:pPr marL="0" indent="0">
              <a:buNone/>
            </a:pPr>
            <a:endParaRPr lang="en-IN" sz="2800" dirty="0"/>
          </a:p>
        </p:txBody>
      </p:sp>
    </p:spTree>
    <p:extLst>
      <p:ext uri="{BB962C8B-B14F-4D97-AF65-F5344CB8AC3E}">
        <p14:creationId xmlns:p14="http://schemas.microsoft.com/office/powerpoint/2010/main" xmlns="" val="11393828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Solid sterile gel as </a:t>
            </a:r>
            <a:r>
              <a:rPr lang="en-IN" sz="3600" dirty="0" err="1"/>
              <a:t>couplant</a:t>
            </a:r>
            <a:endParaRPr lang="en-IN" sz="3600" dirty="0"/>
          </a:p>
        </p:txBody>
      </p:sp>
      <p:sp>
        <p:nvSpPr>
          <p:cNvPr id="3" name="Content Placeholder 2"/>
          <p:cNvSpPr>
            <a:spLocks noGrp="1"/>
          </p:cNvSpPr>
          <p:nvPr>
            <p:ph idx="1"/>
          </p:nvPr>
        </p:nvSpPr>
        <p:spPr/>
        <p:txBody>
          <a:bodyPr>
            <a:normAutofit/>
          </a:bodyPr>
          <a:lstStyle/>
          <a:p>
            <a:pPr algn="just"/>
            <a:r>
              <a:rPr lang="en-IN" sz="2800" dirty="0"/>
              <a:t>Polyacrylamide agar gel in a 3.3 mm sheet can be used as a </a:t>
            </a:r>
            <a:r>
              <a:rPr lang="en-IN" sz="2800" dirty="0" err="1"/>
              <a:t>couplant</a:t>
            </a:r>
            <a:r>
              <a:rPr lang="en-IN" sz="2800" dirty="0"/>
              <a:t> in case of open wounds or injured skin</a:t>
            </a:r>
          </a:p>
          <a:p>
            <a:pPr marL="0" indent="0" algn="just">
              <a:buNone/>
            </a:pPr>
            <a:endParaRPr lang="en-IN" sz="2800" dirty="0"/>
          </a:p>
        </p:txBody>
      </p:sp>
    </p:spTree>
    <p:extLst>
      <p:ext uri="{BB962C8B-B14F-4D97-AF65-F5344CB8AC3E}">
        <p14:creationId xmlns:p14="http://schemas.microsoft.com/office/powerpoint/2010/main" xmlns="" val="31442276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Dosage</a:t>
            </a:r>
          </a:p>
        </p:txBody>
      </p:sp>
      <p:sp>
        <p:nvSpPr>
          <p:cNvPr id="3" name="Content Placeholder 2"/>
          <p:cNvSpPr>
            <a:spLocks noGrp="1"/>
          </p:cNvSpPr>
          <p:nvPr>
            <p:ph idx="1"/>
          </p:nvPr>
        </p:nvSpPr>
        <p:spPr/>
        <p:txBody>
          <a:bodyPr>
            <a:normAutofit lnSpcReduction="10000"/>
          </a:bodyPr>
          <a:lstStyle/>
          <a:p>
            <a:pPr marL="0" indent="0">
              <a:buNone/>
            </a:pPr>
            <a:r>
              <a:rPr lang="en-IN" sz="2800" b="1" dirty="0"/>
              <a:t>Factors determining the ultrasound dosage</a:t>
            </a:r>
            <a:r>
              <a:rPr lang="en-IN" sz="2800" dirty="0"/>
              <a:t>:</a:t>
            </a:r>
          </a:p>
          <a:p>
            <a:pPr marL="514350" indent="-514350">
              <a:buAutoNum type="arabicPeriod"/>
            </a:pPr>
            <a:r>
              <a:rPr lang="en-IN" sz="2800" dirty="0"/>
              <a:t>Size of area to be treated</a:t>
            </a:r>
          </a:p>
          <a:p>
            <a:pPr marL="514350" indent="-514350">
              <a:buAutoNum type="arabicPeriod"/>
            </a:pPr>
            <a:r>
              <a:rPr lang="en-IN" sz="2800" dirty="0"/>
              <a:t>Depth of lesion from surface</a:t>
            </a:r>
          </a:p>
          <a:p>
            <a:pPr marL="514350" indent="-514350">
              <a:buAutoNum type="arabicPeriod"/>
            </a:pPr>
            <a:r>
              <a:rPr lang="en-IN" sz="2800" dirty="0"/>
              <a:t>Nature of lesion</a:t>
            </a:r>
          </a:p>
          <a:p>
            <a:pPr marL="0" indent="0">
              <a:buNone/>
            </a:pPr>
            <a:r>
              <a:rPr lang="en-IN" sz="2800" b="1" dirty="0"/>
              <a:t>Parameters of ultrasound include:</a:t>
            </a:r>
          </a:p>
          <a:p>
            <a:pPr marL="514350" indent="-514350">
              <a:buAutoNum type="arabicPeriod"/>
            </a:pPr>
            <a:r>
              <a:rPr lang="en-IN" sz="2800" dirty="0"/>
              <a:t>Mode</a:t>
            </a:r>
          </a:p>
          <a:p>
            <a:pPr marL="514350" indent="-514350">
              <a:buAutoNum type="arabicPeriod"/>
            </a:pPr>
            <a:r>
              <a:rPr lang="en-IN" sz="2800" dirty="0"/>
              <a:t>Frequency</a:t>
            </a:r>
          </a:p>
          <a:p>
            <a:pPr marL="514350" indent="-514350">
              <a:buAutoNum type="arabicPeriod"/>
            </a:pPr>
            <a:r>
              <a:rPr lang="en-IN" sz="2800" dirty="0"/>
              <a:t>Intensity</a:t>
            </a:r>
          </a:p>
          <a:p>
            <a:pPr marL="514350" indent="-514350">
              <a:buAutoNum type="arabicPeriod"/>
            </a:pPr>
            <a:r>
              <a:rPr lang="en-IN" sz="2800" dirty="0"/>
              <a:t>Duration of treatment</a:t>
            </a:r>
          </a:p>
        </p:txBody>
      </p:sp>
    </p:spTree>
    <p:extLst>
      <p:ext uri="{BB962C8B-B14F-4D97-AF65-F5344CB8AC3E}">
        <p14:creationId xmlns:p14="http://schemas.microsoft.com/office/powerpoint/2010/main" xmlns="" val="11832495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a:t>Mode</a:t>
            </a:r>
          </a:p>
        </p:txBody>
      </p:sp>
      <p:sp>
        <p:nvSpPr>
          <p:cNvPr id="3" name="Text Placeholder 2"/>
          <p:cNvSpPr>
            <a:spLocks noGrp="1"/>
          </p:cNvSpPr>
          <p:nvPr>
            <p:ph type="body" idx="1"/>
          </p:nvPr>
        </p:nvSpPr>
        <p:spPr/>
        <p:txBody>
          <a:bodyPr/>
          <a:lstStyle/>
          <a:p>
            <a:r>
              <a:rPr lang="en-IN" dirty="0"/>
              <a:t>Continuous mode</a:t>
            </a:r>
          </a:p>
        </p:txBody>
      </p:sp>
      <p:sp>
        <p:nvSpPr>
          <p:cNvPr id="4" name="Content Placeholder 3"/>
          <p:cNvSpPr>
            <a:spLocks noGrp="1"/>
          </p:cNvSpPr>
          <p:nvPr>
            <p:ph sz="half" idx="2"/>
          </p:nvPr>
        </p:nvSpPr>
        <p:spPr/>
        <p:txBody>
          <a:bodyPr/>
          <a:lstStyle/>
          <a:p>
            <a:r>
              <a:rPr lang="en-IN" dirty="0"/>
              <a:t>Some heat in the tissues</a:t>
            </a:r>
          </a:p>
          <a:p>
            <a:r>
              <a:rPr lang="en-IN" dirty="0"/>
              <a:t>Recommended for musculoskeletal disorders such as muscle spasms, joint stiffness or pain</a:t>
            </a:r>
          </a:p>
        </p:txBody>
      </p:sp>
      <p:sp>
        <p:nvSpPr>
          <p:cNvPr id="5" name="Text Placeholder 4"/>
          <p:cNvSpPr>
            <a:spLocks noGrp="1"/>
          </p:cNvSpPr>
          <p:nvPr>
            <p:ph type="body" sz="quarter" idx="3"/>
          </p:nvPr>
        </p:nvSpPr>
        <p:spPr/>
        <p:txBody>
          <a:bodyPr/>
          <a:lstStyle/>
          <a:p>
            <a:r>
              <a:rPr lang="en-IN" dirty="0"/>
              <a:t>Pulsed mode</a:t>
            </a:r>
          </a:p>
        </p:txBody>
      </p:sp>
      <p:sp>
        <p:nvSpPr>
          <p:cNvPr id="6" name="Content Placeholder 5"/>
          <p:cNvSpPr>
            <a:spLocks noGrp="1"/>
          </p:cNvSpPr>
          <p:nvPr>
            <p:ph sz="quarter" idx="4"/>
          </p:nvPr>
        </p:nvSpPr>
        <p:spPr/>
        <p:txBody>
          <a:bodyPr/>
          <a:lstStyle/>
          <a:p>
            <a:r>
              <a:rPr lang="en-IN" dirty="0"/>
              <a:t>Negligible heating</a:t>
            </a:r>
          </a:p>
          <a:p>
            <a:r>
              <a:rPr lang="en-IN" dirty="0"/>
              <a:t>Preferred for soft tissue repair</a:t>
            </a:r>
          </a:p>
        </p:txBody>
      </p:sp>
    </p:spTree>
    <p:extLst>
      <p:ext uri="{BB962C8B-B14F-4D97-AF65-F5344CB8AC3E}">
        <p14:creationId xmlns:p14="http://schemas.microsoft.com/office/powerpoint/2010/main" xmlns="" val="27026551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a:t>Frequency</a:t>
            </a:r>
          </a:p>
        </p:txBody>
      </p:sp>
      <p:sp>
        <p:nvSpPr>
          <p:cNvPr id="3" name="Text Placeholder 2"/>
          <p:cNvSpPr>
            <a:spLocks noGrp="1"/>
          </p:cNvSpPr>
          <p:nvPr>
            <p:ph type="body" idx="1"/>
          </p:nvPr>
        </p:nvSpPr>
        <p:spPr/>
        <p:txBody>
          <a:bodyPr/>
          <a:lstStyle/>
          <a:p>
            <a:r>
              <a:rPr lang="en-IN" dirty="0"/>
              <a:t>High frequency (3MHz)</a:t>
            </a:r>
          </a:p>
        </p:txBody>
      </p:sp>
      <p:sp>
        <p:nvSpPr>
          <p:cNvPr id="4" name="Content Placeholder 3"/>
          <p:cNvSpPr>
            <a:spLocks noGrp="1"/>
          </p:cNvSpPr>
          <p:nvPr>
            <p:ph sz="half" idx="2"/>
          </p:nvPr>
        </p:nvSpPr>
        <p:spPr/>
        <p:txBody>
          <a:bodyPr/>
          <a:lstStyle/>
          <a:p>
            <a:r>
              <a:rPr lang="en-IN" dirty="0"/>
              <a:t>Superficial tissue</a:t>
            </a:r>
          </a:p>
        </p:txBody>
      </p:sp>
      <p:sp>
        <p:nvSpPr>
          <p:cNvPr id="5" name="Text Placeholder 4"/>
          <p:cNvSpPr>
            <a:spLocks noGrp="1"/>
          </p:cNvSpPr>
          <p:nvPr>
            <p:ph type="body" sz="quarter" idx="3"/>
          </p:nvPr>
        </p:nvSpPr>
        <p:spPr/>
        <p:txBody>
          <a:bodyPr/>
          <a:lstStyle/>
          <a:p>
            <a:r>
              <a:rPr lang="en-IN" dirty="0"/>
              <a:t>Low frequency (1 MHz)</a:t>
            </a:r>
          </a:p>
        </p:txBody>
      </p:sp>
      <p:sp>
        <p:nvSpPr>
          <p:cNvPr id="6" name="Content Placeholder 5"/>
          <p:cNvSpPr>
            <a:spLocks noGrp="1"/>
          </p:cNvSpPr>
          <p:nvPr>
            <p:ph sz="quarter" idx="4"/>
          </p:nvPr>
        </p:nvSpPr>
        <p:spPr/>
        <p:txBody>
          <a:bodyPr/>
          <a:lstStyle/>
          <a:p>
            <a:r>
              <a:rPr lang="en-IN" dirty="0"/>
              <a:t>Deep tissue</a:t>
            </a:r>
          </a:p>
        </p:txBody>
      </p:sp>
    </p:spTree>
    <p:extLst>
      <p:ext uri="{BB962C8B-B14F-4D97-AF65-F5344CB8AC3E}">
        <p14:creationId xmlns:p14="http://schemas.microsoft.com/office/powerpoint/2010/main" xmlns="" val="35658138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IN" sz="3200" dirty="0"/>
          </a:p>
        </p:txBody>
      </p:sp>
      <p:sp>
        <p:nvSpPr>
          <p:cNvPr id="3" name="Content Placeholder 2"/>
          <p:cNvSpPr>
            <a:spLocks noGrp="1"/>
          </p:cNvSpPr>
          <p:nvPr>
            <p:ph idx="1"/>
          </p:nvPr>
        </p:nvSpPr>
        <p:spPr/>
        <p:txBody>
          <a:bodyPr>
            <a:normAutofit/>
          </a:bodyPr>
          <a:lstStyle/>
          <a:p>
            <a:r>
              <a:rPr lang="en-IN" sz="2800" dirty="0"/>
              <a:t>Intensity: SATP</a:t>
            </a:r>
          </a:p>
          <a:p>
            <a:r>
              <a:rPr lang="en-IN" sz="2800" dirty="0"/>
              <a:t>Duration: Min. 1-2 minutes, max. 10-15 minutes, average- 5 minutes</a:t>
            </a:r>
          </a:p>
          <a:p>
            <a:r>
              <a:rPr lang="en-IN" sz="2800" dirty="0"/>
              <a:t>Progression: once or twice daily in acute lesions and on alternate days in chronic lesions</a:t>
            </a:r>
          </a:p>
        </p:txBody>
      </p:sp>
    </p:spTree>
    <p:extLst>
      <p:ext uri="{BB962C8B-B14F-4D97-AF65-F5344CB8AC3E}">
        <p14:creationId xmlns:p14="http://schemas.microsoft.com/office/powerpoint/2010/main" xmlns="" val="37401112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IN" sz="3200" dirty="0"/>
          </a:p>
        </p:txBody>
      </p:sp>
      <p:sp>
        <p:nvSpPr>
          <p:cNvPr id="3" name="Content Placeholder 2"/>
          <p:cNvSpPr>
            <a:spLocks noGrp="1"/>
          </p:cNvSpPr>
          <p:nvPr>
            <p:ph idx="1"/>
          </p:nvPr>
        </p:nvSpPr>
        <p:spPr/>
        <p:txBody>
          <a:bodyPr>
            <a:normAutofit/>
          </a:bodyPr>
          <a:lstStyle/>
          <a:p>
            <a:pPr marL="0" indent="0">
              <a:buNone/>
            </a:pPr>
            <a:r>
              <a:rPr lang="en-IN" sz="2800" dirty="0"/>
              <a:t>Major considerations are</a:t>
            </a:r>
          </a:p>
          <a:p>
            <a:pPr marL="514350" indent="-514350">
              <a:buAutoNum type="arabicPeriod"/>
            </a:pPr>
            <a:r>
              <a:rPr lang="en-IN" sz="2800" dirty="0"/>
              <a:t>Acute or chronic condition</a:t>
            </a:r>
          </a:p>
          <a:p>
            <a:pPr marL="514350" indent="-514350">
              <a:buAutoNum type="arabicPeriod"/>
            </a:pPr>
            <a:r>
              <a:rPr lang="en-IN" sz="2800" dirty="0"/>
              <a:t>Superficial (3MHz) or deep (1MHz)</a:t>
            </a:r>
          </a:p>
          <a:p>
            <a:pPr marL="0" indent="0">
              <a:buNone/>
            </a:pPr>
            <a:endParaRPr lang="en-IN" sz="2800" dirty="0"/>
          </a:p>
          <a:p>
            <a:pPr marL="514350" indent="-514350">
              <a:buAutoNum type="arabicPeriod"/>
            </a:pPr>
            <a:endParaRPr lang="en-IN" sz="2800" dirty="0"/>
          </a:p>
        </p:txBody>
      </p:sp>
    </p:spTree>
    <p:extLst>
      <p:ext uri="{BB962C8B-B14F-4D97-AF65-F5344CB8AC3E}">
        <p14:creationId xmlns:p14="http://schemas.microsoft.com/office/powerpoint/2010/main" xmlns="" val="3498076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Text Placeholder 2"/>
          <p:cNvSpPr>
            <a:spLocks noGrp="1"/>
          </p:cNvSpPr>
          <p:nvPr>
            <p:ph type="body" idx="1"/>
          </p:nvPr>
        </p:nvSpPr>
        <p:spPr/>
        <p:txBody>
          <a:bodyPr>
            <a:normAutofit/>
          </a:bodyPr>
          <a:lstStyle/>
          <a:p>
            <a:r>
              <a:rPr lang="en-IN" dirty="0"/>
              <a:t>Dosage in Acute conditions</a:t>
            </a:r>
          </a:p>
        </p:txBody>
      </p:sp>
      <p:sp>
        <p:nvSpPr>
          <p:cNvPr id="4" name="Content Placeholder 3"/>
          <p:cNvSpPr>
            <a:spLocks noGrp="1"/>
          </p:cNvSpPr>
          <p:nvPr>
            <p:ph sz="half" idx="2"/>
          </p:nvPr>
        </p:nvSpPr>
        <p:spPr>
          <a:xfrm>
            <a:off x="457200" y="2174874"/>
            <a:ext cx="4040188" cy="4422477"/>
          </a:xfrm>
        </p:spPr>
        <p:txBody>
          <a:bodyPr>
            <a:normAutofit/>
          </a:bodyPr>
          <a:lstStyle/>
          <a:p>
            <a:pPr algn="just"/>
            <a:r>
              <a:rPr lang="en-IN" dirty="0"/>
              <a:t>Initial stage: low dose (0.25 or 0.5Wcm</a:t>
            </a:r>
            <a:r>
              <a:rPr lang="en-IN" baseline="30000" dirty="0"/>
              <a:t>-2</a:t>
            </a:r>
            <a:r>
              <a:rPr lang="en-IN" dirty="0"/>
              <a:t>) for 2-3 minutes</a:t>
            </a:r>
          </a:p>
          <a:p>
            <a:pPr algn="just"/>
            <a:r>
              <a:rPr lang="en-IN" dirty="0"/>
              <a:t>Pulsed beam</a:t>
            </a:r>
          </a:p>
          <a:p>
            <a:pPr algn="just"/>
            <a:r>
              <a:rPr lang="en-IN" dirty="0"/>
              <a:t>If condition improves, same dose can be repeated, else 0.8Wcm-2 for 4-5 minutes</a:t>
            </a:r>
          </a:p>
          <a:p>
            <a:pPr algn="just"/>
            <a:r>
              <a:rPr lang="en-IN" dirty="0"/>
              <a:t>1:7 – very acute</a:t>
            </a:r>
          </a:p>
          <a:p>
            <a:pPr algn="just"/>
            <a:r>
              <a:rPr lang="en-IN" dirty="0"/>
              <a:t>1:1- less acute</a:t>
            </a:r>
          </a:p>
        </p:txBody>
      </p:sp>
      <p:sp>
        <p:nvSpPr>
          <p:cNvPr id="5" name="Text Placeholder 4"/>
          <p:cNvSpPr>
            <a:spLocks noGrp="1"/>
          </p:cNvSpPr>
          <p:nvPr>
            <p:ph type="body" sz="quarter" idx="3"/>
          </p:nvPr>
        </p:nvSpPr>
        <p:spPr/>
        <p:txBody>
          <a:bodyPr>
            <a:normAutofit/>
          </a:bodyPr>
          <a:lstStyle/>
          <a:p>
            <a:r>
              <a:rPr lang="en-IN" dirty="0"/>
              <a:t>Dosage in chronic condition</a:t>
            </a:r>
          </a:p>
        </p:txBody>
      </p:sp>
      <p:sp>
        <p:nvSpPr>
          <p:cNvPr id="6" name="Content Placeholder 5"/>
          <p:cNvSpPr>
            <a:spLocks noGrp="1"/>
          </p:cNvSpPr>
          <p:nvPr>
            <p:ph sz="quarter" idx="4"/>
          </p:nvPr>
        </p:nvSpPr>
        <p:spPr>
          <a:xfrm>
            <a:off x="4645025" y="2174874"/>
            <a:ext cx="4041775" cy="4134445"/>
          </a:xfrm>
        </p:spPr>
        <p:txBody>
          <a:bodyPr/>
          <a:lstStyle/>
          <a:p>
            <a:pPr algn="just"/>
            <a:r>
              <a:rPr lang="en-IN" dirty="0"/>
              <a:t>Pulsed/continuous</a:t>
            </a:r>
          </a:p>
          <a:p>
            <a:pPr algn="just"/>
            <a:r>
              <a:rPr lang="en-IN" dirty="0"/>
              <a:t>Continuous: 2Wcm</a:t>
            </a:r>
            <a:r>
              <a:rPr lang="en-IN" baseline="30000" dirty="0"/>
              <a:t>-2</a:t>
            </a:r>
            <a:r>
              <a:rPr lang="en-IN" dirty="0"/>
              <a:t> (maximum intensity for mildly perceptible warmth). Initial dose- 0.8Wcm-2 for 4 minutes</a:t>
            </a:r>
          </a:p>
          <a:p>
            <a:pPr algn="just"/>
            <a:r>
              <a:rPr lang="en-IN" dirty="0"/>
              <a:t>2wcm</a:t>
            </a:r>
            <a:r>
              <a:rPr lang="en-IN" baseline="30000" dirty="0"/>
              <a:t>-2</a:t>
            </a:r>
            <a:r>
              <a:rPr lang="en-IN" dirty="0"/>
              <a:t> for 8 minutes is maximum permitted</a:t>
            </a:r>
          </a:p>
          <a:p>
            <a:endParaRPr lang="en-IN" dirty="0"/>
          </a:p>
        </p:txBody>
      </p:sp>
    </p:spTree>
    <p:extLst>
      <p:ext uri="{BB962C8B-B14F-4D97-AF65-F5344CB8AC3E}">
        <p14:creationId xmlns:p14="http://schemas.microsoft.com/office/powerpoint/2010/main" xmlns="" val="24706663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Dangers</a:t>
            </a:r>
          </a:p>
        </p:txBody>
      </p:sp>
      <p:sp>
        <p:nvSpPr>
          <p:cNvPr id="3" name="Content Placeholder 2"/>
          <p:cNvSpPr>
            <a:spLocks noGrp="1"/>
          </p:cNvSpPr>
          <p:nvPr>
            <p:ph idx="1"/>
          </p:nvPr>
        </p:nvSpPr>
        <p:spPr/>
        <p:txBody>
          <a:bodyPr>
            <a:normAutofit/>
          </a:bodyPr>
          <a:lstStyle/>
          <a:p>
            <a:pPr algn="just"/>
            <a:r>
              <a:rPr lang="en-IN" sz="2800" dirty="0"/>
              <a:t>Burns</a:t>
            </a:r>
          </a:p>
          <a:p>
            <a:pPr algn="just"/>
            <a:r>
              <a:rPr lang="en-IN" sz="2800" dirty="0"/>
              <a:t>Tissue destruction due to transient cavitation</a:t>
            </a:r>
          </a:p>
          <a:p>
            <a:pPr algn="just"/>
            <a:r>
              <a:rPr lang="en-IN" sz="2800" dirty="0"/>
              <a:t>Blood cell stasis and endothelial damage due to standing wave formation</a:t>
            </a:r>
          </a:p>
        </p:txBody>
      </p:sp>
    </p:spTree>
    <p:extLst>
      <p:ext uri="{BB962C8B-B14F-4D97-AF65-F5344CB8AC3E}">
        <p14:creationId xmlns:p14="http://schemas.microsoft.com/office/powerpoint/2010/main" xmlns="" val="34469038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Contra-indications</a:t>
            </a:r>
          </a:p>
        </p:txBody>
      </p:sp>
      <p:sp>
        <p:nvSpPr>
          <p:cNvPr id="3" name="Content Placeholder 2"/>
          <p:cNvSpPr>
            <a:spLocks noGrp="1"/>
          </p:cNvSpPr>
          <p:nvPr>
            <p:ph idx="1"/>
          </p:nvPr>
        </p:nvSpPr>
        <p:spPr>
          <a:xfrm>
            <a:off x="457200" y="1600200"/>
            <a:ext cx="8229600" cy="4709120"/>
          </a:xfrm>
        </p:spPr>
        <p:txBody>
          <a:bodyPr>
            <a:normAutofit/>
          </a:bodyPr>
          <a:lstStyle/>
          <a:p>
            <a:pPr algn="just"/>
            <a:r>
              <a:rPr lang="en-IN" sz="2800" dirty="0"/>
              <a:t>Malignant and precancerous tissue</a:t>
            </a:r>
          </a:p>
          <a:p>
            <a:pPr algn="just"/>
            <a:r>
              <a:rPr lang="en-IN" sz="2800" dirty="0"/>
              <a:t>Pregnant uterus</a:t>
            </a:r>
          </a:p>
          <a:p>
            <a:pPr algn="just"/>
            <a:r>
              <a:rPr lang="en-IN" sz="2800" dirty="0"/>
              <a:t>Gonads</a:t>
            </a:r>
          </a:p>
          <a:p>
            <a:pPr algn="just"/>
            <a:r>
              <a:rPr lang="en-IN" sz="2800" dirty="0"/>
              <a:t>Acute infections</a:t>
            </a:r>
          </a:p>
          <a:p>
            <a:pPr algn="just"/>
            <a:r>
              <a:rPr lang="en-IN" sz="2800" dirty="0"/>
              <a:t>Tissue at risk of </a:t>
            </a:r>
            <a:r>
              <a:rPr lang="en-IN" sz="2800" dirty="0" err="1"/>
              <a:t>hemorrhage</a:t>
            </a:r>
            <a:endParaRPr lang="en-IN" sz="2800" dirty="0"/>
          </a:p>
          <a:p>
            <a:pPr algn="just"/>
            <a:r>
              <a:rPr lang="en-IN" sz="2800" dirty="0"/>
              <a:t>Severely ischaemic tissue</a:t>
            </a:r>
          </a:p>
          <a:p>
            <a:pPr algn="just"/>
            <a:r>
              <a:rPr lang="en-IN" sz="2800" dirty="0"/>
              <a:t>Recent venous thrombosis</a:t>
            </a:r>
          </a:p>
          <a:p>
            <a:pPr algn="just"/>
            <a:r>
              <a:rPr lang="en-IN" sz="2800" dirty="0"/>
              <a:t>Exposed nerve tissue</a:t>
            </a:r>
          </a:p>
          <a:p>
            <a:pPr algn="just"/>
            <a:r>
              <a:rPr lang="en-IN" sz="2800" dirty="0"/>
              <a:t>The eye</a:t>
            </a:r>
          </a:p>
          <a:p>
            <a:pPr algn="just"/>
            <a:endParaRPr lang="en-IN" sz="2800" dirty="0"/>
          </a:p>
        </p:txBody>
      </p:sp>
    </p:spTree>
    <p:extLst>
      <p:ext uri="{BB962C8B-B14F-4D97-AF65-F5344CB8AC3E}">
        <p14:creationId xmlns:p14="http://schemas.microsoft.com/office/powerpoint/2010/main" xmlns="" val="3088565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997152"/>
          </a:xfrm>
        </p:spPr>
        <p:txBody>
          <a:bodyPr>
            <a:normAutofit/>
          </a:bodyPr>
          <a:lstStyle/>
          <a:p>
            <a:pPr algn="just"/>
            <a:r>
              <a:rPr lang="en-IN" sz="2800" dirty="0"/>
              <a:t>As the molecules collide with one another, energy will be transferred (some may gain, some may lose energy)</a:t>
            </a:r>
          </a:p>
          <a:p>
            <a:pPr algn="just"/>
            <a:r>
              <a:rPr lang="en-IN" sz="2800" dirty="0"/>
              <a:t>When sonic vibration is applied to a material, it is superimposed on the existing motions and will add to them</a:t>
            </a:r>
          </a:p>
          <a:p>
            <a:pPr algn="just"/>
            <a:r>
              <a:rPr lang="en-IN" sz="2800" dirty="0"/>
              <a:t>The ultimate result is --- regular sonic wave energy tends to become randomized as the energy it gives to particular molecular motions becomes spread out in collisions with other molecules</a:t>
            </a:r>
          </a:p>
          <a:p>
            <a:endParaRPr lang="en-IN" sz="2800" dirty="0"/>
          </a:p>
        </p:txBody>
      </p:sp>
    </p:spTree>
    <p:extLst>
      <p:ext uri="{BB962C8B-B14F-4D97-AF65-F5344CB8AC3E}">
        <p14:creationId xmlns:p14="http://schemas.microsoft.com/office/powerpoint/2010/main" xmlns="" val="34857398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a:t>PHONOPHORESIS</a:t>
            </a:r>
          </a:p>
        </p:txBody>
      </p:sp>
      <p:sp>
        <p:nvSpPr>
          <p:cNvPr id="3" name="Content Placeholder 2"/>
          <p:cNvSpPr>
            <a:spLocks noGrp="1"/>
          </p:cNvSpPr>
          <p:nvPr>
            <p:ph idx="1"/>
          </p:nvPr>
        </p:nvSpPr>
        <p:spPr>
          <a:xfrm>
            <a:off x="457200" y="1600200"/>
            <a:ext cx="8229600" cy="4853136"/>
          </a:xfrm>
        </p:spPr>
        <p:txBody>
          <a:bodyPr>
            <a:normAutofit/>
          </a:bodyPr>
          <a:lstStyle/>
          <a:p>
            <a:pPr algn="just"/>
            <a:r>
              <a:rPr lang="en-IN" sz="2800" dirty="0"/>
              <a:t>It is the movement of drugs through skin into subcutaneous tissues under the influence of ultrasound.</a:t>
            </a:r>
          </a:p>
          <a:p>
            <a:pPr algn="just"/>
            <a:r>
              <a:rPr lang="en-IN" sz="2800" dirty="0"/>
              <a:t>High frequency sonic vibrations may accelerate the absorption of many drugs.</a:t>
            </a:r>
          </a:p>
          <a:p>
            <a:pPr algn="just"/>
            <a:r>
              <a:rPr lang="en-IN" sz="2800" dirty="0"/>
              <a:t>In use since early 1950s</a:t>
            </a:r>
          </a:p>
          <a:p>
            <a:pPr algn="just"/>
            <a:r>
              <a:rPr lang="en-IN" sz="2800" dirty="0"/>
              <a:t>Also known as </a:t>
            </a:r>
            <a:r>
              <a:rPr lang="en-IN" sz="2800" dirty="0" err="1"/>
              <a:t>sonophoresis</a:t>
            </a:r>
            <a:r>
              <a:rPr lang="en-IN" sz="2800" dirty="0"/>
              <a:t>/</a:t>
            </a:r>
            <a:r>
              <a:rPr lang="en-IN" sz="2800" dirty="0" err="1"/>
              <a:t>Ultrasonophoresis</a:t>
            </a:r>
            <a:endParaRPr lang="en-IN" sz="2800" dirty="0"/>
          </a:p>
          <a:p>
            <a:pPr algn="just"/>
            <a:r>
              <a:rPr lang="en-IN" sz="2800" dirty="0"/>
              <a:t>It relies on  perturbation of the tissues causing more rapid particle movement and thus encouraging absorption</a:t>
            </a:r>
          </a:p>
          <a:p>
            <a:endParaRPr lang="en-IN" sz="2800" dirty="0"/>
          </a:p>
        </p:txBody>
      </p:sp>
    </p:spTree>
    <p:extLst>
      <p:ext uri="{BB962C8B-B14F-4D97-AF65-F5344CB8AC3E}">
        <p14:creationId xmlns:p14="http://schemas.microsoft.com/office/powerpoint/2010/main" xmlns="" val="2037068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algn="just"/>
            <a:r>
              <a:rPr lang="en-IN" sz="2800" dirty="0"/>
              <a:t>Once the drug has passed through the epidermis, it is likely to be dispersed in the circulation</a:t>
            </a:r>
          </a:p>
          <a:p>
            <a:pPr algn="just"/>
            <a:r>
              <a:rPr lang="en-IN" sz="2800" dirty="0"/>
              <a:t>Deeper penetration does not necessarily infer greater effectiveness</a:t>
            </a:r>
          </a:p>
          <a:p>
            <a:pPr algn="just"/>
            <a:r>
              <a:rPr lang="en-IN" sz="2800" dirty="0"/>
              <a:t>Lower ultrasonic frequencies appear to lead to deeper drug penetration</a:t>
            </a:r>
          </a:p>
          <a:p>
            <a:pPr algn="just"/>
            <a:r>
              <a:rPr lang="en-IN" sz="2800" dirty="0"/>
              <a:t>Pulsing may lead to better drug absorption</a:t>
            </a:r>
          </a:p>
          <a:p>
            <a:pPr algn="just"/>
            <a:r>
              <a:rPr lang="en-IN" sz="2800" dirty="0"/>
              <a:t>Quantity of drug entering the skin is proportional to the time and intensity of ultrasound application</a:t>
            </a:r>
          </a:p>
        </p:txBody>
      </p:sp>
    </p:spTree>
    <p:extLst>
      <p:ext uri="{BB962C8B-B14F-4D97-AF65-F5344CB8AC3E}">
        <p14:creationId xmlns:p14="http://schemas.microsoft.com/office/powerpoint/2010/main" xmlns="" val="11682454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997152"/>
          </a:xfrm>
        </p:spPr>
        <p:txBody>
          <a:bodyPr>
            <a:normAutofit/>
          </a:bodyPr>
          <a:lstStyle/>
          <a:p>
            <a:pPr marL="0" indent="0" algn="just">
              <a:buNone/>
            </a:pPr>
            <a:r>
              <a:rPr lang="en-IN" sz="2800" dirty="0"/>
              <a:t>Drugs used in </a:t>
            </a:r>
            <a:r>
              <a:rPr lang="en-IN" sz="2800" dirty="0" err="1"/>
              <a:t>phonophoresis</a:t>
            </a:r>
            <a:r>
              <a:rPr lang="en-IN" sz="2800" dirty="0"/>
              <a:t> are:</a:t>
            </a:r>
          </a:p>
          <a:p>
            <a:pPr algn="just"/>
            <a:r>
              <a:rPr lang="en-IN" sz="2800" dirty="0"/>
              <a:t>Hydrocortisone (anti-inflammatory drug): psoriasis, scleroderma, pruritus</a:t>
            </a:r>
          </a:p>
          <a:p>
            <a:pPr algn="just"/>
            <a:r>
              <a:rPr lang="en-IN" sz="2800" dirty="0"/>
              <a:t>Steroid type drugs, NSAIDs (Salicylates)</a:t>
            </a:r>
          </a:p>
          <a:p>
            <a:pPr algn="just"/>
            <a:r>
              <a:rPr lang="en-IN" sz="2800" dirty="0"/>
              <a:t>Anti-inflammatory, analgesic cream (</a:t>
            </a:r>
            <a:r>
              <a:rPr lang="en-IN" sz="2800" dirty="0" err="1"/>
              <a:t>trolamine</a:t>
            </a:r>
            <a:r>
              <a:rPr lang="en-IN" sz="2800" dirty="0"/>
              <a:t> salicylate)</a:t>
            </a:r>
          </a:p>
          <a:p>
            <a:pPr algn="just"/>
            <a:r>
              <a:rPr lang="en-IN" sz="2800" dirty="0"/>
              <a:t>A lotion containing zinc-oxide, tannic acid, urea and menthol: Herpes simplex virus type II in both oral and genital infections</a:t>
            </a:r>
          </a:p>
          <a:p>
            <a:pPr algn="just"/>
            <a:r>
              <a:rPr lang="en-IN" sz="2800" dirty="0"/>
              <a:t>Penicillin: Skin infections</a:t>
            </a:r>
          </a:p>
          <a:p>
            <a:pPr algn="just"/>
            <a:endParaRPr lang="en-IN" sz="2800" dirty="0"/>
          </a:p>
          <a:p>
            <a:endParaRPr lang="en-IN" sz="2800" dirty="0"/>
          </a:p>
        </p:txBody>
      </p:sp>
    </p:spTree>
    <p:extLst>
      <p:ext uri="{BB962C8B-B14F-4D97-AF65-F5344CB8AC3E}">
        <p14:creationId xmlns:p14="http://schemas.microsoft.com/office/powerpoint/2010/main" xmlns="" val="158592646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Contra-indications</a:t>
            </a:r>
          </a:p>
        </p:txBody>
      </p:sp>
      <p:sp>
        <p:nvSpPr>
          <p:cNvPr id="3" name="Content Placeholder 2"/>
          <p:cNvSpPr>
            <a:spLocks noGrp="1"/>
          </p:cNvSpPr>
          <p:nvPr>
            <p:ph idx="1"/>
          </p:nvPr>
        </p:nvSpPr>
        <p:spPr/>
        <p:txBody>
          <a:bodyPr>
            <a:normAutofit/>
          </a:bodyPr>
          <a:lstStyle/>
          <a:p>
            <a:r>
              <a:rPr lang="en-IN" sz="2800" dirty="0"/>
              <a:t>Same considerations as for ultrasound</a:t>
            </a:r>
          </a:p>
          <a:p>
            <a:r>
              <a:rPr lang="en-IN" sz="2800" dirty="0"/>
              <a:t>The effect of drug must also be considered</a:t>
            </a:r>
          </a:p>
        </p:txBody>
      </p:sp>
    </p:spTree>
    <p:extLst>
      <p:ext uri="{BB962C8B-B14F-4D97-AF65-F5344CB8AC3E}">
        <p14:creationId xmlns:p14="http://schemas.microsoft.com/office/powerpoint/2010/main" xmlns="" val="31384824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62674"/>
          </a:xfrm>
        </p:spPr>
        <p:txBody>
          <a:bodyPr/>
          <a:lstStyle/>
          <a:p>
            <a:r>
              <a:rPr lang="en-IN" dirty="0"/>
              <a:t>Thank You</a:t>
            </a:r>
          </a:p>
        </p:txBody>
      </p:sp>
    </p:spTree>
    <p:extLst>
      <p:ext uri="{BB962C8B-B14F-4D97-AF65-F5344CB8AC3E}">
        <p14:creationId xmlns:p14="http://schemas.microsoft.com/office/powerpoint/2010/main" xmlns="" val="3117651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800" dirty="0"/>
              <a:t>In this way, sonic energy is steadily converted to heat energy</a:t>
            </a:r>
          </a:p>
          <a:p>
            <a:pPr algn="just"/>
            <a:r>
              <a:rPr lang="en-IN" sz="2800" dirty="0"/>
              <a:t>The rate at which this exchange occurs depend on the nature of the material i.e. the way the molecules oscillate and the frequency of the sonic wave.</a:t>
            </a:r>
          </a:p>
          <a:p>
            <a:pPr algn="just"/>
            <a:r>
              <a:rPr lang="en-IN" sz="2800" dirty="0"/>
              <a:t>The ratio of transmission to absorption of sonic waves differ in different materials and varies with the frequency of the sonic energy</a:t>
            </a:r>
          </a:p>
          <a:p>
            <a:endParaRPr lang="en-IN" sz="2800" dirty="0"/>
          </a:p>
        </p:txBody>
      </p:sp>
    </p:spTree>
    <p:extLst>
      <p:ext uri="{BB962C8B-B14F-4D97-AF65-F5344CB8AC3E}">
        <p14:creationId xmlns:p14="http://schemas.microsoft.com/office/powerpoint/2010/main" xmlns="" val="4160250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800" dirty="0"/>
              <a:t>Sound waves will pass more rapidly through material in which the molecules are close together</a:t>
            </a:r>
          </a:p>
          <a:p>
            <a:pPr algn="just"/>
            <a:r>
              <a:rPr lang="en-IN" sz="2800" dirty="0"/>
              <a:t>Velocity of sound waves is higher in solids and liquids than in gases. (343m/s in air and 1500m/s in salt water)</a:t>
            </a:r>
          </a:p>
          <a:p>
            <a:pPr marL="0" indent="0" algn="just">
              <a:buNone/>
            </a:pPr>
            <a:endParaRPr lang="en-IN" sz="2800" dirty="0"/>
          </a:p>
          <a:p>
            <a:pPr marL="0" indent="0" algn="just">
              <a:buNone/>
            </a:pPr>
            <a:endParaRPr lang="en-IN" sz="2800" dirty="0"/>
          </a:p>
          <a:p>
            <a:endParaRPr lang="en-IN" sz="2800" dirty="0"/>
          </a:p>
        </p:txBody>
      </p:sp>
    </p:spTree>
    <p:extLst>
      <p:ext uri="{BB962C8B-B14F-4D97-AF65-F5344CB8AC3E}">
        <p14:creationId xmlns:p14="http://schemas.microsoft.com/office/powerpoint/2010/main" xmlns="" val="3100303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dirty="0"/>
              <a:t>Production of Therapeutic Ultrasound</a:t>
            </a:r>
          </a:p>
        </p:txBody>
      </p:sp>
      <p:sp>
        <p:nvSpPr>
          <p:cNvPr id="3" name="Content Placeholder 2"/>
          <p:cNvSpPr>
            <a:spLocks noGrp="1"/>
          </p:cNvSpPr>
          <p:nvPr>
            <p:ph idx="1"/>
          </p:nvPr>
        </p:nvSpPr>
        <p:spPr>
          <a:xfrm>
            <a:off x="457200" y="1600200"/>
            <a:ext cx="8229600" cy="4853136"/>
          </a:xfrm>
        </p:spPr>
        <p:txBody>
          <a:bodyPr>
            <a:normAutofit/>
          </a:bodyPr>
          <a:lstStyle/>
          <a:p>
            <a:pPr algn="just"/>
            <a:r>
              <a:rPr lang="en-IN" sz="2800" dirty="0"/>
              <a:t>With higher frequencies, it is not possible to make the mechanical part, or column of air, change its direction quickly.</a:t>
            </a:r>
          </a:p>
          <a:p>
            <a:pPr algn="just"/>
            <a:r>
              <a:rPr lang="en-IN" sz="2800" dirty="0"/>
              <a:t>For a 1MHz machine, a vibrating source with a frequency of one million cycles per second is needed. </a:t>
            </a:r>
          </a:p>
          <a:p>
            <a:pPr algn="just"/>
            <a:r>
              <a:rPr lang="en-IN" sz="2800" dirty="0"/>
              <a:t>This is achieved using either a quartz or a barium </a:t>
            </a:r>
            <a:r>
              <a:rPr lang="en-IN" sz="2800" dirty="0" err="1"/>
              <a:t>titanate</a:t>
            </a:r>
            <a:r>
              <a:rPr lang="en-IN" sz="2800" dirty="0"/>
              <a:t> crystal. These crystals deform when subjected to a varying potential difference- a piezo-electric effect</a:t>
            </a:r>
          </a:p>
        </p:txBody>
      </p:sp>
    </p:spTree>
    <p:extLst>
      <p:ext uri="{BB962C8B-B14F-4D97-AF65-F5344CB8AC3E}">
        <p14:creationId xmlns:p14="http://schemas.microsoft.com/office/powerpoint/2010/main" xmlns="" val="666802205"/>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nk">
      <a:majorFont>
        <a:latin typeface="Vodafone Rg"/>
        <a:ea typeface=""/>
        <a:cs typeface=""/>
      </a:majorFont>
      <a:minorFont>
        <a:latin typeface="Vodafone Rg"/>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639</TotalTime>
  <Words>2867</Words>
  <Application>Microsoft Office PowerPoint</Application>
  <PresentationFormat>On-screen Show (4:3)</PresentationFormat>
  <Paragraphs>337</Paragraphs>
  <Slides>64</Slides>
  <Notes>0</Notes>
  <HiddenSlides>1</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blank</vt:lpstr>
      <vt:lpstr>Ultrasound</vt:lpstr>
      <vt:lpstr>Slide 2</vt:lpstr>
      <vt:lpstr>Slide 3</vt:lpstr>
      <vt:lpstr>Slide 4</vt:lpstr>
      <vt:lpstr>Slide 5</vt:lpstr>
      <vt:lpstr>Slide 6</vt:lpstr>
      <vt:lpstr>Slide 7</vt:lpstr>
      <vt:lpstr>Slide 8</vt:lpstr>
      <vt:lpstr>Production of Therapeutic Ultrasound</vt:lpstr>
      <vt:lpstr>Slide 10</vt:lpstr>
      <vt:lpstr>Slide 11</vt:lpstr>
      <vt:lpstr>Slide 12</vt:lpstr>
      <vt:lpstr>Slide 13</vt:lpstr>
      <vt:lpstr>Slide 14</vt:lpstr>
      <vt:lpstr>Slide 15</vt:lpstr>
      <vt:lpstr>Transmission of Sonic Waves</vt:lpstr>
      <vt:lpstr>Slide 17</vt:lpstr>
      <vt:lpstr>Slide 18</vt:lpstr>
      <vt:lpstr>Slide 19</vt:lpstr>
      <vt:lpstr>Slide 20</vt:lpstr>
      <vt:lpstr>Boundaries between media</vt:lpstr>
      <vt:lpstr>Slide 22</vt:lpstr>
      <vt:lpstr>Slide 23</vt:lpstr>
      <vt:lpstr>Absorption of sonic waves in a parallel beam</vt:lpstr>
      <vt:lpstr>Slide 25</vt:lpstr>
      <vt:lpstr>Slide 26</vt:lpstr>
      <vt:lpstr>Attenuation of Ultrasound in the tissues</vt:lpstr>
      <vt:lpstr>Heating in the tissues due to ultrasound</vt:lpstr>
      <vt:lpstr>Slide 29</vt:lpstr>
      <vt:lpstr>Pulsed Ultrasound</vt:lpstr>
      <vt:lpstr>Effect of Pulsing</vt:lpstr>
      <vt:lpstr>Physical and Physiological Effects</vt:lpstr>
      <vt:lpstr>Thermal Effects</vt:lpstr>
      <vt:lpstr>Non-Thermal Effects</vt:lpstr>
      <vt:lpstr>Cavitation</vt:lpstr>
      <vt:lpstr>Acoustic Streaming</vt:lpstr>
      <vt:lpstr>Standing Wave</vt:lpstr>
      <vt:lpstr>Slide 38</vt:lpstr>
      <vt:lpstr>Therapeutic Mechanisms: Effect on inflammation and repair process</vt:lpstr>
      <vt:lpstr>Slide 40</vt:lpstr>
      <vt:lpstr>Slide 41</vt:lpstr>
      <vt:lpstr>Slide 42</vt:lpstr>
      <vt:lpstr>Therapeutic uses</vt:lpstr>
      <vt:lpstr>Principles of Application</vt:lpstr>
      <vt:lpstr>Couplant</vt:lpstr>
      <vt:lpstr>Continuous movement of treatment head</vt:lpstr>
      <vt:lpstr>Direct contact application</vt:lpstr>
      <vt:lpstr>Slide 48</vt:lpstr>
      <vt:lpstr>Water Bath Application</vt:lpstr>
      <vt:lpstr>Water Bag Application</vt:lpstr>
      <vt:lpstr>Solid sterile gel as couplant</vt:lpstr>
      <vt:lpstr>Dosage</vt:lpstr>
      <vt:lpstr>Mode</vt:lpstr>
      <vt:lpstr>Frequency</vt:lpstr>
      <vt:lpstr>Slide 55</vt:lpstr>
      <vt:lpstr>Slide 56</vt:lpstr>
      <vt:lpstr>Slide 57</vt:lpstr>
      <vt:lpstr>Dangers</vt:lpstr>
      <vt:lpstr>Contra-indications</vt:lpstr>
      <vt:lpstr>PHONOPHORESIS</vt:lpstr>
      <vt:lpstr>Slide 61</vt:lpstr>
      <vt:lpstr>Slide 62</vt:lpstr>
      <vt:lpstr>Contra-indications</vt:lpstr>
      <vt:lpstr>Thank You</vt:lpstr>
    </vt:vector>
  </TitlesOfParts>
  <Company>Vodafone Essar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Ultrasound</dc:title>
  <dc:creator>NALINA</dc:creator>
  <cp:lastModifiedBy>Mihir</cp:lastModifiedBy>
  <cp:revision>88</cp:revision>
  <dcterms:created xsi:type="dcterms:W3CDTF">2018-01-05T07:54:32Z</dcterms:created>
  <dcterms:modified xsi:type="dcterms:W3CDTF">2020-08-17T09:15:52Z</dcterms:modified>
</cp:coreProperties>
</file>