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326" r:id="rId17"/>
    <p:sldId id="270" r:id="rId18"/>
    <p:sldId id="271" r:id="rId19"/>
    <p:sldId id="272" r:id="rId20"/>
    <p:sldId id="273" r:id="rId21"/>
    <p:sldId id="274" r:id="rId22"/>
    <p:sldId id="275" r:id="rId23"/>
    <p:sldId id="280" r:id="rId24"/>
    <p:sldId id="281" r:id="rId25"/>
    <p:sldId id="284" r:id="rId26"/>
    <p:sldId id="283" r:id="rId27"/>
    <p:sldId id="285" r:id="rId28"/>
    <p:sldId id="286" r:id="rId29"/>
    <p:sldId id="288" r:id="rId30"/>
    <p:sldId id="290" r:id="rId31"/>
    <p:sldId id="289" r:id="rId32"/>
    <p:sldId id="291" r:id="rId33"/>
    <p:sldId id="294" r:id="rId34"/>
    <p:sldId id="292" r:id="rId35"/>
    <p:sldId id="295" r:id="rId36"/>
    <p:sldId id="293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21" r:id="rId50"/>
    <p:sldId id="322" r:id="rId51"/>
    <p:sldId id="323" r:id="rId52"/>
    <p:sldId id="319" r:id="rId53"/>
    <p:sldId id="320" r:id="rId54"/>
    <p:sldId id="308" r:id="rId55"/>
    <p:sldId id="309" r:id="rId56"/>
    <p:sldId id="310" r:id="rId57"/>
    <p:sldId id="311" r:id="rId58"/>
    <p:sldId id="312" r:id="rId59"/>
    <p:sldId id="313" r:id="rId60"/>
    <p:sldId id="325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4649A-C618-4474-98BC-0CAE84A38AD0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4D53-B178-4205-A69A-4FE0F1A804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odafone Rg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Ultra-violet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Radiation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Dr.Nalina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Gupta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Two way movement of charged particles causes further ionization so that there is continuous generation of ionized particles to sustain the current flow across the tube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Eventually sufficient heat is produced to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vaporise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the liquid mercury inside the tube, and this mercury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</a:rPr>
              <a:t>vapour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 itself becomes ionized.</a:t>
            </a:r>
          </a:p>
          <a:p>
            <a:pPr algn="just">
              <a:buNone/>
            </a:pP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540526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UVR is produced </a:t>
            </a:r>
          </a:p>
          <a:p>
            <a:pPr marL="514350" indent="-514350" algn="just">
              <a:buAutoNum type="alphaLcParenR"/>
            </a:pPr>
            <a:r>
              <a:rPr lang="en-US" sz="2800" dirty="0"/>
              <a:t>Partly as energy released by the </a:t>
            </a:r>
            <a:r>
              <a:rPr lang="en-US" sz="2800" u="sng" dirty="0"/>
              <a:t>re-combination of electrons and positive mercury ions</a:t>
            </a:r>
          </a:p>
          <a:p>
            <a:pPr marL="0" indent="0" algn="just">
              <a:buNone/>
            </a:pPr>
            <a:endParaRPr lang="en-US" sz="2800" u="sng" dirty="0"/>
          </a:p>
          <a:p>
            <a:pPr marL="514350" indent="-514350" algn="just">
              <a:buAutoNum type="alphaLcParenR"/>
            </a:pPr>
            <a:r>
              <a:rPr lang="en-US" sz="2800" dirty="0"/>
              <a:t>Partly by photons released </a:t>
            </a:r>
            <a:r>
              <a:rPr lang="en-US" sz="2800" u="sng" dirty="0"/>
              <a:t>when excited electrons return from a higher energy quantum shell to their normal shell within the mercury atoms</a:t>
            </a:r>
          </a:p>
          <a:p>
            <a:pPr marL="514350" indent="-514350" algn="just">
              <a:buAutoNum type="alphaLcParenR"/>
            </a:pPr>
            <a:endParaRPr lang="en-US" sz="2800" u="sng" dirty="0"/>
          </a:p>
          <a:p>
            <a:pPr marL="514350" indent="-514350" algn="just"/>
            <a:r>
              <a:rPr lang="en-US" sz="2800" dirty="0"/>
              <a:t>UVR forms only a portion of the total output as </a:t>
            </a:r>
            <a:r>
              <a:rPr lang="en-US" sz="2800" u="sng" dirty="0">
                <a:solidFill>
                  <a:srgbClr val="C00000"/>
                </a:solidFill>
              </a:rPr>
              <a:t>visible and Infra-red waves are also produced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82862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The whole process of argon ionization, mercury vaporization and ionization takes some time, thus, a </a:t>
            </a:r>
            <a:r>
              <a:rPr lang="en-US" sz="2800" dirty="0">
                <a:solidFill>
                  <a:srgbClr val="C00000"/>
                </a:solidFill>
              </a:rPr>
              <a:t>period of 5 minutes elapses between starting the burner and UVR emission reaching its peak.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Similarly, once the lamp is turned off, ions of argon and mercury re-combine, thus </a:t>
            </a:r>
            <a:r>
              <a:rPr lang="en-US" sz="2800" dirty="0">
                <a:solidFill>
                  <a:srgbClr val="C00000"/>
                </a:solidFill>
              </a:rPr>
              <a:t>some time has to be elapsed, allowing the tube to cool down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131611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2800" dirty="0"/>
              <a:t>Heat produced inside the burner unfortunately causes some of the quartz to change to another form of silica called </a:t>
            </a:r>
            <a:r>
              <a:rPr lang="en-IN" sz="28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tridymite</a:t>
            </a:r>
            <a:endParaRPr lang="en-IN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Tridymite is </a:t>
            </a:r>
            <a:r>
              <a:rPr lang="en-IN" sz="2800" u="sng" dirty="0"/>
              <a:t>opaque to UVR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As a very crude method of compensation, a variable resistance is included in the burner circuit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Burning time is recorded</a:t>
            </a:r>
          </a:p>
          <a:p>
            <a:pPr algn="just"/>
            <a:endParaRPr lang="en-IN" sz="2800" b="1" u="sng" dirty="0"/>
          </a:p>
          <a:p>
            <a:pPr algn="just"/>
            <a:r>
              <a:rPr lang="en-IN" sz="2800" b="1" u="sng" dirty="0"/>
              <a:t>After 1000 hours of burning, whole burner tube needs to be replaced</a:t>
            </a:r>
          </a:p>
        </p:txBody>
      </p:sp>
    </p:spTree>
    <p:extLst>
      <p:ext uri="{BB962C8B-B14F-4D97-AF65-F5344CB8AC3E}">
        <p14:creationId xmlns="" xmlns:p14="http://schemas.microsoft.com/office/powerpoint/2010/main" val="483105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The photochemical action of UVR shorter than 250nm in wavelength on atmosphere oxygen is to form ozone. </a:t>
            </a:r>
          </a:p>
          <a:p>
            <a:pPr algn="just"/>
            <a:r>
              <a:rPr lang="en-IN" sz="2800" u="sng" dirty="0"/>
              <a:t>Ozone is a toxic gas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b="1" u="sng" dirty="0"/>
              <a:t>It could be detected by smell at extremely low levels </a:t>
            </a:r>
            <a:r>
              <a:rPr lang="en-IN" sz="2800" dirty="0"/>
              <a:t>(0.1 parts per million)</a:t>
            </a:r>
          </a:p>
        </p:txBody>
      </p:sp>
    </p:spTree>
    <p:extLst>
      <p:ext uri="{BB962C8B-B14F-4D97-AF65-F5344CB8AC3E}">
        <p14:creationId xmlns="" xmlns:p14="http://schemas.microsoft.com/office/powerpoint/2010/main" val="3393752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</a:t>
            </a:r>
            <a:r>
              <a:rPr lang="en-IN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Kromayer</a:t>
            </a:r>
            <a:r>
              <a:rPr lang="en-IN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Lamp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1103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It is a </a:t>
            </a:r>
            <a:r>
              <a:rPr lang="en-IN" sz="2800" dirty="0">
                <a:solidFill>
                  <a:schemeClr val="accent6">
                    <a:lumMod val="75000"/>
                  </a:schemeClr>
                </a:solidFill>
              </a:rPr>
              <a:t>water-cooled mercury vapour lamp</a:t>
            </a:r>
          </a:p>
          <a:p>
            <a:pPr algn="just"/>
            <a:r>
              <a:rPr lang="en-IN" sz="2800" b="1" dirty="0"/>
              <a:t>It eliminates the danger of an IR burn</a:t>
            </a:r>
          </a:p>
          <a:p>
            <a:pPr algn="just"/>
            <a:r>
              <a:rPr lang="en-IN" sz="2800" dirty="0"/>
              <a:t>It can be used in </a:t>
            </a:r>
            <a:r>
              <a:rPr lang="en-IN" sz="2800" u="sng" dirty="0"/>
              <a:t>contact with the tissues</a:t>
            </a:r>
            <a:r>
              <a:rPr lang="en-IN" sz="2800" dirty="0"/>
              <a:t>, or with a </a:t>
            </a:r>
            <a:r>
              <a:rPr lang="en-IN" sz="2800" u="sng" dirty="0"/>
              <a:t>suitable applicator </a:t>
            </a:r>
            <a:r>
              <a:rPr lang="en-IN" sz="2800" dirty="0"/>
              <a:t>to irradiate inside a </a:t>
            </a:r>
            <a:r>
              <a:rPr lang="en-IN" sz="2800" u="sng" dirty="0"/>
              <a:t>sinus or body cavity</a:t>
            </a:r>
          </a:p>
          <a:p>
            <a:pPr algn="just"/>
            <a:r>
              <a:rPr lang="en-IN" sz="2800" b="1" u="sng" dirty="0"/>
              <a:t>Working is same as for the air-cooled lamp</a:t>
            </a:r>
          </a:p>
          <a:p>
            <a:pPr algn="just"/>
            <a:r>
              <a:rPr lang="en-IN" sz="2800" dirty="0"/>
              <a:t>High pressure mercury vapour burner is completely </a:t>
            </a:r>
            <a:r>
              <a:rPr lang="en-IN" sz="2800" dirty="0">
                <a:solidFill>
                  <a:schemeClr val="accent6">
                    <a:lumMod val="75000"/>
                  </a:schemeClr>
                </a:solidFill>
              </a:rPr>
              <a:t>enclosed in a jacket of circulating distilled water</a:t>
            </a:r>
            <a:r>
              <a:rPr lang="en-IN" sz="2800" dirty="0"/>
              <a:t>, </a:t>
            </a:r>
            <a:r>
              <a:rPr lang="en-IN" sz="2800" b="1" u="sng" dirty="0">
                <a:solidFill>
                  <a:schemeClr val="tx2">
                    <a:lumMod val="75000"/>
                  </a:schemeClr>
                </a:solidFill>
              </a:rPr>
              <a:t>the purpose of which is to absorb the infra-red.</a:t>
            </a:r>
          </a:p>
          <a:p>
            <a:pPr algn="just"/>
            <a:endParaRPr lang="en-IN" sz="2800" dirty="0"/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1936282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err="1"/>
              <a:t>Kromayer</a:t>
            </a:r>
            <a:r>
              <a:rPr lang="en-IN" sz="2400" dirty="0"/>
              <a:t> lamp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416" y="1600200"/>
            <a:ext cx="652316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18252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A pump and cooling fan are incorporated into the body of the </a:t>
            </a:r>
            <a:r>
              <a:rPr lang="en-IN" sz="2800" dirty="0" err="1"/>
              <a:t>kromayer</a:t>
            </a:r>
            <a:r>
              <a:rPr lang="en-IN" sz="2800" dirty="0"/>
              <a:t> lamp in order to cool the water.</a:t>
            </a:r>
          </a:p>
          <a:p>
            <a:pPr algn="just"/>
            <a:r>
              <a:rPr lang="en-IN" sz="2800" dirty="0"/>
              <a:t>After use, water circulation should be continued for five minutes after the burner is switched off in order to cool the lamp.</a:t>
            </a:r>
          </a:p>
          <a:p>
            <a:pPr algn="just"/>
            <a:r>
              <a:rPr lang="en-IN" sz="2800" dirty="0"/>
              <a:t>Water circulates between two quartz windows which allow the ultra-violet to emerge.</a:t>
            </a:r>
          </a:p>
          <a:p>
            <a:pPr algn="just"/>
            <a:r>
              <a:rPr lang="en-IN" sz="2800" dirty="0"/>
              <a:t>Applicators for the treatment of sinus</a:t>
            </a:r>
          </a:p>
        </p:txBody>
      </p:sp>
    </p:spTree>
    <p:extLst>
      <p:ext uri="{BB962C8B-B14F-4D97-AF65-F5344CB8AC3E}">
        <p14:creationId xmlns="" xmlns:p14="http://schemas.microsoft.com/office/powerpoint/2010/main" val="795413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u="sng" dirty="0"/>
              <a:t>Mercury vapour lamps produce UVR, IRR and visible electro-magnetic waves</a:t>
            </a:r>
          </a:p>
          <a:p>
            <a:pPr algn="just"/>
            <a:r>
              <a:rPr lang="en-IN" sz="2800" dirty="0"/>
              <a:t>Only a small proportion is of UVC </a:t>
            </a:r>
          </a:p>
          <a:p>
            <a:pPr algn="just"/>
            <a:r>
              <a:rPr lang="en-IN" sz="2800" dirty="0"/>
              <a:t>Majority is of UVA and UVB</a:t>
            </a:r>
          </a:p>
        </p:txBody>
      </p:sp>
    </p:spTree>
    <p:extLst>
      <p:ext uri="{BB962C8B-B14F-4D97-AF65-F5344CB8AC3E}">
        <p14:creationId xmlns="" xmlns:p14="http://schemas.microsoft.com/office/powerpoint/2010/main" val="2893716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Fluorescent Tubes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Major problem with mercury lamps is that it produces a certain proportion of short ultra-violet rays</a:t>
            </a:r>
          </a:p>
          <a:p>
            <a:pPr algn="just"/>
            <a:r>
              <a:rPr lang="en-IN" sz="2800" dirty="0"/>
              <a:t>The spectrum of each tube depends on the type of </a:t>
            </a:r>
            <a:r>
              <a:rPr lang="en-IN" sz="2800" b="1" dirty="0">
                <a:solidFill>
                  <a:schemeClr val="accent1"/>
                </a:solidFill>
              </a:rPr>
              <a:t>phosphor coating</a:t>
            </a:r>
          </a:p>
          <a:p>
            <a:pPr algn="just"/>
            <a:r>
              <a:rPr lang="en-IN" sz="2800" dirty="0"/>
              <a:t>Each tube is about 120cm long and made of a type of glass which allows long wave ultra-violet to pass</a:t>
            </a:r>
          </a:p>
          <a:p>
            <a:pPr algn="just"/>
            <a:r>
              <a:rPr lang="en-IN" sz="2800" u="sng" dirty="0"/>
              <a:t>The inside of the tube is coated with a special phosphor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162778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Invisible radiation beyond the violet end of the visible spectrum was termed “</a:t>
            </a:r>
            <a:r>
              <a:rPr lang="en-IN" sz="2800" dirty="0" err="1"/>
              <a:t>ultravioletten</a:t>
            </a:r>
            <a:r>
              <a:rPr lang="en-IN" sz="2800" dirty="0"/>
              <a:t>” by Johann Ritter in 1801.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Ultra-violet radiation is electro-magnetic energy which is </a:t>
            </a:r>
            <a:r>
              <a:rPr lang="en-IN" sz="2800" b="1" dirty="0">
                <a:solidFill>
                  <a:schemeClr val="tx2">
                    <a:lumMod val="75000"/>
                  </a:schemeClr>
                </a:solidFill>
              </a:rPr>
              <a:t>invisible</a:t>
            </a:r>
            <a:r>
              <a:rPr lang="en-IN" sz="2800" dirty="0"/>
              <a:t> to human eye, with </a:t>
            </a:r>
            <a:r>
              <a:rPr lang="en-IN" sz="2800" u="sng" dirty="0"/>
              <a:t>wave-lengths between 10nm and 400nm.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It lies between visible light and X-rays in the electro-magnetic spectrum.</a:t>
            </a:r>
          </a:p>
        </p:txBody>
      </p:sp>
    </p:spTree>
    <p:extLst>
      <p:ext uri="{BB962C8B-B14F-4D97-AF65-F5344CB8AC3E}">
        <p14:creationId xmlns="" xmlns:p14="http://schemas.microsoft.com/office/powerpoint/2010/main" val="1410858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/>
              <a:t>A low pressure arc is set up inside the tube between its ends by a process of ionization similar to that described for the mercury vapour tube.</a:t>
            </a:r>
          </a:p>
          <a:p>
            <a:pPr algn="just"/>
            <a:endParaRPr lang="en-IN" sz="2800" u="sng" dirty="0"/>
          </a:p>
          <a:p>
            <a:pPr algn="just"/>
            <a:r>
              <a:rPr lang="en-IN" sz="2800" u="sng" dirty="0"/>
              <a:t>Short UVR is produces but it is absorbed by the phosphor and re-emitted at a longer wavelength</a:t>
            </a:r>
          </a:p>
          <a:p>
            <a:pPr algn="just"/>
            <a:endParaRPr lang="en-IN" sz="2800" dirty="0"/>
          </a:p>
          <a:p>
            <a:pPr marL="0" indent="0" algn="just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3303033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b="1" dirty="0" err="1"/>
              <a:t>Theraktin</a:t>
            </a:r>
            <a:r>
              <a:rPr lang="en-IN" sz="2800" b="1" dirty="0"/>
              <a:t> tunnel</a:t>
            </a:r>
          </a:p>
          <a:p>
            <a:pPr algn="just"/>
            <a:r>
              <a:rPr lang="en-IN" sz="2800" dirty="0"/>
              <a:t>It is a </a:t>
            </a:r>
            <a:r>
              <a:rPr lang="en-IN" sz="2800" b="1" dirty="0">
                <a:solidFill>
                  <a:schemeClr val="accent2">
                    <a:lumMod val="75000"/>
                  </a:schemeClr>
                </a:solidFill>
              </a:rPr>
              <a:t>semi-cylindrical frame </a:t>
            </a:r>
            <a:r>
              <a:rPr lang="en-IN" sz="2800" dirty="0"/>
              <a:t>in which are mounted </a:t>
            </a:r>
            <a:r>
              <a:rPr lang="en-IN" sz="2800" b="1" dirty="0">
                <a:solidFill>
                  <a:schemeClr val="tx2">
                    <a:lumMod val="75000"/>
                  </a:schemeClr>
                </a:solidFill>
              </a:rPr>
              <a:t>four fluorescent tubes</a:t>
            </a:r>
            <a:r>
              <a:rPr lang="en-IN" sz="2800" dirty="0"/>
              <a:t>.</a:t>
            </a:r>
          </a:p>
          <a:p>
            <a:pPr algn="just"/>
            <a:r>
              <a:rPr lang="en-IN" sz="2800" dirty="0"/>
              <a:t>Each tube is mounted in its own reflector in such a way that an even irradiation of the patient is produces, </a:t>
            </a:r>
            <a:r>
              <a:rPr lang="en-IN" sz="2800" u="sng" dirty="0"/>
              <a:t>allowing treatment of the whole body in two halves.</a:t>
            </a:r>
          </a:p>
          <a:p>
            <a:pPr algn="just"/>
            <a:r>
              <a:rPr lang="en-IN" sz="2800" dirty="0"/>
              <a:t>Spectrum of 280-400nm are used.</a:t>
            </a:r>
          </a:p>
        </p:txBody>
      </p:sp>
    </p:spTree>
    <p:extLst>
      <p:ext uri="{BB962C8B-B14F-4D97-AF65-F5344CB8AC3E}">
        <p14:creationId xmlns="" xmlns:p14="http://schemas.microsoft.com/office/powerpoint/2010/main" val="2468990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r>
              <a:rPr lang="en-IN" sz="2800" b="1" dirty="0"/>
              <a:t>PUVA apparatus</a:t>
            </a:r>
          </a:p>
          <a:p>
            <a:pPr algn="just"/>
            <a:endParaRPr lang="en-IN" sz="2800" b="1" dirty="0">
              <a:solidFill>
                <a:srgbClr val="C00000"/>
              </a:solidFill>
            </a:endParaRPr>
          </a:p>
          <a:p>
            <a:pPr algn="just"/>
            <a:r>
              <a:rPr lang="en-IN" sz="2800" b="1" dirty="0">
                <a:solidFill>
                  <a:srgbClr val="C00000"/>
                </a:solidFill>
              </a:rPr>
              <a:t>Irradiation only with UVA with special fluorescent tubes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It may be mounted in a vertical battery on a wall, or on four sides of a box totally surrounding the patient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b="1" dirty="0"/>
              <a:t>It is usually given two  hours after the patient has taken a photoactive drug such as psoralen: hence the term PUVA (psoralen UVA)</a:t>
            </a:r>
          </a:p>
        </p:txBody>
      </p:sp>
    </p:spTree>
    <p:extLst>
      <p:ext uri="{BB962C8B-B14F-4D97-AF65-F5344CB8AC3E}">
        <p14:creationId xmlns="" xmlns:p14="http://schemas.microsoft.com/office/powerpoint/2010/main" val="4012032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Physiological effects of Ultra-violet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N" sz="2800" b="1" dirty="0"/>
              <a:t>Acute effects of UVR</a:t>
            </a:r>
          </a:p>
          <a:p>
            <a:pPr algn="just"/>
            <a:r>
              <a:rPr lang="en-IN" sz="2800" dirty="0"/>
              <a:t>Sun-burn</a:t>
            </a:r>
          </a:p>
          <a:p>
            <a:pPr algn="just"/>
            <a:r>
              <a:rPr lang="en-IN" sz="2800" dirty="0"/>
              <a:t>Classic signs of inflammation- pain, swelling, redness and warmth</a:t>
            </a:r>
          </a:p>
          <a:p>
            <a:pPr algn="just"/>
            <a:r>
              <a:rPr lang="en-IN" sz="2800" dirty="0"/>
              <a:t>The severity depends on the skin type and dosage</a:t>
            </a:r>
          </a:p>
          <a:p>
            <a:pPr algn="just"/>
            <a:r>
              <a:rPr lang="en-IN" sz="2800" dirty="0"/>
              <a:t>Depletion of Langerhans cells and, consequently, immuno-suppression</a:t>
            </a:r>
          </a:p>
          <a:p>
            <a:pPr algn="just"/>
            <a:endParaRPr lang="en-IN" sz="2800" dirty="0"/>
          </a:p>
          <a:p>
            <a:pPr algn="just"/>
            <a:endParaRPr lang="en-IN" sz="2800" dirty="0"/>
          </a:p>
          <a:p>
            <a:pPr marL="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="" xmlns:p14="http://schemas.microsoft.com/office/powerpoint/2010/main" val="1671107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u="sng" dirty="0"/>
              <a:t>Erythema</a:t>
            </a:r>
            <a:r>
              <a:rPr lang="en-IN" sz="2800" dirty="0"/>
              <a:t> or reddening (uniform, not mottled), appears immediately after or within hours of an application (latent period), increases and then fades</a:t>
            </a:r>
          </a:p>
          <a:p>
            <a:pPr algn="just"/>
            <a:r>
              <a:rPr lang="en-IN" sz="2800" dirty="0"/>
              <a:t>Oedema, irritation and desquamation (peeling) if UVR is sufficiently intense</a:t>
            </a:r>
          </a:p>
          <a:p>
            <a:pPr algn="just"/>
            <a:r>
              <a:rPr lang="en-IN" sz="2800" dirty="0"/>
              <a:t>Next time, less strong reaction due to the pigmentation and skin thickening</a:t>
            </a:r>
          </a:p>
          <a:p>
            <a:pPr algn="just"/>
            <a:endParaRPr lang="en-IN" sz="2800" dirty="0"/>
          </a:p>
          <a:p>
            <a:pPr algn="just"/>
            <a:endParaRPr lang="en-IN" sz="2800" dirty="0"/>
          </a:p>
          <a:p>
            <a:pPr algn="just"/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4008376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75924619"/>
              </p:ext>
            </p:extLst>
          </p:nvPr>
        </p:nvGraphicFramePr>
        <p:xfrm>
          <a:off x="457200" y="1600200"/>
          <a:ext cx="8229600" cy="4781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23448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956226">
                <a:tc>
                  <a:txBody>
                    <a:bodyPr/>
                    <a:lstStyle/>
                    <a:p>
                      <a:r>
                        <a:rPr lang="en-IN" sz="1050" dirty="0"/>
                        <a:t>Degree of Erythema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/>
                        <a:t>Approximate latent 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/>
                        <a:t>Appearance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/>
                        <a:t>Approximate</a:t>
                      </a:r>
                      <a:r>
                        <a:rPr lang="en-IN" sz="1050" baseline="0" dirty="0"/>
                        <a:t> duration</a:t>
                      </a:r>
                      <a:endParaRPr lang="en-IN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/>
                        <a:t>Skin discomfort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/>
                        <a:t>Desquamation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/>
                        <a:t>Relation to 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050" dirty="0"/>
                        <a:t>Other features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56226">
                <a:tc>
                  <a:txBody>
                    <a:bodyPr/>
                    <a:lstStyle/>
                    <a:p>
                      <a:r>
                        <a:rPr lang="en-IN" sz="1400" dirty="0"/>
                        <a:t>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6-12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Mildly pink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&lt;24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X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56226">
                <a:tc>
                  <a:txBody>
                    <a:bodyPr/>
                    <a:lstStyle/>
                    <a:p>
                      <a:r>
                        <a:rPr lang="en-IN" sz="1400" dirty="0"/>
                        <a:t>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6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Definite pink- 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2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Slight soreness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Powdery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X 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Blanches</a:t>
                      </a:r>
                      <a:r>
                        <a:rPr lang="en-IN" sz="1400" baseline="0" dirty="0"/>
                        <a:t> on compression</a:t>
                      </a:r>
                      <a:endParaRPr lang="en-IN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56226">
                <a:tc>
                  <a:txBody>
                    <a:bodyPr/>
                    <a:lstStyle/>
                    <a:p>
                      <a:r>
                        <a:rPr lang="en-IN" sz="1400" dirty="0"/>
                        <a:t>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3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Very 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3-5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Hot and painful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In thin sheets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X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Does not blanch on compression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56226">
                <a:tc>
                  <a:txBody>
                    <a:bodyPr/>
                    <a:lstStyle/>
                    <a:p>
                      <a:r>
                        <a:rPr lang="en-IN" sz="1400" dirty="0"/>
                        <a:t>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&lt;2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“angry”</a:t>
                      </a:r>
                    </a:p>
                    <a:p>
                      <a:r>
                        <a:rPr lang="en-IN" sz="1400" dirty="0"/>
                        <a:t>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1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Very painful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In thick sheets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X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/>
                        <a:t>Blistering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69718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Longer-term effects of UVR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/>
              <a:t>Initiation of tanning or </a:t>
            </a:r>
            <a:r>
              <a:rPr lang="en-IN" sz="2800" dirty="0" err="1"/>
              <a:t>melanogenesis</a:t>
            </a:r>
            <a:endParaRPr lang="en-IN" sz="2800" dirty="0"/>
          </a:p>
          <a:p>
            <a:pPr algn="just"/>
            <a:r>
              <a:rPr lang="en-IN" sz="2800" dirty="0"/>
              <a:t>Pigmentation changes</a:t>
            </a:r>
          </a:p>
          <a:p>
            <a:pPr algn="just"/>
            <a:r>
              <a:rPr lang="en-IN" sz="2800" dirty="0"/>
              <a:t>Immuno-suppression</a:t>
            </a:r>
          </a:p>
          <a:p>
            <a:pPr algn="just"/>
            <a:r>
              <a:rPr lang="en-IN" sz="2800" dirty="0"/>
              <a:t>Increased skin growth or hyperplasia of the dermis, epidermis and stratum </a:t>
            </a:r>
            <a:r>
              <a:rPr lang="en-IN" sz="2800" dirty="0" err="1"/>
              <a:t>corneum</a:t>
            </a:r>
            <a:endParaRPr lang="en-IN" sz="2800" dirty="0"/>
          </a:p>
          <a:p>
            <a:pPr algn="just"/>
            <a:r>
              <a:rPr lang="en-IN" sz="2800" dirty="0"/>
              <a:t>Increased keratinocyte cell turnover- 20 to 40% increase in the number of cell layers in stratum </a:t>
            </a:r>
            <a:r>
              <a:rPr lang="en-IN" sz="2800" dirty="0" err="1"/>
              <a:t>corneum</a:t>
            </a:r>
            <a:endParaRPr lang="en-IN" sz="2800" dirty="0"/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5941275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/>
              <a:t>Both protective effects (pigmentation and hyperplasia) fades over 4-6 weeks if no further application of UVR</a:t>
            </a:r>
          </a:p>
          <a:p>
            <a:pPr algn="just"/>
            <a:r>
              <a:rPr lang="en-IN" sz="2800" dirty="0"/>
              <a:t>Cumulative longer term effect, especially to UVB, is </a:t>
            </a:r>
            <a:r>
              <a:rPr lang="en-IN" sz="2800" dirty="0" err="1"/>
              <a:t>Photoageing</a:t>
            </a:r>
            <a:r>
              <a:rPr lang="en-IN" sz="2800" dirty="0"/>
              <a:t>- skin becomes dry, wrinkled, inelastic and leathery with collagen fibrils degrading and becoming disorganised.</a:t>
            </a:r>
          </a:p>
          <a:p>
            <a:pPr algn="just"/>
            <a:r>
              <a:rPr lang="en-IN" sz="2800" dirty="0"/>
              <a:t>Production of Vitamin-D requires minimal amount of regular exposure 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39700147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DNA Damage and Skin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u="sng" dirty="0"/>
              <a:t>Repeated exposure </a:t>
            </a:r>
            <a:r>
              <a:rPr lang="en-IN" sz="2800" dirty="0"/>
              <a:t>can lead to the development of actinic keratosis, which may in turn, become squamous cell carcinoma.</a:t>
            </a:r>
          </a:p>
          <a:p>
            <a:pPr algn="just"/>
            <a:endParaRPr lang="en-IN" sz="2800" u="sng" dirty="0"/>
          </a:p>
          <a:p>
            <a:pPr algn="just"/>
            <a:r>
              <a:rPr lang="en-IN" sz="2800" u="sng" dirty="0"/>
              <a:t>Cutaneous melanoma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Recent evidence suggests UVA poses the greatest malignancy risk.</a:t>
            </a:r>
          </a:p>
        </p:txBody>
      </p:sp>
    </p:spTree>
    <p:extLst>
      <p:ext uri="{BB962C8B-B14F-4D97-AF65-F5344CB8AC3E}">
        <p14:creationId xmlns="" xmlns:p14="http://schemas.microsoft.com/office/powerpoint/2010/main" val="41174297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Effect of UVR on the Eye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Strong doses of UVB and UVC can cause </a:t>
            </a:r>
            <a:r>
              <a:rPr lang="en-IN" sz="2800" b="1" u="sng" dirty="0"/>
              <a:t>conjunctivitis and </a:t>
            </a:r>
            <a:r>
              <a:rPr lang="en-IN" sz="2800" b="1" u="sng" dirty="0" err="1"/>
              <a:t>photokeratitis</a:t>
            </a:r>
            <a:endParaRPr lang="en-IN" sz="2800" b="1" u="sng" dirty="0"/>
          </a:p>
          <a:p>
            <a:r>
              <a:rPr lang="en-IN" sz="2800" dirty="0"/>
              <a:t>These produce watering, a feeling of grit in the eye and photophobia</a:t>
            </a:r>
          </a:p>
          <a:p>
            <a:r>
              <a:rPr lang="en-IN" sz="2800" dirty="0"/>
              <a:t>Severe cases, intense pain and spasm of eye-lid</a:t>
            </a:r>
          </a:p>
          <a:p>
            <a:r>
              <a:rPr lang="en-IN" sz="2800" dirty="0"/>
              <a:t>Most damaging wave-length- 270nm</a:t>
            </a:r>
          </a:p>
          <a:p>
            <a:r>
              <a:rPr lang="en-IN" sz="2800" u="sng" dirty="0"/>
              <a:t>High doses of UVA </a:t>
            </a:r>
            <a:r>
              <a:rPr lang="en-IN" sz="2800" dirty="0"/>
              <a:t>has been implicated in the formation of </a:t>
            </a:r>
            <a:r>
              <a:rPr lang="en-IN" sz="2800" b="1" dirty="0"/>
              <a:t>cataracts</a:t>
            </a:r>
          </a:p>
        </p:txBody>
      </p:sp>
    </p:spTree>
    <p:extLst>
      <p:ext uri="{BB962C8B-B14F-4D97-AF65-F5344CB8AC3E}">
        <p14:creationId xmlns="" xmlns:p14="http://schemas.microsoft.com/office/powerpoint/2010/main" val="1996216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Classification of UVR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19281187"/>
              </p:ext>
            </p:extLst>
          </p:nvPr>
        </p:nvGraphicFramePr>
        <p:xfrm>
          <a:off x="457200" y="1600200"/>
          <a:ext cx="8229600" cy="3340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37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26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7688">
                <a:tc>
                  <a:txBody>
                    <a:bodyPr/>
                    <a:lstStyle/>
                    <a:p>
                      <a:r>
                        <a:rPr lang="en-IN" dirty="0"/>
                        <a:t>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Wavelength (nm)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Other names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3280">
                <a:tc>
                  <a:txBody>
                    <a:bodyPr/>
                    <a:lstStyle/>
                    <a:p>
                      <a:r>
                        <a:rPr lang="en-IN" b="1" dirty="0"/>
                        <a:t>Biotic</a:t>
                      </a:r>
                    </a:p>
                    <a:p>
                      <a:r>
                        <a:rPr lang="en-IN" dirty="0"/>
                        <a:t>UVA</a:t>
                      </a:r>
                    </a:p>
                    <a:p>
                      <a:r>
                        <a:rPr lang="en-IN" dirty="0"/>
                        <a:t>UVB</a:t>
                      </a:r>
                    </a:p>
                    <a:p>
                      <a:endParaRPr lang="en-IN" dirty="0"/>
                    </a:p>
                    <a:p>
                      <a:r>
                        <a:rPr lang="en-IN" b="1" dirty="0"/>
                        <a:t>Abiotic</a:t>
                      </a:r>
                    </a:p>
                    <a:p>
                      <a:r>
                        <a:rPr lang="en-IN" dirty="0"/>
                        <a:t>UVC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  <a:p>
                      <a:r>
                        <a:rPr lang="en-IN" dirty="0"/>
                        <a:t>400-315</a:t>
                      </a:r>
                    </a:p>
                    <a:p>
                      <a:r>
                        <a:rPr lang="en-IN" dirty="0"/>
                        <a:t>315-280</a:t>
                      </a:r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r>
                        <a:rPr lang="en-IN" dirty="0"/>
                        <a:t>280-100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  <a:p>
                      <a:r>
                        <a:rPr lang="en-IN" dirty="0"/>
                        <a:t>Long UV, </a:t>
                      </a:r>
                      <a:r>
                        <a:rPr lang="en-IN" dirty="0" err="1"/>
                        <a:t>blacklight</a:t>
                      </a:r>
                      <a:endParaRPr lang="en-IN" dirty="0"/>
                    </a:p>
                    <a:p>
                      <a:r>
                        <a:rPr lang="en-IN" dirty="0" err="1"/>
                        <a:t>MediumUV</a:t>
                      </a:r>
                      <a:r>
                        <a:rPr lang="en-IN" dirty="0"/>
                        <a:t>, </a:t>
                      </a:r>
                      <a:r>
                        <a:rPr lang="en-IN" dirty="0" err="1"/>
                        <a:t>erythemal</a:t>
                      </a:r>
                      <a:r>
                        <a:rPr lang="en-IN" dirty="0"/>
                        <a:t> UV</a:t>
                      </a:r>
                    </a:p>
                    <a:p>
                      <a:endParaRPr lang="en-IN" dirty="0"/>
                    </a:p>
                    <a:p>
                      <a:endParaRPr lang="en-IN" dirty="0"/>
                    </a:p>
                    <a:p>
                      <a:r>
                        <a:rPr lang="en-IN" dirty="0"/>
                        <a:t>Short UV, germicidal UV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548665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16143590"/>
              </p:ext>
            </p:extLst>
          </p:nvPr>
        </p:nvGraphicFramePr>
        <p:xfrm>
          <a:off x="457200" y="1600200"/>
          <a:ext cx="8229600" cy="470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63099">
                <a:tc>
                  <a:txBody>
                    <a:bodyPr/>
                    <a:lstStyle/>
                    <a:p>
                      <a:r>
                        <a:rPr lang="en-IN" dirty="0"/>
                        <a:t>Acute Effects</a:t>
                      </a:r>
                    </a:p>
                    <a:p>
                      <a:r>
                        <a:rPr lang="en-IN" dirty="0"/>
                        <a:t>(On Skin)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Acute Effects</a:t>
                      </a:r>
                    </a:p>
                    <a:p>
                      <a:r>
                        <a:rPr lang="en-IN" dirty="0"/>
                        <a:t>(On</a:t>
                      </a:r>
                      <a:r>
                        <a:rPr lang="en-IN" baseline="0" dirty="0"/>
                        <a:t> Eyes)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Chronic Effects </a:t>
                      </a:r>
                    </a:p>
                    <a:p>
                      <a:r>
                        <a:rPr lang="en-IN" dirty="0"/>
                        <a:t>(On</a:t>
                      </a:r>
                      <a:r>
                        <a:rPr lang="en-IN" baseline="0" dirty="0"/>
                        <a:t> Skin)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6021">
                <a:tc>
                  <a:txBody>
                    <a:bodyPr/>
                    <a:lstStyle/>
                    <a:p>
                      <a:r>
                        <a:rPr lang="en-IN" sz="2000" dirty="0"/>
                        <a:t>Erythema</a:t>
                      </a:r>
                    </a:p>
                    <a:p>
                      <a:r>
                        <a:rPr lang="en-IN" sz="2000" dirty="0"/>
                        <a:t>Pigmentation</a:t>
                      </a:r>
                    </a:p>
                    <a:p>
                      <a:r>
                        <a:rPr lang="en-IN" sz="2000" dirty="0"/>
                        <a:t>Thickening (hyperplasia)</a:t>
                      </a:r>
                    </a:p>
                    <a:p>
                      <a:r>
                        <a:rPr lang="en-IN" sz="2000" dirty="0"/>
                        <a:t>Vitamin D production</a:t>
                      </a:r>
                    </a:p>
                    <a:p>
                      <a:r>
                        <a:rPr lang="en-IN" sz="2000" dirty="0"/>
                        <a:t>Cell</a:t>
                      </a:r>
                      <a:r>
                        <a:rPr lang="en-IN" sz="2000" baseline="0" dirty="0"/>
                        <a:t> DNA damage</a:t>
                      </a:r>
                    </a:p>
                    <a:p>
                      <a:r>
                        <a:rPr lang="en-IN" sz="2000" baseline="0" dirty="0"/>
                        <a:t>Immunosuppression</a:t>
                      </a:r>
                      <a:endParaRPr lang="en-IN" sz="2000" dirty="0"/>
                    </a:p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Conjunctivitis</a:t>
                      </a:r>
                    </a:p>
                    <a:p>
                      <a:r>
                        <a:rPr lang="en-IN" dirty="0" err="1"/>
                        <a:t>Photokeratitis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Photoageing</a:t>
                      </a:r>
                      <a:endParaRPr lang="en-IN" dirty="0"/>
                    </a:p>
                    <a:p>
                      <a:r>
                        <a:rPr lang="en-IN" dirty="0"/>
                        <a:t>Tumour initiation and promotion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96764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Therapeutic Uses and Indications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800" dirty="0"/>
              <a:t>Principal therapeutic use is to treat skin diseases</a:t>
            </a:r>
          </a:p>
          <a:p>
            <a:r>
              <a:rPr lang="en-IN" sz="2800" dirty="0"/>
              <a:t>Psoriasis</a:t>
            </a:r>
          </a:p>
          <a:p>
            <a:r>
              <a:rPr lang="en-IN" sz="2800" dirty="0"/>
              <a:t>Vitiligo</a:t>
            </a:r>
          </a:p>
          <a:p>
            <a:pPr marL="0" indent="0">
              <a:buNone/>
            </a:pPr>
            <a:r>
              <a:rPr lang="en-IN" sz="2800" dirty="0"/>
              <a:t>Other uses</a:t>
            </a:r>
          </a:p>
          <a:p>
            <a:r>
              <a:rPr lang="en-IN" sz="2800" dirty="0"/>
              <a:t>Mild deficiency of Vitamin D</a:t>
            </a:r>
          </a:p>
          <a:p>
            <a:r>
              <a:rPr lang="en-IN" sz="2800" dirty="0"/>
              <a:t>PUVA- miscellaneous dermatoses, cutaneous T cell lymphomas, atopic dermatitis, lichen planus, cutaneous </a:t>
            </a:r>
            <a:r>
              <a:rPr lang="en-IN" sz="2800" dirty="0" err="1"/>
              <a:t>mastocytosis</a:t>
            </a:r>
            <a:endParaRPr lang="en-IN" sz="2800" dirty="0"/>
          </a:p>
          <a:p>
            <a:r>
              <a:rPr lang="en-IN" sz="2800" dirty="0"/>
              <a:t>UVB- atopic dermatitis, </a:t>
            </a:r>
            <a:r>
              <a:rPr lang="en-IN" sz="2800" dirty="0" err="1"/>
              <a:t>photodermatoses</a:t>
            </a:r>
            <a:r>
              <a:rPr lang="en-IN" sz="2800" dirty="0"/>
              <a:t>, scleroderma, </a:t>
            </a:r>
            <a:r>
              <a:rPr lang="en-IN" sz="2800" dirty="0" err="1"/>
              <a:t>urticaria</a:t>
            </a:r>
            <a:r>
              <a:rPr lang="en-IN" sz="2800" dirty="0"/>
              <a:t> </a:t>
            </a:r>
            <a:r>
              <a:rPr lang="en-IN" sz="2800" dirty="0" err="1"/>
              <a:t>pigmentosa</a:t>
            </a:r>
            <a:r>
              <a:rPr lang="en-IN" sz="2800" dirty="0"/>
              <a:t> and </a:t>
            </a:r>
            <a:r>
              <a:rPr lang="en-IN" sz="2800" dirty="0" err="1"/>
              <a:t>seborrhoeic</a:t>
            </a:r>
            <a:r>
              <a:rPr lang="en-IN" sz="2800" dirty="0"/>
              <a:t> </a:t>
            </a:r>
            <a:r>
              <a:rPr lang="en-IN" sz="2800" dirty="0" err="1"/>
              <a:t>dermtaitis</a:t>
            </a: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5334201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sz="2800" dirty="0"/>
              <a:t>Chronic uses</a:t>
            </a:r>
          </a:p>
          <a:p>
            <a:pPr algn="just"/>
            <a:r>
              <a:rPr lang="en-IN" sz="2800" dirty="0"/>
              <a:t>To control surface bacterial infections</a:t>
            </a:r>
          </a:p>
          <a:p>
            <a:pPr algn="just"/>
            <a:r>
              <a:rPr lang="en-IN" sz="2800" dirty="0"/>
              <a:t>Infected open wounds such as pressure sores with high doses of UVR</a:t>
            </a:r>
          </a:p>
          <a:p>
            <a:pPr marL="0" indent="0">
              <a:buNone/>
            </a:pPr>
            <a:r>
              <a:rPr lang="en-IN" sz="2800" dirty="0"/>
              <a:t>Historical uses</a:t>
            </a:r>
          </a:p>
          <a:p>
            <a:r>
              <a:rPr lang="en-IN" sz="2800" dirty="0"/>
              <a:t>Acne vulgaris, eczema</a:t>
            </a:r>
          </a:p>
        </p:txBody>
      </p:sp>
    </p:spTree>
    <p:extLst>
      <p:ext uri="{BB962C8B-B14F-4D97-AF65-F5344CB8AC3E}">
        <p14:creationId xmlns="" xmlns:p14="http://schemas.microsoft.com/office/powerpoint/2010/main" val="30726005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/>
              <a:t>The extent of biological response to UVR depends on three main factors:</a:t>
            </a:r>
          </a:p>
          <a:p>
            <a:pPr marL="514350" indent="-514350" algn="just">
              <a:buAutoNum type="arabicPeriod"/>
            </a:pPr>
            <a:r>
              <a:rPr lang="en-IN" sz="2800" dirty="0"/>
              <a:t>Skin type</a:t>
            </a:r>
          </a:p>
          <a:p>
            <a:pPr marL="514350" indent="-514350" algn="just">
              <a:buAutoNum type="arabicPeriod"/>
            </a:pPr>
            <a:r>
              <a:rPr lang="en-IN" sz="2800" dirty="0"/>
              <a:t>Skin sensitivity</a:t>
            </a:r>
          </a:p>
          <a:p>
            <a:pPr marL="514350" indent="-514350" algn="just">
              <a:buAutoNum type="arabicPeriod"/>
            </a:pPr>
            <a:r>
              <a:rPr lang="en-IN" sz="2800" dirty="0"/>
              <a:t>Recent exposure of skin to UVR</a:t>
            </a:r>
          </a:p>
        </p:txBody>
      </p:sp>
    </p:spTree>
    <p:extLst>
      <p:ext uri="{BB962C8B-B14F-4D97-AF65-F5344CB8AC3E}">
        <p14:creationId xmlns="" xmlns:p14="http://schemas.microsoft.com/office/powerpoint/2010/main" val="19746344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48540045"/>
              </p:ext>
            </p:extLst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8700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400" dirty="0"/>
                        <a:t>Skin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Response to UVR exposure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/>
                        <a:t>Type I</a:t>
                      </a:r>
                    </a:p>
                    <a:p>
                      <a:r>
                        <a:rPr lang="en-IN" sz="2400" dirty="0"/>
                        <a:t>Type II</a:t>
                      </a:r>
                    </a:p>
                    <a:p>
                      <a:r>
                        <a:rPr lang="en-IN" sz="2400" dirty="0"/>
                        <a:t>Type III</a:t>
                      </a:r>
                    </a:p>
                    <a:p>
                      <a:r>
                        <a:rPr lang="en-IN" sz="2400" dirty="0"/>
                        <a:t>Type</a:t>
                      </a:r>
                      <a:r>
                        <a:rPr lang="en-IN" sz="2400" baseline="0" dirty="0"/>
                        <a:t> IV</a:t>
                      </a:r>
                    </a:p>
                    <a:p>
                      <a:r>
                        <a:rPr lang="en-IN" sz="2400" baseline="0" dirty="0"/>
                        <a:t>Type V</a:t>
                      </a:r>
                    </a:p>
                    <a:p>
                      <a:r>
                        <a:rPr lang="en-IN" sz="2400" baseline="0" dirty="0"/>
                        <a:t>Type VI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White skin, always burn, never tans</a:t>
                      </a:r>
                    </a:p>
                    <a:p>
                      <a:r>
                        <a:rPr lang="en-IN" sz="2400" dirty="0"/>
                        <a:t>White</a:t>
                      </a:r>
                      <a:r>
                        <a:rPr lang="en-IN" sz="2400" baseline="0" dirty="0"/>
                        <a:t> skin, always burn, tans slightly</a:t>
                      </a:r>
                    </a:p>
                    <a:p>
                      <a:r>
                        <a:rPr lang="en-IN" sz="2400" baseline="0" dirty="0"/>
                        <a:t>White skin, sometimes burns, always tans</a:t>
                      </a:r>
                    </a:p>
                    <a:p>
                      <a:r>
                        <a:rPr lang="en-IN" sz="2400" baseline="0" dirty="0"/>
                        <a:t>Olive skin, rarely burns, always tans</a:t>
                      </a:r>
                    </a:p>
                    <a:p>
                      <a:r>
                        <a:rPr lang="en-IN" sz="2400" baseline="0" dirty="0"/>
                        <a:t>Brown skin, never burns, always tans</a:t>
                      </a:r>
                    </a:p>
                    <a:p>
                      <a:r>
                        <a:rPr lang="en-IN" sz="2400" baseline="0" dirty="0"/>
                        <a:t>Black skin, never burns, always tans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647304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Treatment Principles using UVR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800" dirty="0"/>
              <a:t>Requirements:</a:t>
            </a:r>
          </a:p>
          <a:p>
            <a:r>
              <a:rPr lang="en-IN" sz="2800" dirty="0"/>
              <a:t>Knowledge of the condition</a:t>
            </a:r>
          </a:p>
          <a:p>
            <a:r>
              <a:rPr lang="en-IN" sz="2800" dirty="0"/>
              <a:t>Skin response to UVR</a:t>
            </a:r>
          </a:p>
          <a:p>
            <a:pPr marL="0" indent="0">
              <a:buNone/>
            </a:pPr>
            <a:r>
              <a:rPr lang="en-IN" sz="2800" dirty="0"/>
              <a:t>While planning to use UVR, a therapist must be aware of</a:t>
            </a:r>
          </a:p>
          <a:p>
            <a:pPr marL="514350" indent="-514350">
              <a:buAutoNum type="arabicPeriod"/>
            </a:pPr>
            <a:r>
              <a:rPr lang="en-IN" sz="2800" dirty="0"/>
              <a:t>Grades of erythema</a:t>
            </a:r>
          </a:p>
          <a:p>
            <a:pPr marL="514350" indent="-514350">
              <a:buAutoNum type="arabicPeriod"/>
            </a:pPr>
            <a:r>
              <a:rPr lang="en-IN" sz="2800" dirty="0"/>
              <a:t>Erythema testing</a:t>
            </a:r>
          </a:p>
          <a:p>
            <a:pPr marL="514350" indent="-514350">
              <a:buAutoNum type="arabicPeriod"/>
            </a:pPr>
            <a:r>
              <a:rPr lang="en-IN" sz="2800" dirty="0"/>
              <a:t>Skin photosensitizers</a:t>
            </a:r>
          </a:p>
          <a:p>
            <a:pPr marL="514350" indent="-514350">
              <a:buAutoNum type="arabicPeriod"/>
            </a:pPr>
            <a:r>
              <a:rPr lang="en-IN" sz="2800" dirty="0"/>
              <a:t>Progression of treatment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29620483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/>
              <a:t>Grades of Erythema</a:t>
            </a:r>
          </a:p>
          <a:p>
            <a:pPr algn="just"/>
            <a:r>
              <a:rPr lang="en-IN" sz="2800" dirty="0"/>
              <a:t>Four grades (E1, E2, E3, E4)</a:t>
            </a:r>
          </a:p>
          <a:p>
            <a:pPr algn="just"/>
            <a:r>
              <a:rPr lang="en-IN" sz="2800" dirty="0"/>
              <a:t>“First degree erythema (E1) and “minimal </a:t>
            </a:r>
            <a:r>
              <a:rPr lang="en-IN" sz="2800" dirty="0" err="1"/>
              <a:t>erythemal</a:t>
            </a:r>
            <a:r>
              <a:rPr lang="en-IN" sz="2800" dirty="0"/>
              <a:t> dose (MED)” refer to the response used to define a dose and a subsequent doses</a:t>
            </a:r>
          </a:p>
          <a:p>
            <a:pPr algn="just"/>
            <a:r>
              <a:rPr lang="en-IN" sz="2800" dirty="0"/>
              <a:t>MED- Minimal erythemal dose</a:t>
            </a:r>
          </a:p>
          <a:p>
            <a:pPr algn="just"/>
            <a:r>
              <a:rPr lang="en-IN" sz="2800" dirty="0"/>
              <a:t>MPD- minimal perceptible dose or minimal phototoxic dose</a:t>
            </a:r>
          </a:p>
          <a:p>
            <a:pPr algn="just"/>
            <a:r>
              <a:rPr lang="en-IN" sz="2800" dirty="0"/>
              <a:t>MPE- minimal perceptible erythema</a:t>
            </a:r>
          </a:p>
          <a:p>
            <a:pPr algn="just"/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11902364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sz="2800" dirty="0"/>
              <a:t>Check for any contra-indications for using UVR</a:t>
            </a:r>
          </a:p>
          <a:p>
            <a:pPr algn="just"/>
            <a:r>
              <a:rPr lang="en-IN" sz="2800" dirty="0"/>
              <a:t>Check and record any use of photo-sensitizers- topical applications or systemic applications</a:t>
            </a:r>
          </a:p>
          <a:p>
            <a:pPr algn="just"/>
            <a:r>
              <a:rPr lang="en-IN" sz="2800" dirty="0"/>
              <a:t>Check skin is freshly washed</a:t>
            </a:r>
          </a:p>
          <a:p>
            <a:pPr algn="just"/>
            <a:r>
              <a:rPr lang="en-IN" sz="2800" dirty="0"/>
              <a:t>Explain the test carefully</a:t>
            </a:r>
          </a:p>
          <a:p>
            <a:pPr algn="just"/>
            <a:r>
              <a:rPr lang="en-IN" sz="2800" dirty="0"/>
              <a:t>Get patients’ consent</a:t>
            </a:r>
          </a:p>
          <a:p>
            <a:pPr algn="just"/>
            <a:r>
              <a:rPr lang="en-IN" sz="2800" b="1" dirty="0"/>
              <a:t>Include a warning that 2-3 red marks may be visible for a day or two and for those who tan readily, a slight pigmented mark for a week or so</a:t>
            </a:r>
          </a:p>
        </p:txBody>
      </p:sp>
    </p:spTree>
    <p:extLst>
      <p:ext uri="{BB962C8B-B14F-4D97-AF65-F5344CB8AC3E}">
        <p14:creationId xmlns="" xmlns:p14="http://schemas.microsoft.com/office/powerpoint/2010/main" val="26164138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r>
              <a:rPr lang="en-IN" sz="2800" dirty="0"/>
              <a:t>Provide patient with a UVR protected </a:t>
            </a:r>
            <a:r>
              <a:rPr lang="en-IN" sz="2800" b="1" dirty="0">
                <a:solidFill>
                  <a:srgbClr val="C00000"/>
                </a:solidFill>
              </a:rPr>
              <a:t>goggles</a:t>
            </a:r>
          </a:p>
          <a:p>
            <a:pPr marL="0" indent="0">
              <a:buNone/>
            </a:pPr>
            <a:r>
              <a:rPr lang="en-IN" sz="2800" dirty="0"/>
              <a:t>UVR source</a:t>
            </a:r>
          </a:p>
          <a:p>
            <a:r>
              <a:rPr lang="en-IN" sz="2800" u="sng" dirty="0"/>
              <a:t>Turn the lamp 5 minutes prior 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r>
              <a:rPr lang="en-IN" sz="2800" dirty="0"/>
              <a:t>While estimating the time to produce the erythema at the intended distance with a given lamp, following factors are used:</a:t>
            </a:r>
          </a:p>
          <a:p>
            <a:r>
              <a:rPr lang="en-IN" sz="2800" dirty="0"/>
              <a:t>The skin classification</a:t>
            </a:r>
          </a:p>
          <a:p>
            <a:r>
              <a:rPr lang="en-IN" sz="2800" dirty="0"/>
              <a:t>Extent of recent exposure</a:t>
            </a:r>
          </a:p>
          <a:p>
            <a:r>
              <a:rPr lang="en-IN" sz="2800" dirty="0"/>
              <a:t>Specific lamp characteristics</a:t>
            </a:r>
          </a:p>
        </p:txBody>
      </p:sp>
    </p:spTree>
    <p:extLst>
      <p:ext uri="{BB962C8B-B14F-4D97-AF65-F5344CB8AC3E}">
        <p14:creationId xmlns="" xmlns:p14="http://schemas.microsoft.com/office/powerpoint/2010/main" val="13294382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/>
              <a:t>If not known, with the alpine sunlamp, an E1 typically takes about 30-90s at 50cm from the burner and a typical </a:t>
            </a:r>
            <a:r>
              <a:rPr lang="en-IN" sz="2800" dirty="0" err="1"/>
              <a:t>Theraktin</a:t>
            </a:r>
            <a:r>
              <a:rPr lang="en-IN" sz="2800" dirty="0"/>
              <a:t> 4-5 minutes at 50cm. (just a rough guideline)</a:t>
            </a:r>
          </a:p>
          <a:p>
            <a:pPr algn="just"/>
            <a:r>
              <a:rPr lang="en-IN" sz="2800" dirty="0"/>
              <a:t>Distance (usually 50cm)</a:t>
            </a:r>
          </a:p>
          <a:p>
            <a:pPr algn="just"/>
            <a:r>
              <a:rPr lang="en-IN" sz="2800" dirty="0"/>
              <a:t>Any topical application or systemic medication</a:t>
            </a:r>
          </a:p>
          <a:p>
            <a:pPr marL="0" indent="0" algn="just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3489662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Production of UVR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800" dirty="0"/>
              <a:t>For the </a:t>
            </a:r>
            <a:r>
              <a:rPr lang="en-IN" sz="2800" u="sng" dirty="0"/>
              <a:t>therapeutic purpose</a:t>
            </a:r>
            <a:r>
              <a:rPr lang="en-IN" sz="2800" dirty="0"/>
              <a:t>, ultraviolet generators are used which take the </a:t>
            </a:r>
            <a:r>
              <a:rPr lang="en-IN" sz="2800" u="sng" dirty="0"/>
              <a:t>form of lamps</a:t>
            </a:r>
            <a:r>
              <a:rPr lang="en-IN" sz="2800" dirty="0"/>
              <a:t>.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They employ either </a:t>
            </a:r>
            <a:r>
              <a:rPr lang="en-IN" sz="2800" u="sng" dirty="0">
                <a:solidFill>
                  <a:srgbClr val="C00000"/>
                </a:solidFill>
              </a:rPr>
              <a:t>a high or a low pressure tube across which a current is passed</a:t>
            </a:r>
            <a:r>
              <a:rPr lang="en-IN" sz="28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1849393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/>
              <a:t>Template</a:t>
            </a:r>
          </a:p>
          <a:p>
            <a:r>
              <a:rPr lang="en-IN" sz="2800" dirty="0"/>
              <a:t>Decide which test area to use (anterior forearm, or an area of body not exposed to sunlight)</a:t>
            </a:r>
          </a:p>
          <a:p>
            <a:r>
              <a:rPr lang="en-IN" sz="2800" dirty="0"/>
              <a:t>Make a template to cover this area </a:t>
            </a:r>
          </a:p>
          <a:p>
            <a:r>
              <a:rPr lang="en-IN" sz="2800" dirty="0"/>
              <a:t>Use a piece of lint or other blocking material</a:t>
            </a:r>
          </a:p>
          <a:p>
            <a:r>
              <a:rPr lang="en-IN" sz="2800" dirty="0"/>
              <a:t>Cut (three or four or five) separate holes of at least 2cm</a:t>
            </a:r>
            <a:r>
              <a:rPr lang="en-IN" sz="2800" baseline="30000" dirty="0"/>
              <a:t>2</a:t>
            </a:r>
            <a:r>
              <a:rPr lang="en-IN" sz="2800" dirty="0"/>
              <a:t> and at least 1cm</a:t>
            </a:r>
            <a:r>
              <a:rPr lang="en-IN" sz="2800" baseline="30000" dirty="0"/>
              <a:t>2 </a:t>
            </a:r>
            <a:r>
              <a:rPr lang="en-IN" sz="2800" dirty="0"/>
              <a:t>in the template.</a:t>
            </a:r>
          </a:p>
          <a:p>
            <a:r>
              <a:rPr lang="en-IN" sz="2800" dirty="0"/>
              <a:t>The area chosen must be visible to the patient. </a:t>
            </a:r>
          </a:p>
        </p:txBody>
      </p:sp>
    </p:spTree>
    <p:extLst>
      <p:ext uri="{BB962C8B-B14F-4D97-AF65-F5344CB8AC3E}">
        <p14:creationId xmlns="" xmlns:p14="http://schemas.microsoft.com/office/powerpoint/2010/main" val="28626807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r>
              <a:rPr lang="en-IN" sz="2800" dirty="0"/>
              <a:t>Fix the template firmly to the skin so that only deliberately exposed holes will be irradiated and none are over a joint line.</a:t>
            </a:r>
          </a:p>
          <a:p>
            <a:pPr marL="0" indent="0">
              <a:buNone/>
            </a:pPr>
            <a:r>
              <a:rPr lang="en-IN" sz="2800" dirty="0"/>
              <a:t>Applying the test dose</a:t>
            </a:r>
          </a:p>
          <a:p>
            <a:r>
              <a:rPr lang="en-IN" sz="2800" dirty="0"/>
              <a:t>Therapist and patient put on their goggles</a:t>
            </a:r>
          </a:p>
          <a:p>
            <a:r>
              <a:rPr lang="en-IN" sz="2800" dirty="0"/>
              <a:t>Cover the exposed areas</a:t>
            </a:r>
          </a:p>
          <a:p>
            <a:r>
              <a:rPr lang="en-IN" sz="2800" dirty="0"/>
              <a:t>50cm distance</a:t>
            </a:r>
          </a:p>
          <a:p>
            <a:r>
              <a:rPr lang="en-IN" sz="2800" dirty="0"/>
              <a:t>Radiation at right angle to the test area</a:t>
            </a:r>
          </a:p>
        </p:txBody>
      </p:sp>
    </p:spTree>
    <p:extLst>
      <p:ext uri="{BB962C8B-B14F-4D97-AF65-F5344CB8AC3E}">
        <p14:creationId xmlns="" xmlns:p14="http://schemas.microsoft.com/office/powerpoint/2010/main" val="5037993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Uncover the UVR source</a:t>
            </a:r>
          </a:p>
          <a:p>
            <a:pPr algn="just"/>
            <a:r>
              <a:rPr lang="en-IN" sz="2800" dirty="0"/>
              <a:t>Time the exposure to each hole</a:t>
            </a:r>
          </a:p>
          <a:p>
            <a:pPr algn="just"/>
            <a:r>
              <a:rPr lang="en-IN" sz="2800" dirty="0"/>
              <a:t>Usually the first hole is exposed for the entire time, the second for one time less, the third for two time periods less etc.</a:t>
            </a:r>
          </a:p>
          <a:p>
            <a:pPr marL="0" indent="0" algn="just">
              <a:buNone/>
            </a:pPr>
            <a:r>
              <a:rPr lang="en-IN" sz="2800" dirty="0"/>
              <a:t>Post-test</a:t>
            </a:r>
          </a:p>
          <a:p>
            <a:pPr algn="just"/>
            <a:r>
              <a:rPr lang="en-IN" sz="2800" dirty="0"/>
              <a:t>Advise the patient to check their skin at 4 to 6 h intervals for any signs of reddening, pain or swelling and provide them with a card to help them record their observations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16275298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Ask the patient to return after 24 hours to check the area</a:t>
            </a:r>
          </a:p>
          <a:p>
            <a:pPr algn="just"/>
            <a:r>
              <a:rPr lang="en-IN" sz="2800" b="1" dirty="0">
                <a:solidFill>
                  <a:srgbClr val="C00000"/>
                </a:solidFill>
              </a:rPr>
              <a:t>E1 or MED is the hole that appeared last and disappeared first, i.e. the least visible (minimally perceptible) response</a:t>
            </a:r>
          </a:p>
          <a:p>
            <a:pPr marL="0" indent="0" algn="just">
              <a:buNone/>
            </a:pPr>
            <a:r>
              <a:rPr lang="en-IN" sz="2800" dirty="0"/>
              <a:t>Repeat Tests</a:t>
            </a:r>
          </a:p>
          <a:p>
            <a:pPr marL="0" indent="0" algn="just">
              <a:buNone/>
            </a:pPr>
            <a:r>
              <a:rPr lang="en-IN" sz="2800" dirty="0"/>
              <a:t>If the patients’ medications are changed or a topical sensitizer or a new lamp has to be used.</a:t>
            </a:r>
          </a:p>
        </p:txBody>
      </p:sp>
    </p:spTree>
    <p:extLst>
      <p:ext uri="{BB962C8B-B14F-4D97-AF65-F5344CB8AC3E}">
        <p14:creationId xmlns="" xmlns:p14="http://schemas.microsoft.com/office/powerpoint/2010/main" val="37526056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/>
              <a:t>Skin Photosensitizers</a:t>
            </a:r>
          </a:p>
          <a:p>
            <a:pPr algn="just"/>
            <a:r>
              <a:rPr lang="en-IN" sz="2800" u="sng" dirty="0"/>
              <a:t>Skin develops a increased sensitivity to UVR following the ingestion or topical applications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Prior to erythema testing, the therapist must record all current medications and clean the skin of any topical substances not required for the test or treatment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Care needs to be exercised if patients’ drug regimen has been changed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17445940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/>
              <a:t>Progression of ultra-violet dosage</a:t>
            </a:r>
          </a:p>
          <a:p>
            <a:pPr algn="just"/>
            <a:r>
              <a:rPr lang="en-IN" sz="2800" dirty="0"/>
              <a:t>There is increased tolerance of UVR</a:t>
            </a:r>
          </a:p>
          <a:p>
            <a:pPr algn="just"/>
            <a:endParaRPr lang="en-IN" sz="2800" b="1" dirty="0"/>
          </a:p>
          <a:p>
            <a:pPr algn="just"/>
            <a:r>
              <a:rPr lang="en-IN" sz="2800" b="1" dirty="0"/>
              <a:t>Dose has to be increased each time to achieve the same erythemal effect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The increased dose needed is only an approximate guide as it depends on skin pigmentation and thickening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These figures only apply if the erythema has faded completely before a further dose of UVR is given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264512088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40394048"/>
              </p:ext>
            </p:extLst>
          </p:nvPr>
        </p:nvGraphicFramePr>
        <p:xfrm>
          <a:off x="457200" y="1600200"/>
          <a:ext cx="8229600" cy="312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01902"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/>
                        <a:t>Initial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/>
                        <a:t>Earliest time at which the dose can be repeated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/>
                        <a:t>Increase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23042"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/>
                        <a:t>E0 (suberythemal)</a:t>
                      </a:r>
                    </a:p>
                    <a:p>
                      <a:pPr algn="just"/>
                      <a:r>
                        <a:rPr lang="en-IN" sz="2000" dirty="0"/>
                        <a:t>E1 (MED dose)</a:t>
                      </a:r>
                    </a:p>
                    <a:p>
                      <a:pPr algn="just"/>
                      <a:r>
                        <a:rPr lang="en-IN" sz="2000" dirty="0"/>
                        <a:t>E2</a:t>
                      </a:r>
                    </a:p>
                    <a:p>
                      <a:pPr algn="just"/>
                      <a:r>
                        <a:rPr lang="en-IN" sz="2000" dirty="0"/>
                        <a:t>E3</a:t>
                      </a:r>
                    </a:p>
                    <a:p>
                      <a:pPr algn="just"/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/>
                        <a:t>24h</a:t>
                      </a:r>
                    </a:p>
                    <a:p>
                      <a:pPr algn="just"/>
                      <a:r>
                        <a:rPr lang="en-IN" sz="2000" dirty="0"/>
                        <a:t>1 or 2 days</a:t>
                      </a:r>
                    </a:p>
                    <a:p>
                      <a:pPr algn="just"/>
                      <a:r>
                        <a:rPr lang="en-IN" sz="2000" dirty="0"/>
                        <a:t>3-4 days</a:t>
                      </a:r>
                    </a:p>
                    <a:p>
                      <a:pPr algn="just"/>
                      <a:r>
                        <a:rPr lang="en-IN" sz="2000" dirty="0"/>
                        <a:t>7-10 days</a:t>
                      </a:r>
                    </a:p>
                    <a:p>
                      <a:pPr algn="just"/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N" sz="2000" dirty="0"/>
                        <a:t>12.5</a:t>
                      </a:r>
                    </a:p>
                    <a:p>
                      <a:pPr algn="just"/>
                      <a:r>
                        <a:rPr lang="en-IN" sz="2000" dirty="0"/>
                        <a:t>20 to 25</a:t>
                      </a:r>
                    </a:p>
                    <a:p>
                      <a:pPr algn="just"/>
                      <a:r>
                        <a:rPr lang="en-IN" sz="2000" dirty="0"/>
                        <a:t>50</a:t>
                      </a:r>
                    </a:p>
                    <a:p>
                      <a:pPr algn="just"/>
                      <a:r>
                        <a:rPr lang="en-IN" sz="2000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303350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r>
              <a:rPr lang="en-IN" sz="2800" b="1" dirty="0">
                <a:solidFill>
                  <a:srgbClr val="C00000"/>
                </a:solidFill>
              </a:rPr>
              <a:t>Repeat doses are not normally given before the erythema disappears as the skin response is too unpredictable</a:t>
            </a:r>
          </a:p>
          <a:p>
            <a:endParaRPr lang="en-IN" sz="2800" dirty="0"/>
          </a:p>
          <a:p>
            <a:r>
              <a:rPr lang="en-IN" sz="2800" dirty="0"/>
              <a:t>Advise on the increases used to repeat suberythemal doses varies: 10, 12.5 and 15% of the E1 </a:t>
            </a:r>
          </a:p>
          <a:p>
            <a:endParaRPr lang="en-IN" sz="2800" b="1" u="sng" dirty="0">
              <a:solidFill>
                <a:schemeClr val="accent2"/>
              </a:solidFill>
            </a:endParaRPr>
          </a:p>
          <a:p>
            <a:r>
              <a:rPr lang="en-IN" sz="2800" b="1" u="sng" dirty="0">
                <a:solidFill>
                  <a:schemeClr val="accent2"/>
                </a:solidFill>
              </a:rPr>
              <a:t>There is no reason for ever applying an E4 dose to the skin. </a:t>
            </a:r>
            <a:r>
              <a:rPr lang="en-IN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E4 dose is used only to treat the floor and walls of an open wound.</a:t>
            </a:r>
          </a:p>
        </p:txBody>
      </p:sp>
    </p:spTree>
    <p:extLst>
      <p:ext uri="{BB962C8B-B14F-4D97-AF65-F5344CB8AC3E}">
        <p14:creationId xmlns="" xmlns:p14="http://schemas.microsoft.com/office/powerpoint/2010/main" val="37229922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/>
              <a:t>Proportion of body surface irradiated</a:t>
            </a:r>
          </a:p>
          <a:p>
            <a:pPr marL="0" indent="0">
              <a:buNone/>
            </a:pPr>
            <a:endParaRPr lang="en-IN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59028486"/>
              </p:ext>
            </p:extLst>
          </p:nvPr>
        </p:nvGraphicFramePr>
        <p:xfrm>
          <a:off x="683568" y="2420888"/>
          <a:ext cx="7488832" cy="2255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r>
                        <a:rPr lang="en-IN" dirty="0"/>
                        <a:t>Level of erythema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Size of area treated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lang="en-IN" dirty="0"/>
                        <a:t>E0</a:t>
                      </a:r>
                    </a:p>
                    <a:p>
                      <a:r>
                        <a:rPr lang="en-IN" dirty="0"/>
                        <a:t>E1</a:t>
                      </a:r>
                    </a:p>
                    <a:p>
                      <a:r>
                        <a:rPr lang="en-IN" dirty="0"/>
                        <a:t>E2</a:t>
                      </a:r>
                    </a:p>
                    <a:p>
                      <a:r>
                        <a:rPr lang="en-IN" dirty="0"/>
                        <a:t>E3</a:t>
                      </a:r>
                    </a:p>
                    <a:p>
                      <a:r>
                        <a:rPr lang="en-IN" dirty="0"/>
                        <a:t>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Whole body</a:t>
                      </a:r>
                    </a:p>
                    <a:p>
                      <a:r>
                        <a:rPr lang="en-IN" dirty="0"/>
                        <a:t>Half or whole body</a:t>
                      </a:r>
                    </a:p>
                    <a:p>
                      <a:r>
                        <a:rPr lang="en-IN" dirty="0"/>
                        <a:t>20 to 25% of body surface</a:t>
                      </a:r>
                    </a:p>
                    <a:p>
                      <a:r>
                        <a:rPr lang="en-IN" dirty="0"/>
                        <a:t>4% of body surface</a:t>
                      </a:r>
                    </a:p>
                    <a:p>
                      <a:r>
                        <a:rPr lang="en-IN" dirty="0"/>
                        <a:t>Area in wound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47534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sz="4000" dirty="0"/>
              <a:t>Test Dose</a:t>
            </a:r>
            <a:br>
              <a:rPr lang="en-IN" sz="4000" dirty="0"/>
            </a:b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Air cooled lamp: </a:t>
            </a:r>
          </a:p>
          <a:p>
            <a:pPr marL="514350" indent="-514350">
              <a:buAutoNum type="arabicPeriod"/>
            </a:pPr>
            <a:r>
              <a:rPr lang="en-IN" sz="2800" dirty="0"/>
              <a:t>Suitable area of skin</a:t>
            </a:r>
          </a:p>
          <a:p>
            <a:pPr marL="514350" indent="-514350">
              <a:buAutoNum type="arabicPeriod"/>
            </a:pPr>
            <a:r>
              <a:rPr lang="en-IN" sz="2800" dirty="0"/>
              <a:t>Three differently shaped holes</a:t>
            </a:r>
          </a:p>
          <a:p>
            <a:pPr marL="514350" indent="-514350">
              <a:buAutoNum type="arabicPeriod"/>
            </a:pPr>
            <a:r>
              <a:rPr lang="en-IN" sz="2800" dirty="0"/>
              <a:t>Middle hole is 2cm by 2cm, with the hole on one side larger and the other smaller</a:t>
            </a:r>
          </a:p>
          <a:p>
            <a:pPr marL="514350" indent="-514350">
              <a:buAutoNum type="arabicPeriod"/>
            </a:pPr>
            <a:r>
              <a:rPr lang="en-IN" sz="2800" dirty="0"/>
              <a:t>Every lamp has its average E1 time and distance </a:t>
            </a:r>
          </a:p>
          <a:p>
            <a:pPr marL="0" indent="0">
              <a:buNone/>
            </a:pPr>
            <a:r>
              <a:rPr lang="en-IN" sz="2800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87045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of UVR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High pressure mercury </a:t>
            </a:r>
            <a:r>
              <a:rPr lang="en-US" sz="2800" dirty="0" err="1"/>
              <a:t>vapour</a:t>
            </a:r>
            <a:r>
              <a:rPr lang="en-US" sz="2800" dirty="0"/>
              <a:t> burner</a:t>
            </a:r>
          </a:p>
          <a:p>
            <a:r>
              <a:rPr lang="en-US" sz="2800" dirty="0"/>
              <a:t>The </a:t>
            </a:r>
            <a:r>
              <a:rPr lang="en-US" sz="2800" dirty="0" err="1"/>
              <a:t>Kromayer</a:t>
            </a:r>
            <a:r>
              <a:rPr lang="en-US" sz="2800" dirty="0"/>
              <a:t> lamp</a:t>
            </a:r>
          </a:p>
          <a:p>
            <a:r>
              <a:rPr lang="en-US" sz="2800" dirty="0"/>
              <a:t>Fluorescent tubes </a:t>
            </a:r>
          </a:p>
        </p:txBody>
      </p:sp>
    </p:spTree>
    <p:extLst>
      <p:ext uri="{BB962C8B-B14F-4D97-AF65-F5344CB8AC3E}">
        <p14:creationId xmlns="" xmlns:p14="http://schemas.microsoft.com/office/powerpoint/2010/main" val="18911036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solidFill>
                  <a:schemeClr val="accent6">
                    <a:lumMod val="75000"/>
                  </a:schemeClr>
                </a:solidFill>
              </a:rPr>
              <a:t>Given the average E1 of the lamp, durations for E2, E3 and E4 doses are calculated as</a:t>
            </a:r>
          </a:p>
          <a:p>
            <a:pPr marL="0" indent="0">
              <a:buNone/>
            </a:pPr>
            <a:r>
              <a:rPr lang="en-IN" sz="2800" dirty="0">
                <a:solidFill>
                  <a:schemeClr val="accent6">
                    <a:lumMod val="75000"/>
                  </a:schemeClr>
                </a:solidFill>
              </a:rPr>
              <a:t>E2 time= E1 time X 2.5</a:t>
            </a:r>
          </a:p>
          <a:p>
            <a:pPr marL="0" indent="0">
              <a:buNone/>
            </a:pPr>
            <a:r>
              <a:rPr lang="en-IN" sz="2800" dirty="0">
                <a:solidFill>
                  <a:schemeClr val="accent6">
                    <a:lumMod val="75000"/>
                  </a:schemeClr>
                </a:solidFill>
              </a:rPr>
              <a:t>E3 time= E1 time X 5</a:t>
            </a:r>
          </a:p>
          <a:p>
            <a:pPr marL="0" indent="0">
              <a:buNone/>
            </a:pPr>
            <a:r>
              <a:rPr lang="en-IN" sz="2800" dirty="0">
                <a:solidFill>
                  <a:schemeClr val="accent6">
                    <a:lumMod val="75000"/>
                  </a:schemeClr>
                </a:solidFill>
              </a:rPr>
              <a:t>E4 time= E1 time X 10</a:t>
            </a:r>
          </a:p>
          <a:p>
            <a:r>
              <a:rPr lang="en-IN" sz="2800" dirty="0"/>
              <a:t>Inverse square law: half the distance requires a quarter the time for the same effect</a:t>
            </a:r>
          </a:p>
          <a:p>
            <a:r>
              <a:rPr lang="en-IN" sz="2800" dirty="0"/>
              <a:t>Patients’ card</a:t>
            </a:r>
          </a:p>
        </p:txBody>
      </p:sp>
    </p:spTree>
    <p:extLst>
      <p:ext uri="{BB962C8B-B14F-4D97-AF65-F5344CB8AC3E}">
        <p14:creationId xmlns="" xmlns:p14="http://schemas.microsoft.com/office/powerpoint/2010/main" val="5274932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 err="1"/>
              <a:t>Theraktin</a:t>
            </a:r>
            <a:r>
              <a:rPr lang="en-IN" sz="2800" dirty="0"/>
              <a:t> tunnel</a:t>
            </a:r>
          </a:p>
          <a:p>
            <a:pPr marL="514350" indent="-514350">
              <a:buAutoNum type="arabicPeriod"/>
            </a:pPr>
            <a:r>
              <a:rPr lang="en-IN" sz="2800" dirty="0"/>
              <a:t>Larger holes (4cm X 4cm)</a:t>
            </a:r>
          </a:p>
          <a:p>
            <a:pPr marL="514350" indent="-514350">
              <a:buAutoNum type="arabicPeriod"/>
            </a:pPr>
            <a:r>
              <a:rPr lang="en-IN" sz="2800" dirty="0"/>
              <a:t>Abdomen</a:t>
            </a:r>
          </a:p>
          <a:p>
            <a:pPr marL="514350" indent="-514350">
              <a:buAutoNum type="arabicPeriod"/>
            </a:pPr>
            <a:endParaRPr lang="en-IN" sz="2800" dirty="0"/>
          </a:p>
          <a:p>
            <a:r>
              <a:rPr lang="en-IN" sz="2800" dirty="0" err="1"/>
              <a:t>Kromayer</a:t>
            </a:r>
            <a:r>
              <a:rPr lang="en-IN" sz="2800" dirty="0"/>
              <a:t> lamp</a:t>
            </a:r>
          </a:p>
          <a:p>
            <a:pPr marL="0" indent="0">
              <a:buNone/>
            </a:pPr>
            <a:r>
              <a:rPr lang="en-IN" sz="2800" dirty="0"/>
              <a:t>1. Small holes (0.25 cm X 0.25 cm)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424561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Acne</a:t>
            </a:r>
          </a:p>
          <a:p>
            <a:r>
              <a:rPr lang="en-IN" sz="2800" dirty="0"/>
              <a:t>Psoriasis</a:t>
            </a:r>
          </a:p>
          <a:p>
            <a:r>
              <a:rPr lang="en-IN" sz="2800" dirty="0"/>
              <a:t>Skin wounds</a:t>
            </a:r>
          </a:p>
          <a:p>
            <a:r>
              <a:rPr lang="en-IN" sz="2800" dirty="0"/>
              <a:t>Intact skin</a:t>
            </a:r>
          </a:p>
          <a:p>
            <a:r>
              <a:rPr lang="en-IN" sz="2800" dirty="0"/>
              <a:t>Counter-irritation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705305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Contra-indications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Hypersensitivity to light</a:t>
            </a:r>
          </a:p>
          <a:p>
            <a:r>
              <a:rPr lang="en-IN" sz="2800" dirty="0"/>
              <a:t>Deep X-ray therapy</a:t>
            </a:r>
          </a:p>
          <a:p>
            <a:r>
              <a:rPr lang="en-IN" sz="2800" dirty="0"/>
              <a:t>Erythema</a:t>
            </a:r>
          </a:p>
          <a:p>
            <a:r>
              <a:rPr lang="en-IN" sz="2800" dirty="0"/>
              <a:t>Skin conditions</a:t>
            </a:r>
          </a:p>
        </p:txBody>
      </p:sp>
    </p:spTree>
    <p:extLst>
      <p:ext uri="{BB962C8B-B14F-4D97-AF65-F5344CB8AC3E}">
        <p14:creationId xmlns="" xmlns:p14="http://schemas.microsoft.com/office/powerpoint/2010/main" val="353496431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/>
              <a:t>PUVA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PUVA means </a:t>
            </a:r>
            <a:r>
              <a:rPr lang="en-IN" sz="2800" b="1" dirty="0"/>
              <a:t>Psoralen and UVA</a:t>
            </a:r>
          </a:p>
          <a:p>
            <a:pPr algn="just"/>
            <a:r>
              <a:rPr lang="en-IN" sz="2800" dirty="0"/>
              <a:t>Psoralens are UV sensitizers which can be applied topically or systematically</a:t>
            </a:r>
          </a:p>
          <a:p>
            <a:pPr algn="just"/>
            <a:r>
              <a:rPr lang="en-IN" sz="2800" u="sng" dirty="0">
                <a:solidFill>
                  <a:schemeClr val="accent2"/>
                </a:solidFill>
              </a:rPr>
              <a:t>Rationale is that UVA dose can be reduced while producing the same therapeutic effect</a:t>
            </a:r>
          </a:p>
          <a:p>
            <a:pPr algn="just"/>
            <a:r>
              <a:rPr lang="en-IN" sz="2800" dirty="0"/>
              <a:t>Treatment is provided in a </a:t>
            </a:r>
            <a:r>
              <a:rPr lang="en-IN" sz="2800" dirty="0">
                <a:solidFill>
                  <a:schemeClr val="accent2">
                    <a:lumMod val="75000"/>
                  </a:schemeClr>
                </a:solidFill>
              </a:rPr>
              <a:t>PUVA unit or cabinet</a:t>
            </a:r>
            <a:r>
              <a:rPr lang="en-IN" sz="2800" dirty="0"/>
              <a:t>. Some are like the </a:t>
            </a:r>
            <a:r>
              <a:rPr lang="en-IN" sz="2800" dirty="0" err="1"/>
              <a:t>theraktin</a:t>
            </a:r>
            <a:r>
              <a:rPr lang="en-IN" sz="2800" dirty="0"/>
              <a:t> tunnel and others are in vertical cabinets</a:t>
            </a:r>
          </a:p>
          <a:p>
            <a:pPr algn="just"/>
            <a:r>
              <a:rPr lang="en-IN" sz="2800" u="sng" dirty="0"/>
              <a:t>PUVA erythema differs from that produced by sunburn or UVB alone.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10301509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/>
          </a:bodyPr>
          <a:lstStyle/>
          <a:p>
            <a:pPr algn="just"/>
            <a:r>
              <a:rPr lang="en-IN" sz="2800" dirty="0"/>
              <a:t>The effect takes 24 to 36 hours to appear and they peak at 72 to 96 hours or later. </a:t>
            </a:r>
          </a:p>
          <a:p>
            <a:pPr algn="just"/>
            <a:endParaRPr lang="en-IN" sz="2800" u="sng" dirty="0"/>
          </a:p>
          <a:p>
            <a:pPr algn="just"/>
            <a:r>
              <a:rPr lang="en-IN" sz="2800" u="sng" dirty="0"/>
              <a:t>The treatment dose is usually at the E1.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To maintain this level, treatment needs to be systematically increased.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Treatment is typically given twice a week, progressively increasing the dose at weekly intervals for several weeks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/>
              <a:t>The UVA dosage is measured in </a:t>
            </a:r>
            <a:r>
              <a:rPr lang="en-IN" sz="2800" b="1" u="sng" dirty="0"/>
              <a:t>Jcm</a:t>
            </a:r>
            <a:r>
              <a:rPr lang="en-IN" sz="2800" b="1" u="sng" baseline="30000" dirty="0"/>
              <a:t>-2</a:t>
            </a:r>
          </a:p>
          <a:p>
            <a:endParaRPr lang="en-IN" sz="2800" dirty="0"/>
          </a:p>
          <a:p>
            <a:endParaRPr lang="en-IN" sz="2800" dirty="0"/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40289682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r>
              <a:rPr lang="en-IN" sz="2800" dirty="0"/>
              <a:t>Dose increases 0.5-1 Jcm</a:t>
            </a:r>
            <a:r>
              <a:rPr lang="en-IN" sz="2800" baseline="30000" dirty="0"/>
              <a:t>-2</a:t>
            </a:r>
          </a:p>
          <a:p>
            <a:pPr marL="0" indent="0">
              <a:buNone/>
            </a:pPr>
            <a:endParaRPr lang="en-IN" sz="2800" b="1" dirty="0"/>
          </a:p>
          <a:p>
            <a:pPr marL="0" indent="0">
              <a:buNone/>
            </a:pPr>
            <a:r>
              <a:rPr lang="en-IN" sz="2800" b="1" dirty="0"/>
              <a:t>Topical Psoralen applications</a:t>
            </a:r>
          </a:p>
          <a:p>
            <a:pPr algn="just"/>
            <a:r>
              <a:rPr lang="en-IN" sz="2800" dirty="0"/>
              <a:t>For a small area of psoriasis or a resistant area, a topical preparation of 8-methoxypsoralen is applied</a:t>
            </a:r>
          </a:p>
          <a:p>
            <a:pPr algn="just"/>
            <a:r>
              <a:rPr lang="en-IN" sz="2800" dirty="0"/>
              <a:t>The UVR dose required is less as using a topical application produces a higher local concentration of the drug in the skin than a systematic application</a:t>
            </a:r>
          </a:p>
          <a:p>
            <a:pPr algn="just"/>
            <a:r>
              <a:rPr lang="en-IN" sz="2800" dirty="0"/>
              <a:t>PUVA bath can also be used</a:t>
            </a:r>
          </a:p>
        </p:txBody>
      </p:sp>
    </p:spTree>
    <p:extLst>
      <p:ext uri="{BB962C8B-B14F-4D97-AF65-F5344CB8AC3E}">
        <p14:creationId xmlns="" xmlns:p14="http://schemas.microsoft.com/office/powerpoint/2010/main" val="40882175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/>
              <a:t>Systemic psoralens</a:t>
            </a:r>
          </a:p>
          <a:p>
            <a:pPr algn="just"/>
            <a:r>
              <a:rPr lang="en-IN" sz="2800" dirty="0"/>
              <a:t>Patients are given 8-methoxypsoralen </a:t>
            </a:r>
            <a:r>
              <a:rPr lang="en-IN" sz="2800" dirty="0" err="1"/>
              <a:t>Usome</a:t>
            </a:r>
            <a:r>
              <a:rPr lang="en-IN" sz="2800" dirty="0"/>
              <a:t> 1-3h before exposure to the UVR</a:t>
            </a:r>
          </a:p>
          <a:p>
            <a:pPr algn="just"/>
            <a:endParaRPr lang="en-IN" sz="2800" b="1" dirty="0"/>
          </a:p>
          <a:p>
            <a:pPr algn="just"/>
            <a:r>
              <a:rPr lang="en-IN" sz="2800" b="1" dirty="0"/>
              <a:t>They are given grey or green glasses to wear while sensitized i.e. from the time of taking the tablets until 8h afterwards</a:t>
            </a:r>
          </a:p>
          <a:p>
            <a:pPr algn="just"/>
            <a:endParaRPr lang="en-IN" sz="2800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en-IN" sz="2800" u="sng" dirty="0">
                <a:solidFill>
                  <a:schemeClr val="accent2">
                    <a:lumMod val="75000"/>
                  </a:schemeClr>
                </a:solidFill>
              </a:rPr>
              <a:t>They are also warned not to expose themselves to the sun for </a:t>
            </a:r>
            <a:r>
              <a:rPr lang="en-IN" sz="2800" u="sng" dirty="0" err="1">
                <a:solidFill>
                  <a:schemeClr val="accent2">
                    <a:lumMod val="75000"/>
                  </a:schemeClr>
                </a:solidFill>
              </a:rPr>
              <a:t>atleast</a:t>
            </a:r>
            <a:r>
              <a:rPr lang="en-IN" sz="2800" u="sng" dirty="0">
                <a:solidFill>
                  <a:schemeClr val="accent2">
                    <a:lumMod val="75000"/>
                  </a:schemeClr>
                </a:solidFill>
              </a:rPr>
              <a:t> 8 h from ingestion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36222145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/>
              <a:t>Re-PUVA (Retinoid PUVA)</a:t>
            </a:r>
          </a:p>
          <a:p>
            <a:pPr algn="just"/>
            <a:r>
              <a:rPr lang="en-IN" sz="2800" dirty="0"/>
              <a:t>This has been shown to clear those plaques not cleared with either PUVA or </a:t>
            </a:r>
            <a:r>
              <a:rPr lang="en-IN" sz="2800" dirty="0" err="1"/>
              <a:t>retinoids</a:t>
            </a:r>
            <a:r>
              <a:rPr lang="en-IN" sz="2800" dirty="0"/>
              <a:t> alone at normal dosages</a:t>
            </a:r>
          </a:p>
        </p:txBody>
      </p:sp>
    </p:spTree>
    <p:extLst>
      <p:ext uri="{BB962C8B-B14F-4D97-AF65-F5344CB8AC3E}">
        <p14:creationId xmlns="" xmlns:p14="http://schemas.microsoft.com/office/powerpoint/2010/main" val="63142933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/>
              <a:t>Dangers of PUVA</a:t>
            </a:r>
          </a:p>
          <a:p>
            <a:r>
              <a:rPr lang="en-IN" sz="2800" dirty="0"/>
              <a:t>Increased risk of </a:t>
            </a:r>
            <a:r>
              <a:rPr lang="en-IN" sz="2800" u="sng" dirty="0"/>
              <a:t>melanoma</a:t>
            </a:r>
            <a:r>
              <a:rPr lang="en-IN" sz="2800" dirty="0"/>
              <a:t> with long term repeated use</a:t>
            </a:r>
          </a:p>
          <a:p>
            <a:r>
              <a:rPr lang="en-IN" sz="2800" dirty="0"/>
              <a:t>Marked </a:t>
            </a:r>
            <a:r>
              <a:rPr lang="en-IN" sz="2800" u="sng" dirty="0"/>
              <a:t>pigmentation</a:t>
            </a:r>
            <a:r>
              <a:rPr lang="en-IN" sz="2800" dirty="0"/>
              <a:t> (after 2 or 3 weeks of PUVA treatment)</a:t>
            </a:r>
          </a:p>
          <a:p>
            <a:endParaRPr lang="en-IN" sz="2800" dirty="0"/>
          </a:p>
          <a:p>
            <a:pPr marL="0" indent="0">
              <a:buNone/>
            </a:pPr>
            <a:endParaRPr lang="en-IN" sz="2800" dirty="0"/>
          </a:p>
        </p:txBody>
      </p:sp>
    </p:spTree>
    <p:extLst>
      <p:ext uri="{BB962C8B-B14F-4D97-AF65-F5344CB8AC3E}">
        <p14:creationId xmlns="" xmlns:p14="http://schemas.microsoft.com/office/powerpoint/2010/main" val="340042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High Pressure Mercury-</a:t>
            </a:r>
            <a:r>
              <a:rPr lang="en-US" sz="3600" dirty="0" err="1"/>
              <a:t>vapour</a:t>
            </a:r>
            <a:r>
              <a:rPr lang="en-US" sz="3600" dirty="0"/>
              <a:t> Burner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u="sng" dirty="0">
                <a:solidFill>
                  <a:schemeClr val="tx2">
                    <a:lumMod val="75000"/>
                  </a:schemeClr>
                </a:solidFill>
              </a:rPr>
              <a:t>U-shaped</a:t>
            </a:r>
            <a:r>
              <a:rPr lang="en-US" sz="2800" dirty="0"/>
              <a:t> burner</a:t>
            </a:r>
          </a:p>
          <a:p>
            <a:pPr algn="just"/>
            <a:r>
              <a:rPr lang="en-US" sz="2800" dirty="0"/>
              <a:t>The burner is made of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quartz</a:t>
            </a:r>
            <a:r>
              <a:rPr lang="en-US" sz="2800" dirty="0"/>
              <a:t> (</a:t>
            </a:r>
            <a:r>
              <a:rPr lang="en-US" sz="2800" u="sng" dirty="0">
                <a:solidFill>
                  <a:srgbClr val="C00000"/>
                </a:solidFill>
              </a:rPr>
              <a:t>can withstand very high temperature and has a fairly low coefficient of expansion</a:t>
            </a:r>
            <a:r>
              <a:rPr lang="en-US" sz="2800" dirty="0"/>
              <a:t>)</a:t>
            </a:r>
          </a:p>
          <a:p>
            <a:pPr algn="just"/>
            <a:r>
              <a:rPr lang="en-US" sz="2800" dirty="0"/>
              <a:t>Quartz allows the passage of UVR</a:t>
            </a:r>
          </a:p>
          <a:p>
            <a:pPr algn="just"/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Argon gas </a:t>
            </a:r>
            <a:r>
              <a:rPr lang="en-US" sz="2800" dirty="0"/>
              <a:t>is enclosed in the tube at low pressure</a:t>
            </a:r>
          </a:p>
          <a:p>
            <a:pPr algn="just"/>
            <a:r>
              <a:rPr lang="en-US" sz="2800" dirty="0"/>
              <a:t>A </a:t>
            </a:r>
            <a:r>
              <a:rPr lang="en-US" sz="2800" dirty="0">
                <a:solidFill>
                  <a:srgbClr val="00B050"/>
                </a:solidFill>
              </a:rPr>
              <a:t>small quantity of mercury </a:t>
            </a:r>
            <a:r>
              <a:rPr lang="en-US" sz="2800" dirty="0"/>
              <a:t>is also enclosed in the tube</a:t>
            </a:r>
          </a:p>
          <a:p>
            <a:pPr algn="just"/>
            <a:r>
              <a:rPr lang="en-US" sz="2800" u="sng" dirty="0"/>
              <a:t>Electrodes are sealed at either 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031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r>
              <a:rPr lang="en-IN" dirty="0"/>
              <a:t>Thank you</a:t>
            </a:r>
          </a:p>
        </p:txBody>
      </p:sp>
    </p:spTree>
    <p:extLst>
      <p:ext uri="{BB962C8B-B14F-4D97-AF65-F5344CB8AC3E}">
        <p14:creationId xmlns="" xmlns:p14="http://schemas.microsoft.com/office/powerpoint/2010/main" val="929961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992888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62549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Two metal caps are surrounding the ends across which a high potential difference is applied.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>
                <a:solidFill>
                  <a:srgbClr val="00B050"/>
                </a:solidFill>
              </a:rPr>
              <a:t>Argon is normally extremely stable and inert 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In order to pass a current through the tube, the argon atoms must be ionized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Applying very high potential difference (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400 volts</a:t>
            </a:r>
            <a:r>
              <a:rPr lang="en-US" sz="2800" dirty="0"/>
              <a:t>) across the tube for a fraction of a second 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ionize the argon </a:t>
            </a:r>
          </a:p>
        </p:txBody>
      </p:sp>
    </p:spTree>
    <p:extLst>
      <p:ext uri="{BB962C8B-B14F-4D97-AF65-F5344CB8AC3E}">
        <p14:creationId xmlns="" xmlns:p14="http://schemas.microsoft.com/office/powerpoint/2010/main" val="2575933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 algn="just"/>
            <a:r>
              <a:rPr lang="en-US" sz="2800" dirty="0"/>
              <a:t>Start button---- auto-transformer---- step up to 400 volts ----- once the argon gas is ionized----- normal mains voltage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u="sng" dirty="0"/>
              <a:t>Electrons move towards positive terminal and then around the circuit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u="sng" dirty="0"/>
              <a:t>Positive ions move towards the negative terminal and collect an electron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Exactly the same number of electrons leave the burner at the positive terminal as enter the negative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401705942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">
      <a:majorFont>
        <a:latin typeface="Vodafone Rg"/>
        <a:ea typeface=""/>
        <a:cs typeface=""/>
      </a:majorFont>
      <a:minorFont>
        <a:latin typeface="Vodafon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429</TotalTime>
  <Words>2717</Words>
  <Application>Microsoft Office PowerPoint</Application>
  <PresentationFormat>On-screen Show (4:3)</PresentationFormat>
  <Paragraphs>399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blank</vt:lpstr>
      <vt:lpstr>Ultra-violet Radiation                               Dr.Nalina Gupta</vt:lpstr>
      <vt:lpstr>Slide 2</vt:lpstr>
      <vt:lpstr>Classification of UVR</vt:lpstr>
      <vt:lpstr>Production of UVR</vt:lpstr>
      <vt:lpstr>Production of UVR</vt:lpstr>
      <vt:lpstr>High Pressure Mercury-vapour Burner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The Kromayer Lamp</vt:lpstr>
      <vt:lpstr>Kromayer lamp</vt:lpstr>
      <vt:lpstr>Slide 17</vt:lpstr>
      <vt:lpstr>Slide 18</vt:lpstr>
      <vt:lpstr>Fluorescent Tubes</vt:lpstr>
      <vt:lpstr>Slide 20</vt:lpstr>
      <vt:lpstr>Slide 21</vt:lpstr>
      <vt:lpstr>Slide 22</vt:lpstr>
      <vt:lpstr>Physiological effects of Ultra-violet</vt:lpstr>
      <vt:lpstr>Slide 24</vt:lpstr>
      <vt:lpstr>Slide 25</vt:lpstr>
      <vt:lpstr>Longer-term effects of UVR</vt:lpstr>
      <vt:lpstr>Slide 27</vt:lpstr>
      <vt:lpstr>DNA Damage and Skin Cancer</vt:lpstr>
      <vt:lpstr>Effect of UVR on the Eye</vt:lpstr>
      <vt:lpstr>Slide 30</vt:lpstr>
      <vt:lpstr>Therapeutic Uses and Indications</vt:lpstr>
      <vt:lpstr>Slide 32</vt:lpstr>
      <vt:lpstr>Slide 33</vt:lpstr>
      <vt:lpstr>Slide 34</vt:lpstr>
      <vt:lpstr>Treatment Principles using UVR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 Test Dose </vt:lpstr>
      <vt:lpstr>Slide 50</vt:lpstr>
      <vt:lpstr>Slide 51</vt:lpstr>
      <vt:lpstr>Indications</vt:lpstr>
      <vt:lpstr>Contra-indications</vt:lpstr>
      <vt:lpstr>PUVA</vt:lpstr>
      <vt:lpstr>Slide 55</vt:lpstr>
      <vt:lpstr>Slide 56</vt:lpstr>
      <vt:lpstr>Slide 57</vt:lpstr>
      <vt:lpstr>Slide 58</vt:lpstr>
      <vt:lpstr>Slide 59</vt:lpstr>
      <vt:lpstr>Thank you</vt:lpstr>
    </vt:vector>
  </TitlesOfParts>
  <Company>Vodafone Essar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Ultra-violet Radiation</dc:title>
  <dc:creator>NALINA</dc:creator>
  <cp:lastModifiedBy>Mihir</cp:lastModifiedBy>
  <cp:revision>66</cp:revision>
  <dcterms:created xsi:type="dcterms:W3CDTF">2017-11-14T06:33:30Z</dcterms:created>
  <dcterms:modified xsi:type="dcterms:W3CDTF">2020-08-17T09:16:39Z</dcterms:modified>
</cp:coreProperties>
</file>