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0" r:id="rId1"/>
  </p:sldMasterIdLst>
  <p:sldIdLst>
    <p:sldId id="259" r:id="rId2"/>
    <p:sldId id="262" r:id="rId3"/>
    <p:sldId id="271" r:id="rId4"/>
    <p:sldId id="272" r:id="rId5"/>
    <p:sldId id="274" r:id="rId6"/>
    <p:sldId id="275" r:id="rId7"/>
    <p:sldId id="276" r:id="rId8"/>
    <p:sldId id="278" r:id="rId9"/>
    <p:sldId id="279" r:id="rId10"/>
    <p:sldId id="282" r:id="rId11"/>
    <p:sldId id="280" r:id="rId12"/>
    <p:sldId id="281"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9" r:id="rId29"/>
    <p:sldId id="265" r:id="rId30"/>
    <p:sldId id="266" r:id="rId31"/>
    <p:sldId id="268" r:id="rId32"/>
    <p:sldId id="269" r:id="rId33"/>
    <p:sldId id="270" r:id="rId34"/>
    <p:sldId id="26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294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74" d="100"/>
          <a:sy n="74" d="100"/>
        </p:scale>
        <p:origin x="-10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809B0B-3364-4C98-95C7-4B6279339C4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92C56BF9-DDBD-41D3-AD04-FF43F0F3C4B5}">
      <dgm:prSet phldrT="[Text]"/>
      <dgm:spPr/>
      <dgm:t>
        <a:bodyPr/>
        <a:lstStyle/>
        <a:p>
          <a:r>
            <a:rPr lang="en-US" dirty="0" smtClean="0"/>
            <a:t>Training</a:t>
          </a:r>
          <a:endParaRPr lang="en-US" dirty="0"/>
        </a:p>
      </dgm:t>
    </dgm:pt>
    <dgm:pt modelId="{907AE541-4D0B-4D86-B9B8-756F2BF95F69}" type="parTrans" cxnId="{D0BDEC9D-411E-43CD-8E32-756F3DFC7324}">
      <dgm:prSet/>
      <dgm:spPr/>
      <dgm:t>
        <a:bodyPr/>
        <a:lstStyle/>
        <a:p>
          <a:endParaRPr lang="en-US"/>
        </a:p>
      </dgm:t>
    </dgm:pt>
    <dgm:pt modelId="{DD480952-E552-4335-870F-B630F3EF5F73}" type="sibTrans" cxnId="{D0BDEC9D-411E-43CD-8E32-756F3DFC7324}">
      <dgm:prSet/>
      <dgm:spPr/>
      <dgm:t>
        <a:bodyPr/>
        <a:lstStyle/>
        <a:p>
          <a:endParaRPr lang="en-US"/>
        </a:p>
      </dgm:t>
    </dgm:pt>
    <dgm:pt modelId="{A3AAC20A-8F24-4461-A1F7-360C3AAF622E}">
      <dgm:prSet phldrT="[Text]" custT="1"/>
      <dgm:spPr/>
      <dgm:t>
        <a:bodyPr/>
        <a:lstStyle/>
        <a:p>
          <a:r>
            <a:rPr lang="en-US" sz="2400" dirty="0" smtClean="0">
              <a:solidFill>
                <a:schemeClr val="tx2">
                  <a:lumMod val="75000"/>
                </a:schemeClr>
              </a:solidFill>
            </a:rPr>
            <a:t>It is process of increase the technical skills of employee.</a:t>
          </a:r>
          <a:endParaRPr lang="en-US" sz="2400" dirty="0">
            <a:solidFill>
              <a:schemeClr val="tx2">
                <a:lumMod val="75000"/>
              </a:schemeClr>
            </a:solidFill>
          </a:endParaRPr>
        </a:p>
      </dgm:t>
    </dgm:pt>
    <dgm:pt modelId="{A9259F20-9A48-495D-BBF3-C230220F9558}" type="parTrans" cxnId="{8290B9ED-C25C-44A5-B297-B90959F9771C}">
      <dgm:prSet/>
      <dgm:spPr/>
      <dgm:t>
        <a:bodyPr/>
        <a:lstStyle/>
        <a:p>
          <a:endParaRPr lang="en-US"/>
        </a:p>
      </dgm:t>
    </dgm:pt>
    <dgm:pt modelId="{3D9E4ECC-3A97-462E-AA2A-11051393FB27}" type="sibTrans" cxnId="{8290B9ED-C25C-44A5-B297-B90959F9771C}">
      <dgm:prSet/>
      <dgm:spPr/>
      <dgm:t>
        <a:bodyPr/>
        <a:lstStyle/>
        <a:p>
          <a:endParaRPr lang="en-US"/>
        </a:p>
      </dgm:t>
    </dgm:pt>
    <dgm:pt modelId="{C2435ABF-B43A-48B8-B076-B2501BCB7CEE}">
      <dgm:prSet phldrT="[Text]"/>
      <dgm:spPr/>
      <dgm:t>
        <a:bodyPr/>
        <a:lstStyle/>
        <a:p>
          <a:r>
            <a:rPr lang="en-US" dirty="0" smtClean="0"/>
            <a:t>Development</a:t>
          </a:r>
          <a:endParaRPr lang="en-US" dirty="0"/>
        </a:p>
      </dgm:t>
    </dgm:pt>
    <dgm:pt modelId="{D774620A-E4DF-41B8-AC28-A2CD0724C5C5}" type="parTrans" cxnId="{85C01088-7B47-4EE4-B627-CF998A033D74}">
      <dgm:prSet/>
      <dgm:spPr/>
      <dgm:t>
        <a:bodyPr/>
        <a:lstStyle/>
        <a:p>
          <a:endParaRPr lang="en-US"/>
        </a:p>
      </dgm:t>
    </dgm:pt>
    <dgm:pt modelId="{42265CAB-475F-492A-9E18-9BBA0123FFFA}" type="sibTrans" cxnId="{85C01088-7B47-4EE4-B627-CF998A033D74}">
      <dgm:prSet/>
      <dgm:spPr/>
      <dgm:t>
        <a:bodyPr/>
        <a:lstStyle/>
        <a:p>
          <a:endParaRPr lang="en-US"/>
        </a:p>
      </dgm:t>
    </dgm:pt>
    <dgm:pt modelId="{C0DC4251-543D-430F-9A51-AD64FAF619A9}">
      <dgm:prSet phldrT="[Text]" custT="1"/>
      <dgm:spPr/>
      <dgm:t>
        <a:bodyPr/>
        <a:lstStyle/>
        <a:p>
          <a:r>
            <a:rPr lang="en-US" sz="2400" dirty="0" smtClean="0">
              <a:solidFill>
                <a:schemeClr val="tx2">
                  <a:lumMod val="75000"/>
                </a:schemeClr>
              </a:solidFill>
            </a:rPr>
            <a:t>Learning opportunities designed to help employees grow.</a:t>
          </a:r>
          <a:endParaRPr lang="en-US" sz="2400" dirty="0">
            <a:solidFill>
              <a:schemeClr val="tx2">
                <a:lumMod val="75000"/>
              </a:schemeClr>
            </a:solidFill>
          </a:endParaRPr>
        </a:p>
      </dgm:t>
    </dgm:pt>
    <dgm:pt modelId="{B8E574DD-BE81-4957-897D-FB36AC47707A}" type="parTrans" cxnId="{A8C2513E-9578-4390-9406-262ACD438919}">
      <dgm:prSet/>
      <dgm:spPr/>
      <dgm:t>
        <a:bodyPr/>
        <a:lstStyle/>
        <a:p>
          <a:endParaRPr lang="en-US"/>
        </a:p>
      </dgm:t>
    </dgm:pt>
    <dgm:pt modelId="{63BD90BB-74FE-48D3-8E7C-E772A5324C83}" type="sibTrans" cxnId="{A8C2513E-9578-4390-9406-262ACD438919}">
      <dgm:prSet/>
      <dgm:spPr/>
      <dgm:t>
        <a:bodyPr/>
        <a:lstStyle/>
        <a:p>
          <a:endParaRPr lang="en-US"/>
        </a:p>
      </dgm:t>
    </dgm:pt>
    <dgm:pt modelId="{C17075DD-8C35-4F1A-B916-E25ADC840558}">
      <dgm:prSet phldrT="[Text]"/>
      <dgm:spPr/>
      <dgm:t>
        <a:bodyPr/>
        <a:lstStyle/>
        <a:p>
          <a:r>
            <a:rPr lang="en-US" dirty="0" smtClean="0"/>
            <a:t>Education</a:t>
          </a:r>
          <a:endParaRPr lang="en-US" dirty="0"/>
        </a:p>
      </dgm:t>
    </dgm:pt>
    <dgm:pt modelId="{513B98CC-93C9-44F2-9A6E-60344B1F061E}" type="parTrans" cxnId="{C57F3D61-F634-4961-AC3C-DB478867B616}">
      <dgm:prSet/>
      <dgm:spPr/>
      <dgm:t>
        <a:bodyPr/>
        <a:lstStyle/>
        <a:p>
          <a:endParaRPr lang="en-US"/>
        </a:p>
      </dgm:t>
    </dgm:pt>
    <dgm:pt modelId="{5B33622D-3856-4CAA-953E-223312785DEF}" type="sibTrans" cxnId="{C57F3D61-F634-4961-AC3C-DB478867B616}">
      <dgm:prSet/>
      <dgm:spPr/>
      <dgm:t>
        <a:bodyPr/>
        <a:lstStyle/>
        <a:p>
          <a:endParaRPr lang="en-US"/>
        </a:p>
      </dgm:t>
    </dgm:pt>
    <dgm:pt modelId="{CB05CF8F-1EE3-4D46-A7B3-5C91767FB56B}">
      <dgm:prSet custT="1"/>
      <dgm:spPr/>
      <dgm:t>
        <a:bodyPr/>
        <a:lstStyle/>
        <a:p>
          <a:r>
            <a:rPr lang="en-US" sz="2400" dirty="0" smtClean="0">
              <a:solidFill>
                <a:schemeClr val="tx2">
                  <a:lumMod val="75000"/>
                </a:schemeClr>
              </a:solidFill>
            </a:rPr>
            <a:t>It is theoretical learning in classrooms</a:t>
          </a:r>
          <a:r>
            <a:rPr lang="en-US" sz="3200" dirty="0" smtClean="0"/>
            <a:t>.</a:t>
          </a:r>
          <a:endParaRPr lang="en-US" sz="3200" dirty="0"/>
        </a:p>
      </dgm:t>
    </dgm:pt>
    <dgm:pt modelId="{F3D94704-9CF8-459E-B9F1-CA1A5FE8B7EB}" type="parTrans" cxnId="{45EDA4FC-EE04-4D7F-98A7-8C5E3B5F9D62}">
      <dgm:prSet/>
      <dgm:spPr/>
      <dgm:t>
        <a:bodyPr/>
        <a:lstStyle/>
        <a:p>
          <a:endParaRPr lang="en-US"/>
        </a:p>
      </dgm:t>
    </dgm:pt>
    <dgm:pt modelId="{85372501-4612-4B82-B50B-12A6E5C048B0}" type="sibTrans" cxnId="{45EDA4FC-EE04-4D7F-98A7-8C5E3B5F9D62}">
      <dgm:prSet/>
      <dgm:spPr/>
      <dgm:t>
        <a:bodyPr/>
        <a:lstStyle/>
        <a:p>
          <a:endParaRPr lang="en-US"/>
        </a:p>
      </dgm:t>
    </dgm:pt>
    <dgm:pt modelId="{21D1BEC7-ED5C-4916-9D59-0BB3D4F407FD}" type="pres">
      <dgm:prSet presAssocID="{0A809B0B-3364-4C98-95C7-4B6279339C49}" presName="linearFlow" presStyleCnt="0">
        <dgm:presLayoutVars>
          <dgm:dir/>
          <dgm:animLvl val="lvl"/>
          <dgm:resizeHandles val="exact"/>
        </dgm:presLayoutVars>
      </dgm:prSet>
      <dgm:spPr/>
      <dgm:t>
        <a:bodyPr/>
        <a:lstStyle/>
        <a:p>
          <a:endParaRPr lang="en-US"/>
        </a:p>
      </dgm:t>
    </dgm:pt>
    <dgm:pt modelId="{56E9F191-7243-4416-902F-B156033E132D}" type="pres">
      <dgm:prSet presAssocID="{92C56BF9-DDBD-41D3-AD04-FF43F0F3C4B5}" presName="composite" presStyleCnt="0"/>
      <dgm:spPr/>
    </dgm:pt>
    <dgm:pt modelId="{D96F1ACE-4DD6-4DCB-939D-F28ADE80F293}" type="pres">
      <dgm:prSet presAssocID="{92C56BF9-DDBD-41D3-AD04-FF43F0F3C4B5}" presName="parentText" presStyleLbl="alignNode1" presStyleIdx="0" presStyleCnt="3">
        <dgm:presLayoutVars>
          <dgm:chMax val="1"/>
          <dgm:bulletEnabled val="1"/>
        </dgm:presLayoutVars>
      </dgm:prSet>
      <dgm:spPr/>
      <dgm:t>
        <a:bodyPr/>
        <a:lstStyle/>
        <a:p>
          <a:endParaRPr lang="en-US"/>
        </a:p>
      </dgm:t>
    </dgm:pt>
    <dgm:pt modelId="{00D3DCEC-15DE-41B2-BF88-00747B93D5ED}" type="pres">
      <dgm:prSet presAssocID="{92C56BF9-DDBD-41D3-AD04-FF43F0F3C4B5}" presName="descendantText" presStyleLbl="alignAcc1" presStyleIdx="0" presStyleCnt="3">
        <dgm:presLayoutVars>
          <dgm:bulletEnabled val="1"/>
        </dgm:presLayoutVars>
      </dgm:prSet>
      <dgm:spPr/>
      <dgm:t>
        <a:bodyPr/>
        <a:lstStyle/>
        <a:p>
          <a:endParaRPr lang="en-US"/>
        </a:p>
      </dgm:t>
    </dgm:pt>
    <dgm:pt modelId="{5C8D5E85-38B0-4DF2-9FF9-4DDA8B033C25}" type="pres">
      <dgm:prSet presAssocID="{DD480952-E552-4335-870F-B630F3EF5F73}" presName="sp" presStyleCnt="0"/>
      <dgm:spPr/>
    </dgm:pt>
    <dgm:pt modelId="{A9566E01-123D-4D69-8544-9CE27A5A0141}" type="pres">
      <dgm:prSet presAssocID="{C2435ABF-B43A-48B8-B076-B2501BCB7CEE}" presName="composite" presStyleCnt="0"/>
      <dgm:spPr/>
    </dgm:pt>
    <dgm:pt modelId="{B1F7651F-DE9F-4080-91A9-D98F3DFE4A20}" type="pres">
      <dgm:prSet presAssocID="{C2435ABF-B43A-48B8-B076-B2501BCB7CEE}" presName="parentText" presStyleLbl="alignNode1" presStyleIdx="1" presStyleCnt="3">
        <dgm:presLayoutVars>
          <dgm:chMax val="1"/>
          <dgm:bulletEnabled val="1"/>
        </dgm:presLayoutVars>
      </dgm:prSet>
      <dgm:spPr/>
      <dgm:t>
        <a:bodyPr/>
        <a:lstStyle/>
        <a:p>
          <a:endParaRPr lang="en-US"/>
        </a:p>
      </dgm:t>
    </dgm:pt>
    <dgm:pt modelId="{B8379BD3-E926-4AFA-BA68-224364FBB39C}" type="pres">
      <dgm:prSet presAssocID="{C2435ABF-B43A-48B8-B076-B2501BCB7CEE}" presName="descendantText" presStyleLbl="alignAcc1" presStyleIdx="1" presStyleCnt="3">
        <dgm:presLayoutVars>
          <dgm:bulletEnabled val="1"/>
        </dgm:presLayoutVars>
      </dgm:prSet>
      <dgm:spPr/>
      <dgm:t>
        <a:bodyPr/>
        <a:lstStyle/>
        <a:p>
          <a:endParaRPr lang="en-US"/>
        </a:p>
      </dgm:t>
    </dgm:pt>
    <dgm:pt modelId="{67658457-E503-463B-B9BF-DC6BCB931522}" type="pres">
      <dgm:prSet presAssocID="{42265CAB-475F-492A-9E18-9BBA0123FFFA}" presName="sp" presStyleCnt="0"/>
      <dgm:spPr/>
    </dgm:pt>
    <dgm:pt modelId="{54648BD0-CB68-4CD4-AA72-87A90CF512EF}" type="pres">
      <dgm:prSet presAssocID="{C17075DD-8C35-4F1A-B916-E25ADC840558}" presName="composite" presStyleCnt="0"/>
      <dgm:spPr/>
    </dgm:pt>
    <dgm:pt modelId="{42A46164-0CCA-4508-820C-11B6EF8B190E}" type="pres">
      <dgm:prSet presAssocID="{C17075DD-8C35-4F1A-B916-E25ADC840558}" presName="parentText" presStyleLbl="alignNode1" presStyleIdx="2" presStyleCnt="3">
        <dgm:presLayoutVars>
          <dgm:chMax val="1"/>
          <dgm:bulletEnabled val="1"/>
        </dgm:presLayoutVars>
      </dgm:prSet>
      <dgm:spPr/>
      <dgm:t>
        <a:bodyPr/>
        <a:lstStyle/>
        <a:p>
          <a:endParaRPr lang="en-US"/>
        </a:p>
      </dgm:t>
    </dgm:pt>
    <dgm:pt modelId="{B4E7F15B-2990-42FE-8EC8-FCC0E8BC3BA5}" type="pres">
      <dgm:prSet presAssocID="{C17075DD-8C35-4F1A-B916-E25ADC840558}" presName="descendantText" presStyleLbl="alignAcc1" presStyleIdx="2" presStyleCnt="3">
        <dgm:presLayoutVars>
          <dgm:bulletEnabled val="1"/>
        </dgm:presLayoutVars>
      </dgm:prSet>
      <dgm:spPr/>
      <dgm:t>
        <a:bodyPr/>
        <a:lstStyle/>
        <a:p>
          <a:endParaRPr lang="en-US"/>
        </a:p>
      </dgm:t>
    </dgm:pt>
  </dgm:ptLst>
  <dgm:cxnLst>
    <dgm:cxn modelId="{A8C2513E-9578-4390-9406-262ACD438919}" srcId="{C2435ABF-B43A-48B8-B076-B2501BCB7CEE}" destId="{C0DC4251-543D-430F-9A51-AD64FAF619A9}" srcOrd="0" destOrd="0" parTransId="{B8E574DD-BE81-4957-897D-FB36AC47707A}" sibTransId="{63BD90BB-74FE-48D3-8E7C-E772A5324C83}"/>
    <dgm:cxn modelId="{E21F6B56-2A5A-4D99-9892-CD534856BCBB}" type="presOf" srcId="{CB05CF8F-1EE3-4D46-A7B3-5C91767FB56B}" destId="{B4E7F15B-2990-42FE-8EC8-FCC0E8BC3BA5}" srcOrd="0" destOrd="0" presId="urn:microsoft.com/office/officeart/2005/8/layout/chevron2"/>
    <dgm:cxn modelId="{45EDA4FC-EE04-4D7F-98A7-8C5E3B5F9D62}" srcId="{C17075DD-8C35-4F1A-B916-E25ADC840558}" destId="{CB05CF8F-1EE3-4D46-A7B3-5C91767FB56B}" srcOrd="0" destOrd="0" parTransId="{F3D94704-9CF8-459E-B9F1-CA1A5FE8B7EB}" sibTransId="{85372501-4612-4B82-B50B-12A6E5C048B0}"/>
    <dgm:cxn modelId="{55EDC0A9-F006-4E5A-8EE3-F30AC7557C19}" type="presOf" srcId="{C17075DD-8C35-4F1A-B916-E25ADC840558}" destId="{42A46164-0CCA-4508-820C-11B6EF8B190E}" srcOrd="0" destOrd="0" presId="urn:microsoft.com/office/officeart/2005/8/layout/chevron2"/>
    <dgm:cxn modelId="{85C01088-7B47-4EE4-B627-CF998A033D74}" srcId="{0A809B0B-3364-4C98-95C7-4B6279339C49}" destId="{C2435ABF-B43A-48B8-B076-B2501BCB7CEE}" srcOrd="1" destOrd="0" parTransId="{D774620A-E4DF-41B8-AC28-A2CD0724C5C5}" sibTransId="{42265CAB-475F-492A-9E18-9BBA0123FFFA}"/>
    <dgm:cxn modelId="{D0BDEC9D-411E-43CD-8E32-756F3DFC7324}" srcId="{0A809B0B-3364-4C98-95C7-4B6279339C49}" destId="{92C56BF9-DDBD-41D3-AD04-FF43F0F3C4B5}" srcOrd="0" destOrd="0" parTransId="{907AE541-4D0B-4D86-B9B8-756F2BF95F69}" sibTransId="{DD480952-E552-4335-870F-B630F3EF5F73}"/>
    <dgm:cxn modelId="{1321F02F-881A-4F1F-9370-23FB1FDA8C45}" type="presOf" srcId="{C0DC4251-543D-430F-9A51-AD64FAF619A9}" destId="{B8379BD3-E926-4AFA-BA68-224364FBB39C}" srcOrd="0" destOrd="0" presId="urn:microsoft.com/office/officeart/2005/8/layout/chevron2"/>
    <dgm:cxn modelId="{8290B9ED-C25C-44A5-B297-B90959F9771C}" srcId="{92C56BF9-DDBD-41D3-AD04-FF43F0F3C4B5}" destId="{A3AAC20A-8F24-4461-A1F7-360C3AAF622E}" srcOrd="0" destOrd="0" parTransId="{A9259F20-9A48-495D-BBF3-C230220F9558}" sibTransId="{3D9E4ECC-3A97-462E-AA2A-11051393FB27}"/>
    <dgm:cxn modelId="{AF0B1BAA-9DAF-41A5-BFCF-B0FBBDC3F241}" type="presOf" srcId="{92C56BF9-DDBD-41D3-AD04-FF43F0F3C4B5}" destId="{D96F1ACE-4DD6-4DCB-939D-F28ADE80F293}" srcOrd="0" destOrd="0" presId="urn:microsoft.com/office/officeart/2005/8/layout/chevron2"/>
    <dgm:cxn modelId="{D79782F5-E31B-4716-87ED-4A3B4DFAE3CB}" type="presOf" srcId="{C2435ABF-B43A-48B8-B076-B2501BCB7CEE}" destId="{B1F7651F-DE9F-4080-91A9-D98F3DFE4A20}" srcOrd="0" destOrd="0" presId="urn:microsoft.com/office/officeart/2005/8/layout/chevron2"/>
    <dgm:cxn modelId="{C57F3D61-F634-4961-AC3C-DB478867B616}" srcId="{0A809B0B-3364-4C98-95C7-4B6279339C49}" destId="{C17075DD-8C35-4F1A-B916-E25ADC840558}" srcOrd="2" destOrd="0" parTransId="{513B98CC-93C9-44F2-9A6E-60344B1F061E}" sibTransId="{5B33622D-3856-4CAA-953E-223312785DEF}"/>
    <dgm:cxn modelId="{F4F292C7-A378-4508-92EF-E928D325A327}" type="presOf" srcId="{0A809B0B-3364-4C98-95C7-4B6279339C49}" destId="{21D1BEC7-ED5C-4916-9D59-0BB3D4F407FD}" srcOrd="0" destOrd="0" presId="urn:microsoft.com/office/officeart/2005/8/layout/chevron2"/>
    <dgm:cxn modelId="{8FA6FB7E-B79F-4279-8DBF-A60C3750A2E4}" type="presOf" srcId="{A3AAC20A-8F24-4461-A1F7-360C3AAF622E}" destId="{00D3DCEC-15DE-41B2-BF88-00747B93D5ED}" srcOrd="0" destOrd="0" presId="urn:microsoft.com/office/officeart/2005/8/layout/chevron2"/>
    <dgm:cxn modelId="{FA5870F5-FAAD-4A89-8ABA-4A41705ECC76}" type="presParOf" srcId="{21D1BEC7-ED5C-4916-9D59-0BB3D4F407FD}" destId="{56E9F191-7243-4416-902F-B156033E132D}" srcOrd="0" destOrd="0" presId="urn:microsoft.com/office/officeart/2005/8/layout/chevron2"/>
    <dgm:cxn modelId="{A9819B0C-BD99-457F-A8F0-9120F812EEC3}" type="presParOf" srcId="{56E9F191-7243-4416-902F-B156033E132D}" destId="{D96F1ACE-4DD6-4DCB-939D-F28ADE80F293}" srcOrd="0" destOrd="0" presId="urn:microsoft.com/office/officeart/2005/8/layout/chevron2"/>
    <dgm:cxn modelId="{547B6434-9858-44C0-AAD9-2AB344F0FE48}" type="presParOf" srcId="{56E9F191-7243-4416-902F-B156033E132D}" destId="{00D3DCEC-15DE-41B2-BF88-00747B93D5ED}" srcOrd="1" destOrd="0" presId="urn:microsoft.com/office/officeart/2005/8/layout/chevron2"/>
    <dgm:cxn modelId="{9414429E-8915-48FB-94D1-B753F3154F80}" type="presParOf" srcId="{21D1BEC7-ED5C-4916-9D59-0BB3D4F407FD}" destId="{5C8D5E85-38B0-4DF2-9FF9-4DDA8B033C25}" srcOrd="1" destOrd="0" presId="urn:microsoft.com/office/officeart/2005/8/layout/chevron2"/>
    <dgm:cxn modelId="{553BB254-BB6D-4FCE-AF51-9642AFCBB655}" type="presParOf" srcId="{21D1BEC7-ED5C-4916-9D59-0BB3D4F407FD}" destId="{A9566E01-123D-4D69-8544-9CE27A5A0141}" srcOrd="2" destOrd="0" presId="urn:microsoft.com/office/officeart/2005/8/layout/chevron2"/>
    <dgm:cxn modelId="{D1E79F90-249D-4B11-BBF7-0B8F3C1ED7AE}" type="presParOf" srcId="{A9566E01-123D-4D69-8544-9CE27A5A0141}" destId="{B1F7651F-DE9F-4080-91A9-D98F3DFE4A20}" srcOrd="0" destOrd="0" presId="urn:microsoft.com/office/officeart/2005/8/layout/chevron2"/>
    <dgm:cxn modelId="{8747EE3E-4B90-4731-BE30-F7FBC6D5BF3D}" type="presParOf" srcId="{A9566E01-123D-4D69-8544-9CE27A5A0141}" destId="{B8379BD3-E926-4AFA-BA68-224364FBB39C}" srcOrd="1" destOrd="0" presId="urn:microsoft.com/office/officeart/2005/8/layout/chevron2"/>
    <dgm:cxn modelId="{578E3593-A889-422A-A8C6-4448C1A77B21}" type="presParOf" srcId="{21D1BEC7-ED5C-4916-9D59-0BB3D4F407FD}" destId="{67658457-E503-463B-B9BF-DC6BCB931522}" srcOrd="3" destOrd="0" presId="urn:microsoft.com/office/officeart/2005/8/layout/chevron2"/>
    <dgm:cxn modelId="{B00685A7-95C7-4B07-9695-F230148FD0B9}" type="presParOf" srcId="{21D1BEC7-ED5C-4916-9D59-0BB3D4F407FD}" destId="{54648BD0-CB68-4CD4-AA72-87A90CF512EF}" srcOrd="4" destOrd="0" presId="urn:microsoft.com/office/officeart/2005/8/layout/chevron2"/>
    <dgm:cxn modelId="{5336EB41-282C-4CAA-A42C-7559945FDE9E}" type="presParOf" srcId="{54648BD0-CB68-4CD4-AA72-87A90CF512EF}" destId="{42A46164-0CCA-4508-820C-11B6EF8B190E}" srcOrd="0" destOrd="0" presId="urn:microsoft.com/office/officeart/2005/8/layout/chevron2"/>
    <dgm:cxn modelId="{E4C5DFDB-D394-4282-8143-E1D60DA8B901}" type="presParOf" srcId="{54648BD0-CB68-4CD4-AA72-87A90CF512EF}" destId="{B4E7F15B-2990-42FE-8EC8-FCC0E8BC3BA5}"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5054890C-8F74-4AF2-BF26-52AC0F9FF08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54890C-8F74-4AF2-BF26-52AC0F9FF08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54890C-8F74-4AF2-BF26-52AC0F9FF08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5054890C-8F74-4AF2-BF26-52AC0F9FF08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5054890C-8F74-4AF2-BF26-52AC0F9FF083}"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5054890C-8F74-4AF2-BF26-52AC0F9FF08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5054890C-8F74-4AF2-BF26-52AC0F9FF083}"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54890C-8F74-4AF2-BF26-52AC0F9FF08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54890C-8F74-4AF2-BF26-52AC0F9FF08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54890C-8F74-4AF2-BF26-52AC0F9FF08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smtClean="0"/>
              <a:t>Click icon to add picture</a:t>
            </a:r>
            <a:endParaRPr kumimoji="0" lang="en-US" dirty="0"/>
          </a:p>
        </p:txBody>
      </p:sp>
      <p:sp>
        <p:nvSpPr>
          <p:cNvPr id="7" name="Date Placeholder 6"/>
          <p:cNvSpPr>
            <a:spLocks noGrp="1"/>
          </p:cNvSpPr>
          <p:nvPr>
            <p:ph type="dt" sz="half" idx="10"/>
          </p:nvPr>
        </p:nvSpPr>
        <p:spPr/>
        <p:txBody>
          <a:bodyPr/>
          <a:lstStyle/>
          <a:p>
            <a:fld id="{1B058767-5FF0-40B8-8C28-B3B988005748}" type="datetimeFigureOut">
              <a:rPr lang="en-US" smtClean="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5054890C-8F74-4AF2-BF26-52AC0F9FF083}"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B058767-5FF0-40B8-8C28-B3B988005748}" type="datetimeFigureOut">
              <a:rPr lang="en-US" smtClean="0"/>
              <a:pPr/>
              <a:t>8/27/2020</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054890C-8F74-4AF2-BF26-52AC0F9FF083}"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4261" r:id="rId1"/>
    <p:sldLayoutId id="2147484262" r:id="rId2"/>
    <p:sldLayoutId id="2147484263" r:id="rId3"/>
    <p:sldLayoutId id="2147484264" r:id="rId4"/>
    <p:sldLayoutId id="2147484265" r:id="rId5"/>
    <p:sldLayoutId id="2147484266" r:id="rId6"/>
    <p:sldLayoutId id="2147484267" r:id="rId7"/>
    <p:sldLayoutId id="2147484268" r:id="rId8"/>
    <p:sldLayoutId id="2147484269" r:id="rId9"/>
    <p:sldLayoutId id="2147484270" r:id="rId10"/>
    <p:sldLayoutId id="21474842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81600" y="4398496"/>
            <a:ext cx="2590800" cy="646331"/>
          </a:xfrm>
          <a:prstGeom prst="rect">
            <a:avLst/>
          </a:prstGeom>
        </p:spPr>
        <p:txBody>
          <a:bodyPr wrap="square">
            <a:spAutoFit/>
          </a:bodyPr>
          <a:lstStyle/>
          <a:p>
            <a:pPr>
              <a:buNone/>
            </a:pPr>
            <a:r>
              <a:rPr lang="en-US" b="1" dirty="0" smtClean="0">
                <a:solidFill>
                  <a:schemeClr val="bg2">
                    <a:lumMod val="25000"/>
                  </a:schemeClr>
                </a:solidFill>
              </a:rPr>
              <a:t>                                                                                        </a:t>
            </a:r>
            <a:r>
              <a:rPr lang="en-US" b="1" dirty="0" smtClean="0">
                <a:solidFill>
                  <a:schemeClr val="bg2">
                    <a:lumMod val="25000"/>
                  </a:schemeClr>
                </a:solidFill>
              </a:rPr>
              <a:t>Dr. </a:t>
            </a:r>
            <a:r>
              <a:rPr lang="en-US" b="1" dirty="0" err="1" smtClean="0">
                <a:solidFill>
                  <a:schemeClr val="bg2">
                    <a:lumMod val="25000"/>
                  </a:schemeClr>
                </a:solidFill>
              </a:rPr>
              <a:t>Subhasish</a:t>
            </a:r>
            <a:r>
              <a:rPr lang="en-US" b="1" dirty="0" smtClean="0">
                <a:solidFill>
                  <a:schemeClr val="bg2">
                    <a:lumMod val="25000"/>
                  </a:schemeClr>
                </a:solidFill>
              </a:rPr>
              <a:t> </a:t>
            </a:r>
            <a:r>
              <a:rPr lang="en-US" b="1" dirty="0" err="1" smtClean="0">
                <a:solidFill>
                  <a:schemeClr val="bg2">
                    <a:lumMod val="25000"/>
                  </a:schemeClr>
                </a:solidFill>
              </a:rPr>
              <a:t>Chatterjee</a:t>
            </a:r>
            <a:endParaRPr lang="en-US" sz="2000" b="1" dirty="0" smtClean="0">
              <a:solidFill>
                <a:schemeClr val="bg2">
                  <a:lumMod val="25000"/>
                </a:schemeClr>
              </a:solidFill>
            </a:endParaRPr>
          </a:p>
        </p:txBody>
      </p:sp>
      <p:sp>
        <p:nvSpPr>
          <p:cNvPr id="4" name="Rectangle 3"/>
          <p:cNvSpPr/>
          <p:nvPr/>
        </p:nvSpPr>
        <p:spPr>
          <a:xfrm>
            <a:off x="762000" y="1066800"/>
            <a:ext cx="6096000" cy="2123658"/>
          </a:xfrm>
          <a:prstGeom prst="rect">
            <a:avLst/>
          </a:prstGeom>
        </p:spPr>
        <p:txBody>
          <a:bodyPr wrap="square">
            <a:spAutoFit/>
          </a:bodyPr>
          <a:lstStyle/>
          <a:p>
            <a:pPr>
              <a:buNone/>
            </a:pPr>
            <a:r>
              <a:rPr lang="en-US" sz="4400" b="1" dirty="0" smtClean="0">
                <a:solidFill>
                  <a:srgbClr val="4D2943"/>
                </a:solidFill>
              </a:rPr>
              <a:t>TRAINING, DEVELOPMENT &amp; CAREER MANAGEMENT</a:t>
            </a:r>
            <a:endParaRPr lang="en-US" sz="4400" b="1" dirty="0">
              <a:solidFill>
                <a:srgbClr val="4D2943"/>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training process model</a:t>
            </a:r>
            <a:endParaRPr lang="en-US" dirty="0"/>
          </a:p>
        </p:txBody>
      </p:sp>
      <p:pic>
        <p:nvPicPr>
          <p:cNvPr id="6" name="Content Placeholder 5" descr="Training+Process+Model.jpg"/>
          <p:cNvPicPr>
            <a:picLocks noGrp="1" noChangeAspect="1"/>
          </p:cNvPicPr>
          <p:nvPr>
            <p:ph idx="1"/>
          </p:nvPr>
        </p:nvPicPr>
        <p:blipFill>
          <a:blip r:embed="rId2"/>
          <a:stretch>
            <a:fillRect/>
          </a:stretch>
        </p:blipFill>
        <p:spPr>
          <a:xfrm>
            <a:off x="1630892" y="1554163"/>
            <a:ext cx="6034616" cy="4525962"/>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1. needs assessment</a:t>
            </a:r>
            <a:endParaRPr lang="en-US" dirty="0"/>
          </a:p>
        </p:txBody>
      </p:sp>
      <p:sp>
        <p:nvSpPr>
          <p:cNvPr id="3" name="Content Placeholder 2"/>
          <p:cNvSpPr>
            <a:spLocks noGrp="1"/>
          </p:cNvSpPr>
          <p:nvPr>
            <p:ph idx="1"/>
          </p:nvPr>
        </p:nvSpPr>
        <p:spPr/>
        <p:txBody>
          <a:bodyPr>
            <a:normAutofit/>
          </a:bodyPr>
          <a:lstStyle/>
          <a:p>
            <a:pPr>
              <a:buNone/>
            </a:pPr>
            <a:r>
              <a:rPr lang="en-US" sz="2800" dirty="0" smtClean="0">
                <a:solidFill>
                  <a:schemeClr val="bg2">
                    <a:lumMod val="50000"/>
                  </a:schemeClr>
                </a:solidFill>
              </a:rPr>
              <a:t> </a:t>
            </a:r>
          </a:p>
          <a:p>
            <a:r>
              <a:rPr lang="en-US" sz="2400" dirty="0" smtClean="0">
                <a:solidFill>
                  <a:schemeClr val="tx2">
                    <a:lumMod val="75000"/>
                  </a:schemeClr>
                </a:solidFill>
              </a:rPr>
              <a:t>Needs assessment diagnoses present problems &amp; future challenges to be met through training and development. Organisations spend vast sums of money on training &amp; development. Before committing such huge resources, organisation would do well to assess the training needs of their employees.</a:t>
            </a:r>
          </a:p>
          <a:p>
            <a:r>
              <a:rPr lang="en-US" sz="2400" dirty="0" smtClean="0">
                <a:solidFill>
                  <a:schemeClr val="tx2">
                    <a:lumMod val="75000"/>
                  </a:schemeClr>
                </a:solidFill>
              </a:rPr>
              <a:t>Need assessment occurs at 2 levels: Group &amp; Individual.An individually obviously needs training when his or her perfomance falls short of expectations.</a:t>
            </a:r>
          </a:p>
          <a:p>
            <a:pPr>
              <a:buNone/>
            </a:pPr>
            <a:endParaRPr lang="en-US" sz="2800"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2400" dirty="0" smtClean="0"/>
              <a:t>Assessment of training needs must also focus on anticipated skills of an employee. Technology changes fast &amp; new technology demand new skills. It  is necessary that the employee be trained to acquire new skills. This will help him or her to progress in his or her career path. Training  &amp; Development is essential to prepare the employee to handle more challenging  tasks. Individual may also require new skills because of possible job transfers</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model for initiatives when perfomance discrepancy is identified</a:t>
            </a:r>
            <a:endParaRPr lang="en-US" dirty="0"/>
          </a:p>
        </p:txBody>
      </p:sp>
      <p:pic>
        <p:nvPicPr>
          <p:cNvPr id="6" name="Content Placeholder 5" descr="Capture.PNG"/>
          <p:cNvPicPr>
            <a:picLocks noGrp="1" noChangeAspect="1"/>
          </p:cNvPicPr>
          <p:nvPr>
            <p:ph idx="1"/>
          </p:nvPr>
        </p:nvPicPr>
        <p:blipFill>
          <a:blip r:embed="rId2"/>
          <a:stretch>
            <a:fillRect/>
          </a:stretch>
        </p:blipFill>
        <p:spPr>
          <a:xfrm>
            <a:off x="1375905" y="1659430"/>
            <a:ext cx="6544589" cy="4315428"/>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needs assessment</a:t>
            </a:r>
            <a:endParaRPr lang="en-US" dirty="0"/>
          </a:p>
        </p:txBody>
      </p:sp>
      <p:sp>
        <p:nvSpPr>
          <p:cNvPr id="3" name="Content Placeholder 2"/>
          <p:cNvSpPr>
            <a:spLocks noGrp="1"/>
          </p:cNvSpPr>
          <p:nvPr>
            <p:ph idx="1"/>
          </p:nvPr>
        </p:nvSpPr>
        <p:spPr>
          <a:xfrm>
            <a:off x="304800" y="1600200"/>
            <a:ext cx="8686800" cy="4525963"/>
          </a:xfrm>
        </p:spPr>
        <p:txBody>
          <a:bodyPr>
            <a:normAutofit lnSpcReduction="10000"/>
          </a:bodyPr>
          <a:lstStyle/>
          <a:p>
            <a:r>
              <a:rPr lang="en-US" sz="2400" dirty="0" smtClean="0">
                <a:solidFill>
                  <a:schemeClr val="bg2">
                    <a:lumMod val="50000"/>
                  </a:schemeClr>
                </a:solidFill>
              </a:rPr>
              <a:t>ORGANISATIONAL SUPPORT</a:t>
            </a:r>
            <a:r>
              <a:rPr lang="en-US" sz="2400" dirty="0" smtClean="0">
                <a:solidFill>
                  <a:schemeClr val="tx2">
                    <a:lumMod val="75000"/>
                  </a:schemeClr>
                </a:solidFill>
              </a:rPr>
              <a:t>: When need assessment is carefully designed &amp; supported by firm, disruption is minimised &amp; co operation is much more likely to occur.</a:t>
            </a:r>
          </a:p>
          <a:p>
            <a:r>
              <a:rPr lang="en-US" sz="2400" dirty="0" smtClean="0">
                <a:solidFill>
                  <a:schemeClr val="bg2">
                    <a:lumMod val="50000"/>
                  </a:schemeClr>
                </a:solidFill>
              </a:rPr>
              <a:t>TASK &amp; KSA ANALYSIS</a:t>
            </a:r>
            <a:r>
              <a:rPr lang="en-US" sz="2400" dirty="0" smtClean="0">
                <a:solidFill>
                  <a:schemeClr val="tx2">
                    <a:lumMod val="75000"/>
                  </a:schemeClr>
                </a:solidFill>
              </a:rPr>
              <a:t>:In addition to obtaining organisational support &amp; making organisational analysis, it is necessary to assess &amp; identify what tasks are needed on each job &amp; which knowledge, skills &amp; abilities(KSA) are necessary to perform these tasks.</a:t>
            </a:r>
          </a:p>
          <a:p>
            <a:r>
              <a:rPr lang="en-US" sz="2400" dirty="0" smtClean="0">
                <a:solidFill>
                  <a:schemeClr val="bg2">
                    <a:lumMod val="50000"/>
                  </a:schemeClr>
                </a:solidFill>
              </a:rPr>
              <a:t>PERSON ANALYSIS</a:t>
            </a:r>
            <a:r>
              <a:rPr lang="en-US" sz="2400" dirty="0" smtClean="0">
                <a:solidFill>
                  <a:schemeClr val="tx2">
                    <a:lumMod val="75000"/>
                  </a:schemeClr>
                </a:solidFill>
              </a:rPr>
              <a:t>: This analysis obviously targets individual employees. Important aspect of person analysis is to determine which necessary KSAs have already been learnt by the prospective trainee so that precious training time is not wasted repeating what has already been acquired.</a:t>
            </a:r>
          </a:p>
          <a:p>
            <a:endParaRPr lang="en-US" sz="24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needs assessment</a:t>
            </a:r>
            <a:endParaRPr lang="en-US" dirty="0"/>
          </a:p>
        </p:txBody>
      </p:sp>
      <p:sp>
        <p:nvSpPr>
          <p:cNvPr id="3" name="Content Placeholder 2"/>
          <p:cNvSpPr>
            <a:spLocks noGrp="1"/>
          </p:cNvSpPr>
          <p:nvPr>
            <p:ph idx="1"/>
          </p:nvPr>
        </p:nvSpPr>
        <p:spPr/>
        <p:txBody>
          <a:bodyPr>
            <a:normAutofit/>
          </a:bodyPr>
          <a:lstStyle/>
          <a:p>
            <a:r>
              <a:rPr lang="en-US" sz="2400" dirty="0" smtClean="0"/>
              <a:t>Trainer may be informed about the broader needs of the trainees.</a:t>
            </a:r>
          </a:p>
          <a:p>
            <a:r>
              <a:rPr lang="en-US" sz="2400" dirty="0" smtClean="0"/>
              <a:t>Trainer are able to pitch their course inputs closer to the specific needs of the trainees.</a:t>
            </a:r>
          </a:p>
          <a:p>
            <a:r>
              <a:rPr lang="en-US" sz="2400" dirty="0" smtClean="0"/>
              <a:t>Assessment makes training department more accountable &amp; more clearly linked to other human resource activities, which may make the training programme easier to sell to line managers..</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Consequences of absence of training needs assessment</a:t>
            </a:r>
            <a:endParaRPr lang="en-US" dirty="0"/>
          </a:p>
        </p:txBody>
      </p:sp>
      <p:sp>
        <p:nvSpPr>
          <p:cNvPr id="3" name="Content Placeholder 2"/>
          <p:cNvSpPr>
            <a:spLocks noGrp="1"/>
          </p:cNvSpPr>
          <p:nvPr>
            <p:ph idx="1"/>
          </p:nvPr>
        </p:nvSpPr>
        <p:spPr/>
        <p:txBody>
          <a:bodyPr/>
          <a:lstStyle/>
          <a:p>
            <a:r>
              <a:rPr lang="en-US" sz="2400" dirty="0" smtClean="0"/>
              <a:t>Loss of business</a:t>
            </a:r>
          </a:p>
          <a:p>
            <a:r>
              <a:rPr lang="en-US" sz="2400" dirty="0" smtClean="0"/>
              <a:t>Constraints on business development</a:t>
            </a:r>
          </a:p>
          <a:p>
            <a:r>
              <a:rPr lang="en-US" sz="2400" dirty="0" smtClean="0"/>
              <a:t>Higher labour turnover</a:t>
            </a:r>
          </a:p>
          <a:p>
            <a:r>
              <a:rPr lang="en-US" sz="2400" dirty="0" smtClean="0"/>
              <a:t>Poorer quality applicants</a:t>
            </a:r>
          </a:p>
          <a:p>
            <a:r>
              <a:rPr lang="en-US" sz="2400" dirty="0" smtClean="0"/>
              <a:t>Increased overtime working</a:t>
            </a:r>
          </a:p>
          <a:p>
            <a:r>
              <a:rPr lang="en-US" sz="2400" dirty="0" smtClean="0"/>
              <a:t>Undermining career paths &amp; structures</a:t>
            </a:r>
          </a:p>
          <a:p>
            <a:r>
              <a:rPr lang="en-US" sz="2400" dirty="0" smtClean="0"/>
              <a:t>Higher training costs</a:t>
            </a:r>
          </a:p>
          <a:p>
            <a:r>
              <a:rPr lang="en-US" sz="2400" dirty="0" smtClean="0"/>
              <a:t>Need for job redesign &amp; revision of job specification</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2. deriving instructional objectives</a:t>
            </a:r>
            <a:endParaRPr lang="en-US" dirty="0"/>
          </a:p>
        </p:txBody>
      </p:sp>
      <p:sp>
        <p:nvSpPr>
          <p:cNvPr id="3" name="Content Placeholder 2"/>
          <p:cNvSpPr>
            <a:spLocks noGrp="1"/>
          </p:cNvSpPr>
          <p:nvPr>
            <p:ph idx="1"/>
          </p:nvPr>
        </p:nvSpPr>
        <p:spPr/>
        <p:txBody>
          <a:bodyPr>
            <a:normAutofit/>
          </a:bodyPr>
          <a:lstStyle/>
          <a:p>
            <a:r>
              <a:rPr lang="en-US" sz="2400" dirty="0" smtClean="0"/>
              <a:t>Instructional objectives provide the input for designing the training programme as well as for the measures of success that would help assess effectiveness of the training programme</a:t>
            </a:r>
            <a:r>
              <a:rPr lang="en-US" sz="2800" dirty="0" smtClean="0"/>
              <a:t>.</a:t>
            </a:r>
          </a:p>
          <a:p>
            <a:pPr>
              <a:buNone/>
            </a:pPr>
            <a:r>
              <a:rPr lang="en-US" sz="2800" dirty="0" smtClean="0"/>
              <a:t>    </a:t>
            </a:r>
            <a:r>
              <a:rPr lang="en-US" sz="1800" dirty="0" smtClean="0">
                <a:solidFill>
                  <a:srgbClr val="FF0000"/>
                </a:solidFill>
              </a:rPr>
              <a:t>Below are some sample instructional objectives for a training programme with sales people:</a:t>
            </a:r>
          </a:p>
          <a:p>
            <a:r>
              <a:rPr lang="en-US" sz="2400" dirty="0" smtClean="0">
                <a:solidFill>
                  <a:schemeClr val="tx2">
                    <a:lumMod val="75000"/>
                  </a:schemeClr>
                </a:solidFill>
              </a:rPr>
              <a:t>After training, the employees will be able to smile at all customers even when exhausted or ill, unless the customer is irate.</a:t>
            </a:r>
          </a:p>
          <a:p>
            <a:r>
              <a:rPr lang="en-US" sz="2400" dirty="0" smtClean="0">
                <a:solidFill>
                  <a:schemeClr val="tx2">
                    <a:lumMod val="75000"/>
                  </a:schemeClr>
                </a:solidFill>
              </a:rPr>
              <a:t>After training, the employees will be able to accurately calculate mark down on all sales merchandise.</a:t>
            </a:r>
            <a:endParaRPr lang="en-US" sz="24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3.designing &amp; training development    programme</a:t>
            </a:r>
            <a:endParaRPr lang="en-US" dirty="0"/>
          </a:p>
        </p:txBody>
      </p:sp>
      <p:pic>
        <p:nvPicPr>
          <p:cNvPr id="4" name="Content Placeholder 3" descr="programme.PNG"/>
          <p:cNvPicPr>
            <a:picLocks noGrp="1" noChangeAspect="1"/>
          </p:cNvPicPr>
          <p:nvPr>
            <p:ph idx="1"/>
          </p:nvPr>
        </p:nvPicPr>
        <p:blipFill>
          <a:blip r:embed="rId2"/>
          <a:stretch>
            <a:fillRect/>
          </a:stretch>
        </p:blipFill>
        <p:spPr>
          <a:xfrm>
            <a:off x="894826" y="2778774"/>
            <a:ext cx="7506748" cy="207674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Who are the trainee?</a:t>
            </a:r>
            <a:endParaRPr lang="en-US" dirty="0"/>
          </a:p>
        </p:txBody>
      </p:sp>
      <p:sp>
        <p:nvSpPr>
          <p:cNvPr id="3" name="Content Placeholder 2"/>
          <p:cNvSpPr>
            <a:spLocks noGrp="1"/>
          </p:cNvSpPr>
          <p:nvPr>
            <p:ph idx="1"/>
          </p:nvPr>
        </p:nvSpPr>
        <p:spPr/>
        <p:txBody>
          <a:bodyPr>
            <a:normAutofit/>
          </a:bodyPr>
          <a:lstStyle/>
          <a:p>
            <a:r>
              <a:rPr lang="en-US" sz="2400" dirty="0" smtClean="0"/>
              <a:t>Trainee should be selected on the basis of self nomination, recommendations of supervisiors by the HR department itself. whatever is the basis, it is advisable to have two or more target audience. Bringing several target audience together can also facilitate group process such as problem solving &amp; decision making.</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lstStyle/>
          <a:p>
            <a:r>
              <a:rPr lang="en-US" dirty="0" smtClean="0"/>
              <a:t>NATURE</a:t>
            </a:r>
          </a:p>
          <a:p>
            <a:r>
              <a:rPr lang="en-US" dirty="0" smtClean="0"/>
              <a:t>INPUTS</a:t>
            </a:r>
          </a:p>
          <a:p>
            <a:r>
              <a:rPr lang="en-US" dirty="0" smtClean="0"/>
              <a:t>TRAINING PROCESS</a:t>
            </a:r>
          </a:p>
          <a:p>
            <a:r>
              <a:rPr lang="en-US" dirty="0" smtClean="0"/>
              <a:t>CAREER DEVELOPMENT</a:t>
            </a:r>
          </a:p>
          <a:p>
            <a:r>
              <a:rPr lang="en-US" dirty="0" smtClean="0"/>
              <a:t>SUMMARY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Who are the trainers?</a:t>
            </a:r>
            <a:endParaRPr lang="en-US" dirty="0"/>
          </a:p>
        </p:txBody>
      </p:sp>
      <p:sp>
        <p:nvSpPr>
          <p:cNvPr id="3" name="Content Placeholder 2"/>
          <p:cNvSpPr>
            <a:spLocks noGrp="1"/>
          </p:cNvSpPr>
          <p:nvPr>
            <p:ph idx="1"/>
          </p:nvPr>
        </p:nvSpPr>
        <p:spPr/>
        <p:txBody>
          <a:bodyPr>
            <a:normAutofit/>
          </a:bodyPr>
          <a:lstStyle/>
          <a:p>
            <a:pPr>
              <a:buNone/>
            </a:pPr>
            <a:r>
              <a:rPr lang="en-US" sz="1800" dirty="0" smtClean="0">
                <a:solidFill>
                  <a:srgbClr val="FF0000"/>
                </a:solidFill>
              </a:rPr>
              <a:t>      Training &amp; development programmes may be conducted by several people, include the following:</a:t>
            </a:r>
          </a:p>
          <a:p>
            <a:pPr marL="457200" indent="-457200"/>
            <a:r>
              <a:rPr lang="en-US" sz="2400" dirty="0" smtClean="0">
                <a:solidFill>
                  <a:schemeClr val="tx2">
                    <a:lumMod val="75000"/>
                  </a:schemeClr>
                </a:solidFill>
              </a:rPr>
              <a:t>Immediate supervisors.</a:t>
            </a:r>
          </a:p>
          <a:p>
            <a:pPr marL="457200" indent="-457200"/>
            <a:r>
              <a:rPr lang="en-US" sz="2400" dirty="0" smtClean="0">
                <a:solidFill>
                  <a:schemeClr val="tx2">
                    <a:lumMod val="75000"/>
                  </a:schemeClr>
                </a:solidFill>
              </a:rPr>
              <a:t>Co workers, as in buddy system.</a:t>
            </a:r>
          </a:p>
          <a:p>
            <a:pPr marL="457200" indent="-457200"/>
            <a:r>
              <a:rPr lang="en-US" sz="2400" dirty="0" smtClean="0">
                <a:solidFill>
                  <a:schemeClr val="tx2">
                    <a:lumMod val="75000"/>
                  </a:schemeClr>
                </a:solidFill>
              </a:rPr>
              <a:t>Members of HR staff.</a:t>
            </a:r>
          </a:p>
          <a:p>
            <a:pPr marL="457200" indent="-457200"/>
            <a:r>
              <a:rPr lang="en-US" sz="2400" dirty="0" smtClean="0">
                <a:solidFill>
                  <a:schemeClr val="tx2">
                    <a:lumMod val="75000"/>
                  </a:schemeClr>
                </a:solidFill>
              </a:rPr>
              <a:t>Specialists in other part of company,</a:t>
            </a:r>
          </a:p>
          <a:p>
            <a:pPr marL="457200" indent="-457200"/>
            <a:r>
              <a:rPr lang="en-US" sz="2400" dirty="0" smtClean="0">
                <a:solidFill>
                  <a:schemeClr val="tx2">
                    <a:lumMod val="75000"/>
                  </a:schemeClr>
                </a:solidFill>
              </a:rPr>
              <a:t>Outside consultants.</a:t>
            </a:r>
          </a:p>
          <a:p>
            <a:pPr marL="457200" indent="-457200"/>
            <a:r>
              <a:rPr lang="en-US" sz="2400" dirty="0" smtClean="0">
                <a:solidFill>
                  <a:schemeClr val="tx2">
                    <a:lumMod val="75000"/>
                  </a:schemeClr>
                </a:solidFill>
              </a:rPr>
              <a:t>Industry association</a:t>
            </a:r>
          </a:p>
          <a:p>
            <a:pPr marL="457200" indent="-457200"/>
            <a:r>
              <a:rPr lang="en-US" sz="2400" dirty="0" smtClean="0">
                <a:solidFill>
                  <a:schemeClr val="tx2">
                    <a:lumMod val="75000"/>
                  </a:schemeClr>
                </a:solidFill>
              </a:rPr>
              <a:t>Faculty members at university.</a:t>
            </a:r>
            <a:endParaRPr lang="en-US" sz="24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What method for training ?</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bg2">
                    <a:lumMod val="50000"/>
                  </a:schemeClr>
                </a:solidFill>
              </a:rPr>
              <a:t>LECTURES: </a:t>
            </a:r>
            <a:r>
              <a:rPr lang="en-US" sz="2400" dirty="0" smtClean="0">
                <a:solidFill>
                  <a:schemeClr val="tx2">
                    <a:lumMod val="75000"/>
                  </a:schemeClr>
                </a:solidFill>
              </a:rPr>
              <a:t>It is a verbal presentation of information by an instructor to a large audience. A virtue of this method is that is can be used for very large groups &amp; hence the cost per trainee is low.</a:t>
            </a:r>
          </a:p>
          <a:p>
            <a:r>
              <a:rPr lang="en-US" sz="2400" dirty="0" smtClean="0">
                <a:solidFill>
                  <a:schemeClr val="bg2">
                    <a:lumMod val="50000"/>
                  </a:schemeClr>
                </a:solidFill>
              </a:rPr>
              <a:t>CASE STUDY: </a:t>
            </a:r>
            <a:r>
              <a:rPr lang="en-US" sz="2400" dirty="0" smtClean="0">
                <a:solidFill>
                  <a:schemeClr val="tx2">
                    <a:lumMod val="75000"/>
                  </a:schemeClr>
                </a:solidFill>
              </a:rPr>
              <a:t>It is a written description of an  actual situation in business which provokes, in the reader, the need to decide what is going on, what the situation really is or what the problems are &amp; what can &amp; should be done. Trainees study the cases to determine problems, analyse causes, develop alternative solutions, select the best  one &amp; implement it.</a:t>
            </a:r>
            <a:endParaRPr lang="en-US" sz="24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bg2">
                    <a:lumMod val="50000"/>
                  </a:schemeClr>
                </a:solidFill>
              </a:rPr>
              <a:t>SENSITIVITY TRAINING: </a:t>
            </a:r>
            <a:r>
              <a:rPr lang="en-US" sz="2400" dirty="0" smtClean="0">
                <a:solidFill>
                  <a:schemeClr val="tx2">
                    <a:lumMod val="75000"/>
                  </a:schemeClr>
                </a:solidFill>
              </a:rPr>
              <a:t>The objective of this training is to provide the participants with increased awareness of their own behaviour &amp; how others percieve them-greater sensitivity to the behaviour of others &amp; increased  understanding of group process.</a:t>
            </a:r>
          </a:p>
          <a:p>
            <a:r>
              <a:rPr lang="en-US" sz="2400" dirty="0" smtClean="0">
                <a:solidFill>
                  <a:schemeClr val="bg2">
                    <a:lumMod val="50000"/>
                  </a:schemeClr>
                </a:solidFill>
              </a:rPr>
              <a:t>PROGRAMMED INSTRUCTION(PI):</a:t>
            </a:r>
            <a:r>
              <a:rPr lang="en-US" sz="2400" dirty="0" smtClean="0">
                <a:solidFill>
                  <a:schemeClr val="tx2">
                    <a:lumMod val="75000"/>
                  </a:schemeClr>
                </a:solidFill>
              </a:rPr>
              <a:t>This is a method where training is offered without the intervention of a trainer. Information is provided to trainee in blocks, either in a book form of through a teaching machine.</a:t>
            </a:r>
            <a:endParaRPr lang="en-US" sz="24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what should be the level of training?</a:t>
            </a:r>
            <a:endParaRPr lang="en-US" dirty="0"/>
          </a:p>
        </p:txBody>
      </p:sp>
      <p:sp>
        <p:nvSpPr>
          <p:cNvPr id="3" name="Content Placeholder 2"/>
          <p:cNvSpPr>
            <a:spLocks noGrp="1"/>
          </p:cNvSpPr>
          <p:nvPr>
            <p:ph idx="1"/>
          </p:nvPr>
        </p:nvSpPr>
        <p:spPr/>
        <p:txBody>
          <a:bodyPr/>
          <a:lstStyle/>
          <a:p>
            <a:pPr>
              <a:buNone/>
            </a:pPr>
            <a:r>
              <a:rPr lang="en-US" dirty="0" smtClean="0"/>
              <a:t>                 </a:t>
            </a:r>
            <a:endParaRPr lang="en-US" sz="2400" dirty="0" smtClean="0">
              <a:solidFill>
                <a:srgbClr val="FF0000"/>
              </a:solidFill>
            </a:endParaRPr>
          </a:p>
          <a:p>
            <a:r>
              <a:rPr lang="en-US" sz="2400" dirty="0" smtClean="0">
                <a:solidFill>
                  <a:schemeClr val="tx2">
                    <a:lumMod val="75000"/>
                  </a:schemeClr>
                </a:solidFill>
              </a:rPr>
              <a:t>At lowest level, employee must acquire fundamental knowledge.</a:t>
            </a:r>
          </a:p>
          <a:p>
            <a:r>
              <a:rPr lang="en-US" sz="2400" dirty="0" smtClean="0">
                <a:solidFill>
                  <a:schemeClr val="tx2">
                    <a:lumMod val="75000"/>
                  </a:schemeClr>
                </a:solidFill>
              </a:rPr>
              <a:t>Goal of next level is skills development, or acquiring the ability to perform in a particular skill area.</a:t>
            </a:r>
          </a:p>
          <a:p>
            <a:r>
              <a:rPr lang="en-US" sz="2400" dirty="0" smtClean="0">
                <a:solidFill>
                  <a:schemeClr val="tx2">
                    <a:lumMod val="75000"/>
                  </a:schemeClr>
                </a:solidFill>
              </a:rPr>
              <a:t>The highest level aims at increased operational proficiency. This involves obtaining additional experience &amp; improving skills that have already been developed.</a:t>
            </a:r>
            <a:endParaRPr lang="en-US" sz="24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what is learning principles ?</a:t>
            </a:r>
            <a:endParaRPr lang="en-US" dirty="0"/>
          </a:p>
        </p:txBody>
      </p:sp>
      <p:sp>
        <p:nvSpPr>
          <p:cNvPr id="3" name="Content Placeholder 2"/>
          <p:cNvSpPr>
            <a:spLocks noGrp="1"/>
          </p:cNvSpPr>
          <p:nvPr>
            <p:ph idx="1"/>
          </p:nvPr>
        </p:nvSpPr>
        <p:spPr/>
        <p:txBody>
          <a:bodyPr/>
          <a:lstStyle/>
          <a:p>
            <a:pPr>
              <a:buNone/>
            </a:pPr>
            <a:r>
              <a:rPr lang="en-US" dirty="0" smtClean="0"/>
              <a:t> </a:t>
            </a:r>
            <a:r>
              <a:rPr lang="en-US" sz="1800" dirty="0" smtClean="0">
                <a:solidFill>
                  <a:srgbClr val="FF0000"/>
                </a:solidFill>
              </a:rPr>
              <a:t>Training &amp; development programmes are more likely to be effective when they incorporate the following principles of learning:</a:t>
            </a:r>
          </a:p>
          <a:p>
            <a:r>
              <a:rPr lang="en-US" sz="2400" dirty="0" smtClean="0">
                <a:solidFill>
                  <a:schemeClr val="tx2">
                    <a:lumMod val="75000"/>
                  </a:schemeClr>
                </a:solidFill>
              </a:rPr>
              <a:t>Employee motivation</a:t>
            </a:r>
          </a:p>
          <a:p>
            <a:r>
              <a:rPr lang="en-US" sz="2400" dirty="0" smtClean="0">
                <a:solidFill>
                  <a:schemeClr val="tx2">
                    <a:lumMod val="75000"/>
                  </a:schemeClr>
                </a:solidFill>
              </a:rPr>
              <a:t>Recognition of individual differences</a:t>
            </a:r>
          </a:p>
          <a:p>
            <a:r>
              <a:rPr lang="en-US" sz="2400" dirty="0" smtClean="0">
                <a:solidFill>
                  <a:schemeClr val="tx2">
                    <a:lumMod val="75000"/>
                  </a:schemeClr>
                </a:solidFill>
              </a:rPr>
              <a:t>Practice opportunities</a:t>
            </a:r>
          </a:p>
          <a:p>
            <a:r>
              <a:rPr lang="en-US" sz="2400" dirty="0" smtClean="0">
                <a:solidFill>
                  <a:schemeClr val="tx2">
                    <a:lumMod val="75000"/>
                  </a:schemeClr>
                </a:solidFill>
              </a:rPr>
              <a:t>Reinforcement</a:t>
            </a:r>
          </a:p>
          <a:p>
            <a:r>
              <a:rPr lang="en-US" sz="2400" dirty="0" smtClean="0">
                <a:solidFill>
                  <a:schemeClr val="tx2">
                    <a:lumMod val="75000"/>
                  </a:schemeClr>
                </a:solidFill>
              </a:rPr>
              <a:t>Knowledge of results(feedback)</a:t>
            </a:r>
          </a:p>
          <a:p>
            <a:r>
              <a:rPr lang="en-US" sz="2400" dirty="0" smtClean="0">
                <a:solidFill>
                  <a:schemeClr val="tx2">
                    <a:lumMod val="75000"/>
                  </a:schemeClr>
                </a:solidFill>
              </a:rPr>
              <a:t>Goals</a:t>
            </a:r>
          </a:p>
          <a:p>
            <a:r>
              <a:rPr lang="en-US" sz="2400" dirty="0" smtClean="0">
                <a:solidFill>
                  <a:schemeClr val="tx2">
                    <a:lumMod val="75000"/>
                  </a:schemeClr>
                </a:solidFill>
              </a:rPr>
              <a:t>Schedules of learning</a:t>
            </a:r>
          </a:p>
          <a:p>
            <a:r>
              <a:rPr lang="en-US" sz="2400" dirty="0" smtClean="0">
                <a:solidFill>
                  <a:schemeClr val="tx2">
                    <a:lumMod val="75000"/>
                  </a:schemeClr>
                </a:solidFill>
              </a:rPr>
              <a:t>Transfer of learning</a:t>
            </a:r>
            <a:endParaRPr lang="en-US" sz="24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Where to conduct programme?</a:t>
            </a:r>
            <a:endParaRPr lang="en-US" dirty="0"/>
          </a:p>
        </p:txBody>
      </p:sp>
      <p:sp>
        <p:nvSpPr>
          <p:cNvPr id="3" name="Content Placeholder 2"/>
          <p:cNvSpPr>
            <a:spLocks noGrp="1"/>
          </p:cNvSpPr>
          <p:nvPr>
            <p:ph idx="1"/>
          </p:nvPr>
        </p:nvSpPr>
        <p:spPr/>
        <p:txBody>
          <a:bodyPr/>
          <a:lstStyle/>
          <a:p>
            <a:pPr>
              <a:buNone/>
            </a:pPr>
            <a:r>
              <a:rPr lang="en-US" dirty="0" smtClean="0"/>
              <a:t> </a:t>
            </a:r>
            <a:r>
              <a:rPr lang="en-US" sz="1800" dirty="0" smtClean="0">
                <a:solidFill>
                  <a:srgbClr val="FF0000"/>
                </a:solidFill>
              </a:rPr>
              <a:t>A final consideration is where the training &amp; development programme is to be conducted. Decision comes down to the following choices.</a:t>
            </a:r>
          </a:p>
          <a:p>
            <a:r>
              <a:rPr lang="en-US" sz="2400" dirty="0" smtClean="0">
                <a:solidFill>
                  <a:schemeClr val="tx2">
                    <a:lumMod val="75000"/>
                  </a:schemeClr>
                </a:solidFill>
              </a:rPr>
              <a:t>At the job itself(basic skills)</a:t>
            </a:r>
          </a:p>
          <a:p>
            <a:r>
              <a:rPr lang="en-US" sz="2400" dirty="0" smtClean="0">
                <a:solidFill>
                  <a:schemeClr val="tx2">
                    <a:lumMod val="75000"/>
                  </a:schemeClr>
                </a:solidFill>
              </a:rPr>
              <a:t>On site but not the job-for example, in a training room in the company(basic grammar)</a:t>
            </a:r>
          </a:p>
          <a:p>
            <a:r>
              <a:rPr lang="en-US" sz="2400" dirty="0" smtClean="0">
                <a:solidFill>
                  <a:schemeClr val="tx2">
                    <a:lumMod val="75000"/>
                  </a:schemeClr>
                </a:solidFill>
              </a:rPr>
              <a:t>Off the site, such as in a university or college classroom, hotel, a resort, or a conference centre(Interpersonal &amp; conceptual skills)</a:t>
            </a:r>
            <a:endParaRPr lang="en-US" sz="24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4.Implementation of training</a:t>
            </a:r>
            <a:endParaRPr lang="en-US" dirty="0"/>
          </a:p>
        </p:txBody>
      </p:sp>
      <p:sp>
        <p:nvSpPr>
          <p:cNvPr id="3" name="Content Placeholder 2"/>
          <p:cNvSpPr>
            <a:spLocks noGrp="1"/>
          </p:cNvSpPr>
          <p:nvPr>
            <p:ph idx="1"/>
          </p:nvPr>
        </p:nvSpPr>
        <p:spPr/>
        <p:txBody>
          <a:bodyPr>
            <a:normAutofit/>
          </a:bodyPr>
          <a:lstStyle/>
          <a:p>
            <a:pPr>
              <a:buNone/>
            </a:pPr>
            <a:r>
              <a:rPr lang="en-US" sz="2400" dirty="0" smtClean="0"/>
              <a:t>     Implementation is beset with certain problems. In the first place, most managers are action oreineted &amp; frequently say they are too busy to engage in training efforts. Second one is availability of trainers is a problem.</a:t>
            </a:r>
          </a:p>
          <a:p>
            <a:pPr>
              <a:buNone/>
            </a:pPr>
            <a:endParaRPr lang="en-US" sz="2400" dirty="0" smtClean="0"/>
          </a:p>
          <a:p>
            <a:pPr>
              <a:buNone/>
            </a:pPr>
            <a:r>
              <a:rPr lang="en-US" sz="2400" dirty="0" smtClean="0"/>
              <a:t> </a:t>
            </a:r>
            <a:r>
              <a:rPr lang="en-US" sz="1800" dirty="0" smtClean="0">
                <a:solidFill>
                  <a:srgbClr val="FF0000"/>
                </a:solidFill>
              </a:rPr>
              <a:t>Programme implementation involve action on the following lines</a:t>
            </a:r>
            <a:r>
              <a:rPr lang="en-US" sz="2400" dirty="0" smtClean="0"/>
              <a:t>:</a:t>
            </a:r>
          </a:p>
          <a:p>
            <a:r>
              <a:rPr lang="en-US" sz="2400" dirty="0" smtClean="0">
                <a:solidFill>
                  <a:schemeClr val="tx2">
                    <a:lumMod val="75000"/>
                  </a:schemeClr>
                </a:solidFill>
              </a:rPr>
              <a:t>Deciding the location &amp; organising training &amp; other facilities.</a:t>
            </a:r>
          </a:p>
          <a:p>
            <a:r>
              <a:rPr lang="en-US" sz="2400" dirty="0" smtClean="0">
                <a:solidFill>
                  <a:schemeClr val="tx2">
                    <a:lumMod val="75000"/>
                  </a:schemeClr>
                </a:solidFill>
              </a:rPr>
              <a:t>Scheduling the training programme.</a:t>
            </a:r>
          </a:p>
          <a:p>
            <a:r>
              <a:rPr lang="en-US" sz="2400" dirty="0" smtClean="0">
                <a:solidFill>
                  <a:schemeClr val="tx2">
                    <a:lumMod val="75000"/>
                  </a:schemeClr>
                </a:solidFill>
              </a:rPr>
              <a:t>Conducting the programme.</a:t>
            </a:r>
          </a:p>
          <a:p>
            <a:r>
              <a:rPr lang="en-US" sz="2400" dirty="0" smtClean="0">
                <a:solidFill>
                  <a:schemeClr val="tx2">
                    <a:lumMod val="75000"/>
                  </a:schemeClr>
                </a:solidFill>
              </a:rPr>
              <a:t>Monitoring the progress of trainees.</a:t>
            </a:r>
            <a:endParaRPr lang="en-US" sz="24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5. Evaluation of the programme</a:t>
            </a:r>
            <a:endParaRPr lang="en-US" dirty="0"/>
          </a:p>
        </p:txBody>
      </p:sp>
      <p:sp>
        <p:nvSpPr>
          <p:cNvPr id="3" name="Content Placeholder 2"/>
          <p:cNvSpPr>
            <a:spLocks noGrp="1"/>
          </p:cNvSpPr>
          <p:nvPr>
            <p:ph idx="1"/>
          </p:nvPr>
        </p:nvSpPr>
        <p:spPr/>
        <p:txBody>
          <a:bodyPr/>
          <a:lstStyle/>
          <a:p>
            <a:pPr>
              <a:buNone/>
            </a:pPr>
            <a:r>
              <a:rPr lang="en-US" dirty="0" smtClean="0"/>
              <a:t>   </a:t>
            </a:r>
            <a:r>
              <a:rPr lang="en-US" sz="2400" dirty="0" smtClean="0"/>
              <a:t>Evaluation helps to determine the results of the training &amp; development programme.</a:t>
            </a:r>
          </a:p>
          <a:p>
            <a:r>
              <a:rPr lang="en-US" sz="2400" dirty="0" smtClean="0">
                <a:solidFill>
                  <a:schemeClr val="bg2">
                    <a:lumMod val="50000"/>
                  </a:schemeClr>
                </a:solidFill>
              </a:rPr>
              <a:t>NEED FOR EVALUATION:</a:t>
            </a:r>
            <a:r>
              <a:rPr lang="en-US" sz="2400" dirty="0" smtClean="0">
                <a:solidFill>
                  <a:schemeClr val="tx2">
                    <a:lumMod val="75000"/>
                  </a:schemeClr>
                </a:solidFill>
              </a:rPr>
              <a:t>Is to ensure that any changes in trainee capabilities are due to the training programme &amp; not due to any other conditions.</a:t>
            </a:r>
          </a:p>
          <a:p>
            <a:r>
              <a:rPr lang="en-US" sz="2400" dirty="0" smtClean="0">
                <a:solidFill>
                  <a:schemeClr val="bg2">
                    <a:lumMod val="50000"/>
                  </a:schemeClr>
                </a:solidFill>
              </a:rPr>
              <a:t>PRINCIPLES OF EVALUATION:</a:t>
            </a:r>
            <a:endParaRPr lang="en-US" sz="2400" dirty="0" smtClean="0">
              <a:solidFill>
                <a:schemeClr val="tx2">
                  <a:lumMod val="75000"/>
                </a:schemeClr>
              </a:solidFill>
            </a:endParaRPr>
          </a:p>
          <a:p>
            <a:pPr>
              <a:buNone/>
            </a:pPr>
            <a:r>
              <a:rPr lang="en-US" sz="2400" dirty="0" smtClean="0">
                <a:solidFill>
                  <a:schemeClr val="tx2">
                    <a:lumMod val="75000"/>
                  </a:schemeClr>
                </a:solidFill>
              </a:rPr>
              <a:t>1. Evaluation must be continuous.</a:t>
            </a:r>
          </a:p>
          <a:p>
            <a:pPr>
              <a:buNone/>
            </a:pPr>
            <a:r>
              <a:rPr lang="en-US" sz="2400" dirty="0" smtClean="0">
                <a:solidFill>
                  <a:schemeClr val="tx2">
                    <a:lumMod val="75000"/>
                  </a:schemeClr>
                </a:solidFill>
              </a:rPr>
              <a:t>2. Evaluation must be specific.</a:t>
            </a:r>
          </a:p>
          <a:p>
            <a:pPr>
              <a:buNone/>
            </a:pPr>
            <a:r>
              <a:rPr lang="en-US" sz="2400" dirty="0" smtClean="0">
                <a:solidFill>
                  <a:schemeClr val="tx2">
                    <a:lumMod val="75000"/>
                  </a:schemeClr>
                </a:solidFill>
              </a:rPr>
              <a:t>3. Evaluation must be based on objective methods &amp; standards.</a:t>
            </a:r>
            <a:endParaRPr lang="en-US" sz="24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how to make training effective ?</a:t>
            </a:r>
            <a:endParaRPr lang="en-US" dirty="0"/>
          </a:p>
        </p:txBody>
      </p:sp>
      <p:sp>
        <p:nvSpPr>
          <p:cNvPr id="3" name="Content Placeholder 2"/>
          <p:cNvSpPr>
            <a:spLocks noGrp="1"/>
          </p:cNvSpPr>
          <p:nvPr>
            <p:ph idx="1"/>
          </p:nvPr>
        </p:nvSpPr>
        <p:spPr/>
        <p:txBody>
          <a:bodyPr>
            <a:normAutofit/>
          </a:bodyPr>
          <a:lstStyle/>
          <a:p>
            <a:r>
              <a:rPr lang="en-US" sz="2400" dirty="0" smtClean="0"/>
              <a:t>Ensure that training contributes to competitive strategy of the firm. Different strategies need different HR skills for implementation.</a:t>
            </a:r>
          </a:p>
          <a:p>
            <a:r>
              <a:rPr lang="en-US" sz="2400" dirty="0" smtClean="0"/>
              <a:t>Ensure that comprehensive &amp; systematic approach to training exists, &amp; training &amp; retraining are done at all levels on a continuous &amp; ongoing basis.</a:t>
            </a:r>
          </a:p>
          <a:p>
            <a:r>
              <a:rPr lang="en-US" sz="2400" dirty="0" smtClean="0"/>
              <a:t>Ensure that there is proper linkage among organisational, operational &amp; individual training needs</a:t>
            </a:r>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DEVELOPMENT</a:t>
            </a:r>
            <a:endParaRPr lang="en-US" dirty="0"/>
          </a:p>
        </p:txBody>
      </p:sp>
      <p:sp>
        <p:nvSpPr>
          <p:cNvPr id="3" name="Content Placeholder 2"/>
          <p:cNvSpPr>
            <a:spLocks noGrp="1"/>
          </p:cNvSpPr>
          <p:nvPr>
            <p:ph idx="1"/>
          </p:nvPr>
        </p:nvSpPr>
        <p:spPr/>
        <p:txBody>
          <a:bodyPr/>
          <a:lstStyle/>
          <a:p>
            <a:r>
              <a:rPr lang="en-US" sz="2400" dirty="0" smtClean="0">
                <a:solidFill>
                  <a:schemeClr val="bg2">
                    <a:lumMod val="50000"/>
                  </a:schemeClr>
                </a:solidFill>
              </a:rPr>
              <a:t>CAREER</a:t>
            </a:r>
            <a:r>
              <a:rPr lang="en-US" sz="2400" dirty="0" smtClean="0"/>
              <a:t> is progress or general course of action of a person in some profession or in an organisation.</a:t>
            </a:r>
          </a:p>
          <a:p>
            <a:r>
              <a:rPr lang="en-US" sz="2400" dirty="0" smtClean="0">
                <a:solidFill>
                  <a:schemeClr val="bg2">
                    <a:lumMod val="50000"/>
                  </a:schemeClr>
                </a:solidFill>
              </a:rPr>
              <a:t>CAREER PLANNING</a:t>
            </a:r>
            <a:r>
              <a:rPr lang="en-US" sz="2400" dirty="0" smtClean="0"/>
              <a:t> is a process whereby an individual sets career goals and identifies the means to achieve them.</a:t>
            </a:r>
            <a:endParaRPr lang="en-US" sz="2400" dirty="0" smtClean="0">
              <a:solidFill>
                <a:schemeClr val="bg2">
                  <a:lumMod val="50000"/>
                </a:schemeClr>
              </a:solidFill>
            </a:endParaRPr>
          </a:p>
          <a:p>
            <a:r>
              <a:rPr lang="en-US" sz="2400" dirty="0" smtClean="0">
                <a:solidFill>
                  <a:schemeClr val="bg2">
                    <a:lumMod val="50000"/>
                  </a:schemeClr>
                </a:solidFill>
              </a:rPr>
              <a:t>CAREER DEVELOPMENT </a:t>
            </a:r>
            <a:r>
              <a:rPr lang="en-US" sz="2400" dirty="0" smtClean="0"/>
              <a:t>refers to a formal approach used by the firm to ensure that people with proper qualifications &amp; experiences are available when needed.</a:t>
            </a:r>
            <a:endParaRPr lang="en-US" sz="2400" dirty="0" smtClean="0">
              <a:solidFill>
                <a:schemeClr val="bg2">
                  <a:lumMod val="50000"/>
                </a:schemeClr>
              </a:solidFill>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Nature of training &amp; development</a:t>
            </a:r>
            <a:endParaRPr lang="en-US" dirty="0"/>
          </a:p>
        </p:txBody>
      </p:sp>
      <p:sp>
        <p:nvSpPr>
          <p:cNvPr id="3" name="Content Placeholder 2"/>
          <p:cNvSpPr>
            <a:spLocks noGrp="1"/>
          </p:cNvSpPr>
          <p:nvPr>
            <p:ph idx="1"/>
          </p:nvPr>
        </p:nvSpPr>
        <p:spPr/>
        <p:txBody>
          <a:bodyPr>
            <a:normAutofit/>
          </a:bodyPr>
          <a:lstStyle/>
          <a:p>
            <a:r>
              <a:rPr lang="en-US" sz="2400" dirty="0" smtClean="0"/>
              <a:t>Training &amp; Development refer to the imparting of specific skills, abilities &amp; knowledge to an employee.</a:t>
            </a:r>
          </a:p>
          <a:p>
            <a:r>
              <a:rPr lang="en-US" sz="2400" dirty="0" smtClean="0"/>
              <a:t>Training &amp; Development may be understood as any attempt to improve current or future employee perfomance by increasing an employee’s ability to perform through learning,usually by changing employee’s attitude or increasing his or her skills &amp; knowledge.</a:t>
            </a:r>
          </a:p>
          <a:p>
            <a:endParaRPr lang="en-US" sz="2600" dirty="0" smtClean="0"/>
          </a:p>
          <a:p>
            <a:pPr>
              <a:buNone/>
            </a:pPr>
            <a:r>
              <a:rPr lang="en-US" sz="2000" dirty="0" smtClean="0">
                <a:solidFill>
                  <a:schemeClr val="accent5">
                    <a:lumMod val="75000"/>
                  </a:schemeClr>
                </a:solidFill>
              </a:rPr>
              <a:t>    </a:t>
            </a:r>
            <a:r>
              <a:rPr lang="en-US" sz="2400" dirty="0" smtClean="0">
                <a:solidFill>
                  <a:srgbClr val="FF0000"/>
                </a:solidFill>
              </a:rPr>
              <a:t>Training &amp; Development need= Std perfomance – Actual perfomance</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CAREER DEVELOPMENT INITIAVTIVES</a:t>
            </a:r>
            <a:endParaRPr lang="en-US" dirty="0"/>
          </a:p>
        </p:txBody>
      </p:sp>
      <p:sp>
        <p:nvSpPr>
          <p:cNvPr id="3" name="Content Placeholder 2"/>
          <p:cNvSpPr>
            <a:spLocks noGrp="1"/>
          </p:cNvSpPr>
          <p:nvPr>
            <p:ph idx="1"/>
          </p:nvPr>
        </p:nvSpPr>
        <p:spPr/>
        <p:txBody>
          <a:bodyPr>
            <a:normAutofit/>
          </a:bodyPr>
          <a:lstStyle/>
          <a:p>
            <a:pPr lvl="8">
              <a:buNone/>
            </a:pPr>
            <a:endParaRPr lang="en-US" sz="2400" dirty="0" smtClean="0"/>
          </a:p>
          <a:p>
            <a:r>
              <a:rPr lang="en-US" sz="2400" dirty="0" smtClean="0">
                <a:solidFill>
                  <a:schemeClr val="bg2">
                    <a:lumMod val="50000"/>
                  </a:schemeClr>
                </a:solidFill>
              </a:rPr>
              <a:t>CAREER COUNSELLING:</a:t>
            </a:r>
            <a:r>
              <a:rPr lang="en-US" sz="2400" dirty="0" smtClean="0"/>
              <a:t> It helps employee to discuss their career goals in one to one counseling sessions.Along with goals, other variables identified are capabilities, interest &amp; current job activities &amp; perfomance.</a:t>
            </a:r>
          </a:p>
          <a:p>
            <a:r>
              <a:rPr lang="en-US" sz="2400" dirty="0" smtClean="0">
                <a:solidFill>
                  <a:schemeClr val="bg2">
                    <a:lumMod val="50000"/>
                  </a:schemeClr>
                </a:solidFill>
              </a:rPr>
              <a:t>CAREER PLANNING WORKSHOPS</a:t>
            </a:r>
            <a:r>
              <a:rPr lang="en-US" sz="2400" dirty="0" smtClean="0"/>
              <a:t>: </a:t>
            </a:r>
            <a:r>
              <a:rPr lang="en-US" sz="2400" dirty="0" smtClean="0">
                <a:solidFill>
                  <a:schemeClr val="tx2">
                    <a:lumMod val="75000"/>
                  </a:schemeClr>
                </a:solidFill>
              </a:rPr>
              <a:t>These workshops are designed to guide individuals to figure out their strengths &amp; weakness, job &amp; career opportunity, &amp; necessary steps for reaching their goals.</a:t>
            </a:r>
            <a:endParaRPr lang="en-US" sz="24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bg2">
                    <a:lumMod val="50000"/>
                  </a:schemeClr>
                </a:solidFill>
              </a:rPr>
              <a:t>MENTORING: </a:t>
            </a:r>
            <a:r>
              <a:rPr lang="en-US" sz="2400" dirty="0" smtClean="0"/>
              <a:t>It involves coaching, advising,&amp;  encouraging employees of usually lessor ranks.It is also valuable for improving the job involvement &amp; satisfaction of the mentor.</a:t>
            </a:r>
          </a:p>
          <a:p>
            <a:r>
              <a:rPr lang="en-US" sz="2400" dirty="0" smtClean="0">
                <a:solidFill>
                  <a:schemeClr val="bg2">
                    <a:lumMod val="50000"/>
                  </a:schemeClr>
                </a:solidFill>
              </a:rPr>
              <a:t>SABBATICALS:</a:t>
            </a:r>
            <a:r>
              <a:rPr lang="en-US" sz="2400" dirty="0" smtClean="0"/>
              <a:t>These are temporary levels of absence from an organisation, usually at reduced amount of pay.</a:t>
            </a:r>
          </a:p>
          <a:p>
            <a:r>
              <a:rPr lang="en-US" sz="2400" dirty="0" smtClean="0">
                <a:solidFill>
                  <a:schemeClr val="bg2">
                    <a:lumMod val="50000"/>
                  </a:schemeClr>
                </a:solidFill>
              </a:rPr>
              <a:t>PERSONAL DEVELOPMENT PLANS(PDP):</a:t>
            </a:r>
            <a:r>
              <a:rPr lang="en-US" sz="2400" dirty="0" smtClean="0"/>
              <a:t>In these, employees write their own personal development plans. Such development plans include development needs &amp; action plans to achieve them.</a:t>
            </a:r>
            <a:endParaRPr lang="en-US" sz="24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2400" dirty="0" smtClean="0">
                <a:solidFill>
                  <a:schemeClr val="bg2">
                    <a:lumMod val="50000"/>
                  </a:schemeClr>
                </a:solidFill>
              </a:rPr>
              <a:t>CAREER WORKBOOKS: </a:t>
            </a:r>
            <a:r>
              <a:rPr lang="en-US" sz="2400" dirty="0" smtClean="0"/>
              <a:t>These consist of question &amp; exercises designed to guide individuals to figure out their strengths &amp; weakness, job &amp; career opportunities, &amp; necessary steps for reaching their goals. Many workbooks are tailor-made for a particular firm &amp; can be completed in several sessions</a:t>
            </a:r>
            <a:r>
              <a:rPr lang="en-US" dirty="0" smtClean="0"/>
              <a:t>.</a:t>
            </a:r>
            <a:endParaRPr lang="en-US"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sz="2400" dirty="0" smtClean="0"/>
              <a:t>Skills, education, development, ethics, attitudinal changes &amp; decision making skills must go into any programme of Training &amp; Development. A programme of training &amp; development is important as it lends stability &amp; flexibility to an organisation.</a:t>
            </a:r>
          </a:p>
          <a:p>
            <a:r>
              <a:rPr lang="en-US" sz="2400" dirty="0" smtClean="0"/>
              <a:t>There are several initiatives for career planning &amp; career development, but it is not just organisations alone, even the employees themselves have a role in shaping their careers.</a:t>
            </a:r>
            <a:endParaRPr 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stockphoto-482430360-612x612.jpg"/>
          <p:cNvPicPr>
            <a:picLocks noChangeAspect="1"/>
          </p:cNvPicPr>
          <p:nvPr/>
        </p:nvPicPr>
        <p:blipFill>
          <a:blip r:embed="rId2"/>
          <a:stretch>
            <a:fillRect/>
          </a:stretch>
        </p:blipFill>
        <p:spPr>
          <a:xfrm>
            <a:off x="914400" y="914400"/>
            <a:ext cx="7239000" cy="54102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219200" y="457200"/>
          <a:ext cx="6096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Inputs in training &amp; Development</a:t>
            </a:r>
            <a:endParaRPr lang="en-US" dirty="0"/>
          </a:p>
        </p:txBody>
      </p:sp>
      <p:sp>
        <p:nvSpPr>
          <p:cNvPr id="3" name="Content Placeholder 2"/>
          <p:cNvSpPr>
            <a:spLocks noGrp="1"/>
          </p:cNvSpPr>
          <p:nvPr>
            <p:ph idx="1"/>
          </p:nvPr>
        </p:nvSpPr>
        <p:spPr/>
        <p:txBody>
          <a:bodyPr numCol="1">
            <a:normAutofit fontScale="92500" lnSpcReduction="10000"/>
          </a:bodyPr>
          <a:lstStyle/>
          <a:p>
            <a:pPr marL="457200" indent="-457200">
              <a:buNone/>
            </a:pPr>
            <a:r>
              <a:rPr lang="en-US" sz="2000" dirty="0" smtClean="0"/>
              <a:t>                    </a:t>
            </a:r>
            <a:r>
              <a:rPr lang="en-US" sz="2400" dirty="0" smtClean="0">
                <a:solidFill>
                  <a:srgbClr val="FF0000"/>
                </a:solidFill>
              </a:rPr>
              <a:t>There are some inputs for participants</a:t>
            </a:r>
            <a:r>
              <a:rPr lang="en-US" sz="2400" dirty="0" smtClean="0"/>
              <a:t>.</a:t>
            </a:r>
          </a:p>
          <a:p>
            <a:pPr marL="457200" indent="-457200">
              <a:buNone/>
            </a:pPr>
            <a:endParaRPr lang="en-US" sz="2000" dirty="0" smtClean="0"/>
          </a:p>
          <a:p>
            <a:pPr marL="457200" indent="-457200" algn="just">
              <a:buNone/>
            </a:pPr>
            <a:r>
              <a:rPr lang="en-US" sz="2600" dirty="0" smtClean="0">
                <a:solidFill>
                  <a:schemeClr val="bg2">
                    <a:lumMod val="50000"/>
                  </a:schemeClr>
                </a:solidFill>
              </a:rPr>
              <a:t>1.SKILLS: </a:t>
            </a:r>
            <a:r>
              <a:rPr lang="en-US" sz="2600" dirty="0" smtClean="0">
                <a:solidFill>
                  <a:schemeClr val="tx1"/>
                </a:solidFill>
              </a:rPr>
              <a:t>A worker needs skills to operate machines, and use other equipment with least damage &amp; scrap. This is a basic skill without which the operator will not be able to function.</a:t>
            </a:r>
          </a:p>
          <a:p>
            <a:pPr marL="457200" indent="-457200" algn="just">
              <a:buNone/>
            </a:pPr>
            <a:r>
              <a:rPr lang="en-US" sz="2600" dirty="0" smtClean="0">
                <a:solidFill>
                  <a:schemeClr val="bg2">
                    <a:lumMod val="50000"/>
                  </a:schemeClr>
                </a:solidFill>
              </a:rPr>
              <a:t>2.EDUCATION:</a:t>
            </a:r>
            <a:r>
              <a:rPr lang="en-US" sz="2600" dirty="0" smtClean="0">
                <a:solidFill>
                  <a:schemeClr val="accent1">
                    <a:lumMod val="75000"/>
                  </a:schemeClr>
                </a:solidFill>
              </a:rPr>
              <a:t> </a:t>
            </a:r>
            <a:r>
              <a:rPr lang="en-US" sz="2600" dirty="0" smtClean="0">
                <a:solidFill>
                  <a:schemeClr val="tx1"/>
                </a:solidFill>
              </a:rPr>
              <a:t>The purpose of education is to teach theoretical concepts &amp; develop a sense of reasoning &amp; judgement. That any training &amp; development programme must contain an element of education is well understood by HR specialists.</a:t>
            </a:r>
          </a:p>
          <a:p>
            <a:pPr marL="457200" indent="-457200" algn="just">
              <a:buNone/>
            </a:pPr>
            <a:r>
              <a:rPr lang="en-US" sz="2600" dirty="0" smtClean="0">
                <a:solidFill>
                  <a:schemeClr val="bg2">
                    <a:lumMod val="50000"/>
                  </a:schemeClr>
                </a:solidFill>
              </a:rPr>
              <a:t>3.DEVELOPMENT:</a:t>
            </a:r>
            <a:r>
              <a:rPr lang="en-US" sz="2600" dirty="0" smtClean="0">
                <a:solidFill>
                  <a:schemeClr val="tx1"/>
                </a:solidFill>
              </a:rPr>
              <a:t>Another component of a training programme is development which is less skill oriented but stresses on knowlegde.</a:t>
            </a:r>
            <a:endParaRPr lang="en-US" sz="2600" dirty="0" smtClean="0">
              <a:solidFill>
                <a:schemeClr val="bg2">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buNone/>
            </a:pPr>
            <a:r>
              <a:rPr lang="en-US" sz="1800" b="1" dirty="0" smtClean="0">
                <a:solidFill>
                  <a:srgbClr val="FF0000"/>
                </a:solidFill>
              </a:rPr>
              <a:t>       An organisation expects  the following  from its  managers when they  are  deputed  to  attend any training  &amp; development programme</a:t>
            </a:r>
            <a:r>
              <a:rPr lang="en-US" sz="1800" dirty="0" smtClean="0">
                <a:solidFill>
                  <a:srgbClr val="FF0000"/>
                </a:solidFill>
              </a:rPr>
              <a:t>.</a:t>
            </a:r>
          </a:p>
          <a:p>
            <a:pPr marL="514350" indent="-514350">
              <a:buNone/>
            </a:pPr>
            <a:r>
              <a:rPr lang="en-US" sz="2400" dirty="0" smtClean="0">
                <a:solidFill>
                  <a:schemeClr val="bg2">
                    <a:lumMod val="50000"/>
                  </a:schemeClr>
                </a:solidFill>
              </a:rPr>
              <a:t>I. </a:t>
            </a:r>
            <a:r>
              <a:rPr lang="en-US" sz="2400" dirty="0" smtClean="0">
                <a:solidFill>
                  <a:schemeClr val="tx1"/>
                </a:solidFill>
              </a:rPr>
              <a:t>How do we make our managers self starters?</a:t>
            </a:r>
          </a:p>
          <a:p>
            <a:pPr marL="514350" indent="-514350">
              <a:buNone/>
            </a:pPr>
            <a:r>
              <a:rPr lang="en-US" sz="2400" dirty="0" smtClean="0">
                <a:solidFill>
                  <a:schemeClr val="bg2">
                    <a:lumMod val="50000"/>
                  </a:schemeClr>
                </a:solidFill>
              </a:rPr>
              <a:t>II. </a:t>
            </a:r>
            <a:r>
              <a:rPr lang="en-US" sz="2400" dirty="0" smtClean="0">
                <a:solidFill>
                  <a:schemeClr val="tx1"/>
                </a:solidFill>
              </a:rPr>
              <a:t>How do we make them result oriented?</a:t>
            </a:r>
          </a:p>
          <a:p>
            <a:pPr marL="514350" indent="-514350">
              <a:buNone/>
            </a:pPr>
            <a:r>
              <a:rPr lang="en-US" sz="2400" dirty="0" smtClean="0">
                <a:solidFill>
                  <a:schemeClr val="bg2">
                    <a:lumMod val="50000"/>
                  </a:schemeClr>
                </a:solidFill>
              </a:rPr>
              <a:t>III. </a:t>
            </a:r>
            <a:r>
              <a:rPr lang="en-US" sz="2400" dirty="0" smtClean="0">
                <a:solidFill>
                  <a:schemeClr val="tx1"/>
                </a:solidFill>
              </a:rPr>
              <a:t>How do we make them sensitive to the environment in which they function ?</a:t>
            </a:r>
          </a:p>
          <a:p>
            <a:pPr marL="514350" indent="-514350">
              <a:buNone/>
            </a:pPr>
            <a:r>
              <a:rPr lang="en-US" sz="2400" dirty="0" smtClean="0">
                <a:solidFill>
                  <a:schemeClr val="bg2">
                    <a:lumMod val="50000"/>
                  </a:schemeClr>
                </a:solidFill>
              </a:rPr>
              <a:t>IV. </a:t>
            </a:r>
            <a:r>
              <a:rPr lang="en-US" sz="2400" dirty="0" smtClean="0">
                <a:solidFill>
                  <a:schemeClr val="tx1"/>
                </a:solidFill>
              </a:rPr>
              <a:t>How do we make them aware of themselves-their potential &amp; their limitations?</a:t>
            </a:r>
          </a:p>
          <a:p>
            <a:pPr marL="514350" indent="-514350">
              <a:buNone/>
            </a:pPr>
            <a:r>
              <a:rPr lang="en-US" sz="2400" dirty="0" smtClean="0">
                <a:solidFill>
                  <a:schemeClr val="bg2">
                    <a:lumMod val="50000"/>
                  </a:schemeClr>
                </a:solidFill>
              </a:rPr>
              <a:t>V. </a:t>
            </a:r>
            <a:r>
              <a:rPr lang="en-US" sz="2400" dirty="0" smtClean="0">
                <a:solidFill>
                  <a:schemeClr val="tx1"/>
                </a:solidFill>
              </a:rPr>
              <a:t>How do we teach them communicate without filters, to see &amp; feel points of view different from their own?</a:t>
            </a:r>
            <a:endParaRPr lang="en-US" sz="24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buNone/>
            </a:pPr>
            <a:r>
              <a:rPr lang="en-US" sz="2400" dirty="0" smtClean="0">
                <a:solidFill>
                  <a:schemeClr val="bg2">
                    <a:lumMod val="50000"/>
                  </a:schemeClr>
                </a:solidFill>
              </a:rPr>
              <a:t>4.ETHICS: </a:t>
            </a:r>
            <a:r>
              <a:rPr lang="en-US" sz="2400" dirty="0" smtClean="0">
                <a:solidFill>
                  <a:schemeClr val="tx1"/>
                </a:solidFill>
              </a:rPr>
              <a:t>There is need for imparting greater ethical oreientation to a training &amp; development programme. There is no denial of the fact that ethics are largely ignored in business. Ethics are important because government &amp; law cannot always protect the society, but ethics can.</a:t>
            </a:r>
          </a:p>
          <a:p>
            <a:pPr>
              <a:buNone/>
            </a:pPr>
            <a:r>
              <a:rPr lang="en-US" sz="2400" dirty="0" smtClean="0">
                <a:solidFill>
                  <a:schemeClr val="bg2">
                    <a:lumMod val="50000"/>
                  </a:schemeClr>
                </a:solidFill>
              </a:rPr>
              <a:t>5.ATTITUDINAL CHANGES: </a:t>
            </a:r>
            <a:r>
              <a:rPr lang="en-US" sz="2400" dirty="0" smtClean="0">
                <a:solidFill>
                  <a:schemeClr val="tx1"/>
                </a:solidFill>
              </a:rPr>
              <a:t>It represents feelings &amp; beliefs of individual toward others. Attitude affect motivation, satisfaction &amp; job commitment. Negative attitudes need to be converted into positive attitudes. Changing negative  attitudes is difficult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Training &amp; development as source of competitive advantage</a:t>
            </a:r>
            <a:endParaRPr lang="en-US" dirty="0"/>
          </a:p>
        </p:txBody>
      </p:sp>
      <p:sp>
        <p:nvSpPr>
          <p:cNvPr id="3" name="Content Placeholder 2"/>
          <p:cNvSpPr>
            <a:spLocks noGrp="1"/>
          </p:cNvSpPr>
          <p:nvPr>
            <p:ph idx="1"/>
          </p:nvPr>
        </p:nvSpPr>
        <p:spPr/>
        <p:txBody>
          <a:bodyPr>
            <a:normAutofit/>
          </a:bodyPr>
          <a:lstStyle/>
          <a:p>
            <a:r>
              <a:rPr lang="en-US" sz="2400" dirty="0" smtClean="0"/>
              <a:t>Training &amp; Development offer competitive advantage to a firm by removing perfomance defficiencies; making employees stay long; minimising accidents, scrap &amp; damage; meeting future employee needs.</a:t>
            </a:r>
          </a:p>
          <a:p>
            <a:r>
              <a:rPr lang="en-US" sz="2400" dirty="0" smtClean="0"/>
              <a:t>There is greater stability, flexibility &amp; capacity for growth in an organisation.</a:t>
            </a:r>
          </a:p>
          <a:p>
            <a:r>
              <a:rPr lang="en-US" sz="2400" dirty="0" smtClean="0"/>
              <a:t>Training contributes to employee stability in at least two ways. Employees become efficient after undergoing training. Efficient employees contribute to the growth of the firm. Growth renders stability to work force. Further trained employees tend to stay with the company.</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employee training</a:t>
            </a:r>
            <a:endParaRPr lang="en-US" dirty="0"/>
          </a:p>
        </p:txBody>
      </p:sp>
      <p:sp>
        <p:nvSpPr>
          <p:cNvPr id="3" name="Content Placeholder 2"/>
          <p:cNvSpPr>
            <a:spLocks noGrp="1"/>
          </p:cNvSpPr>
          <p:nvPr>
            <p:ph idx="1"/>
          </p:nvPr>
        </p:nvSpPr>
        <p:spPr/>
        <p:txBody>
          <a:bodyPr/>
          <a:lstStyle/>
          <a:p>
            <a:r>
              <a:rPr lang="en-US" sz="2400" dirty="0" smtClean="0"/>
              <a:t>Training leads to improved profitability &amp; more positive attitudes toward profit orientation.</a:t>
            </a:r>
          </a:p>
          <a:p>
            <a:r>
              <a:rPr lang="en-US" sz="2400" dirty="0" smtClean="0"/>
              <a:t>It improves the job knowledge &amp; skills at all levels of the organisation.</a:t>
            </a:r>
          </a:p>
          <a:p>
            <a:r>
              <a:rPr lang="en-US" sz="2400" dirty="0" smtClean="0"/>
              <a:t>It helps people identify with organisational goals.</a:t>
            </a:r>
          </a:p>
          <a:p>
            <a:r>
              <a:rPr lang="en-US" sz="2400" dirty="0" smtClean="0"/>
              <a:t>It improves relationship between boss &amp; subordinate.</a:t>
            </a:r>
          </a:p>
          <a:p>
            <a:r>
              <a:rPr lang="en-US" sz="2400" dirty="0" smtClean="0"/>
              <a:t>It helps to prepare guidelines for work.</a:t>
            </a:r>
          </a:p>
          <a:p>
            <a:r>
              <a:rPr lang="en-US" sz="2400" dirty="0" smtClean="0"/>
              <a:t>It helps to provide information for future needs in all areas of the organisation.</a:t>
            </a:r>
          </a:p>
          <a:p>
            <a:r>
              <a:rPr lang="en-US" sz="2400" dirty="0" smtClean="0"/>
              <a:t>It aids in improving organisational communication.</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585</TotalTime>
  <Words>2131</Words>
  <Application>Microsoft Office PowerPoint</Application>
  <PresentationFormat>On-screen Show (4:3)</PresentationFormat>
  <Paragraphs>151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Trek</vt:lpstr>
      <vt:lpstr>Slide 1</vt:lpstr>
      <vt:lpstr>CONTEXT</vt:lpstr>
      <vt:lpstr>Nature of training &amp; development</vt:lpstr>
      <vt:lpstr>Slide 4</vt:lpstr>
      <vt:lpstr>Inputs in training &amp; Development</vt:lpstr>
      <vt:lpstr>Cont..</vt:lpstr>
      <vt:lpstr>Cont</vt:lpstr>
      <vt:lpstr>Training &amp; development as source of competitive advantage</vt:lpstr>
      <vt:lpstr>Benefits of employee training</vt:lpstr>
      <vt:lpstr>              training process model</vt:lpstr>
      <vt:lpstr>              1. needs assessment</vt:lpstr>
      <vt:lpstr>Cont..</vt:lpstr>
      <vt:lpstr>    model for initiatives when perfomance discrepancy is identified</vt:lpstr>
      <vt:lpstr>Issues in needs assessment</vt:lpstr>
      <vt:lpstr>Benefits of needs assessment</vt:lpstr>
      <vt:lpstr>Consequences of absence of training needs assessment</vt:lpstr>
      <vt:lpstr>           2. deriving instructional objectives</vt:lpstr>
      <vt:lpstr> 3.designing &amp; training development    programme</vt:lpstr>
      <vt:lpstr>           Who are the trainee?</vt:lpstr>
      <vt:lpstr>          Who are the trainers?</vt:lpstr>
      <vt:lpstr>      What method for training ?</vt:lpstr>
      <vt:lpstr>Cont..</vt:lpstr>
      <vt:lpstr>   what should be the level of training?</vt:lpstr>
      <vt:lpstr>    what is learning principles ?</vt:lpstr>
      <vt:lpstr>   Where to conduct programme?</vt:lpstr>
      <vt:lpstr>     4.Implementation of training</vt:lpstr>
      <vt:lpstr>    5. Evaluation of the programme</vt:lpstr>
      <vt:lpstr>   how to make training effective ?</vt:lpstr>
      <vt:lpstr>CAREER DEVELOPMENT</vt:lpstr>
      <vt:lpstr>CAREER DEVELOPMENT INITIAVTIVES</vt:lpstr>
      <vt:lpstr>Cont..</vt:lpstr>
      <vt:lpstr>Cont..</vt:lpstr>
      <vt:lpstr>summary</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10</dc:creator>
  <cp:lastModifiedBy>User</cp:lastModifiedBy>
  <cp:revision>64</cp:revision>
  <dcterms:created xsi:type="dcterms:W3CDTF">2019-04-12T12:57:46Z</dcterms:created>
  <dcterms:modified xsi:type="dcterms:W3CDTF">2020-08-27T06:08:23Z</dcterms:modified>
</cp:coreProperties>
</file>