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9" r:id="rId3"/>
    <p:sldId id="265" r:id="rId4"/>
    <p:sldId id="309" r:id="rId5"/>
    <p:sldId id="310" r:id="rId6"/>
    <p:sldId id="270" r:id="rId7"/>
    <p:sldId id="272" r:id="rId8"/>
    <p:sldId id="273" r:id="rId9"/>
    <p:sldId id="274" r:id="rId10"/>
    <p:sldId id="275" r:id="rId11"/>
    <p:sldId id="276" r:id="rId12"/>
    <p:sldId id="277" r:id="rId13"/>
    <p:sldId id="278" r:id="rId14"/>
    <p:sldId id="279" r:id="rId15"/>
    <p:sldId id="280" r:id="rId16"/>
    <p:sldId id="281" r:id="rId17"/>
    <p:sldId id="282" r:id="rId18"/>
    <p:sldId id="267" r:id="rId19"/>
    <p:sldId id="283" r:id="rId20"/>
    <p:sldId id="312" r:id="rId21"/>
    <p:sldId id="314" r:id="rId22"/>
    <p:sldId id="313" r:id="rId23"/>
    <p:sldId id="297" r:id="rId24"/>
    <p:sldId id="284" r:id="rId25"/>
    <p:sldId id="285" r:id="rId26"/>
    <p:sldId id="286" r:id="rId27"/>
    <p:sldId id="298" r:id="rId28"/>
    <p:sldId id="299" r:id="rId29"/>
    <p:sldId id="301" r:id="rId30"/>
    <p:sldId id="300" r:id="rId31"/>
    <p:sldId id="302" r:id="rId32"/>
    <p:sldId id="305" r:id="rId33"/>
    <p:sldId id="303" r:id="rId34"/>
    <p:sldId id="306" r:id="rId35"/>
    <p:sldId id="30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8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in/url?url=http://www.wikihow.com/Make-Real-Vanilla-Bean-Ice-Cream&amp;rct=j&amp;frm=1&amp;q=&amp;esrc=s&amp;sa=U&amp;ei=VC_yU7LAN4zhoATPwoDgDg&amp;ved=0CBsQ9QEwAg&amp;sig2=aloxNuCLH_n9Y6ts6CfqWQ&amp;usg=AFQjCNF2KYj0KcWIT4ZCq0S44wrgK1A4o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Superficial Heat</a:t>
            </a:r>
            <a:endParaRPr lang="en-IN" dirty="0"/>
          </a:p>
        </p:txBody>
      </p:sp>
      <p:sp>
        <p:nvSpPr>
          <p:cNvPr id="3" name="Subtitle 2"/>
          <p:cNvSpPr>
            <a:spLocks noGrp="1"/>
          </p:cNvSpPr>
          <p:nvPr>
            <p:ph type="subTitle" idx="1"/>
          </p:nvPr>
        </p:nvSpPr>
        <p:spPr/>
        <p:txBody>
          <a:bodyPr/>
          <a:lstStyle/>
          <a:p>
            <a:r>
              <a:rPr lang="en-US" smtClean="0">
                <a:solidFill>
                  <a:schemeClr val="tx1"/>
                </a:solidFill>
              </a:rPr>
              <a:t>Dr. Niketa</a:t>
            </a:r>
            <a:r>
              <a:rPr lang="en-US" dirty="0" smtClean="0">
                <a:solidFill>
                  <a:schemeClr val="tx1"/>
                </a:solidFill>
              </a:rPr>
              <a:t> Patel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Conduction of Heat</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A piece of cheese melts as heat is transferred from the meat to the cheese  (Contact)</a:t>
            </a:r>
          </a:p>
          <a:p>
            <a:endParaRPr lang="en-IN" dirty="0"/>
          </a:p>
        </p:txBody>
      </p:sp>
      <p:pic>
        <p:nvPicPr>
          <p:cNvPr id="4" name="Picture 10" descr="http://t0.gstatic.com/images?q=tbn:ANd9GcRVlRJKrv9Il06AzalBcDvDrDE8XxKbaTKrUylt5hfmxxvACuIv"/>
          <p:cNvPicPr>
            <a:picLocks noChangeAspect="1" noChangeArrowheads="1"/>
          </p:cNvPicPr>
          <p:nvPr/>
        </p:nvPicPr>
        <p:blipFill>
          <a:blip r:embed="rId2"/>
          <a:srcRect/>
          <a:stretch>
            <a:fillRect/>
          </a:stretch>
        </p:blipFill>
        <p:spPr bwMode="auto">
          <a:xfrm>
            <a:off x="1447800" y="2895600"/>
            <a:ext cx="5513388"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charset="0"/>
              </a:rPr>
              <a:t>CONVECTION</a:t>
            </a:r>
            <a:endParaRPr lang="en-IN" dirty="0"/>
          </a:p>
        </p:txBody>
      </p:sp>
      <p:sp>
        <p:nvSpPr>
          <p:cNvPr id="3" name="Content Placeholder 2"/>
          <p:cNvSpPr>
            <a:spLocks noGrp="1"/>
          </p:cNvSpPr>
          <p:nvPr>
            <p:ph idx="1"/>
          </p:nvPr>
        </p:nvSpPr>
        <p:spPr/>
        <p:txBody>
          <a:bodyPr/>
          <a:lstStyle/>
          <a:p>
            <a:pPr marL="320040" indent="-320040">
              <a:defRPr/>
            </a:pPr>
            <a:r>
              <a:rPr lang="en-US" dirty="0" smtClean="0"/>
              <a:t>Convection is the movement that transfers heat within fluids (liquids and gases).</a:t>
            </a:r>
          </a:p>
          <a:p>
            <a:pPr marL="320040" indent="-320040">
              <a:defRPr/>
            </a:pPr>
            <a:r>
              <a:rPr lang="en-US" dirty="0" smtClean="0"/>
              <a:t>Heat is transferred </a:t>
            </a:r>
          </a:p>
          <a:p>
            <a:pPr marL="320040" indent="-320040">
              <a:buNone/>
              <a:defRPr/>
            </a:pPr>
            <a:r>
              <a:rPr lang="en-US" dirty="0" smtClean="0"/>
              <a:t>by currents within the</a:t>
            </a:r>
          </a:p>
          <a:p>
            <a:pPr marL="320040" indent="-320040">
              <a:buNone/>
              <a:defRPr/>
            </a:pPr>
            <a:r>
              <a:rPr lang="en-US" dirty="0" smtClean="0"/>
              <a:t>Fluids (liquids and </a:t>
            </a:r>
          </a:p>
          <a:p>
            <a:pPr marL="320040" indent="-320040">
              <a:buNone/>
              <a:defRPr/>
            </a:pPr>
            <a:r>
              <a:rPr lang="en-US" dirty="0" smtClean="0"/>
              <a:t>gases).</a:t>
            </a:r>
          </a:p>
          <a:p>
            <a:pPr marL="320040" indent="-320040">
              <a:buNone/>
              <a:defRPr/>
            </a:pPr>
            <a:endParaRPr lang="en-US" dirty="0" smtClean="0"/>
          </a:p>
          <a:p>
            <a:endParaRPr lang="en-IN" dirty="0"/>
          </a:p>
        </p:txBody>
      </p:sp>
      <p:pic>
        <p:nvPicPr>
          <p:cNvPr id="4" name="Picture 7" descr="http://2.bp.blogspot.com/_m85wbGoACjg/Sk-dZ3-tZyI/AAAAAAAAAA8/YOahJUP-etY/s320/convection.gif"/>
          <p:cNvPicPr>
            <a:picLocks noChangeAspect="1" noChangeArrowheads="1"/>
          </p:cNvPicPr>
          <p:nvPr/>
        </p:nvPicPr>
        <p:blipFill>
          <a:blip r:embed="rId2"/>
          <a:srcRect/>
          <a:stretch>
            <a:fillRect/>
          </a:stretch>
        </p:blipFill>
        <p:spPr bwMode="auto">
          <a:xfrm>
            <a:off x="4319588" y="2971800"/>
            <a:ext cx="4176712" cy="3619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charset="0"/>
              </a:rPr>
              <a:t>CONVECTION </a:t>
            </a:r>
            <a:r>
              <a:rPr lang="en-US" dirty="0" smtClean="0">
                <a:latin typeface="Calibri" charset="0"/>
              </a:rPr>
              <a:t>(</a:t>
            </a:r>
            <a:r>
              <a:rPr lang="en-US" dirty="0" err="1" smtClean="0">
                <a:latin typeface="Calibri" charset="0"/>
              </a:rPr>
              <a:t>contd</a:t>
            </a:r>
            <a:r>
              <a:rPr lang="en-US" dirty="0" smtClean="0">
                <a:latin typeface="Calibri" charset="0"/>
              </a:rPr>
              <a:t>…)</a:t>
            </a:r>
            <a:endParaRPr lang="en-IN" dirty="0"/>
          </a:p>
        </p:txBody>
      </p:sp>
      <p:sp>
        <p:nvSpPr>
          <p:cNvPr id="3" name="Content Placeholder 2"/>
          <p:cNvSpPr>
            <a:spLocks noGrp="1"/>
          </p:cNvSpPr>
          <p:nvPr>
            <p:ph idx="1"/>
          </p:nvPr>
        </p:nvSpPr>
        <p:spPr/>
        <p:txBody>
          <a:bodyPr/>
          <a:lstStyle/>
          <a:p>
            <a:r>
              <a:rPr lang="en-US" dirty="0" smtClean="0"/>
              <a:t>Convection = VENTS   (through air and liquid particles)</a:t>
            </a:r>
          </a:p>
          <a:p>
            <a:endParaRPr lang="en-US" dirty="0" smtClean="0"/>
          </a:p>
          <a:p>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charset="0"/>
              </a:rPr>
              <a:t>CONVECTION </a:t>
            </a:r>
            <a:r>
              <a:rPr lang="en-US" dirty="0" smtClean="0">
                <a:latin typeface="Calibri" charset="0"/>
              </a:rPr>
              <a:t>(</a:t>
            </a:r>
            <a:r>
              <a:rPr lang="en-US" dirty="0" err="1" smtClean="0">
                <a:latin typeface="Calibri" charset="0"/>
              </a:rPr>
              <a:t>contd</a:t>
            </a:r>
            <a:r>
              <a:rPr lang="en-US" dirty="0" smtClean="0">
                <a:latin typeface="Calibri" charset="0"/>
              </a:rPr>
              <a:t>…)</a:t>
            </a:r>
            <a:endParaRPr lang="en-IN" dirty="0"/>
          </a:p>
        </p:txBody>
      </p:sp>
      <p:sp>
        <p:nvSpPr>
          <p:cNvPr id="3" name="Content Placeholder 2"/>
          <p:cNvSpPr>
            <a:spLocks noGrp="1"/>
          </p:cNvSpPr>
          <p:nvPr>
            <p:ph idx="1"/>
          </p:nvPr>
        </p:nvSpPr>
        <p:spPr/>
        <p:txBody>
          <a:bodyPr/>
          <a:lstStyle/>
          <a:p>
            <a:pPr marL="320040" indent="-320040" fontAlgn="auto">
              <a:spcAft>
                <a:spcPts val="0"/>
              </a:spcAft>
              <a:defRPr/>
            </a:pPr>
            <a:r>
              <a:rPr lang="en-US" dirty="0" smtClean="0">
                <a:latin typeface="Calibri" charset="0"/>
              </a:rPr>
              <a:t>Have you ever noticed that the air near the ceiling is warmer than the air near the floor? Or that water in a pool is cooler at the deep end?</a:t>
            </a:r>
          </a:p>
          <a:p>
            <a:pPr marL="320040" indent="-320040" fontAlgn="auto">
              <a:spcAft>
                <a:spcPts val="0"/>
              </a:spcAft>
              <a:defRPr/>
            </a:pPr>
            <a:endParaRPr lang="en-US" dirty="0" smtClean="0">
              <a:latin typeface="Calibri" charset="0"/>
            </a:endParaRPr>
          </a:p>
          <a:p>
            <a:pPr marL="320040" indent="-320040" fontAlgn="auto">
              <a:spcAft>
                <a:spcPts val="0"/>
              </a:spcAft>
              <a:defRPr/>
            </a:pPr>
            <a:r>
              <a:rPr lang="en-US" dirty="0" smtClean="0">
                <a:latin typeface="Calibri" charset="0"/>
              </a:rPr>
              <a:t>Examples:  air movement in a home, pot of heating water. </a:t>
            </a:r>
            <a:r>
              <a:rPr lang="en-US" u="sng" dirty="0" smtClean="0">
                <a:latin typeface="Calibri" charset="0"/>
              </a:rPr>
              <a:t>Why?</a:t>
            </a:r>
          </a:p>
          <a:p>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charset="0"/>
              </a:rPr>
              <a:t>CONVECTION </a:t>
            </a:r>
            <a:r>
              <a:rPr lang="en-US" dirty="0" smtClean="0">
                <a:latin typeface="Calibri" charset="0"/>
              </a:rPr>
              <a:t>(</a:t>
            </a:r>
            <a:r>
              <a:rPr lang="en-US" dirty="0" err="1" smtClean="0">
                <a:latin typeface="Calibri" charset="0"/>
              </a:rPr>
              <a:t>contd</a:t>
            </a:r>
            <a:r>
              <a:rPr lang="en-US" dirty="0" smtClean="0">
                <a:latin typeface="Calibri" charset="0"/>
              </a:rPr>
              <a:t>…)</a:t>
            </a:r>
            <a:endParaRPr lang="en-IN" dirty="0"/>
          </a:p>
        </p:txBody>
      </p:sp>
      <p:sp>
        <p:nvSpPr>
          <p:cNvPr id="5" name="Content Placeholder 4"/>
          <p:cNvSpPr>
            <a:spLocks noGrp="1"/>
          </p:cNvSpPr>
          <p:nvPr>
            <p:ph idx="1"/>
          </p:nvPr>
        </p:nvSpPr>
        <p:spPr/>
        <p:txBody>
          <a:bodyPr>
            <a:normAutofit lnSpcReduction="10000"/>
          </a:bodyPr>
          <a:lstStyle/>
          <a:p>
            <a:pPr>
              <a:spcBef>
                <a:spcPct val="0"/>
              </a:spcBef>
              <a:buFontTx/>
              <a:buChar char="•"/>
            </a:pPr>
            <a:r>
              <a:rPr lang="en-US" dirty="0" smtClean="0">
                <a:ea typeface="ＭＳ Ｐゴシック" pitchFamily="34" charset="-128"/>
              </a:rPr>
              <a:t>When the water at the bottom of a pot is heated, its particles move faster, and they also move farther apart. </a:t>
            </a:r>
            <a:r>
              <a:rPr lang="en-US" u="sng" dirty="0" smtClean="0">
                <a:ea typeface="ＭＳ Ｐゴシック" pitchFamily="34" charset="-128"/>
              </a:rPr>
              <a:t>As a result, the heated water becomes less dense</a:t>
            </a:r>
            <a:r>
              <a:rPr lang="en-US" dirty="0" smtClean="0">
                <a:ea typeface="ＭＳ Ｐゴシック" pitchFamily="34" charset="-128"/>
              </a:rPr>
              <a:t>.  A less dense fluid will float on top of a more dense one. Therefore, the heated water rises in the pot. The surrounding cooler water flows into its place.  </a:t>
            </a:r>
          </a:p>
          <a:p>
            <a:pPr>
              <a:spcBef>
                <a:spcPct val="0"/>
              </a:spcBef>
              <a:buFontTx/>
              <a:buChar char="•"/>
            </a:pPr>
            <a:r>
              <a:rPr lang="en-US" dirty="0" smtClean="0">
                <a:ea typeface="ＭＳ Ｐゴシック" pitchFamily="34" charset="-128"/>
              </a:rPr>
              <a:t>This flow creates the circular motion as seen on which is known as convection currents.</a:t>
            </a:r>
          </a:p>
          <a:p>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http://www.beodom.com/assets/images/education/principles-thermal-insulation/heat-convection-water-air.jpg"/>
          <p:cNvPicPr>
            <a:picLocks noChangeAspect="1" noChangeArrowheads="1"/>
          </p:cNvPicPr>
          <p:nvPr/>
        </p:nvPicPr>
        <p:blipFill>
          <a:blip r:embed="rId2"/>
          <a:srcRect/>
          <a:stretch>
            <a:fillRect/>
          </a:stretch>
        </p:blipFill>
        <p:spPr bwMode="auto">
          <a:xfrm>
            <a:off x="1524000" y="1600200"/>
            <a:ext cx="6858000" cy="3124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libri" pitchFamily="34" charset="0"/>
              </a:rPr>
              <a:t>RADIATION</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Radiation is the transfer of energy by electromagnetic waves</a:t>
            </a:r>
          </a:p>
          <a:p>
            <a:r>
              <a:rPr lang="en-US" dirty="0" smtClean="0">
                <a:latin typeface="Calibri" pitchFamily="34" charset="0"/>
              </a:rPr>
              <a:t>Radiation does NOT require medium to transfer thermal </a:t>
            </a:r>
          </a:p>
          <a:p>
            <a:pPr>
              <a:buNone/>
            </a:pPr>
            <a:r>
              <a:rPr lang="en-US" dirty="0" smtClean="0">
                <a:latin typeface="Calibri" pitchFamily="34" charset="0"/>
              </a:rPr>
              <a:t>    energy.</a:t>
            </a:r>
          </a:p>
          <a:p>
            <a:r>
              <a:rPr lang="en-US" dirty="0" smtClean="0">
                <a:latin typeface="Calibri" pitchFamily="34" charset="0"/>
              </a:rPr>
              <a:t>Radiation = Radiates.</a:t>
            </a:r>
          </a:p>
          <a:p>
            <a:pPr>
              <a:buNone/>
            </a:pPr>
            <a:r>
              <a:rPr lang="en-US" dirty="0" smtClean="0">
                <a:latin typeface="Calibri" pitchFamily="34" charset="0"/>
              </a:rPr>
              <a:t>(heat coming from the </a:t>
            </a:r>
          </a:p>
          <a:p>
            <a:pPr>
              <a:buNone/>
            </a:pPr>
            <a:r>
              <a:rPr lang="en-US" dirty="0" smtClean="0">
                <a:latin typeface="Calibri" pitchFamily="34" charset="0"/>
              </a:rPr>
              <a:t>sun)</a:t>
            </a:r>
          </a:p>
          <a:p>
            <a:endParaRPr lang="en-US" dirty="0" smtClean="0">
              <a:latin typeface="Calibri" pitchFamily="34" charset="0"/>
            </a:endParaRPr>
          </a:p>
        </p:txBody>
      </p:sp>
      <p:pic>
        <p:nvPicPr>
          <p:cNvPr id="4" name="Picture 5" descr="http://3.bp.blogspot.com/_LbEOZqOqjYs/TGR7PB9Mb7I/AAAAAAAAQ_4/a0mfVbpoZFw/s1600/sun+rays+on+a+hill.jpg"/>
          <p:cNvPicPr>
            <a:picLocks noChangeAspect="1" noChangeArrowheads="1"/>
          </p:cNvPicPr>
          <p:nvPr/>
        </p:nvPicPr>
        <p:blipFill>
          <a:blip r:embed="rId2"/>
          <a:srcRect/>
          <a:stretch>
            <a:fillRect/>
          </a:stretch>
        </p:blipFill>
        <p:spPr bwMode="auto">
          <a:xfrm>
            <a:off x="4419600" y="3200400"/>
            <a:ext cx="4562475" cy="33924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Radiation heat transfer</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Radiation may come from other sources.</a:t>
            </a:r>
          </a:p>
          <a:p>
            <a:endParaRPr lang="en-US" dirty="0" smtClean="0">
              <a:latin typeface="Calibri" pitchFamily="34" charset="0"/>
            </a:endParaRPr>
          </a:p>
          <a:p>
            <a:r>
              <a:rPr lang="en-US" dirty="0" smtClean="0">
                <a:latin typeface="Calibri" pitchFamily="34" charset="0"/>
              </a:rPr>
              <a:t>Examples:</a:t>
            </a:r>
          </a:p>
          <a:p>
            <a:pPr marL="514350" indent="-514350" fontAlgn="auto">
              <a:spcAft>
                <a:spcPts val="0"/>
              </a:spcAft>
              <a:buFont typeface="Arial" charset="0"/>
              <a:buAutoNum type="arabicPeriod"/>
              <a:defRPr/>
            </a:pPr>
            <a:r>
              <a:rPr lang="en-US" dirty="0" smtClean="0">
                <a:latin typeface="Calibri" charset="0"/>
              </a:rPr>
              <a:t>Fire</a:t>
            </a:r>
          </a:p>
          <a:p>
            <a:pPr marL="514350" indent="-514350" fontAlgn="auto">
              <a:spcAft>
                <a:spcPts val="0"/>
              </a:spcAft>
              <a:buFont typeface="Arial" charset="0"/>
              <a:buAutoNum type="arabicPeriod"/>
              <a:defRPr/>
            </a:pPr>
            <a:r>
              <a:rPr lang="en-US" dirty="0" smtClean="0">
                <a:latin typeface="Calibri" charset="0"/>
              </a:rPr>
              <a:t>Heat Lamps</a:t>
            </a:r>
          </a:p>
          <a:p>
            <a:pPr marL="514350" indent="-514350" fontAlgn="auto">
              <a:spcAft>
                <a:spcPts val="0"/>
              </a:spcAft>
              <a:buFont typeface="Arial" charset="0"/>
              <a:buAutoNum type="arabicPeriod"/>
              <a:defRPr/>
            </a:pPr>
            <a:r>
              <a:rPr lang="en-US" dirty="0" smtClean="0">
                <a:latin typeface="Calibri" charset="0"/>
              </a:rPr>
              <a:t>Sun</a:t>
            </a:r>
          </a:p>
          <a:p>
            <a:pPr>
              <a:buNone/>
            </a:pPr>
            <a:r>
              <a:rPr lang="en-US" dirty="0" smtClean="0">
                <a:latin typeface="Calibri" pitchFamily="34" charset="0"/>
              </a:rPr>
              <a:t> </a:t>
            </a:r>
            <a:endParaRPr lang="en-IN" dirty="0"/>
          </a:p>
        </p:txBody>
      </p:sp>
      <p:pic>
        <p:nvPicPr>
          <p:cNvPr id="4" name="Picture 5" descr="http://1.bp.blogspot.com/_6S7yWMp_6uI/SwS3QpEwBGI/AAAAAAAAAuw/iCGeCWj8AmM/s400/bonfire_big.jpg"/>
          <p:cNvPicPr>
            <a:picLocks noChangeAspect="1" noChangeArrowheads="1"/>
          </p:cNvPicPr>
          <p:nvPr/>
        </p:nvPicPr>
        <p:blipFill>
          <a:blip r:embed="rId2"/>
          <a:srcRect/>
          <a:stretch>
            <a:fillRect/>
          </a:stretch>
        </p:blipFill>
        <p:spPr bwMode="auto">
          <a:xfrm>
            <a:off x="3962400" y="2209800"/>
            <a:ext cx="2212975" cy="2590800"/>
          </a:xfrm>
          <a:prstGeom prst="rect">
            <a:avLst/>
          </a:prstGeom>
          <a:noFill/>
          <a:ln w="9525">
            <a:noFill/>
            <a:miter lim="800000"/>
            <a:headEnd/>
            <a:tailEnd/>
          </a:ln>
        </p:spPr>
      </p:pic>
      <p:pic>
        <p:nvPicPr>
          <p:cNvPr id="5" name="Picture 6" descr="http://www.thequalityequipment.com/catalog/images/Heat%20Lamp.jpg"/>
          <p:cNvPicPr>
            <a:picLocks noChangeAspect="1" noChangeArrowheads="1"/>
          </p:cNvPicPr>
          <p:nvPr/>
        </p:nvPicPr>
        <p:blipFill>
          <a:blip r:embed="rId3"/>
          <a:srcRect/>
          <a:stretch>
            <a:fillRect/>
          </a:stretch>
        </p:blipFill>
        <p:spPr bwMode="auto">
          <a:xfrm>
            <a:off x="6400800" y="2209800"/>
            <a:ext cx="2514600" cy="2830512"/>
          </a:xfrm>
          <a:prstGeom prst="rect">
            <a:avLst/>
          </a:prstGeom>
          <a:noFill/>
          <a:ln w="9525">
            <a:noFill/>
            <a:miter lim="800000"/>
            <a:headEnd/>
            <a:tailEnd/>
          </a:ln>
        </p:spPr>
      </p:pic>
      <p:pic>
        <p:nvPicPr>
          <p:cNvPr id="6" name="Picture 6" descr="http://www.mamontoff.org/science-radiation-2.jpg"/>
          <p:cNvPicPr>
            <a:picLocks noChangeAspect="1" noChangeArrowheads="1"/>
          </p:cNvPicPr>
          <p:nvPr/>
        </p:nvPicPr>
        <p:blipFill>
          <a:blip r:embed="rId4"/>
          <a:srcRect/>
          <a:stretch>
            <a:fillRect/>
          </a:stretch>
        </p:blipFill>
        <p:spPr bwMode="auto">
          <a:xfrm>
            <a:off x="2438400" y="4800600"/>
            <a:ext cx="3587750"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temperature</a:t>
            </a:r>
            <a:endParaRPr lang="en-IN" dirty="0"/>
          </a:p>
        </p:txBody>
      </p:sp>
      <p:sp>
        <p:nvSpPr>
          <p:cNvPr id="3" name="Content Placeholder 2"/>
          <p:cNvSpPr>
            <a:spLocks noGrp="1"/>
          </p:cNvSpPr>
          <p:nvPr>
            <p:ph idx="1"/>
          </p:nvPr>
        </p:nvSpPr>
        <p:spPr/>
        <p:txBody>
          <a:bodyPr>
            <a:normAutofit/>
          </a:bodyPr>
          <a:lstStyle/>
          <a:p>
            <a:r>
              <a:rPr lang="en-US" dirty="0" smtClean="0"/>
              <a:t>The temperature within the deep tissues of the body (core temperature) is normally maintained within a range of </a:t>
            </a:r>
            <a:r>
              <a:rPr lang="en-US" u="sng" dirty="0" smtClean="0"/>
              <a:t>36.0°C to 37.5°C.</a:t>
            </a:r>
          </a:p>
          <a:p>
            <a:endParaRPr lang="en-US" dirty="0" smtClean="0"/>
          </a:p>
          <a:p>
            <a:r>
              <a:rPr lang="en-US" dirty="0" smtClean="0"/>
              <a:t>Body temperature reflects the difference between heat production and heat loss.</a:t>
            </a:r>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temperature (</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pPr marL="342900" lvl="1" indent="-342900">
              <a:buFont typeface="Arial" pitchFamily="34" charset="0"/>
              <a:buChar char="•"/>
            </a:pPr>
            <a:r>
              <a:rPr lang="en-US" sz="3200" dirty="0" smtClean="0"/>
              <a:t>Body heat is generated in the tissues of the body, transferred to the skin surface by the blood, and then released into the environment surrounding the body.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 </a:t>
            </a:r>
            <a:endParaRPr lang="en-IN" dirty="0"/>
          </a:p>
        </p:txBody>
      </p:sp>
      <p:sp>
        <p:nvSpPr>
          <p:cNvPr id="3" name="Content Placeholder 2"/>
          <p:cNvSpPr>
            <a:spLocks noGrp="1"/>
          </p:cNvSpPr>
          <p:nvPr>
            <p:ph idx="1"/>
          </p:nvPr>
        </p:nvSpPr>
        <p:spPr/>
        <p:txBody>
          <a:bodyPr/>
          <a:lstStyle/>
          <a:p>
            <a:r>
              <a:rPr lang="en-IN" dirty="0" smtClean="0"/>
              <a:t>Definition of Heat</a:t>
            </a:r>
          </a:p>
          <a:p>
            <a:r>
              <a:rPr lang="en-IN" dirty="0" smtClean="0"/>
              <a:t>Different methods of heat transfers</a:t>
            </a:r>
          </a:p>
          <a:p>
            <a:r>
              <a:rPr lang="en-IN" dirty="0" smtClean="0"/>
              <a:t>Body temperature and its regulation</a:t>
            </a:r>
          </a:p>
          <a:p>
            <a:r>
              <a:rPr lang="en-IN" dirty="0" smtClean="0"/>
              <a:t>Mechanisms to cool down and warm up body.</a:t>
            </a:r>
          </a:p>
          <a:p>
            <a:endParaRPr lang="en-IN" dirty="0" smtClean="0"/>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Temperature Regulation</a:t>
            </a:r>
            <a:endParaRPr lang="en-IN" dirty="0"/>
          </a:p>
        </p:txBody>
      </p:sp>
      <p:sp>
        <p:nvSpPr>
          <p:cNvPr id="3" name="Content Placeholder 2"/>
          <p:cNvSpPr>
            <a:spLocks noGrp="1"/>
          </p:cNvSpPr>
          <p:nvPr>
            <p:ph idx="1"/>
          </p:nvPr>
        </p:nvSpPr>
        <p:spPr/>
        <p:txBody>
          <a:bodyPr/>
          <a:lstStyle/>
          <a:p>
            <a:r>
              <a:rPr lang="en-GB" dirty="0" smtClean="0"/>
              <a:t>Body cells work best if they have the correct</a:t>
            </a:r>
          </a:p>
          <a:p>
            <a:pPr lvl="1"/>
            <a:r>
              <a:rPr lang="en-GB" dirty="0" smtClean="0"/>
              <a:t>Temperature</a:t>
            </a:r>
          </a:p>
          <a:p>
            <a:pPr lvl="1"/>
            <a:r>
              <a:rPr lang="en-GB" dirty="0" smtClean="0"/>
              <a:t>Water levels</a:t>
            </a:r>
          </a:p>
          <a:p>
            <a:pPr lvl="1"/>
            <a:r>
              <a:rPr lang="en-GB" dirty="0" smtClean="0"/>
              <a:t>Glucose concentration</a:t>
            </a:r>
            <a:endParaRPr lang="en-IN" dirty="0" smtClean="0"/>
          </a:p>
          <a:p>
            <a:pPr marL="342900" lvl="1" indent="-342900">
              <a:buFont typeface="Arial" pitchFamily="34" charset="0"/>
              <a:buChar char="•"/>
            </a:pPr>
            <a:endParaRPr lang="en-GB" dirty="0" smtClean="0"/>
          </a:p>
          <a:p>
            <a:pPr marL="342900" lvl="1" indent="-342900">
              <a:buFont typeface="Arial" pitchFamily="34" charset="0"/>
              <a:buChar char="•"/>
            </a:pPr>
            <a:r>
              <a:rPr lang="en-GB" dirty="0" smtClean="0"/>
              <a:t>Body has mechanisms to keep the cells in a constant environment.</a:t>
            </a:r>
          </a:p>
          <a:p>
            <a:endParaRPr lang="en-IN"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It is called HOMEOSTASIS</a:t>
            </a:r>
          </a:p>
          <a:p>
            <a:endParaRPr lang="en-US" dirty="0" smtClean="0"/>
          </a:p>
          <a:p>
            <a:r>
              <a:rPr lang="en-GB" b="1" dirty="0" smtClean="0"/>
              <a:t>DEFINITION: </a:t>
            </a:r>
            <a:r>
              <a:rPr lang="en-GB" dirty="0" smtClean="0"/>
              <a:t>The maintenance of  a constant environment in the body is called Homeostasis</a:t>
            </a:r>
            <a:endParaRPr lang="en-US" sz="1200" dirty="0" smtClean="0"/>
          </a:p>
          <a:p>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normAutofit lnSpcReduction="10000"/>
          </a:bodyPr>
          <a:lstStyle/>
          <a:p>
            <a:r>
              <a:rPr lang="en-GB" dirty="0" smtClean="0"/>
              <a:t>All mammals maintain a constant body temperature.</a:t>
            </a:r>
          </a:p>
          <a:p>
            <a:endParaRPr lang="en-GB" dirty="0" smtClean="0"/>
          </a:p>
          <a:p>
            <a:r>
              <a:rPr lang="en-GB" dirty="0" smtClean="0"/>
              <a:t>Human beings have a body temperature of about 37</a:t>
            </a:r>
            <a:r>
              <a:rPr lang="en-US" dirty="0" smtClean="0"/>
              <a:t>º</a:t>
            </a:r>
            <a:r>
              <a:rPr lang="en-GB" dirty="0" smtClean="0"/>
              <a:t>C.</a:t>
            </a:r>
          </a:p>
          <a:p>
            <a:pPr lvl="1"/>
            <a:r>
              <a:rPr lang="en-GB" dirty="0" smtClean="0"/>
              <a:t>E.g. If your body is in a hot environment your body temperature is 37</a:t>
            </a:r>
            <a:r>
              <a:rPr lang="en-US" dirty="0" smtClean="0"/>
              <a:t>º</a:t>
            </a:r>
            <a:r>
              <a:rPr lang="en-GB" dirty="0" smtClean="0"/>
              <a:t>C</a:t>
            </a:r>
          </a:p>
          <a:p>
            <a:pPr lvl="1"/>
            <a:r>
              <a:rPr lang="en-GB" dirty="0" smtClean="0"/>
              <a:t>If your body is in a cold environment your body temperature is still 37</a:t>
            </a:r>
            <a:r>
              <a:rPr lang="en-US" dirty="0" smtClean="0"/>
              <a:t>º</a:t>
            </a:r>
            <a:r>
              <a:rPr lang="en-GB" dirty="0" smtClean="0"/>
              <a:t>C</a:t>
            </a:r>
            <a:endParaRPr lang="en-US" dirty="0" smtClean="0"/>
          </a:p>
          <a:p>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GB" dirty="0" smtClean="0"/>
              <a:t>Animals with a large surface area compared to their volume will lose heat faster than animals with a small surface area.</a:t>
            </a:r>
            <a:endParaRPr lang="en-US" dirty="0" smtClean="0"/>
          </a:p>
          <a:p>
            <a:endParaRPr lang="en-IN" dirty="0"/>
          </a:p>
        </p:txBody>
      </p:sp>
      <p:sp>
        <p:nvSpPr>
          <p:cNvPr id="4" name="AutoShape 10"/>
          <p:cNvSpPr>
            <a:spLocks noChangeArrowheads="1"/>
          </p:cNvSpPr>
          <p:nvPr/>
        </p:nvSpPr>
        <p:spPr bwMode="auto">
          <a:xfrm>
            <a:off x="1447800" y="3276600"/>
            <a:ext cx="838200" cy="838200"/>
          </a:xfrm>
          <a:prstGeom prst="cube">
            <a:avLst>
              <a:gd name="adj" fmla="val 25000"/>
            </a:avLst>
          </a:prstGeom>
          <a:solidFill>
            <a:schemeClr val="accent1"/>
          </a:solidFill>
          <a:ln w="9525">
            <a:solidFill>
              <a:schemeClr val="tx1"/>
            </a:solidFill>
            <a:miter lim="800000"/>
            <a:headEnd/>
            <a:tailEnd/>
          </a:ln>
          <a:effectLst/>
        </p:spPr>
        <p:txBody>
          <a:bodyPr wrap="none" anchor="ctr"/>
          <a:lstStyle/>
          <a:p>
            <a:endParaRPr lang="en-IN"/>
          </a:p>
        </p:txBody>
      </p:sp>
      <p:grpSp>
        <p:nvGrpSpPr>
          <p:cNvPr id="5" name="Group 15"/>
          <p:cNvGrpSpPr>
            <a:grpSpLocks/>
          </p:cNvGrpSpPr>
          <p:nvPr/>
        </p:nvGrpSpPr>
        <p:grpSpPr bwMode="auto">
          <a:xfrm>
            <a:off x="5029200" y="3276600"/>
            <a:ext cx="1447800" cy="838200"/>
            <a:chOff x="3840" y="2016"/>
            <a:chExt cx="912" cy="528"/>
          </a:xfrm>
        </p:grpSpPr>
        <p:sp>
          <p:nvSpPr>
            <p:cNvPr id="6" name="AutoShape 11"/>
            <p:cNvSpPr>
              <a:spLocks noChangeArrowheads="1"/>
            </p:cNvSpPr>
            <p:nvPr/>
          </p:nvSpPr>
          <p:spPr bwMode="auto">
            <a:xfrm>
              <a:off x="3840" y="2016"/>
              <a:ext cx="528" cy="528"/>
            </a:xfrm>
            <a:prstGeom prst="cube">
              <a:avLst>
                <a:gd name="adj" fmla="val 25000"/>
              </a:avLst>
            </a:prstGeom>
            <a:solidFill>
              <a:schemeClr val="accent1"/>
            </a:solidFill>
            <a:ln w="9525">
              <a:solidFill>
                <a:schemeClr val="tx1"/>
              </a:solidFill>
              <a:miter lim="800000"/>
              <a:headEnd/>
              <a:tailEnd/>
            </a:ln>
            <a:effectLst/>
          </p:spPr>
          <p:txBody>
            <a:bodyPr wrap="none" anchor="ctr"/>
            <a:lstStyle/>
            <a:p>
              <a:endParaRPr lang="en-IN"/>
            </a:p>
          </p:txBody>
        </p:sp>
        <p:sp>
          <p:nvSpPr>
            <p:cNvPr id="7" name="AutoShape 12"/>
            <p:cNvSpPr>
              <a:spLocks noChangeArrowheads="1"/>
            </p:cNvSpPr>
            <p:nvPr/>
          </p:nvSpPr>
          <p:spPr bwMode="auto">
            <a:xfrm>
              <a:off x="4224" y="2016"/>
              <a:ext cx="528" cy="528"/>
            </a:xfrm>
            <a:prstGeom prst="cube">
              <a:avLst>
                <a:gd name="adj" fmla="val 25000"/>
              </a:avLst>
            </a:prstGeom>
            <a:solidFill>
              <a:schemeClr val="accent1"/>
            </a:solidFill>
            <a:ln w="9525">
              <a:solidFill>
                <a:schemeClr val="tx1"/>
              </a:solidFill>
              <a:miter lim="800000"/>
              <a:headEnd/>
              <a:tailEnd/>
            </a:ln>
            <a:effectLst/>
          </p:spPr>
          <p:txBody>
            <a:bodyPr wrap="none" anchor="ctr"/>
            <a:lstStyle/>
            <a:p>
              <a:endParaRPr lang="en-IN"/>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The thermoregulatory center is in the hypothalamus and functions to modify heat production and heat losses as a means of regulating body temperature.</a:t>
            </a:r>
          </a:p>
          <a:p>
            <a:pPr marL="342900" lvl="1" indent="-342900">
              <a:buFont typeface="Arial" pitchFamily="34" charset="0"/>
              <a:buChar char="•"/>
            </a:pPr>
            <a:endParaRPr lang="en-US" sz="3200" dirty="0" smtClean="0"/>
          </a:p>
          <a:p>
            <a:pPr marL="342900" lvl="1" indent="-342900">
              <a:buFont typeface="Arial" pitchFamily="34" charset="0"/>
              <a:buChar char="•"/>
            </a:pPr>
            <a:r>
              <a:rPr lang="en-US" sz="3200" dirty="0" smtClean="0"/>
              <a:t>The thermoregulatory center in the hypothalamus regulates the core body temperature, not the surface temperature.</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This center integrates input from cold and warm </a:t>
            </a:r>
            <a:r>
              <a:rPr lang="en-US" u="sng" dirty="0" smtClean="0"/>
              <a:t>thermal receptors</a:t>
            </a:r>
            <a:r>
              <a:rPr lang="en-US" dirty="0" smtClean="0"/>
              <a:t> located throughout the body and generates output responses that conserve body heat or increase its dissipation = </a:t>
            </a:r>
            <a:r>
              <a:rPr lang="en-US" b="1" i="1" dirty="0" smtClean="0"/>
              <a:t>thermostatic set point.</a:t>
            </a:r>
          </a:p>
          <a:p>
            <a:pPr marL="342900" lvl="1" indent="-342900">
              <a:buFont typeface="Arial" pitchFamily="34" charset="0"/>
              <a:buChar char="•"/>
            </a:pPr>
            <a:r>
              <a:rPr lang="en-US" sz="3200" dirty="0" smtClean="0"/>
              <a:t>When body temperature begins to rise above the normal range, heat-dissipating behaviors are initiated.</a:t>
            </a:r>
          </a:p>
          <a:p>
            <a:endParaRPr lang="en-US" b="1" i="1" dirty="0" smtClean="0"/>
          </a:p>
          <a:p>
            <a:endParaRPr lang="en-IN"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t>When the temperature falls below the normal range, heat production is increased.</a:t>
            </a:r>
          </a:p>
          <a:p>
            <a:endParaRPr lang="en-US" dirty="0" smtClean="0"/>
          </a:p>
          <a:p>
            <a:r>
              <a:rPr lang="en-US" dirty="0" smtClean="0"/>
              <a:t>A core temperature greater than 41°C or less than 34°C usually indicates that the body’s ability to </a:t>
            </a:r>
            <a:r>
              <a:rPr lang="en-US" dirty="0" err="1" smtClean="0"/>
              <a:t>thermoregulate</a:t>
            </a:r>
            <a:r>
              <a:rPr lang="en-US" dirty="0" smtClean="0"/>
              <a:t> is impaired.</a:t>
            </a:r>
            <a:endParaRPr lang="en-US" b="1" dirty="0" smtClean="0"/>
          </a:p>
          <a:p>
            <a:endParaRPr lang="en-IN"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Temperature Regulation</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GB" dirty="0" smtClean="0"/>
              <a:t>The bigger the Volume : </a:t>
            </a:r>
            <a:r>
              <a:rPr lang="en-GB" u="sng" dirty="0" smtClean="0"/>
              <a:t>Surface Area ratio </a:t>
            </a:r>
            <a:br>
              <a:rPr lang="en-GB" u="sng" dirty="0" smtClean="0"/>
            </a:br>
            <a:r>
              <a:rPr lang="en-GB" dirty="0" smtClean="0"/>
              <a:t>is, the faster heat will be lost.</a:t>
            </a:r>
            <a:endParaRPr lang="en-US" dirty="0" smtClean="0"/>
          </a:p>
          <a:p>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mechanisms are there to </a:t>
            </a:r>
            <a:r>
              <a:rPr lang="en-GB" u="sng" dirty="0" smtClean="0"/>
              <a:t>cool</a:t>
            </a:r>
            <a:r>
              <a:rPr lang="en-GB" dirty="0" smtClean="0"/>
              <a:t> the body down?</a:t>
            </a:r>
            <a:endParaRPr lang="en-IN" dirty="0"/>
          </a:p>
        </p:txBody>
      </p:sp>
      <p:sp>
        <p:nvSpPr>
          <p:cNvPr id="3" name="Content Placeholder 2"/>
          <p:cNvSpPr>
            <a:spLocks noGrp="1"/>
          </p:cNvSpPr>
          <p:nvPr>
            <p:ph idx="1"/>
          </p:nvPr>
        </p:nvSpPr>
        <p:spPr/>
        <p:txBody>
          <a:bodyPr>
            <a:normAutofit/>
          </a:bodyPr>
          <a:lstStyle/>
          <a:p>
            <a:pPr marL="514350" indent="-514350">
              <a:buAutoNum type="arabicPeriod"/>
            </a:pPr>
            <a:r>
              <a:rPr lang="en-GB" u="sng" dirty="0" smtClean="0"/>
              <a:t>Sweating:</a:t>
            </a:r>
          </a:p>
          <a:p>
            <a:pPr marL="609600" indent="-609600"/>
            <a:r>
              <a:rPr lang="en-GB" dirty="0" smtClean="0"/>
              <a:t>When your body is hot, sweat glands are stimulated to release sweat.</a:t>
            </a:r>
          </a:p>
          <a:p>
            <a:pPr marL="609600" indent="-609600"/>
            <a:r>
              <a:rPr lang="en-GB" dirty="0" smtClean="0"/>
              <a:t>The liquid sweat turns into a gas (it evaporates)</a:t>
            </a:r>
          </a:p>
          <a:p>
            <a:pPr marL="609600" indent="-609600"/>
            <a:r>
              <a:rPr lang="en-GB" dirty="0" smtClean="0"/>
              <a:t>To do this, it needs heat.</a:t>
            </a:r>
          </a:p>
          <a:p>
            <a:pPr marL="609600" indent="-609600"/>
            <a:r>
              <a:rPr lang="en-GB" dirty="0" smtClean="0"/>
              <a:t>It gets that heat from the skin.</a:t>
            </a:r>
          </a:p>
          <a:p>
            <a:pPr marL="609600" indent="-609600"/>
            <a:r>
              <a:rPr lang="en-GB" dirty="0" smtClean="0"/>
              <a:t>As the skin loses heat, it cools down.</a:t>
            </a:r>
          </a:p>
          <a:p>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Sweating</a:t>
            </a:r>
            <a:endParaRPr lang="en-IN" dirty="0"/>
          </a:p>
        </p:txBody>
      </p:sp>
      <p:sp>
        <p:nvSpPr>
          <p:cNvPr id="3" name="AutoShape 9"/>
          <p:cNvSpPr>
            <a:spLocks noChangeArrowheads="1"/>
          </p:cNvSpPr>
          <p:nvPr/>
        </p:nvSpPr>
        <p:spPr bwMode="auto">
          <a:xfrm>
            <a:off x="457200" y="838200"/>
            <a:ext cx="152400" cy="3124200"/>
          </a:xfrm>
          <a:prstGeom prst="roundRect">
            <a:avLst>
              <a:gd name="adj" fmla="val 16667"/>
            </a:avLst>
          </a:prstGeom>
          <a:noFill/>
          <a:ln w="9525">
            <a:solidFill>
              <a:schemeClr val="tx1"/>
            </a:solidFill>
            <a:round/>
            <a:headEnd/>
            <a:tailEnd/>
          </a:ln>
          <a:effectLst/>
        </p:spPr>
        <p:txBody>
          <a:bodyPr wrap="none" anchor="ctr"/>
          <a:lstStyle/>
          <a:p>
            <a:r>
              <a:rPr lang="en-US" dirty="0" smtClean="0"/>
              <a:t>v</a:t>
            </a:r>
            <a:endParaRPr lang="en-IN" dirty="0"/>
          </a:p>
        </p:txBody>
      </p:sp>
      <p:grpSp>
        <p:nvGrpSpPr>
          <p:cNvPr id="4" name="Group 30"/>
          <p:cNvGrpSpPr>
            <a:grpSpLocks/>
          </p:cNvGrpSpPr>
          <p:nvPr/>
        </p:nvGrpSpPr>
        <p:grpSpPr bwMode="auto">
          <a:xfrm>
            <a:off x="1676400" y="1981200"/>
            <a:ext cx="5181600" cy="2667000"/>
            <a:chOff x="1056" y="1248"/>
            <a:chExt cx="3264" cy="1680"/>
          </a:xfrm>
        </p:grpSpPr>
        <p:sp>
          <p:nvSpPr>
            <p:cNvPr id="5" name="Oval 6"/>
            <p:cNvSpPr>
              <a:spLocks noChangeArrowheads="1"/>
            </p:cNvSpPr>
            <p:nvPr/>
          </p:nvSpPr>
          <p:spPr bwMode="auto">
            <a:xfrm>
              <a:off x="1056" y="2640"/>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6" name="Oval 18"/>
            <p:cNvSpPr>
              <a:spLocks noChangeArrowheads="1"/>
            </p:cNvSpPr>
            <p:nvPr/>
          </p:nvSpPr>
          <p:spPr bwMode="auto">
            <a:xfrm>
              <a:off x="1776" y="2832"/>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7" name="Oval 19"/>
            <p:cNvSpPr>
              <a:spLocks noChangeArrowheads="1"/>
            </p:cNvSpPr>
            <p:nvPr/>
          </p:nvSpPr>
          <p:spPr bwMode="auto">
            <a:xfrm>
              <a:off x="1056" y="1248"/>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8" name="Oval 20"/>
            <p:cNvSpPr>
              <a:spLocks noChangeArrowheads="1"/>
            </p:cNvSpPr>
            <p:nvPr/>
          </p:nvSpPr>
          <p:spPr bwMode="auto">
            <a:xfrm>
              <a:off x="3888" y="1296"/>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9" name="Oval 21"/>
            <p:cNvSpPr>
              <a:spLocks noChangeArrowheads="1"/>
            </p:cNvSpPr>
            <p:nvPr/>
          </p:nvSpPr>
          <p:spPr bwMode="auto">
            <a:xfrm>
              <a:off x="3312" y="2448"/>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0" name="Oval 22"/>
            <p:cNvSpPr>
              <a:spLocks noChangeArrowheads="1"/>
            </p:cNvSpPr>
            <p:nvPr/>
          </p:nvSpPr>
          <p:spPr bwMode="auto">
            <a:xfrm>
              <a:off x="1824" y="1632"/>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1" name="Oval 23"/>
            <p:cNvSpPr>
              <a:spLocks noChangeArrowheads="1"/>
            </p:cNvSpPr>
            <p:nvPr/>
          </p:nvSpPr>
          <p:spPr bwMode="auto">
            <a:xfrm>
              <a:off x="1248" y="2064"/>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2" name="Oval 24"/>
            <p:cNvSpPr>
              <a:spLocks noChangeArrowheads="1"/>
            </p:cNvSpPr>
            <p:nvPr/>
          </p:nvSpPr>
          <p:spPr bwMode="auto">
            <a:xfrm>
              <a:off x="2496" y="2544"/>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3" name="Oval 25"/>
            <p:cNvSpPr>
              <a:spLocks noChangeArrowheads="1"/>
            </p:cNvSpPr>
            <p:nvPr/>
          </p:nvSpPr>
          <p:spPr bwMode="auto">
            <a:xfrm>
              <a:off x="4224" y="2592"/>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4" name="Oval 26"/>
            <p:cNvSpPr>
              <a:spLocks noChangeArrowheads="1"/>
            </p:cNvSpPr>
            <p:nvPr/>
          </p:nvSpPr>
          <p:spPr bwMode="auto">
            <a:xfrm>
              <a:off x="1968" y="2112"/>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5" name="Oval 27"/>
            <p:cNvSpPr>
              <a:spLocks noChangeArrowheads="1"/>
            </p:cNvSpPr>
            <p:nvPr/>
          </p:nvSpPr>
          <p:spPr bwMode="auto">
            <a:xfrm>
              <a:off x="2736" y="2112"/>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6" name="Oval 28"/>
            <p:cNvSpPr>
              <a:spLocks noChangeArrowheads="1"/>
            </p:cNvSpPr>
            <p:nvPr/>
          </p:nvSpPr>
          <p:spPr bwMode="auto">
            <a:xfrm>
              <a:off x="3168" y="1680"/>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sp>
          <p:nvSpPr>
            <p:cNvPr id="17" name="Oval 29"/>
            <p:cNvSpPr>
              <a:spLocks noChangeArrowheads="1"/>
            </p:cNvSpPr>
            <p:nvPr/>
          </p:nvSpPr>
          <p:spPr bwMode="auto">
            <a:xfrm>
              <a:off x="3936" y="2304"/>
              <a:ext cx="96" cy="96"/>
            </a:xfrm>
            <a:prstGeom prst="ellipse">
              <a:avLst/>
            </a:prstGeom>
            <a:solidFill>
              <a:schemeClr val="accent1"/>
            </a:solidFill>
            <a:ln w="9525">
              <a:solidFill>
                <a:schemeClr val="tx1"/>
              </a:solidFill>
              <a:round/>
              <a:headEnd/>
              <a:tailEnd/>
            </a:ln>
            <a:effectLst/>
          </p:spPr>
          <p:txBody>
            <a:bodyPr wrap="none" anchor="ctr"/>
            <a:lstStyle/>
            <a:p>
              <a:endParaRPr lang="en-IN"/>
            </a:p>
          </p:txBody>
        </p:sp>
      </p:grpSp>
      <p:sp>
        <p:nvSpPr>
          <p:cNvPr id="18" name="AutoShape 8"/>
          <p:cNvSpPr>
            <a:spLocks noChangeArrowheads="1"/>
          </p:cNvSpPr>
          <p:nvPr/>
        </p:nvSpPr>
        <p:spPr bwMode="auto">
          <a:xfrm>
            <a:off x="914400" y="4876800"/>
            <a:ext cx="7315200" cy="76200"/>
          </a:xfrm>
          <a:prstGeom prst="roundRect">
            <a:avLst>
              <a:gd name="adj" fmla="val 16667"/>
            </a:avLst>
          </a:prstGeom>
          <a:solidFill>
            <a:schemeClr val="accent1"/>
          </a:solidFill>
          <a:ln w="9525">
            <a:solidFill>
              <a:schemeClr val="tx1"/>
            </a:solidFill>
            <a:round/>
            <a:headEnd/>
            <a:tailEnd/>
          </a:ln>
          <a:effectLst/>
        </p:spPr>
        <p:txBody>
          <a:bodyPr wrap="none" anchor="ctr"/>
          <a:lstStyle/>
          <a:p>
            <a:endParaRPr lang="en-IN"/>
          </a:p>
        </p:txBody>
      </p:sp>
      <p:grpSp>
        <p:nvGrpSpPr>
          <p:cNvPr id="19" name="Group 17"/>
          <p:cNvGrpSpPr>
            <a:grpSpLocks/>
          </p:cNvGrpSpPr>
          <p:nvPr/>
        </p:nvGrpSpPr>
        <p:grpSpPr bwMode="auto">
          <a:xfrm>
            <a:off x="901700" y="5105400"/>
            <a:ext cx="6527800" cy="1084263"/>
            <a:chOff x="568" y="3216"/>
            <a:chExt cx="4112" cy="683"/>
          </a:xfrm>
        </p:grpSpPr>
        <p:sp>
          <p:nvSpPr>
            <p:cNvPr id="20" name="Freeform 12"/>
            <p:cNvSpPr>
              <a:spLocks/>
            </p:cNvSpPr>
            <p:nvPr/>
          </p:nvSpPr>
          <p:spPr bwMode="auto">
            <a:xfrm>
              <a:off x="568" y="3253"/>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21" name="Freeform 13"/>
            <p:cNvSpPr>
              <a:spLocks/>
            </p:cNvSpPr>
            <p:nvPr/>
          </p:nvSpPr>
          <p:spPr bwMode="auto">
            <a:xfrm>
              <a:off x="1296"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22" name="Freeform 14"/>
            <p:cNvSpPr>
              <a:spLocks/>
            </p:cNvSpPr>
            <p:nvPr/>
          </p:nvSpPr>
          <p:spPr bwMode="auto">
            <a:xfrm>
              <a:off x="2304"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23" name="Freeform 15"/>
            <p:cNvSpPr>
              <a:spLocks/>
            </p:cNvSpPr>
            <p:nvPr/>
          </p:nvSpPr>
          <p:spPr bwMode="auto">
            <a:xfrm>
              <a:off x="3264" y="3216"/>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24" name="Freeform 16"/>
            <p:cNvSpPr>
              <a:spLocks/>
            </p:cNvSpPr>
            <p:nvPr/>
          </p:nvSpPr>
          <p:spPr bwMode="auto">
            <a:xfrm>
              <a:off x="4368"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grpSp>
      <p:sp>
        <p:nvSpPr>
          <p:cNvPr id="31" name="Text Box 31"/>
          <p:cNvSpPr txBox="1">
            <a:spLocks noChangeArrowheads="1"/>
          </p:cNvSpPr>
          <p:nvPr/>
        </p:nvSpPr>
        <p:spPr bwMode="auto">
          <a:xfrm>
            <a:off x="7924800" y="3200400"/>
            <a:ext cx="1219200" cy="822325"/>
          </a:xfrm>
          <a:prstGeom prst="rect">
            <a:avLst/>
          </a:prstGeom>
          <a:noFill/>
          <a:ln w="9525">
            <a:noFill/>
            <a:miter lim="800000"/>
            <a:headEnd/>
            <a:tailEnd/>
          </a:ln>
          <a:effectLst/>
        </p:spPr>
        <p:txBody>
          <a:bodyPr>
            <a:spAutoFit/>
          </a:bodyPr>
          <a:lstStyle/>
          <a:p>
            <a:pPr>
              <a:spcBef>
                <a:spcPct val="50000"/>
              </a:spcBef>
            </a:pPr>
            <a:r>
              <a:rPr lang="en-GB" sz="2400" dirty="0">
                <a:latin typeface="Kristen ITC" pitchFamily="66" charset="0"/>
              </a:rPr>
              <a:t>The skin</a:t>
            </a:r>
            <a:endParaRPr lang="en-US" sz="2400" dirty="0">
              <a:latin typeface="Kristen ITC" pitchFamily="66" charset="0"/>
            </a:endParaRPr>
          </a:p>
        </p:txBody>
      </p:sp>
      <p:sp>
        <p:nvSpPr>
          <p:cNvPr id="32" name="Line 32"/>
          <p:cNvSpPr>
            <a:spLocks noChangeShapeType="1"/>
          </p:cNvSpPr>
          <p:nvPr/>
        </p:nvSpPr>
        <p:spPr bwMode="auto">
          <a:xfrm flipH="1">
            <a:off x="8001000" y="4038600"/>
            <a:ext cx="228600" cy="914400"/>
          </a:xfrm>
          <a:prstGeom prst="line">
            <a:avLst/>
          </a:prstGeom>
          <a:noFill/>
          <a:ln w="9525">
            <a:solidFill>
              <a:schemeClr val="tx1"/>
            </a:solidFill>
            <a:round/>
            <a:headEnd/>
            <a:tailEnd type="triangle" w="med" len="med"/>
          </a:ln>
          <a:effectLst/>
        </p:spPr>
        <p:txBody>
          <a:bodyPr/>
          <a:lstStyle/>
          <a:p>
            <a:endParaRPr lang="en-IN"/>
          </a:p>
        </p:txBody>
      </p:sp>
      <p:sp>
        <p:nvSpPr>
          <p:cNvPr id="33" name="Line 10"/>
          <p:cNvSpPr>
            <a:spLocks noChangeShapeType="1"/>
          </p:cNvSpPr>
          <p:nvPr/>
        </p:nvSpPr>
        <p:spPr bwMode="auto">
          <a:xfrm>
            <a:off x="533400" y="2819400"/>
            <a:ext cx="0" cy="1143000"/>
          </a:xfrm>
          <a:prstGeom prst="line">
            <a:avLst/>
          </a:prstGeom>
          <a:noFill/>
          <a:ln w="57150">
            <a:solidFill>
              <a:srgbClr val="FF3300"/>
            </a:solidFill>
            <a:round/>
            <a:headEnd/>
            <a:tailEnd/>
          </a:ln>
          <a:effectLst/>
        </p:spPr>
        <p:txBody>
          <a:bodyPr/>
          <a:lstStyle/>
          <a:p>
            <a:endParaRPr lang="en-IN"/>
          </a:p>
        </p:txBody>
      </p:sp>
      <p:sp>
        <p:nvSpPr>
          <p:cNvPr id="35" name="Line 11"/>
          <p:cNvSpPr>
            <a:spLocks noChangeShapeType="1"/>
          </p:cNvSpPr>
          <p:nvPr/>
        </p:nvSpPr>
        <p:spPr bwMode="auto">
          <a:xfrm flipH="1">
            <a:off x="531813" y="1752600"/>
            <a:ext cx="1587" cy="1085850"/>
          </a:xfrm>
          <a:prstGeom prst="line">
            <a:avLst/>
          </a:prstGeom>
          <a:noFill/>
          <a:ln w="57150">
            <a:solidFill>
              <a:srgbClr val="FF3300"/>
            </a:solidFill>
            <a:round/>
            <a:headEnd/>
            <a:tailEnd/>
          </a:ln>
          <a:effectLst/>
        </p:spPr>
        <p:txBody>
          <a:bodyPr/>
          <a:lstStyle/>
          <a:p>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slide(fromBottom)">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xit" presetSubtype="1" fill="hold" grpId="1" nodeType="clickEffect">
                                  <p:stCondLst>
                                    <p:cond delay="0"/>
                                  </p:stCondLst>
                                  <p:childTnLst>
                                    <p:animEffect transition="out" filter="wipe(up)">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presetSubtype="0" fill="hold" nodeType="clickEffect">
                                  <p:stCondLst>
                                    <p:cond delay="0"/>
                                  </p:stCondLst>
                                  <p:childTnLst>
                                    <p:animEffect transition="out" filter="dissolve">
                                      <p:cBhvr>
                                        <p:cTn id="26" dur="500"/>
                                        <p:tgtEl>
                                          <p:spTgt spid="19"/>
                                        </p:tgtEl>
                                      </p:cBhvr>
                                    </p:animEffect>
                                    <p:set>
                                      <p:cBhvr>
                                        <p:cTn id="27" dur="1" fill="hold">
                                          <p:stCondLst>
                                            <p:cond delay="499"/>
                                          </p:stCondLst>
                                        </p:cTn>
                                        <p:tgtEl>
                                          <p:spTgt spid="1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xit" presetSubtype="1" fill="hold" grpId="1" nodeType="clickEffect">
                                  <p:stCondLst>
                                    <p:cond delay="0"/>
                                  </p:stCondLst>
                                  <p:childTnLst>
                                    <p:animEffect transition="out" filter="wipe(up)">
                                      <p:cBhvr>
                                        <p:cTn id="36" dur="500"/>
                                        <p:tgtEl>
                                          <p:spTgt spid="35"/>
                                        </p:tgtEl>
                                      </p:cBhvr>
                                    </p:animEffect>
                                    <p:set>
                                      <p:cBhvr>
                                        <p:cTn id="37" dur="1" fill="hold">
                                          <p:stCondLst>
                                            <p:cond delay="499"/>
                                          </p:stCondLst>
                                        </p:cTn>
                                        <p:tgtEl>
                                          <p:spTgt spid="3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35" grpId="0" animBg="1"/>
      <p:bldP spid="3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a:t>
            </a:r>
            <a:endParaRPr lang="en-IN" dirty="0"/>
          </a:p>
        </p:txBody>
      </p:sp>
      <p:sp>
        <p:nvSpPr>
          <p:cNvPr id="3" name="Content Placeholder 2"/>
          <p:cNvSpPr>
            <a:spLocks noGrp="1"/>
          </p:cNvSpPr>
          <p:nvPr>
            <p:ph idx="1"/>
          </p:nvPr>
        </p:nvSpPr>
        <p:spPr/>
        <p:txBody>
          <a:bodyPr/>
          <a:lstStyle/>
          <a:p>
            <a:r>
              <a:rPr lang="en-US" u="sng" dirty="0" smtClean="0"/>
              <a:t>Definition:</a:t>
            </a:r>
            <a:r>
              <a:rPr lang="en-US" dirty="0" smtClean="0"/>
              <a:t>  </a:t>
            </a:r>
            <a:r>
              <a:rPr lang="en-IN" dirty="0" smtClean="0"/>
              <a:t>A form of energy associated with the motion of atoms or molecules and capable of being transmitted through solid and fluid media by conduction, through fluid media by convection, and through empty space by radiation.</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mechanisms are there to </a:t>
            </a:r>
            <a:r>
              <a:rPr lang="en-GB" u="sng" dirty="0" smtClean="0"/>
              <a:t>cool</a:t>
            </a:r>
            <a:r>
              <a:rPr lang="en-GB" dirty="0" smtClean="0"/>
              <a:t> the body down? (contd...)</a:t>
            </a:r>
            <a:endParaRPr lang="en-IN" dirty="0"/>
          </a:p>
        </p:txBody>
      </p:sp>
      <p:sp>
        <p:nvSpPr>
          <p:cNvPr id="3" name="Content Placeholder 2"/>
          <p:cNvSpPr>
            <a:spLocks noGrp="1"/>
          </p:cNvSpPr>
          <p:nvPr>
            <p:ph idx="1"/>
          </p:nvPr>
        </p:nvSpPr>
        <p:spPr/>
        <p:txBody>
          <a:bodyPr>
            <a:normAutofit/>
          </a:bodyPr>
          <a:lstStyle/>
          <a:p>
            <a:pPr>
              <a:buNone/>
            </a:pPr>
            <a:r>
              <a:rPr lang="en-GB" dirty="0" smtClean="0"/>
              <a:t>2. </a:t>
            </a:r>
            <a:r>
              <a:rPr lang="en-GB" u="sng" dirty="0" smtClean="0"/>
              <a:t>Vasodilatation:</a:t>
            </a:r>
          </a:p>
          <a:p>
            <a:pPr marL="609600" indent="-609600">
              <a:buClr>
                <a:schemeClr val="hlink"/>
              </a:buClr>
              <a:buSzPct val="70000"/>
            </a:pPr>
            <a:r>
              <a:rPr lang="en-US" dirty="0" smtClean="0"/>
              <a:t> </a:t>
            </a:r>
            <a:r>
              <a:rPr lang="en-GB" dirty="0" smtClean="0"/>
              <a:t>Our blood carries most of the heat energy around our body.</a:t>
            </a:r>
          </a:p>
          <a:p>
            <a:pPr marL="609600" indent="-609600">
              <a:buClr>
                <a:schemeClr val="hlink"/>
              </a:buClr>
              <a:buSzPct val="70000"/>
            </a:pPr>
            <a:endParaRPr lang="en-GB" dirty="0" smtClean="0"/>
          </a:p>
          <a:p>
            <a:pPr marL="609600" indent="-609600">
              <a:buClr>
                <a:schemeClr val="hlink"/>
              </a:buClr>
              <a:buSzPct val="70000"/>
            </a:pPr>
            <a:r>
              <a:rPr lang="en-GB" dirty="0" smtClean="0"/>
              <a:t>There are capillaries underneath the skin that can be filled with blood if body gets too hot.</a:t>
            </a:r>
          </a:p>
          <a:p>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mechanisms are there to </a:t>
            </a:r>
            <a:r>
              <a:rPr lang="en-GB" u="sng" dirty="0" smtClean="0"/>
              <a:t>cool</a:t>
            </a:r>
            <a:r>
              <a:rPr lang="en-GB" dirty="0" smtClean="0"/>
              <a:t> the body down? (contd...)</a:t>
            </a:r>
            <a:endParaRPr lang="en-IN" dirty="0"/>
          </a:p>
        </p:txBody>
      </p:sp>
      <p:sp>
        <p:nvSpPr>
          <p:cNvPr id="3" name="Content Placeholder 2"/>
          <p:cNvSpPr>
            <a:spLocks noGrp="1"/>
          </p:cNvSpPr>
          <p:nvPr>
            <p:ph idx="1"/>
          </p:nvPr>
        </p:nvSpPr>
        <p:spPr/>
        <p:txBody>
          <a:bodyPr/>
          <a:lstStyle/>
          <a:p>
            <a:pPr marL="609600" indent="-609600">
              <a:buClr>
                <a:schemeClr val="hlink"/>
              </a:buClr>
              <a:buSzPct val="70000"/>
            </a:pPr>
            <a:endParaRPr lang="en-GB" dirty="0" smtClean="0"/>
          </a:p>
          <a:p>
            <a:pPr marL="609600" indent="-609600">
              <a:buClr>
                <a:schemeClr val="hlink"/>
              </a:buClr>
              <a:buSzPct val="70000"/>
            </a:pPr>
            <a:r>
              <a:rPr lang="en-GB" dirty="0" smtClean="0"/>
              <a:t>This brings the blood closer to the surface of the skin so more heat can be lost.</a:t>
            </a:r>
          </a:p>
          <a:p>
            <a:pPr marL="990600" lvl="1" indent="-533400">
              <a:buClr>
                <a:schemeClr val="accent2"/>
              </a:buClr>
              <a:buSzPct val="70000"/>
              <a:buFont typeface="Arial" pitchFamily="34" charset="0"/>
              <a:buChar char="•"/>
            </a:pPr>
            <a:endParaRPr lang="en-GB" dirty="0" smtClean="0"/>
          </a:p>
          <a:p>
            <a:pPr marL="990600" lvl="1" indent="-533400">
              <a:buClr>
                <a:schemeClr val="accent2"/>
              </a:buClr>
              <a:buSzPct val="70000"/>
              <a:buFont typeface="Arial" pitchFamily="34" charset="0"/>
              <a:buChar char="•"/>
            </a:pPr>
            <a:r>
              <a:rPr lang="en-GB" dirty="0" smtClean="0"/>
              <a:t>This is why you look red when you are hot!</a:t>
            </a:r>
          </a:p>
          <a:p>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6"/>
          <p:cNvSpPr>
            <a:spLocks noChangeArrowheads="1"/>
          </p:cNvSpPr>
          <p:nvPr/>
        </p:nvSpPr>
        <p:spPr bwMode="auto">
          <a:xfrm>
            <a:off x="228600" y="0"/>
            <a:ext cx="152400" cy="3124200"/>
          </a:xfrm>
          <a:prstGeom prst="roundRect">
            <a:avLst>
              <a:gd name="adj" fmla="val 16667"/>
            </a:avLst>
          </a:prstGeom>
          <a:noFill/>
          <a:ln w="9525">
            <a:solidFill>
              <a:schemeClr val="tx1"/>
            </a:solidFill>
            <a:round/>
            <a:headEnd/>
            <a:tailEnd/>
          </a:ln>
          <a:effectLst/>
        </p:spPr>
        <p:txBody>
          <a:bodyPr wrap="none" anchor="ctr"/>
          <a:lstStyle/>
          <a:p>
            <a:endParaRPr lang="en-IN"/>
          </a:p>
        </p:txBody>
      </p:sp>
      <p:sp>
        <p:nvSpPr>
          <p:cNvPr id="4" name="Text Box 18"/>
          <p:cNvSpPr txBox="1">
            <a:spLocks noChangeArrowheads="1"/>
          </p:cNvSpPr>
          <p:nvPr/>
        </p:nvSpPr>
        <p:spPr bwMode="auto">
          <a:xfrm>
            <a:off x="1524000" y="457200"/>
            <a:ext cx="7315200" cy="457200"/>
          </a:xfrm>
          <a:prstGeom prst="rect">
            <a:avLst/>
          </a:prstGeom>
          <a:noFill/>
          <a:ln w="9525">
            <a:noFill/>
            <a:miter lim="800000"/>
            <a:headEnd/>
            <a:tailEnd/>
          </a:ln>
          <a:effectLst/>
        </p:spPr>
        <p:txBody>
          <a:bodyPr>
            <a:spAutoFit/>
          </a:bodyPr>
          <a:lstStyle/>
          <a:p>
            <a:pPr>
              <a:spcBef>
                <a:spcPct val="50000"/>
              </a:spcBef>
            </a:pPr>
            <a:r>
              <a:rPr lang="en-GB" sz="2400" dirty="0"/>
              <a:t>This means more heat is lost from the surface of the skin</a:t>
            </a:r>
            <a:endParaRPr lang="en-US" sz="2400" dirty="0"/>
          </a:p>
        </p:txBody>
      </p:sp>
      <p:grpSp>
        <p:nvGrpSpPr>
          <p:cNvPr id="5" name="Group 11"/>
          <p:cNvGrpSpPr>
            <a:grpSpLocks/>
          </p:cNvGrpSpPr>
          <p:nvPr/>
        </p:nvGrpSpPr>
        <p:grpSpPr bwMode="auto">
          <a:xfrm>
            <a:off x="1447800" y="1295400"/>
            <a:ext cx="6527800" cy="1084263"/>
            <a:chOff x="568" y="3216"/>
            <a:chExt cx="4112" cy="683"/>
          </a:xfrm>
        </p:grpSpPr>
        <p:sp>
          <p:nvSpPr>
            <p:cNvPr id="6" name="Freeform 12"/>
            <p:cNvSpPr>
              <a:spLocks/>
            </p:cNvSpPr>
            <p:nvPr/>
          </p:nvSpPr>
          <p:spPr bwMode="auto">
            <a:xfrm>
              <a:off x="568" y="3253"/>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7" name="Freeform 13"/>
            <p:cNvSpPr>
              <a:spLocks/>
            </p:cNvSpPr>
            <p:nvPr/>
          </p:nvSpPr>
          <p:spPr bwMode="auto">
            <a:xfrm>
              <a:off x="1296"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8" name="Freeform 14"/>
            <p:cNvSpPr>
              <a:spLocks/>
            </p:cNvSpPr>
            <p:nvPr/>
          </p:nvSpPr>
          <p:spPr bwMode="auto">
            <a:xfrm>
              <a:off x="2304"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9" name="Freeform 15"/>
            <p:cNvSpPr>
              <a:spLocks/>
            </p:cNvSpPr>
            <p:nvPr/>
          </p:nvSpPr>
          <p:spPr bwMode="auto">
            <a:xfrm>
              <a:off x="3264" y="3216"/>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sp>
          <p:nvSpPr>
            <p:cNvPr id="10" name="Freeform 16"/>
            <p:cNvSpPr>
              <a:spLocks/>
            </p:cNvSpPr>
            <p:nvPr/>
          </p:nvSpPr>
          <p:spPr bwMode="auto">
            <a:xfrm>
              <a:off x="4368" y="3264"/>
              <a:ext cx="312" cy="635"/>
            </a:xfrm>
            <a:custGeom>
              <a:avLst/>
              <a:gdLst/>
              <a:ahLst/>
              <a:cxnLst>
                <a:cxn ang="0">
                  <a:pos x="104" y="635"/>
                </a:cxn>
                <a:cxn ang="0">
                  <a:pos x="296" y="491"/>
                </a:cxn>
                <a:cxn ang="0">
                  <a:pos x="8" y="347"/>
                </a:cxn>
                <a:cxn ang="0">
                  <a:pos x="248" y="155"/>
                </a:cxn>
                <a:cxn ang="0">
                  <a:pos x="268" y="0"/>
                </a:cxn>
              </a:cxnLst>
              <a:rect l="0" t="0" r="r" b="b"/>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ffectLst/>
          </p:spPr>
          <p:txBody>
            <a:bodyPr/>
            <a:lstStyle/>
            <a:p>
              <a:endParaRPr lang="en-IN"/>
            </a:p>
          </p:txBody>
        </p:sp>
      </p:grpSp>
      <p:sp>
        <p:nvSpPr>
          <p:cNvPr id="11" name="Freeform 10"/>
          <p:cNvSpPr>
            <a:spLocks/>
          </p:cNvSpPr>
          <p:nvPr/>
        </p:nvSpPr>
        <p:spPr bwMode="auto">
          <a:xfrm>
            <a:off x="2819400" y="2438400"/>
            <a:ext cx="4832350" cy="2684463"/>
          </a:xfrm>
          <a:custGeom>
            <a:avLst/>
            <a:gdLst/>
            <a:ahLst/>
            <a:cxnLst>
              <a:cxn ang="0">
                <a:pos x="20" y="1567"/>
              </a:cxn>
              <a:cxn ang="0">
                <a:pos x="20" y="1471"/>
              </a:cxn>
              <a:cxn ang="0">
                <a:pos x="95" y="245"/>
              </a:cxn>
              <a:cxn ang="0">
                <a:pos x="590" y="197"/>
              </a:cxn>
              <a:cxn ang="0">
                <a:pos x="692" y="1279"/>
              </a:cxn>
              <a:cxn ang="0">
                <a:pos x="1231" y="1219"/>
              </a:cxn>
              <a:cxn ang="0">
                <a:pos x="1328" y="172"/>
              </a:cxn>
              <a:cxn ang="0">
                <a:pos x="1823" y="189"/>
              </a:cxn>
              <a:cxn ang="0">
                <a:pos x="1920" y="1284"/>
              </a:cxn>
              <a:cxn ang="0">
                <a:pos x="2324" y="1279"/>
              </a:cxn>
              <a:cxn ang="0">
                <a:pos x="2372" y="271"/>
              </a:cxn>
              <a:cxn ang="0">
                <a:pos x="2708" y="31"/>
              </a:cxn>
              <a:cxn ang="0">
                <a:pos x="2996" y="319"/>
              </a:cxn>
              <a:cxn ang="0">
                <a:pos x="2996" y="1327"/>
              </a:cxn>
              <a:cxn ang="0">
                <a:pos x="2999" y="1584"/>
              </a:cxn>
            </a:cxnLst>
            <a:rect l="0" t="0" r="r" b="b"/>
            <a:pathLst>
              <a:path w="3044" h="1691">
                <a:moveTo>
                  <a:pt x="20" y="1567"/>
                </a:moveTo>
                <a:cubicBezTo>
                  <a:pt x="8" y="1651"/>
                  <a:pt x="8" y="1691"/>
                  <a:pt x="20" y="1471"/>
                </a:cubicBezTo>
                <a:cubicBezTo>
                  <a:pt x="32" y="1251"/>
                  <a:pt x="0" y="457"/>
                  <a:pt x="95" y="245"/>
                </a:cubicBezTo>
                <a:cubicBezTo>
                  <a:pt x="190" y="33"/>
                  <a:pt x="490" y="25"/>
                  <a:pt x="590" y="197"/>
                </a:cubicBezTo>
                <a:cubicBezTo>
                  <a:pt x="690" y="369"/>
                  <a:pt x="585" y="1109"/>
                  <a:pt x="692" y="1279"/>
                </a:cubicBezTo>
                <a:cubicBezTo>
                  <a:pt x="799" y="1449"/>
                  <a:pt x="1125" y="1403"/>
                  <a:pt x="1231" y="1219"/>
                </a:cubicBezTo>
                <a:cubicBezTo>
                  <a:pt x="1337" y="1035"/>
                  <a:pt x="1229" y="344"/>
                  <a:pt x="1328" y="172"/>
                </a:cubicBezTo>
                <a:cubicBezTo>
                  <a:pt x="1427" y="0"/>
                  <a:pt x="1724" y="4"/>
                  <a:pt x="1823" y="189"/>
                </a:cubicBezTo>
                <a:cubicBezTo>
                  <a:pt x="1922" y="374"/>
                  <a:pt x="1837" y="1102"/>
                  <a:pt x="1920" y="1284"/>
                </a:cubicBezTo>
                <a:cubicBezTo>
                  <a:pt x="2003" y="1466"/>
                  <a:pt x="2249" y="1448"/>
                  <a:pt x="2324" y="1279"/>
                </a:cubicBezTo>
                <a:cubicBezTo>
                  <a:pt x="2399" y="1110"/>
                  <a:pt x="2308" y="479"/>
                  <a:pt x="2372" y="271"/>
                </a:cubicBezTo>
                <a:cubicBezTo>
                  <a:pt x="2436" y="63"/>
                  <a:pt x="2604" y="23"/>
                  <a:pt x="2708" y="31"/>
                </a:cubicBezTo>
                <a:cubicBezTo>
                  <a:pt x="2812" y="39"/>
                  <a:pt x="2948" y="103"/>
                  <a:pt x="2996" y="319"/>
                </a:cubicBezTo>
                <a:cubicBezTo>
                  <a:pt x="3044" y="535"/>
                  <a:pt x="2996" y="1116"/>
                  <a:pt x="2996" y="1327"/>
                </a:cubicBezTo>
                <a:cubicBezTo>
                  <a:pt x="2996" y="1538"/>
                  <a:pt x="2999" y="1531"/>
                  <a:pt x="2999" y="1584"/>
                </a:cubicBezTo>
              </a:path>
            </a:pathLst>
          </a:custGeom>
          <a:noFill/>
          <a:ln w="114300" cmpd="sng">
            <a:solidFill>
              <a:srgbClr val="FF3300"/>
            </a:solidFill>
            <a:round/>
            <a:headEnd/>
            <a:tailEnd/>
          </a:ln>
          <a:effectLst/>
        </p:spPr>
        <p:txBody>
          <a:bodyPr/>
          <a:lstStyle/>
          <a:p>
            <a:endParaRPr lang="en-IN"/>
          </a:p>
        </p:txBody>
      </p:sp>
      <p:sp>
        <p:nvSpPr>
          <p:cNvPr id="12" name="AutoShape 4"/>
          <p:cNvSpPr>
            <a:spLocks noChangeArrowheads="1"/>
          </p:cNvSpPr>
          <p:nvPr/>
        </p:nvSpPr>
        <p:spPr bwMode="auto">
          <a:xfrm rot="5400000">
            <a:off x="5145088" y="1873250"/>
            <a:ext cx="381000" cy="6553200"/>
          </a:xfrm>
          <a:prstGeom prst="can">
            <a:avLst>
              <a:gd name="adj" fmla="val 47380"/>
            </a:avLst>
          </a:prstGeom>
          <a:solidFill>
            <a:srgbClr val="FF3300"/>
          </a:solidFill>
          <a:ln w="9525">
            <a:solidFill>
              <a:schemeClr val="tx1"/>
            </a:solidFill>
            <a:round/>
            <a:headEnd/>
            <a:tailEnd/>
          </a:ln>
          <a:effectLst/>
        </p:spPr>
        <p:txBody>
          <a:bodyPr wrap="none" anchor="ctr"/>
          <a:lstStyle/>
          <a:p>
            <a:endParaRPr lang="en-IN"/>
          </a:p>
        </p:txBody>
      </p:sp>
      <p:sp>
        <p:nvSpPr>
          <p:cNvPr id="14" name="Text Box 17"/>
          <p:cNvSpPr txBox="1">
            <a:spLocks noChangeArrowheads="1"/>
          </p:cNvSpPr>
          <p:nvPr/>
        </p:nvSpPr>
        <p:spPr bwMode="auto">
          <a:xfrm>
            <a:off x="228600" y="3200400"/>
            <a:ext cx="2514600" cy="1552575"/>
          </a:xfrm>
          <a:prstGeom prst="rect">
            <a:avLst/>
          </a:prstGeom>
          <a:noFill/>
          <a:ln w="9525">
            <a:noFill/>
            <a:miter lim="800000"/>
            <a:headEnd/>
            <a:tailEnd/>
          </a:ln>
          <a:effectLst/>
        </p:spPr>
        <p:txBody>
          <a:bodyPr>
            <a:spAutoFit/>
          </a:bodyPr>
          <a:lstStyle/>
          <a:p>
            <a:pPr>
              <a:spcBef>
                <a:spcPct val="50000"/>
              </a:spcBef>
            </a:pPr>
            <a:r>
              <a:rPr lang="en-GB" sz="2400" dirty="0"/>
              <a:t>If the temperature rises, the blood vessel dilates (gets bigger).</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14">
                                            <p:txEl>
                                              <p:pRg st="0" end="0"/>
                                            </p:txEl>
                                          </p:spTgt>
                                        </p:tgtEl>
                                        <p:attrNameLst>
                                          <p:attrName>style.visibility</p:attrName>
                                        </p:attrNameLst>
                                      </p:cBhvr>
                                      <p:to>
                                        <p:strVal val="visible"/>
                                      </p:to>
                                    </p:set>
                                    <p:anim calcmode="lin" valueType="num">
                                      <p:cBhvr>
                                        <p:cTn id="24"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25" dur="5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26"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mechanisms are there to </a:t>
            </a:r>
            <a:r>
              <a:rPr lang="en-GB" u="sng" dirty="0" smtClean="0"/>
              <a:t>warm</a:t>
            </a:r>
            <a:r>
              <a:rPr lang="en-GB" dirty="0" smtClean="0"/>
              <a:t> the body up?</a:t>
            </a:r>
            <a:endParaRPr lang="en-IN" dirty="0"/>
          </a:p>
        </p:txBody>
      </p:sp>
      <p:sp>
        <p:nvSpPr>
          <p:cNvPr id="3" name="Content Placeholder 2"/>
          <p:cNvSpPr>
            <a:spLocks noGrp="1"/>
          </p:cNvSpPr>
          <p:nvPr>
            <p:ph idx="1"/>
          </p:nvPr>
        </p:nvSpPr>
        <p:spPr/>
        <p:txBody>
          <a:bodyPr>
            <a:normAutofit lnSpcReduction="10000"/>
          </a:bodyPr>
          <a:lstStyle/>
          <a:p>
            <a:pPr marL="609600" indent="-609600">
              <a:buClr>
                <a:schemeClr val="hlink"/>
              </a:buClr>
              <a:buSzPct val="70000"/>
              <a:buFont typeface="Wingdings" pitchFamily="2" charset="2"/>
              <a:buAutoNum type="arabicPeriod"/>
            </a:pPr>
            <a:r>
              <a:rPr lang="en-GB" sz="4000" u="sng" dirty="0" smtClean="0"/>
              <a:t>Vasoconstriction</a:t>
            </a:r>
          </a:p>
          <a:p>
            <a:pPr marL="609600" indent="-609600">
              <a:buClr>
                <a:schemeClr val="hlink"/>
              </a:buClr>
              <a:buSzPct val="70000"/>
              <a:buFont typeface="Wingdings" pitchFamily="2" charset="2"/>
              <a:buChar char="n"/>
            </a:pPr>
            <a:r>
              <a:rPr lang="en-GB" dirty="0" smtClean="0"/>
              <a:t>This is the opposite of vasodilatation.</a:t>
            </a:r>
          </a:p>
          <a:p>
            <a:pPr marL="609600" indent="-609600">
              <a:buClr>
                <a:schemeClr val="hlink"/>
              </a:buClr>
              <a:buSzPct val="70000"/>
              <a:buFont typeface="Wingdings" pitchFamily="2" charset="2"/>
              <a:buChar char="n"/>
            </a:pPr>
            <a:endParaRPr lang="en-GB" dirty="0" smtClean="0"/>
          </a:p>
          <a:p>
            <a:pPr marL="609600" indent="-609600">
              <a:buClr>
                <a:schemeClr val="hlink"/>
              </a:buClr>
              <a:buSzPct val="70000"/>
              <a:buFont typeface="Wingdings" pitchFamily="2" charset="2"/>
              <a:buChar char="n"/>
            </a:pPr>
            <a:r>
              <a:rPr lang="en-GB" dirty="0" smtClean="0"/>
              <a:t>The capillaries underneath the skin get constricted (shut off).</a:t>
            </a:r>
          </a:p>
          <a:p>
            <a:pPr marL="609600" indent="-609600">
              <a:buClr>
                <a:schemeClr val="hlink"/>
              </a:buClr>
              <a:buSzPct val="70000"/>
              <a:buFont typeface="Wingdings" pitchFamily="2" charset="2"/>
              <a:buChar char="n"/>
            </a:pPr>
            <a:endParaRPr lang="en-GB" dirty="0" smtClean="0"/>
          </a:p>
          <a:p>
            <a:pPr marL="609600" indent="-609600">
              <a:buClr>
                <a:schemeClr val="hlink"/>
              </a:buClr>
              <a:buSzPct val="70000"/>
              <a:buFont typeface="Wingdings" pitchFamily="2" charset="2"/>
              <a:buChar char="n"/>
            </a:pPr>
            <a:r>
              <a:rPr lang="en-GB" dirty="0" smtClean="0"/>
              <a:t>This takes the blood away from the surface of the skin so less heat can be lost.</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mechanisms are there to </a:t>
            </a:r>
            <a:r>
              <a:rPr lang="en-GB" u="sng" dirty="0" smtClean="0"/>
              <a:t>warm</a:t>
            </a:r>
            <a:r>
              <a:rPr lang="en-GB" dirty="0" smtClean="0"/>
              <a:t> the body up? (contd...)</a:t>
            </a:r>
            <a:endParaRPr lang="en-IN" dirty="0"/>
          </a:p>
        </p:txBody>
      </p:sp>
      <p:sp>
        <p:nvSpPr>
          <p:cNvPr id="3" name="Content Placeholder 2"/>
          <p:cNvSpPr>
            <a:spLocks noGrp="1"/>
          </p:cNvSpPr>
          <p:nvPr>
            <p:ph idx="1"/>
          </p:nvPr>
        </p:nvSpPr>
        <p:spPr/>
        <p:txBody>
          <a:bodyPr/>
          <a:lstStyle/>
          <a:p>
            <a:pPr marL="609600" indent="-609600">
              <a:buClr>
                <a:schemeClr val="hlink"/>
              </a:buClr>
              <a:buSzPct val="70000"/>
              <a:buFont typeface="Wingdings" pitchFamily="2" charset="2"/>
              <a:buAutoNum type="arabicPeriod" startAt="2"/>
            </a:pPr>
            <a:r>
              <a:rPr lang="en-GB" sz="4000" u="sng" dirty="0" err="1" smtClean="0"/>
              <a:t>Piloerection</a:t>
            </a:r>
            <a:endParaRPr lang="en-GB" sz="4000" u="sng" dirty="0" smtClean="0"/>
          </a:p>
          <a:p>
            <a:pPr marL="609600" indent="-609600">
              <a:buClr>
                <a:schemeClr val="hlink"/>
              </a:buClr>
              <a:buSzPct val="70000"/>
              <a:buFont typeface="Wingdings" pitchFamily="2" charset="2"/>
              <a:buChar char="n"/>
            </a:pPr>
            <a:r>
              <a:rPr lang="en-GB" dirty="0" smtClean="0"/>
              <a:t>This is when the hairs on your skin “stand  up” .</a:t>
            </a:r>
          </a:p>
          <a:p>
            <a:pPr marL="609600" indent="-609600">
              <a:buClr>
                <a:schemeClr val="hlink"/>
              </a:buClr>
              <a:buSzPct val="70000"/>
              <a:buFont typeface="Wingdings" pitchFamily="2" charset="2"/>
              <a:buChar char="n"/>
            </a:pPr>
            <a:r>
              <a:rPr lang="en-GB" dirty="0" smtClean="0"/>
              <a:t>It is sometimes called “goose bumps” or “chicken skin”!</a:t>
            </a:r>
          </a:p>
          <a:p>
            <a:pPr marL="609600" indent="-609600">
              <a:buClr>
                <a:schemeClr val="hlink"/>
              </a:buClr>
              <a:buSzPct val="70000"/>
              <a:buFont typeface="Wingdings" pitchFamily="2" charset="2"/>
              <a:buChar char="n"/>
            </a:pPr>
            <a:r>
              <a:rPr lang="en-GB" dirty="0" smtClean="0"/>
              <a:t>The hairs trap a layer of air next to the skin which is then warmed by the body heat</a:t>
            </a:r>
          </a:p>
          <a:p>
            <a:pPr marL="609600" indent="-609600">
              <a:buClr>
                <a:schemeClr val="hlink"/>
              </a:buClr>
              <a:buSzPct val="70000"/>
              <a:buFont typeface="Wingdings" pitchFamily="2" charset="2"/>
              <a:buChar char="n"/>
            </a:pPr>
            <a:r>
              <a:rPr lang="en-GB" dirty="0" smtClean="0"/>
              <a:t>The air becomes an insulating layer.</a:t>
            </a:r>
          </a:p>
          <a:p>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4"/>
          <p:cNvSpPr>
            <a:spLocks noChangeArrowheads="1"/>
          </p:cNvSpPr>
          <p:nvPr/>
        </p:nvSpPr>
        <p:spPr bwMode="auto">
          <a:xfrm>
            <a:off x="228600" y="0"/>
            <a:ext cx="152400" cy="3124200"/>
          </a:xfrm>
          <a:prstGeom prst="roundRect">
            <a:avLst>
              <a:gd name="adj" fmla="val 16667"/>
            </a:avLst>
          </a:prstGeom>
          <a:noFill/>
          <a:ln w="9525">
            <a:solidFill>
              <a:schemeClr val="tx1"/>
            </a:solidFill>
            <a:round/>
            <a:headEnd/>
            <a:tailEnd/>
          </a:ln>
          <a:effectLst/>
        </p:spPr>
        <p:txBody>
          <a:bodyPr wrap="none" anchor="ctr"/>
          <a:lstStyle/>
          <a:p>
            <a:endParaRPr lang="en-IN"/>
          </a:p>
        </p:txBody>
      </p:sp>
      <p:sp>
        <p:nvSpPr>
          <p:cNvPr id="3" name="Line 5"/>
          <p:cNvSpPr>
            <a:spLocks noChangeShapeType="1"/>
          </p:cNvSpPr>
          <p:nvPr/>
        </p:nvSpPr>
        <p:spPr bwMode="auto">
          <a:xfrm>
            <a:off x="304800" y="2362200"/>
            <a:ext cx="0" cy="762000"/>
          </a:xfrm>
          <a:prstGeom prst="line">
            <a:avLst/>
          </a:prstGeom>
          <a:noFill/>
          <a:ln w="57150">
            <a:solidFill>
              <a:srgbClr val="FF3300"/>
            </a:solidFill>
            <a:round/>
            <a:headEnd/>
            <a:tailEnd/>
          </a:ln>
          <a:effectLst/>
        </p:spPr>
        <p:txBody>
          <a:bodyPr/>
          <a:lstStyle/>
          <a:p>
            <a:endParaRPr lang="en-IN"/>
          </a:p>
        </p:txBody>
      </p:sp>
      <p:sp>
        <p:nvSpPr>
          <p:cNvPr id="4" name="Line 6"/>
          <p:cNvSpPr>
            <a:spLocks noChangeShapeType="1"/>
          </p:cNvSpPr>
          <p:nvPr/>
        </p:nvSpPr>
        <p:spPr bwMode="auto">
          <a:xfrm flipH="1">
            <a:off x="304800" y="1524000"/>
            <a:ext cx="0" cy="857250"/>
          </a:xfrm>
          <a:prstGeom prst="line">
            <a:avLst/>
          </a:prstGeom>
          <a:noFill/>
          <a:ln w="57150">
            <a:solidFill>
              <a:srgbClr val="FF3300"/>
            </a:solidFill>
            <a:round/>
            <a:headEnd/>
            <a:tailEnd/>
          </a:ln>
          <a:effectLst/>
        </p:spPr>
        <p:txBody>
          <a:bodyPr/>
          <a:lstStyle/>
          <a:p>
            <a:endParaRPr lang="en-IN"/>
          </a:p>
        </p:txBody>
      </p:sp>
      <p:sp>
        <p:nvSpPr>
          <p:cNvPr id="5" name="AutoShape 28"/>
          <p:cNvSpPr>
            <a:spLocks noChangeArrowheads="1"/>
          </p:cNvSpPr>
          <p:nvPr/>
        </p:nvSpPr>
        <p:spPr bwMode="auto">
          <a:xfrm>
            <a:off x="1676400" y="3429000"/>
            <a:ext cx="5867400" cy="914400"/>
          </a:xfrm>
          <a:prstGeom prst="roundRect">
            <a:avLst>
              <a:gd name="adj" fmla="val 16667"/>
            </a:avLst>
          </a:prstGeom>
          <a:gradFill rotWithShape="1">
            <a:gsLst>
              <a:gs pos="0">
                <a:schemeClr val="tx2">
                  <a:alpha val="17000"/>
                </a:schemeClr>
              </a:gs>
              <a:gs pos="100000">
                <a:schemeClr val="tx2">
                  <a:gamma/>
                  <a:shade val="46275"/>
                  <a:invGamma/>
                </a:schemeClr>
              </a:gs>
            </a:gsLst>
            <a:lin ang="5400000" scaled="1"/>
          </a:gradFill>
          <a:ln w="9525">
            <a:noFill/>
            <a:round/>
            <a:headEnd/>
            <a:tailEnd/>
          </a:ln>
          <a:effectLst/>
        </p:spPr>
        <p:txBody>
          <a:bodyPr wrap="none" anchor="ctr"/>
          <a:lstStyle/>
          <a:p>
            <a:endParaRPr lang="en-IN"/>
          </a:p>
        </p:txBody>
      </p:sp>
      <p:sp>
        <p:nvSpPr>
          <p:cNvPr id="6" name="Line 3"/>
          <p:cNvSpPr>
            <a:spLocks noChangeShapeType="1"/>
          </p:cNvSpPr>
          <p:nvPr/>
        </p:nvSpPr>
        <p:spPr bwMode="auto">
          <a:xfrm>
            <a:off x="1295400" y="4343400"/>
            <a:ext cx="7467600" cy="0"/>
          </a:xfrm>
          <a:prstGeom prst="line">
            <a:avLst/>
          </a:prstGeom>
          <a:noFill/>
          <a:ln w="9525">
            <a:solidFill>
              <a:schemeClr val="tx1"/>
            </a:solidFill>
            <a:round/>
            <a:headEnd/>
            <a:tailEnd/>
          </a:ln>
          <a:effectLst/>
        </p:spPr>
        <p:txBody>
          <a:bodyPr/>
          <a:lstStyle/>
          <a:p>
            <a:endParaRPr lang="en-IN"/>
          </a:p>
        </p:txBody>
      </p:sp>
      <p:sp>
        <p:nvSpPr>
          <p:cNvPr id="7" name="Freeform 23"/>
          <p:cNvSpPr>
            <a:spLocks/>
          </p:cNvSpPr>
          <p:nvPr/>
        </p:nvSpPr>
        <p:spPr bwMode="auto">
          <a:xfrm rot="19768217">
            <a:off x="1317625" y="3489325"/>
            <a:ext cx="2082800" cy="406400"/>
          </a:xfrm>
          <a:custGeom>
            <a:avLst/>
            <a:gdLst/>
            <a:ahLst/>
            <a:cxnLst>
              <a:cxn ang="0">
                <a:pos x="80" y="256"/>
              </a:cxn>
              <a:cxn ang="0">
                <a:pos x="176" y="112"/>
              </a:cxn>
              <a:cxn ang="0">
                <a:pos x="1136" y="16"/>
              </a:cxn>
              <a:cxn ang="0">
                <a:pos x="1232" y="16"/>
              </a:cxn>
            </a:cxnLst>
            <a:rect l="0" t="0" r="r" b="b"/>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ffectLst/>
        </p:spPr>
        <p:txBody>
          <a:bodyPr/>
          <a:lstStyle/>
          <a:p>
            <a:endParaRPr lang="en-IN"/>
          </a:p>
        </p:txBody>
      </p:sp>
      <p:sp>
        <p:nvSpPr>
          <p:cNvPr id="8" name="Freeform 24"/>
          <p:cNvSpPr>
            <a:spLocks/>
          </p:cNvSpPr>
          <p:nvPr/>
        </p:nvSpPr>
        <p:spPr bwMode="auto">
          <a:xfrm rot="19768217">
            <a:off x="2811463" y="3463925"/>
            <a:ext cx="2082800" cy="406400"/>
          </a:xfrm>
          <a:custGeom>
            <a:avLst/>
            <a:gdLst/>
            <a:ahLst/>
            <a:cxnLst>
              <a:cxn ang="0">
                <a:pos x="80" y="256"/>
              </a:cxn>
              <a:cxn ang="0">
                <a:pos x="176" y="112"/>
              </a:cxn>
              <a:cxn ang="0">
                <a:pos x="1136" y="16"/>
              </a:cxn>
              <a:cxn ang="0">
                <a:pos x="1232" y="16"/>
              </a:cxn>
            </a:cxnLst>
            <a:rect l="0" t="0" r="r" b="b"/>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ffectLst/>
        </p:spPr>
        <p:txBody>
          <a:bodyPr/>
          <a:lstStyle/>
          <a:p>
            <a:endParaRPr lang="en-IN"/>
          </a:p>
        </p:txBody>
      </p:sp>
      <p:sp>
        <p:nvSpPr>
          <p:cNvPr id="9" name="Freeform 25"/>
          <p:cNvSpPr>
            <a:spLocks/>
          </p:cNvSpPr>
          <p:nvPr/>
        </p:nvSpPr>
        <p:spPr bwMode="auto">
          <a:xfrm rot="19768217">
            <a:off x="4225925" y="3489325"/>
            <a:ext cx="2082800" cy="406400"/>
          </a:xfrm>
          <a:custGeom>
            <a:avLst/>
            <a:gdLst/>
            <a:ahLst/>
            <a:cxnLst>
              <a:cxn ang="0">
                <a:pos x="80" y="256"/>
              </a:cxn>
              <a:cxn ang="0">
                <a:pos x="176" y="112"/>
              </a:cxn>
              <a:cxn ang="0">
                <a:pos x="1136" y="16"/>
              </a:cxn>
              <a:cxn ang="0">
                <a:pos x="1232" y="16"/>
              </a:cxn>
            </a:cxnLst>
            <a:rect l="0" t="0" r="r" b="b"/>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ffectLst/>
        </p:spPr>
        <p:txBody>
          <a:bodyPr/>
          <a:lstStyle/>
          <a:p>
            <a:endParaRPr lang="en-IN"/>
          </a:p>
        </p:txBody>
      </p:sp>
      <p:sp>
        <p:nvSpPr>
          <p:cNvPr id="10" name="Freeform 26"/>
          <p:cNvSpPr>
            <a:spLocks/>
          </p:cNvSpPr>
          <p:nvPr/>
        </p:nvSpPr>
        <p:spPr bwMode="auto">
          <a:xfrm rot="19768217">
            <a:off x="5735638" y="3482975"/>
            <a:ext cx="2082800" cy="406400"/>
          </a:xfrm>
          <a:custGeom>
            <a:avLst/>
            <a:gdLst/>
            <a:ahLst/>
            <a:cxnLst>
              <a:cxn ang="0">
                <a:pos x="80" y="256"/>
              </a:cxn>
              <a:cxn ang="0">
                <a:pos x="176" y="112"/>
              </a:cxn>
              <a:cxn ang="0">
                <a:pos x="1136" y="16"/>
              </a:cxn>
              <a:cxn ang="0">
                <a:pos x="1232" y="16"/>
              </a:cxn>
            </a:cxnLst>
            <a:rect l="0" t="0" r="r" b="b"/>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ffectLst/>
        </p:spPr>
        <p:txBody>
          <a:bodyPr/>
          <a:lstStyle/>
          <a:p>
            <a:endParaRPr lang="en-IN"/>
          </a:p>
        </p:txBody>
      </p:sp>
      <p:sp>
        <p:nvSpPr>
          <p:cNvPr id="11" name="Freeform 20"/>
          <p:cNvSpPr>
            <a:spLocks/>
          </p:cNvSpPr>
          <p:nvPr/>
        </p:nvSpPr>
        <p:spPr bwMode="auto">
          <a:xfrm>
            <a:off x="5967413" y="3930650"/>
            <a:ext cx="2082800" cy="406400"/>
          </a:xfrm>
          <a:custGeom>
            <a:avLst/>
            <a:gdLst/>
            <a:ahLst/>
            <a:cxnLst>
              <a:cxn ang="0">
                <a:pos x="80" y="256"/>
              </a:cxn>
              <a:cxn ang="0">
                <a:pos x="176" y="112"/>
              </a:cxn>
              <a:cxn ang="0">
                <a:pos x="1136" y="16"/>
              </a:cxn>
              <a:cxn ang="0">
                <a:pos x="1232" y="16"/>
              </a:cxn>
            </a:cxnLst>
            <a:rect l="0" t="0" r="r" b="b"/>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ffectLst/>
        </p:spPr>
        <p:txBody>
          <a:bodyPr/>
          <a:lstStyle/>
          <a:p>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1" fill="hold" grpId="0" nodeType="clickEffect">
                                  <p:stCondLst>
                                    <p:cond delay="0"/>
                                  </p:stCondLst>
                                  <p:childTnLst>
                                    <p:animEffect transition="out" filter="wipe(up)">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lide(fromBottom)">
                                      <p:cBhvr>
                                        <p:cTn id="11" dur="500"/>
                                        <p:tgtEl>
                                          <p:spTgt spid="5"/>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ipe(down)">
                                      <p:cBhvr>
                                        <p:cTn id="20" dur="500"/>
                                        <p:tgtEl>
                                          <p:spTgt spid="9"/>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down)">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xit" presetSubtype="1" fill="hold" grpId="0" nodeType="clickEffect">
                                  <p:stCondLst>
                                    <p:cond delay="0"/>
                                  </p:stCondLst>
                                  <p:childTnLst>
                                    <p:animEffect transition="out" filter="wipe(up)">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transfer</a:t>
            </a:r>
            <a:endParaRPr lang="en-IN" dirty="0"/>
          </a:p>
        </p:txBody>
      </p:sp>
      <p:sp>
        <p:nvSpPr>
          <p:cNvPr id="3" name="Content Placeholder 2"/>
          <p:cNvSpPr>
            <a:spLocks noGrp="1"/>
          </p:cNvSpPr>
          <p:nvPr>
            <p:ph idx="1"/>
          </p:nvPr>
        </p:nvSpPr>
        <p:spPr/>
        <p:txBody>
          <a:bodyPr/>
          <a:lstStyle/>
          <a:p>
            <a:r>
              <a:rPr lang="en-US" dirty="0" smtClean="0"/>
              <a:t>Heat transfer takes place by 3 methods:</a:t>
            </a:r>
          </a:p>
          <a:p>
            <a:pPr marL="514350" indent="-514350">
              <a:buFont typeface="+mj-lt"/>
              <a:buAutoNum type="arabicPeriod"/>
            </a:pPr>
            <a:r>
              <a:rPr lang="en-US" dirty="0" smtClean="0"/>
              <a:t>Conduction</a:t>
            </a:r>
          </a:p>
          <a:p>
            <a:pPr marL="514350" indent="-514350">
              <a:buFont typeface="+mj-lt"/>
              <a:buAutoNum type="arabicPeriod"/>
            </a:pPr>
            <a:r>
              <a:rPr lang="en-US" dirty="0" smtClean="0"/>
              <a:t>Convention</a:t>
            </a:r>
          </a:p>
          <a:p>
            <a:pPr marL="514350" indent="-514350">
              <a:buFont typeface="+mj-lt"/>
              <a:buAutoNum type="arabicPeriod"/>
            </a:pPr>
            <a:r>
              <a:rPr lang="en-US" dirty="0" smtClean="0"/>
              <a:t>Radiation </a:t>
            </a:r>
            <a:endParaRPr lang="en-IN" dirty="0"/>
          </a:p>
        </p:txBody>
      </p:sp>
      <p:pic>
        <p:nvPicPr>
          <p:cNvPr id="4" name="Picture 5" descr="http://www.beodom.com/assets/images/education/principles-thermal-insulation/heat-transmittance-means.jpg"/>
          <p:cNvPicPr>
            <a:picLocks noChangeAspect="1" noChangeArrowheads="1"/>
          </p:cNvPicPr>
          <p:nvPr/>
        </p:nvPicPr>
        <p:blipFill>
          <a:blip r:embed="rId2"/>
          <a:srcRect/>
          <a:stretch>
            <a:fillRect/>
          </a:stretch>
        </p:blipFill>
        <p:spPr bwMode="auto">
          <a:xfrm>
            <a:off x="2968625" y="2514600"/>
            <a:ext cx="6175375" cy="358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Thermal Energy Transfer</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Thermal energy transfer is heat moving from a warmer object to a cooler object.  </a:t>
            </a:r>
          </a:p>
          <a:p>
            <a:endParaRPr lang="en-IN" b="1" dirty="0" smtClean="0"/>
          </a:p>
          <a:p>
            <a:r>
              <a:rPr lang="en-IN" dirty="0" smtClean="0"/>
              <a:t>Thermal energy is energy possessed by an object or system due to the movement of particles within the object or the system.</a:t>
            </a:r>
            <a:endParaRPr lang="en-US" dirty="0" smtClean="0">
              <a:latin typeface="Calibri" pitchFamily="34" charset="0"/>
            </a:endParaRPr>
          </a:p>
          <a:p>
            <a:endParaRPr lang="en-US" dirty="0" smtClean="0">
              <a:latin typeface="Calibri" pitchFamily="34" charset="0"/>
            </a:endParaRPr>
          </a:p>
          <a:p>
            <a:r>
              <a:rPr lang="en-US" dirty="0" smtClean="0">
                <a:latin typeface="Calibri" pitchFamily="34" charset="0"/>
              </a:rPr>
              <a:t>This is known as thermal energy transfer.</a:t>
            </a:r>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CONDUCTION</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Heat is transferred from one particle of matter to another in an object without the movement of the object.</a:t>
            </a:r>
          </a:p>
          <a:p>
            <a:r>
              <a:rPr lang="en-US" dirty="0" smtClean="0">
                <a:latin typeface="Calibri" pitchFamily="34" charset="0"/>
              </a:rPr>
              <a:t>Conduction = CONTACT</a:t>
            </a:r>
          </a:p>
          <a:p>
            <a:endParaRPr lang="en-IN" dirty="0"/>
          </a:p>
        </p:txBody>
      </p:sp>
      <p:pic>
        <p:nvPicPr>
          <p:cNvPr id="4" name="Picture 6" descr="http://www.robinsonlibrary.com/science/physics/heat/graphics/conduction.gif"/>
          <p:cNvPicPr>
            <a:picLocks noChangeAspect="1" noChangeArrowheads="1"/>
          </p:cNvPicPr>
          <p:nvPr/>
        </p:nvPicPr>
        <p:blipFill>
          <a:blip r:embed="rId2"/>
          <a:srcRect/>
          <a:stretch>
            <a:fillRect/>
          </a:stretch>
        </p:blipFill>
        <p:spPr bwMode="auto">
          <a:xfrm>
            <a:off x="4800600" y="3581400"/>
            <a:ext cx="4176713" cy="2743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Conduction of Heat</a:t>
            </a:r>
            <a:endParaRPr lang="en-IN" dirty="0"/>
          </a:p>
        </p:txBody>
      </p:sp>
      <p:sp>
        <p:nvSpPr>
          <p:cNvPr id="3" name="Content Placeholder 2"/>
          <p:cNvSpPr>
            <a:spLocks noGrp="1"/>
          </p:cNvSpPr>
          <p:nvPr>
            <p:ph idx="1"/>
          </p:nvPr>
        </p:nvSpPr>
        <p:spPr/>
        <p:txBody>
          <a:bodyPr/>
          <a:lstStyle/>
          <a:p>
            <a:r>
              <a:rPr lang="en-US" dirty="0" smtClean="0"/>
              <a:t>When you stir a hot soup with a spoon, the dipped end of spoon becomes hot.</a:t>
            </a:r>
          </a:p>
          <a:p>
            <a:endParaRPr lang="en-US" dirty="0" smtClean="0"/>
          </a:p>
          <a:p>
            <a:r>
              <a:rPr lang="en-US" dirty="0" smtClean="0"/>
              <a:t>Why?</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Conduction of Heat</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Because the fast-moving particles of the fire collide with the slow-moving particles of the cool pot.  </a:t>
            </a:r>
          </a:p>
          <a:p>
            <a:r>
              <a:rPr lang="en-US" dirty="0" smtClean="0">
                <a:latin typeface="Calibri" pitchFamily="34" charset="0"/>
              </a:rPr>
              <a:t>Because of these collisions, the slower particles move faster and heat is transferred.  </a:t>
            </a:r>
          </a:p>
          <a:p>
            <a:r>
              <a:rPr lang="en-US" dirty="0" smtClean="0">
                <a:latin typeface="Calibri" pitchFamily="34" charset="0"/>
              </a:rPr>
              <a:t>Then the particles of the pot collide with the particles in the water, which collide with the particles at one end of the spoon.  </a:t>
            </a:r>
          </a:p>
          <a:p>
            <a:endParaRPr lang="en-US" dirty="0" smtClean="0">
              <a:latin typeface="Calibri" pitchFamily="34" charset="0"/>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Conduction of Heat</a:t>
            </a:r>
            <a:br>
              <a:rPr lang="en-US" dirty="0" smtClean="0"/>
            </a:br>
            <a:r>
              <a:rPr lang="en-US" dirty="0" smtClean="0"/>
              <a:t>(</a:t>
            </a:r>
            <a:r>
              <a:rPr lang="en-US" dirty="0" err="1" smtClean="0"/>
              <a:t>contd</a:t>
            </a:r>
            <a:r>
              <a:rPr lang="en-US" dirty="0" smtClean="0"/>
              <a:t>…)</a:t>
            </a:r>
            <a:endParaRPr lang="en-IN" dirty="0"/>
          </a:p>
        </p:txBody>
      </p:sp>
      <p:sp>
        <p:nvSpPr>
          <p:cNvPr id="3" name="Content Placeholder 2"/>
          <p:cNvSpPr>
            <a:spLocks noGrp="1"/>
          </p:cNvSpPr>
          <p:nvPr>
            <p:ph idx="1"/>
          </p:nvPr>
        </p:nvSpPr>
        <p:spPr/>
        <p:txBody>
          <a:bodyPr/>
          <a:lstStyle/>
          <a:p>
            <a:r>
              <a:rPr lang="en-US" dirty="0" smtClean="0">
                <a:latin typeface="Calibri" pitchFamily="34" charset="0"/>
              </a:rPr>
              <a:t>As the particles move faster, the metal spoon gets hotter.  This process of conduction is repeated all along the metal until the entire spoon is hot.</a:t>
            </a:r>
          </a:p>
          <a:p>
            <a:endParaRPr lang="en-IN" dirty="0"/>
          </a:p>
        </p:txBody>
      </p:sp>
      <p:pic>
        <p:nvPicPr>
          <p:cNvPr id="1026" name="Picture 2" descr="https://encrypted-tbn1.gstatic.com/images?q=tbn:ANd9GcTuFX8r_Uvxo97V0ADpw9dQkXpZRlZqmqDkI4LbzWHLMreJooNax_7_i5iK">
            <a:hlinkClick r:id="rId2"/>
          </p:cNvPr>
          <p:cNvPicPr>
            <a:picLocks noChangeAspect="1" noChangeArrowheads="1"/>
          </p:cNvPicPr>
          <p:nvPr/>
        </p:nvPicPr>
        <p:blipFill>
          <a:blip r:embed="rId3"/>
          <a:srcRect/>
          <a:stretch>
            <a:fillRect/>
          </a:stretch>
        </p:blipFill>
        <p:spPr bwMode="auto">
          <a:xfrm>
            <a:off x="3810000" y="3276600"/>
            <a:ext cx="4038600" cy="31242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718</TotalTime>
  <Words>1175</Words>
  <Application>Microsoft Office PowerPoint</Application>
  <PresentationFormat>On-screen Show (4:3)</PresentationFormat>
  <Paragraphs>139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Superficial Heat</vt:lpstr>
      <vt:lpstr>Objectives </vt:lpstr>
      <vt:lpstr>Heat</vt:lpstr>
      <vt:lpstr>Heat transfer</vt:lpstr>
      <vt:lpstr>Thermal Energy Transfer</vt:lpstr>
      <vt:lpstr>CONDUCTION</vt:lpstr>
      <vt:lpstr>Example of Conduction of Heat</vt:lpstr>
      <vt:lpstr>Example of Conduction of Heat (contd…)</vt:lpstr>
      <vt:lpstr>Example of Conduction of Heat (contd…)</vt:lpstr>
      <vt:lpstr>Example of Conduction of Heat (contd…)</vt:lpstr>
      <vt:lpstr>CONVECTION</vt:lpstr>
      <vt:lpstr>CONVECTION (contd…)</vt:lpstr>
      <vt:lpstr>CONVECTION (contd…)</vt:lpstr>
      <vt:lpstr>CONVECTION (contd…)</vt:lpstr>
      <vt:lpstr>Slide 15</vt:lpstr>
      <vt:lpstr>RADIATION</vt:lpstr>
      <vt:lpstr>Examples of Radiation heat transfer</vt:lpstr>
      <vt:lpstr>Body temperature</vt:lpstr>
      <vt:lpstr>Body temperature (contd…)</vt:lpstr>
      <vt:lpstr>Body Temperature Regulation</vt:lpstr>
      <vt:lpstr>Body Temperature Regulation (contd…)</vt:lpstr>
      <vt:lpstr>Body Temperature Regulation (contd…)</vt:lpstr>
      <vt:lpstr>Body Temperature Regulation (contd…)</vt:lpstr>
      <vt:lpstr>Body Temperature Regulation (contd…)</vt:lpstr>
      <vt:lpstr>Body Temperature Regulation (contd…)</vt:lpstr>
      <vt:lpstr>Body Temperature Regulation (contd…)</vt:lpstr>
      <vt:lpstr>Body Temperature Regulation (contd…)</vt:lpstr>
      <vt:lpstr>What mechanisms are there to cool the body down?</vt:lpstr>
      <vt:lpstr>Sweating</vt:lpstr>
      <vt:lpstr>What mechanisms are there to cool the body down? (contd...)</vt:lpstr>
      <vt:lpstr>What mechanisms are there to cool the body down? (contd...)</vt:lpstr>
      <vt:lpstr>Slide 32</vt:lpstr>
      <vt:lpstr>What mechanisms are there to warm the body up?</vt:lpstr>
      <vt:lpstr>What mechanisms are there to warm the body up? (contd...)</vt:lpstr>
      <vt:lpstr>Slide 35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Superficial Heat</dc:title>
  <dc:creator>admin</dc:creator>
  <cp:lastModifiedBy>Dr. Krina Ved</cp:lastModifiedBy>
  <cp:revision>120</cp:revision>
  <dcterms:created xsi:type="dcterms:W3CDTF">2006-08-16T00:00:00Z</dcterms:created>
  <dcterms:modified xsi:type="dcterms:W3CDTF">2020-08-16T22:44:55Z</dcterms:modified>
</cp:coreProperties>
</file>