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86" r:id="rId3"/>
    <p:sldId id="287" r:id="rId4"/>
    <p:sldId id="288" r:id="rId5"/>
    <p:sldId id="289" r:id="rId6"/>
    <p:sldId id="290" r:id="rId7"/>
    <p:sldId id="268" r:id="rId8"/>
    <p:sldId id="269" r:id="rId9"/>
    <p:sldId id="276" r:id="rId10"/>
    <p:sldId id="277" r:id="rId11"/>
    <p:sldId id="278" r:id="rId12"/>
    <p:sldId id="274" r:id="rId13"/>
    <p:sldId id="275" r:id="rId14"/>
    <p:sldId id="270" r:id="rId15"/>
    <p:sldId id="271" r:id="rId16"/>
    <p:sldId id="272" r:id="rId17"/>
    <p:sldId id="273" r:id="rId18"/>
    <p:sldId id="292" r:id="rId19"/>
    <p:sldId id="295" r:id="rId20"/>
    <p:sldId id="293" r:id="rId21"/>
    <p:sldId id="296" r:id="rId22"/>
    <p:sldId id="297" r:id="rId23"/>
    <p:sldId id="298" r:id="rId24"/>
    <p:sldId id="299" r:id="rId25"/>
    <p:sldId id="300" r:id="rId26"/>
    <p:sldId id="301" r:id="rId27"/>
    <p:sldId id="302" r:id="rId28"/>
    <p:sldId id="303" r:id="rId29"/>
    <p:sldId id="304" r:id="rId30"/>
    <p:sldId id="305" r:id="rId31"/>
    <p:sldId id="306" r:id="rId32"/>
    <p:sldId id="307" r:id="rId33"/>
    <p:sldId id="259" r:id="rId34"/>
    <p:sldId id="260" r:id="rId35"/>
    <p:sldId id="261" r:id="rId36"/>
    <p:sldId id="262" r:id="rId37"/>
    <p:sldId id="263" r:id="rId38"/>
    <p:sldId id="266" r:id="rId39"/>
    <p:sldId id="291"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14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5640F4-EB13-4D63-95FF-36A461EB2C8E}" type="datetimeFigureOut">
              <a:rPr lang="en-US" smtClean="0"/>
              <a:pPr/>
              <a:t>8/17/2020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C909F7-4198-4DEE-82A7-42ADCE49239C}"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2C909F7-4198-4DEE-82A7-42ADCE49239C}" type="slidenum">
              <a:rPr lang="en-IN" smtClean="0"/>
              <a:pPr/>
              <a:t>13</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in/url?url=http://www.ebay.com.au/itm/Kit-4L-Paraffin-Wax-Bath-Heater-Warmer-Brush-Booties-Mitts-Bag-450gX3-Lavender-/140796488177&amp;rct=j&amp;frm=1&amp;q=&amp;esrc=s&amp;sa=U&amp;ei=COD0U47KGY20ogTri4DQDw&amp;ved=0CCMQ9QEwBw&amp;sig2=OrRypZbRiQ3mgslh34Lpcw&amp;usg=AFQjCNFIVYNwAtiYuCaOk2T3t2ur6B3PxA"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in/url?url=http://www.gla-rehab.com/blog/using-home-based-paraffin-wax-units-for-wrist-pain-and-stiffness/&amp;rct=j&amp;frm=1&amp;q=&amp;esrc=s&amp;sa=U&amp;ei=YuL1U9e8McaKjALml4HACQ&amp;ved=0CBkQ9QEwAQ&amp;sig2=UnwV7V-l0OBqYWrg6U6VQg&amp;usg=AFQjCNF4KEcO9ItAJf2J09YNSs9cwVRKy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PARAFFIN WAX BATH</a:t>
            </a:r>
            <a:endParaRPr lang="en-IN" dirty="0"/>
          </a:p>
        </p:txBody>
      </p:sp>
      <p:sp>
        <p:nvSpPr>
          <p:cNvPr id="3" name="Subtitle 2"/>
          <p:cNvSpPr>
            <a:spLocks noGrp="1"/>
          </p:cNvSpPr>
          <p:nvPr>
            <p:ph type="subTitle" idx="1"/>
          </p:nvPr>
        </p:nvSpPr>
        <p:spPr/>
        <p:txBody>
          <a:bodyPr/>
          <a:lstStyle/>
          <a:p>
            <a:r>
              <a:rPr lang="en-US" dirty="0" smtClean="0"/>
              <a:t>Dr. </a:t>
            </a:r>
            <a:r>
              <a:rPr lang="en-US" dirty="0" err="1" smtClean="0"/>
              <a:t>Niketa</a:t>
            </a:r>
            <a:r>
              <a:rPr lang="en-US" dirty="0" smtClean="0"/>
              <a:t> </a:t>
            </a:r>
            <a:r>
              <a:rPr lang="en-US" dirty="0"/>
              <a:t>Patel</a:t>
            </a:r>
          </a:p>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Mode of action of Paraffin Wax Bath (</a:t>
            </a:r>
            <a:r>
              <a:rPr lang="en-US" dirty="0" err="1"/>
              <a:t>contd</a:t>
            </a:r>
            <a:r>
              <a:rPr lang="en-US" dirty="0"/>
              <a:t>…)</a:t>
            </a:r>
            <a:endParaRPr lang="en-IN" dirty="0"/>
          </a:p>
        </p:txBody>
      </p:sp>
      <p:sp>
        <p:nvSpPr>
          <p:cNvPr id="3" name="Content Placeholder 2"/>
          <p:cNvSpPr>
            <a:spLocks noGrp="1"/>
          </p:cNvSpPr>
          <p:nvPr>
            <p:ph idx="1"/>
          </p:nvPr>
        </p:nvSpPr>
        <p:spPr/>
        <p:txBody>
          <a:bodyPr>
            <a:normAutofit/>
          </a:bodyPr>
          <a:lstStyle/>
          <a:p>
            <a:r>
              <a:rPr lang="en-US" dirty="0"/>
              <a:t>So the wax provides modest amount of direct heating as it solidifies and it also dramatically reduces normal heat loss.</a:t>
            </a:r>
          </a:p>
          <a:p>
            <a:endParaRPr lang="en-US" dirty="0"/>
          </a:p>
          <a:p>
            <a:r>
              <a:rPr lang="en-US" dirty="0"/>
              <a:t>The net effect is to provide remarkably effective low-temperature heating of the part.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Mode of action of Paraffin Wax Bath (</a:t>
            </a:r>
            <a:r>
              <a:rPr lang="en-US" dirty="0" err="1"/>
              <a:t>contd</a:t>
            </a:r>
            <a:r>
              <a:rPr lang="en-US" dirty="0"/>
              <a:t>…)</a:t>
            </a:r>
            <a:endParaRPr lang="en-IN" dirty="0"/>
          </a:p>
        </p:txBody>
      </p:sp>
      <p:sp>
        <p:nvSpPr>
          <p:cNvPr id="3" name="Content Placeholder 2"/>
          <p:cNvSpPr>
            <a:spLocks noGrp="1"/>
          </p:cNvSpPr>
          <p:nvPr>
            <p:ph idx="1"/>
          </p:nvPr>
        </p:nvSpPr>
        <p:spPr/>
        <p:txBody>
          <a:bodyPr/>
          <a:lstStyle/>
          <a:p>
            <a:r>
              <a:rPr lang="en-US" dirty="0"/>
              <a:t>Due to preventing heat loss from the surface of the skin, the skin is left with moisture at the end of the treatment and is also soft and pliable.</a:t>
            </a:r>
          </a:p>
          <a:p>
            <a:pPr>
              <a:buNone/>
            </a:pP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Localized effects of PWB </a:t>
            </a:r>
            <a:endParaRPr lang="en-IN" dirty="0"/>
          </a:p>
        </p:txBody>
      </p:sp>
      <p:sp>
        <p:nvSpPr>
          <p:cNvPr id="3" name="Content Placeholder 2"/>
          <p:cNvSpPr>
            <a:spLocks noGrp="1"/>
          </p:cNvSpPr>
          <p:nvPr>
            <p:ph idx="1"/>
          </p:nvPr>
        </p:nvSpPr>
        <p:spPr/>
        <p:txBody>
          <a:bodyPr>
            <a:normAutofit lnSpcReduction="10000"/>
          </a:bodyPr>
          <a:lstStyle/>
          <a:p>
            <a:r>
              <a:rPr lang="en-US" dirty="0"/>
              <a:t>Following application of wax there is a marked increase in the temperature of the skin, and to a lesser degree that of the other superficial tissues.</a:t>
            </a:r>
          </a:p>
          <a:p>
            <a:pPr marL="514350" indent="-514350">
              <a:buAutoNum type="arabicPeriod"/>
            </a:pPr>
            <a:r>
              <a:rPr lang="en-US" dirty="0"/>
              <a:t>Circulatory effects</a:t>
            </a:r>
          </a:p>
          <a:p>
            <a:pPr marL="514350" indent="-514350"/>
            <a:r>
              <a:rPr lang="en-US" dirty="0"/>
              <a:t>There is stimulation of superficial capillaries and arterioles, causing local </a:t>
            </a:r>
            <a:r>
              <a:rPr lang="en-US" dirty="0" err="1"/>
              <a:t>hyperaemia</a:t>
            </a:r>
            <a:r>
              <a:rPr lang="en-US" dirty="0"/>
              <a:t> (</a:t>
            </a:r>
            <a:r>
              <a:rPr lang="en-US"/>
              <a:t>increase blood </a:t>
            </a:r>
            <a:r>
              <a:rPr lang="en-US" dirty="0"/>
              <a:t>flow) and reflex vasodilatation.</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Localized effects of PWB (</a:t>
            </a:r>
            <a:r>
              <a:rPr lang="en-US" dirty="0" err="1"/>
              <a:t>contd</a:t>
            </a:r>
            <a:r>
              <a:rPr lang="en-US" dirty="0"/>
              <a:t>…)</a:t>
            </a:r>
            <a:endParaRPr lang="en-IN" dirty="0"/>
          </a:p>
        </p:txBody>
      </p:sp>
      <p:sp>
        <p:nvSpPr>
          <p:cNvPr id="3" name="Content Placeholder 2"/>
          <p:cNvSpPr>
            <a:spLocks noGrp="1"/>
          </p:cNvSpPr>
          <p:nvPr>
            <p:ph idx="1"/>
          </p:nvPr>
        </p:nvSpPr>
        <p:spPr/>
        <p:txBody>
          <a:bodyPr/>
          <a:lstStyle/>
          <a:p>
            <a:pPr>
              <a:buNone/>
            </a:pPr>
            <a:r>
              <a:rPr lang="en-US" dirty="0"/>
              <a:t>2. Effects on sensory nerve</a:t>
            </a:r>
          </a:p>
          <a:p>
            <a:r>
              <a:rPr lang="en-US" dirty="0"/>
              <a:t>Mild heating have a sedative effect on sensory nerve endings.</a:t>
            </a:r>
          </a:p>
          <a:p>
            <a:pPr>
              <a:buNone/>
            </a:pPr>
            <a:r>
              <a:rPr lang="en-US" dirty="0"/>
              <a:t>3. Effect on skin</a:t>
            </a:r>
          </a:p>
          <a:p>
            <a:r>
              <a:rPr lang="en-US" dirty="0"/>
              <a:t>The skin is moist and pliable following wax application, which can help to soften adhesions and scars in the skin.</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Contraindications and Dangers</a:t>
            </a:r>
            <a:endParaRPr lang="en-IN" dirty="0"/>
          </a:p>
        </p:txBody>
      </p:sp>
      <p:sp>
        <p:nvSpPr>
          <p:cNvPr id="3" name="Content Placeholder 2"/>
          <p:cNvSpPr>
            <a:spLocks noGrp="1"/>
          </p:cNvSpPr>
          <p:nvPr>
            <p:ph idx="1"/>
          </p:nvPr>
        </p:nvSpPr>
        <p:spPr/>
        <p:txBody>
          <a:bodyPr/>
          <a:lstStyle/>
          <a:p>
            <a:pPr marL="514350" indent="-514350">
              <a:buAutoNum type="arabicPeriod"/>
            </a:pPr>
            <a:r>
              <a:rPr lang="en-US" dirty="0"/>
              <a:t>Wax is sterile as no organism can live in pure oil. But wax should not be allowed to enter an open wound since it will act in the injured place as an inert foreign body and may delay healing.</a:t>
            </a:r>
          </a:p>
          <a:p>
            <a:pPr marL="514350" indent="-514350">
              <a:buAutoNum type="arabicPeriod"/>
            </a:pPr>
            <a:r>
              <a:rPr lang="en-US" dirty="0"/>
              <a:t>Large pieces of dirt in the wax bath will harbor organism but it is extremely unlikely that these would lead to infection.</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Contraindications and Dangers (</a:t>
            </a:r>
            <a:r>
              <a:rPr lang="en-US" dirty="0" err="1"/>
              <a:t>contd</a:t>
            </a:r>
            <a:r>
              <a:rPr lang="en-US" dirty="0"/>
              <a:t>…)</a:t>
            </a:r>
            <a:endParaRPr lang="en-IN" dirty="0"/>
          </a:p>
        </p:txBody>
      </p:sp>
      <p:sp>
        <p:nvSpPr>
          <p:cNvPr id="3" name="Content Placeholder 2"/>
          <p:cNvSpPr>
            <a:spLocks noGrp="1"/>
          </p:cNvSpPr>
          <p:nvPr>
            <p:ph idx="1"/>
          </p:nvPr>
        </p:nvSpPr>
        <p:spPr/>
        <p:txBody>
          <a:bodyPr/>
          <a:lstStyle/>
          <a:p>
            <a:pPr>
              <a:buNone/>
            </a:pPr>
            <a:r>
              <a:rPr lang="en-US" dirty="0"/>
              <a:t>3. Patients with skin infections or acute inflammation of underlying joints should not be usually treated with wax as heat may increase the inflammatory activity and could cause tissue damage.</a:t>
            </a:r>
          </a:p>
          <a:p>
            <a:pPr>
              <a:buNone/>
            </a:pPr>
            <a:r>
              <a:rPr lang="en-US" dirty="0"/>
              <a:t>4. Some individuals may become allergic to the wax extended and prolonged treatment but it is rare.</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Contraindications and Dangers (</a:t>
            </a:r>
            <a:r>
              <a:rPr lang="en-US" dirty="0" err="1"/>
              <a:t>contd</a:t>
            </a:r>
            <a:r>
              <a:rPr lang="en-US" dirty="0"/>
              <a:t>…)</a:t>
            </a:r>
            <a:endParaRPr lang="en-IN" dirty="0"/>
          </a:p>
        </p:txBody>
      </p:sp>
      <p:sp>
        <p:nvSpPr>
          <p:cNvPr id="3" name="Content Placeholder 2"/>
          <p:cNvSpPr>
            <a:spLocks noGrp="1"/>
          </p:cNvSpPr>
          <p:nvPr>
            <p:ph idx="1"/>
          </p:nvPr>
        </p:nvSpPr>
        <p:spPr/>
        <p:txBody>
          <a:bodyPr/>
          <a:lstStyle/>
          <a:p>
            <a:pPr>
              <a:buNone/>
            </a:pPr>
            <a:r>
              <a:rPr lang="en-US" dirty="0"/>
              <a:t>5. Acute dermatitis may be made worse by wax or any form of heat on skin.</a:t>
            </a:r>
          </a:p>
          <a:p>
            <a:pPr>
              <a:buNone/>
            </a:pPr>
            <a:endParaRPr lang="en-US" dirty="0"/>
          </a:p>
          <a:p>
            <a:pPr>
              <a:buNone/>
            </a:pPr>
            <a:r>
              <a:rPr lang="en-US" dirty="0"/>
              <a:t>6. Patient with defective thermal sensation coupled with deficient </a:t>
            </a:r>
            <a:r>
              <a:rPr lang="en-US" dirty="0" err="1"/>
              <a:t>cutaneous</a:t>
            </a:r>
            <a:r>
              <a:rPr lang="en-US" dirty="0"/>
              <a:t> circulation e.g. recently healed skin grafts should not be treated with paraffin wax bath.</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Precautions </a:t>
            </a:r>
            <a:endParaRPr lang="en-IN" dirty="0"/>
          </a:p>
        </p:txBody>
      </p:sp>
      <p:sp>
        <p:nvSpPr>
          <p:cNvPr id="3" name="Content Placeholder 2"/>
          <p:cNvSpPr>
            <a:spLocks noGrp="1"/>
          </p:cNvSpPr>
          <p:nvPr>
            <p:ph idx="1"/>
          </p:nvPr>
        </p:nvSpPr>
        <p:spPr/>
        <p:txBody>
          <a:bodyPr/>
          <a:lstStyle/>
          <a:p>
            <a:pPr marL="514350" indent="-514350">
              <a:buAutoNum type="arabicPeriod"/>
            </a:pPr>
            <a:r>
              <a:rPr lang="en-US" dirty="0"/>
              <a:t>Wax is highly inflammable if it is becomes overheated so should only be used when a fire blanket and suitable carbon dioxide or foam extinguisher are available.</a:t>
            </a:r>
          </a:p>
          <a:p>
            <a:pPr marL="514350" indent="-514350">
              <a:buAutoNum type="arabicPeriod"/>
            </a:pPr>
            <a:endParaRPr lang="en-US" dirty="0"/>
          </a:p>
          <a:p>
            <a:pPr marL="514350" indent="-514350">
              <a:buAutoNum type="arabicPeriod"/>
            </a:pPr>
            <a:r>
              <a:rPr lang="en-US" dirty="0"/>
              <a:t>Wax split on the floor makes it very slippery and must be dealt with promptly.</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Techniques </a:t>
            </a:r>
            <a:endParaRPr lang="en-IN" dirty="0"/>
          </a:p>
        </p:txBody>
      </p:sp>
      <p:sp>
        <p:nvSpPr>
          <p:cNvPr id="3" name="Content Placeholder 2"/>
          <p:cNvSpPr>
            <a:spLocks noGrp="1"/>
          </p:cNvSpPr>
          <p:nvPr>
            <p:ph idx="1"/>
          </p:nvPr>
        </p:nvSpPr>
        <p:spPr/>
        <p:txBody>
          <a:bodyPr/>
          <a:lstStyle/>
          <a:p>
            <a:pPr marL="514350" indent="-514350">
              <a:buAutoNum type="arabicPeriod"/>
            </a:pPr>
            <a:r>
              <a:rPr lang="en-IN" dirty="0"/>
              <a:t>Direct pouring method</a:t>
            </a:r>
          </a:p>
          <a:p>
            <a:pPr marL="514350" indent="-514350">
              <a:buFont typeface="Arial" pitchFamily="34" charset="0"/>
              <a:buAutoNum type="arabicPeriod"/>
            </a:pPr>
            <a:r>
              <a:rPr lang="en-IN" dirty="0"/>
              <a:t> Brushing / Painting method</a:t>
            </a:r>
          </a:p>
          <a:p>
            <a:pPr marL="514350" indent="-514350">
              <a:buFont typeface="Arial" pitchFamily="34" charset="0"/>
              <a:buAutoNum type="arabicPeriod"/>
            </a:pPr>
            <a:r>
              <a:rPr lang="en-IN" dirty="0"/>
              <a:t>Dip &amp; Immerse / Dip &amp; Leave in method</a:t>
            </a:r>
          </a:p>
          <a:p>
            <a:pPr marL="514350" indent="-514350">
              <a:buFont typeface="Arial" pitchFamily="34" charset="0"/>
              <a:buAutoNum type="arabicPeriod"/>
            </a:pPr>
            <a:r>
              <a:rPr lang="en-IN" dirty="0"/>
              <a:t> Dip &amp; Wrap / Glove method</a:t>
            </a:r>
          </a:p>
          <a:p>
            <a:pPr marL="514350" lvl="0" indent="-514350">
              <a:buFont typeface="Arial" pitchFamily="34" charset="0"/>
              <a:buAutoNum type="arabicPeriod"/>
            </a:pPr>
            <a:r>
              <a:rPr lang="en-IN" dirty="0"/>
              <a:t>Towelling/Bandaging method</a:t>
            </a:r>
          </a:p>
          <a:p>
            <a:pPr marL="514350" indent="-514350">
              <a:buFont typeface="Arial" pitchFamily="34" charset="0"/>
              <a:buAutoNum type="arabicPeriod"/>
            </a:pPr>
            <a:endParaRPr lang="en-IN" dirty="0"/>
          </a:p>
          <a:p>
            <a:pPr marL="514350" indent="-514350">
              <a:buFont typeface="Arial" pitchFamily="34" charset="0"/>
              <a:buAutoNum type="arabicPeriod"/>
            </a:pPr>
            <a:endParaRPr lang="en-IN" dirty="0"/>
          </a:p>
          <a:p>
            <a:pPr marL="514350" indent="-514350">
              <a:buFont typeface="Arial" pitchFamily="34" charset="0"/>
              <a:buAutoNum type="arabicPeriod"/>
            </a:pPr>
            <a:endParaRPr lang="en-IN" dirty="0"/>
          </a:p>
          <a:p>
            <a:pPr marL="514350" indent="-514350">
              <a:buAutoNum type="arabicPeriod"/>
            </a:pPr>
            <a:endParaRPr lang="en-IN" dirty="0"/>
          </a:p>
          <a:p>
            <a:pPr>
              <a:buNone/>
            </a:pP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Techniques (</a:t>
            </a:r>
            <a:r>
              <a:rPr lang="en-US" dirty="0" err="1"/>
              <a:t>contd</a:t>
            </a:r>
            <a:r>
              <a:rPr lang="en-US" dirty="0"/>
              <a:t>…)</a:t>
            </a:r>
            <a:endParaRPr lang="en-IN" dirty="0"/>
          </a:p>
        </p:txBody>
      </p:sp>
      <p:sp>
        <p:nvSpPr>
          <p:cNvPr id="3" name="Content Placeholder 2"/>
          <p:cNvSpPr>
            <a:spLocks noGrp="1"/>
          </p:cNvSpPr>
          <p:nvPr>
            <p:ph idx="1"/>
          </p:nvPr>
        </p:nvSpPr>
        <p:spPr/>
        <p:txBody>
          <a:bodyPr/>
          <a:lstStyle/>
          <a:p>
            <a:pPr>
              <a:buNone/>
            </a:pPr>
            <a:r>
              <a:rPr lang="en-US" dirty="0"/>
              <a:t>1. </a:t>
            </a:r>
            <a:r>
              <a:rPr lang="en-IN" u="sng" dirty="0"/>
              <a:t>Direct pouring method:</a:t>
            </a:r>
          </a:p>
          <a:p>
            <a:pPr lvl="0">
              <a:buNone/>
            </a:pPr>
            <a:endParaRPr lang="en-US" dirty="0"/>
          </a:p>
          <a:p>
            <a:pPr lvl="0"/>
            <a:r>
              <a:rPr lang="en-US" dirty="0"/>
              <a:t>In this method the part is positioned over a large bowl or on top of tank itself &amp; t</a:t>
            </a:r>
            <a:r>
              <a:rPr lang="en-IN" dirty="0"/>
              <a:t>he molten Wax is directly poured by a mug or utensil on the part to be treated. </a:t>
            </a:r>
          </a:p>
          <a:p>
            <a:pPr lvl="0"/>
            <a:endParaRPr lang="en-IN" dirty="0"/>
          </a:p>
          <a:p>
            <a:pPr lvl="0"/>
            <a:r>
              <a:rPr lang="en-IN" dirty="0"/>
              <a:t>The wax is allowed to solidify.</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endParaRPr lang="en-IN" dirty="0"/>
          </a:p>
        </p:txBody>
      </p:sp>
      <p:sp>
        <p:nvSpPr>
          <p:cNvPr id="3" name="Content Placeholder 2"/>
          <p:cNvSpPr>
            <a:spLocks noGrp="1"/>
          </p:cNvSpPr>
          <p:nvPr>
            <p:ph idx="1"/>
          </p:nvPr>
        </p:nvSpPr>
        <p:spPr/>
        <p:txBody>
          <a:bodyPr>
            <a:normAutofit lnSpcReduction="10000"/>
          </a:bodyPr>
          <a:lstStyle/>
          <a:p>
            <a:r>
              <a:rPr lang="en-IN" dirty="0"/>
              <a:t>Paraffin wax bath therapy (P.W.B) is an application of the molten paraffin wax on the body part. </a:t>
            </a:r>
          </a:p>
          <a:p>
            <a:r>
              <a:rPr lang="en-US" dirty="0"/>
              <a:t>It is one of the most convenient &amp; effective method of applying heat to the skin.</a:t>
            </a:r>
          </a:p>
          <a:p>
            <a:r>
              <a:rPr lang="en-IN" dirty="0"/>
              <a:t>The temperature of the paraffin wax is maintained at 42 - 52°C often at a higher range for hand treatments and lower for the feet.</a:t>
            </a:r>
          </a:p>
          <a:p>
            <a:endParaRPr lang="en-IN"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Techniques (</a:t>
            </a:r>
            <a:r>
              <a:rPr lang="en-US" dirty="0" err="1"/>
              <a:t>contd</a:t>
            </a:r>
            <a:r>
              <a:rPr lang="en-US" dirty="0"/>
              <a:t>…)</a:t>
            </a:r>
            <a:endParaRPr lang="en-IN" dirty="0"/>
          </a:p>
        </p:txBody>
      </p:sp>
      <p:sp>
        <p:nvSpPr>
          <p:cNvPr id="3" name="Content Placeholder 2"/>
          <p:cNvSpPr>
            <a:spLocks noGrp="1"/>
          </p:cNvSpPr>
          <p:nvPr>
            <p:ph idx="1"/>
          </p:nvPr>
        </p:nvSpPr>
        <p:spPr/>
        <p:txBody>
          <a:bodyPr/>
          <a:lstStyle/>
          <a:p>
            <a:pPr lvl="0"/>
            <a:r>
              <a:rPr lang="en-IN" dirty="0"/>
              <a:t>Several (4-6) layers can be made over the body tissues and then wrapped around by a towel </a:t>
            </a:r>
            <a:r>
              <a:rPr lang="en-US" dirty="0"/>
              <a:t>to prevent heat loss.</a:t>
            </a:r>
            <a:endParaRPr lang="en-IN" dirty="0"/>
          </a:p>
          <a:p>
            <a:endParaRPr lang="en-IN" dirty="0"/>
          </a:p>
          <a:p>
            <a:r>
              <a:rPr lang="en-IN" dirty="0"/>
              <a:t>It is maintained for about 10-20 minutes &amp;</a:t>
            </a:r>
            <a:r>
              <a:rPr lang="en-US" dirty="0"/>
              <a:t>the wax is removed into tank for reuse.</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Techniques (</a:t>
            </a:r>
            <a:r>
              <a:rPr lang="en-US" dirty="0" err="1"/>
              <a:t>contd</a:t>
            </a:r>
            <a:r>
              <a:rPr lang="en-US" dirty="0"/>
              <a:t>…)</a:t>
            </a:r>
            <a:endParaRPr lang="en-IN" dirty="0"/>
          </a:p>
        </p:txBody>
      </p:sp>
      <p:sp>
        <p:nvSpPr>
          <p:cNvPr id="3" name="Content Placeholder 2"/>
          <p:cNvSpPr>
            <a:spLocks noGrp="1"/>
          </p:cNvSpPr>
          <p:nvPr>
            <p:ph idx="1"/>
          </p:nvPr>
        </p:nvSpPr>
        <p:spPr/>
        <p:txBody>
          <a:bodyPr>
            <a:normAutofit/>
          </a:bodyPr>
          <a:lstStyle/>
          <a:p>
            <a:pPr>
              <a:buNone/>
            </a:pPr>
            <a:r>
              <a:rPr lang="en-US" dirty="0"/>
              <a:t>2. </a:t>
            </a:r>
            <a:r>
              <a:rPr lang="en-IN" u="sng" dirty="0"/>
              <a:t>Brushing / Painting method:</a:t>
            </a:r>
          </a:p>
          <a:p>
            <a:pPr lvl="0"/>
            <a:r>
              <a:rPr lang="en-US" dirty="0"/>
              <a:t>If the part can’t be immersed in wax, it is possible to coat the surface with the help of paint brush. </a:t>
            </a:r>
            <a:r>
              <a:rPr lang="en-IN" dirty="0"/>
              <a:t>It is a less commonly used method.</a:t>
            </a:r>
          </a:p>
          <a:p>
            <a:pPr lvl="0"/>
            <a:endParaRPr lang="en-US" dirty="0"/>
          </a:p>
          <a:p>
            <a:pPr lvl="0"/>
            <a:r>
              <a:rPr lang="en-US" dirty="0"/>
              <a:t>This method is used for areas like hip, knee, elbow, shoulder and more body parts.</a:t>
            </a:r>
            <a:endParaRPr lang="en-IN" dirty="0"/>
          </a:p>
          <a:p>
            <a:pPr>
              <a:buNone/>
            </a:pPr>
            <a:endParaRPr lang="en-IN" dirty="0"/>
          </a:p>
          <a:p>
            <a:pPr>
              <a:buNone/>
            </a:pP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Techniques (</a:t>
            </a:r>
            <a:r>
              <a:rPr lang="en-US" dirty="0" err="1"/>
              <a:t>contd</a:t>
            </a:r>
            <a:r>
              <a:rPr lang="en-US" dirty="0"/>
              <a:t>…)</a:t>
            </a:r>
            <a:endParaRPr lang="en-IN" dirty="0"/>
          </a:p>
        </p:txBody>
      </p:sp>
      <p:sp>
        <p:nvSpPr>
          <p:cNvPr id="3" name="Content Placeholder 2"/>
          <p:cNvSpPr>
            <a:spLocks noGrp="1"/>
          </p:cNvSpPr>
          <p:nvPr>
            <p:ph idx="1"/>
          </p:nvPr>
        </p:nvSpPr>
        <p:spPr/>
        <p:txBody>
          <a:bodyPr/>
          <a:lstStyle/>
          <a:p>
            <a:pPr lvl="0"/>
            <a:r>
              <a:rPr lang="en-IN" dirty="0"/>
              <a:t>In this method, 8-10 coats of wax are applied to the area with a paint brush using even and rapid strokes.</a:t>
            </a:r>
          </a:p>
          <a:p>
            <a:pPr lvl="0"/>
            <a:endParaRPr lang="en-IN" dirty="0"/>
          </a:p>
          <a:p>
            <a:pPr lvl="0"/>
            <a:r>
              <a:rPr lang="en-IN" dirty="0"/>
              <a:t>The area is then wrapped with towel for 10-20 minutes and after this time, paraffin wax is removed and discarded.</a:t>
            </a:r>
          </a:p>
          <a:p>
            <a:pPr lvl="0"/>
            <a:endParaRPr lang="en-IN" dirty="0"/>
          </a:p>
          <a:p>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Techniques (</a:t>
            </a:r>
            <a:r>
              <a:rPr lang="en-US" dirty="0" err="1"/>
              <a:t>contd</a:t>
            </a:r>
            <a:r>
              <a:rPr lang="en-US" dirty="0"/>
              <a:t>…)</a:t>
            </a:r>
            <a:endParaRPr lang="en-IN" dirty="0"/>
          </a:p>
        </p:txBody>
      </p:sp>
      <p:sp>
        <p:nvSpPr>
          <p:cNvPr id="3" name="Content Placeholder 2"/>
          <p:cNvSpPr>
            <a:spLocks noGrp="1"/>
          </p:cNvSpPr>
          <p:nvPr>
            <p:ph idx="1"/>
          </p:nvPr>
        </p:nvSpPr>
        <p:spPr/>
        <p:txBody>
          <a:bodyPr/>
          <a:lstStyle/>
          <a:p>
            <a:pPr lvl="0"/>
            <a:r>
              <a:rPr lang="en-US" dirty="0"/>
              <a:t>This is useful if the patient can’t tolerate dry heat &amp; </a:t>
            </a:r>
            <a:r>
              <a:rPr lang="en-US" dirty="0" err="1"/>
              <a:t>hydrocollator</a:t>
            </a:r>
            <a:r>
              <a:rPr lang="en-US" dirty="0"/>
              <a:t> packs are not available.</a:t>
            </a:r>
            <a:endParaRPr lang="en-IN" dirty="0"/>
          </a:p>
          <a:p>
            <a:endParaRPr lang="en-IN" dirty="0"/>
          </a:p>
        </p:txBody>
      </p:sp>
      <p:pic>
        <p:nvPicPr>
          <p:cNvPr id="4" name="Picture 2" descr="https://encrypted-tbn0.gstatic.com/images?q=tbn:ANd9GcTu44zNykr88MecTKfkIEyOBV-BBsRXGbVqQP-P4ruiE47BrPNHBB38xXQ">
            <a:hlinkClick r:id="rId2"/>
          </p:cNvPr>
          <p:cNvPicPr>
            <a:picLocks noChangeAspect="1" noChangeArrowheads="1"/>
          </p:cNvPicPr>
          <p:nvPr/>
        </p:nvPicPr>
        <p:blipFill>
          <a:blip r:embed="rId3"/>
          <a:srcRect/>
          <a:stretch>
            <a:fillRect/>
          </a:stretch>
        </p:blipFill>
        <p:spPr bwMode="auto">
          <a:xfrm>
            <a:off x="4953000" y="3429000"/>
            <a:ext cx="2743200" cy="25908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Techniques (</a:t>
            </a:r>
            <a:r>
              <a:rPr lang="en-US" dirty="0" err="1"/>
              <a:t>contd</a:t>
            </a:r>
            <a:r>
              <a:rPr lang="en-US" dirty="0"/>
              <a:t>…)</a:t>
            </a:r>
            <a:endParaRPr lang="en-IN" dirty="0"/>
          </a:p>
        </p:txBody>
      </p:sp>
      <p:sp>
        <p:nvSpPr>
          <p:cNvPr id="3" name="Content Placeholder 2"/>
          <p:cNvSpPr>
            <a:spLocks noGrp="1"/>
          </p:cNvSpPr>
          <p:nvPr>
            <p:ph idx="1"/>
          </p:nvPr>
        </p:nvSpPr>
        <p:spPr/>
        <p:txBody>
          <a:bodyPr>
            <a:normAutofit lnSpcReduction="10000"/>
          </a:bodyPr>
          <a:lstStyle/>
          <a:p>
            <a:pPr>
              <a:buNone/>
            </a:pPr>
            <a:r>
              <a:rPr lang="en-IN" dirty="0"/>
              <a:t>3. </a:t>
            </a:r>
            <a:r>
              <a:rPr lang="en-IN" u="sng" dirty="0"/>
              <a:t>Dip &amp; Immerse / Dip &amp; Leave in method:</a:t>
            </a:r>
          </a:p>
          <a:p>
            <a:r>
              <a:rPr lang="en-IN" dirty="0"/>
              <a:t>This method of application provides somewhat vigorous heating. </a:t>
            </a:r>
            <a:r>
              <a:rPr lang="en-US" dirty="0"/>
              <a:t>Commonly used for the distal parts of the extremities such as hands &amp; feet.</a:t>
            </a:r>
            <a:endParaRPr lang="en-IN" dirty="0"/>
          </a:p>
          <a:p>
            <a:pPr>
              <a:buNone/>
            </a:pPr>
            <a:endParaRPr lang="en-US" u="sng" dirty="0"/>
          </a:p>
          <a:p>
            <a:r>
              <a:rPr lang="en-IN" dirty="0"/>
              <a:t>The body part to be treated dipped 3-4 time to form a thin coat and then left immersed in paraffin wax for 20-30 minutes</a:t>
            </a:r>
          </a:p>
          <a:p>
            <a:pPr>
              <a:buNone/>
            </a:pPr>
            <a:endParaRPr lang="en-IN" u="sng" dirty="0"/>
          </a:p>
          <a:p>
            <a:pPr>
              <a:buNone/>
            </a:pPr>
            <a:endParaRPr lang="en-IN" u="sng" dirty="0"/>
          </a:p>
          <a:p>
            <a:pPr>
              <a:buNone/>
            </a:pP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Techniques (</a:t>
            </a:r>
            <a:r>
              <a:rPr lang="en-US" dirty="0" err="1"/>
              <a:t>contd</a:t>
            </a:r>
            <a:r>
              <a:rPr lang="en-US" dirty="0"/>
              <a:t>…)</a:t>
            </a:r>
            <a:endParaRPr lang="en-IN" dirty="0"/>
          </a:p>
        </p:txBody>
      </p:sp>
      <p:sp>
        <p:nvSpPr>
          <p:cNvPr id="3" name="Content Placeholder 2"/>
          <p:cNvSpPr>
            <a:spLocks noGrp="1"/>
          </p:cNvSpPr>
          <p:nvPr>
            <p:ph idx="1"/>
          </p:nvPr>
        </p:nvSpPr>
        <p:spPr/>
        <p:txBody>
          <a:bodyPr/>
          <a:lstStyle/>
          <a:p>
            <a:pPr lvl="0"/>
            <a:r>
              <a:rPr lang="en-IN" dirty="0"/>
              <a:t>A thin glove of solid paraffin wax formed slows the heat conduction.</a:t>
            </a:r>
          </a:p>
          <a:p>
            <a:pPr lvl="0"/>
            <a:endParaRPr lang="en-US" dirty="0"/>
          </a:p>
          <a:p>
            <a:pPr lvl="0"/>
            <a:r>
              <a:rPr lang="en-US" dirty="0"/>
              <a:t>This method is more effective in raising tissue temperature, but places the patient at greater risk for burns.</a:t>
            </a:r>
            <a:endParaRPr lang="en-IN" dirty="0"/>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Techniques (</a:t>
            </a:r>
            <a:r>
              <a:rPr lang="en-US" dirty="0" err="1"/>
              <a:t>contd</a:t>
            </a:r>
            <a:r>
              <a:rPr lang="en-US" dirty="0"/>
              <a:t>…)</a:t>
            </a:r>
            <a:endParaRPr lang="en-IN" dirty="0"/>
          </a:p>
        </p:txBody>
      </p:sp>
      <p:sp>
        <p:nvSpPr>
          <p:cNvPr id="3" name="Content Placeholder 2"/>
          <p:cNvSpPr>
            <a:spLocks noGrp="1"/>
          </p:cNvSpPr>
          <p:nvPr>
            <p:ph idx="1"/>
          </p:nvPr>
        </p:nvSpPr>
        <p:spPr/>
        <p:txBody>
          <a:bodyPr>
            <a:normAutofit lnSpcReduction="10000"/>
          </a:bodyPr>
          <a:lstStyle/>
          <a:p>
            <a:pPr lvl="0"/>
            <a:r>
              <a:rPr lang="en-US" dirty="0"/>
              <a:t>This method does not allow for elevation of the body part being treated &amp; an increase in edema may occur.</a:t>
            </a:r>
            <a:endParaRPr lang="en-IN" dirty="0"/>
          </a:p>
          <a:p>
            <a:pPr lvl="0"/>
            <a:r>
              <a:rPr lang="en-IN" dirty="0"/>
              <a:t>Care should be taken to ensure that the patient is in comfortable position during the treatment.</a:t>
            </a:r>
          </a:p>
          <a:p>
            <a:pPr lvl="0"/>
            <a:r>
              <a:rPr lang="en-IN" dirty="0"/>
              <a:t>With immersion method, the temperature elevation of body tissue is 2°c higher then dips method.</a:t>
            </a: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Techniques (</a:t>
            </a:r>
            <a:r>
              <a:rPr lang="en-US" dirty="0" err="1"/>
              <a:t>contd</a:t>
            </a:r>
            <a:r>
              <a:rPr lang="en-US" dirty="0"/>
              <a:t>…)</a:t>
            </a:r>
            <a:endParaRPr lang="en-IN" dirty="0"/>
          </a:p>
        </p:txBody>
      </p:sp>
      <p:sp>
        <p:nvSpPr>
          <p:cNvPr id="3" name="Content Placeholder 2"/>
          <p:cNvSpPr>
            <a:spLocks noGrp="1"/>
          </p:cNvSpPr>
          <p:nvPr>
            <p:ph idx="1"/>
          </p:nvPr>
        </p:nvSpPr>
        <p:spPr/>
        <p:txBody>
          <a:bodyPr/>
          <a:lstStyle/>
          <a:p>
            <a:pPr>
              <a:buNone/>
            </a:pPr>
            <a:r>
              <a:rPr lang="en-IN" dirty="0"/>
              <a:t>4.</a:t>
            </a:r>
            <a:r>
              <a:rPr lang="en-IN" u="sng" dirty="0"/>
              <a:t> Dip &amp; Wrap / Glove method:</a:t>
            </a:r>
          </a:p>
          <a:p>
            <a:pPr lvl="0"/>
            <a:r>
              <a:rPr lang="en-IN" dirty="0"/>
              <a:t>It provides mild heating.</a:t>
            </a:r>
          </a:p>
          <a:p>
            <a:pPr lvl="0"/>
            <a:endParaRPr lang="en-US" dirty="0"/>
          </a:p>
          <a:p>
            <a:pPr lvl="0"/>
            <a:r>
              <a:rPr lang="en-US" dirty="0"/>
              <a:t>It is the most widely used method.</a:t>
            </a:r>
            <a:endParaRPr lang="en-IN" dirty="0"/>
          </a:p>
          <a:p>
            <a:pPr lvl="0"/>
            <a:endParaRPr lang="en-US" dirty="0"/>
          </a:p>
          <a:p>
            <a:pPr lvl="0"/>
            <a:r>
              <a:rPr lang="en-US" dirty="0"/>
              <a:t>This can be used for the extremities – Hands, Wrists, Feet &amp; ankles.</a:t>
            </a:r>
            <a:endParaRPr lang="en-IN" dirty="0"/>
          </a:p>
          <a:p>
            <a:pPr>
              <a:buNone/>
            </a:pPr>
            <a:endParaRPr lang="en-IN" dirty="0"/>
          </a:p>
          <a:p>
            <a:pPr>
              <a:buNone/>
            </a:pPr>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Techniques (</a:t>
            </a:r>
            <a:r>
              <a:rPr lang="en-US" dirty="0" err="1"/>
              <a:t>contd</a:t>
            </a:r>
            <a:r>
              <a:rPr lang="en-US" dirty="0"/>
              <a:t>…)</a:t>
            </a:r>
            <a:endParaRPr lang="en-IN" dirty="0"/>
          </a:p>
        </p:txBody>
      </p:sp>
      <p:sp>
        <p:nvSpPr>
          <p:cNvPr id="3" name="Content Placeholder 2"/>
          <p:cNvSpPr>
            <a:spLocks noGrp="1"/>
          </p:cNvSpPr>
          <p:nvPr>
            <p:ph idx="1"/>
          </p:nvPr>
        </p:nvSpPr>
        <p:spPr/>
        <p:txBody>
          <a:bodyPr>
            <a:normAutofit/>
          </a:bodyPr>
          <a:lstStyle/>
          <a:p>
            <a:pPr lvl="0"/>
            <a:r>
              <a:rPr lang="en-IN" dirty="0"/>
              <a:t>The therapists instruct the patient to dip the body part in a bath and then remove it until the paraffin solidifies and repeated 8 – 12 times until thin layer of adherent solid paraffin is formed which covers the skin.</a:t>
            </a:r>
          </a:p>
          <a:p>
            <a:pPr lvl="0"/>
            <a:r>
              <a:rPr lang="en-US" dirty="0"/>
              <a:t>It is important to dip the part briefly otherwise the outer most coating is melted off &amp; the thickness of wax does not build.</a:t>
            </a:r>
            <a:endParaRPr lang="en-IN" dirty="0"/>
          </a:p>
          <a:p>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Techniques (</a:t>
            </a:r>
            <a:r>
              <a:rPr lang="en-US" dirty="0" err="1"/>
              <a:t>contd</a:t>
            </a:r>
            <a:r>
              <a:rPr lang="en-US" dirty="0"/>
              <a:t>…)</a:t>
            </a:r>
            <a:endParaRPr lang="en-IN" dirty="0"/>
          </a:p>
        </p:txBody>
      </p:sp>
      <p:sp>
        <p:nvSpPr>
          <p:cNvPr id="3" name="Content Placeholder 2"/>
          <p:cNvSpPr>
            <a:spLocks noGrp="1"/>
          </p:cNvSpPr>
          <p:nvPr>
            <p:ph idx="1"/>
          </p:nvPr>
        </p:nvSpPr>
        <p:spPr/>
        <p:txBody>
          <a:bodyPr/>
          <a:lstStyle/>
          <a:p>
            <a:pPr lvl="0"/>
            <a:r>
              <a:rPr lang="en-IN" dirty="0"/>
              <a:t>Dipping is repeated until a thick coat is formed. In other words, at least 8-12 times until thick glove on a part.</a:t>
            </a:r>
          </a:p>
          <a:p>
            <a:endParaRPr lang="en-IN" dirty="0"/>
          </a:p>
          <a:p>
            <a:r>
              <a:rPr lang="en-IN" dirty="0"/>
              <a:t>Once thick glove of wax is formed the treated area should be wrapped 1st in a plastic bag / paper and then wrapped with a towel to assist in heat retention.</a:t>
            </a:r>
          </a:p>
          <a:p>
            <a:pPr lvl="0"/>
            <a:endParaRPr lang="en-IN" dirty="0"/>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r>
              <a:rPr lang="en-US" dirty="0" err="1"/>
              <a:t>contd</a:t>
            </a:r>
            <a:r>
              <a:rPr lang="en-US" dirty="0"/>
              <a:t>…)</a:t>
            </a:r>
            <a:endParaRPr lang="en-IN" dirty="0"/>
          </a:p>
        </p:txBody>
      </p:sp>
      <p:sp>
        <p:nvSpPr>
          <p:cNvPr id="3" name="Content Placeholder 2"/>
          <p:cNvSpPr>
            <a:spLocks noGrp="1"/>
          </p:cNvSpPr>
          <p:nvPr>
            <p:ph idx="1"/>
          </p:nvPr>
        </p:nvSpPr>
        <p:spPr/>
        <p:txBody>
          <a:bodyPr/>
          <a:lstStyle/>
          <a:p>
            <a:r>
              <a:rPr lang="en-IN" dirty="0"/>
              <a:t>If the molten wax at 52°C and is poured on the body part, it may cause burn over the body tissue.</a:t>
            </a:r>
          </a:p>
          <a:p>
            <a:endParaRPr lang="en-IN" dirty="0"/>
          </a:p>
          <a:p>
            <a:r>
              <a:rPr lang="en-IN" dirty="0"/>
              <a:t>So, some impurity is added to lowered down its melting point such as liquid paraffin or mineral oil.</a:t>
            </a:r>
          </a:p>
          <a:p>
            <a:endParaRPr lang="en-IN" b="1" dirty="0"/>
          </a:p>
          <a:p>
            <a:endParaRPr lang="en-US"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Techniques (</a:t>
            </a:r>
            <a:r>
              <a:rPr lang="en-US" dirty="0" err="1"/>
              <a:t>contd</a:t>
            </a:r>
            <a:r>
              <a:rPr lang="en-US" dirty="0"/>
              <a:t>…)</a:t>
            </a:r>
            <a:endParaRPr lang="en-IN" dirty="0"/>
          </a:p>
        </p:txBody>
      </p:sp>
      <p:sp>
        <p:nvSpPr>
          <p:cNvPr id="3" name="Content Placeholder 2"/>
          <p:cNvSpPr>
            <a:spLocks noGrp="1"/>
          </p:cNvSpPr>
          <p:nvPr>
            <p:ph idx="1"/>
          </p:nvPr>
        </p:nvSpPr>
        <p:spPr/>
        <p:txBody>
          <a:bodyPr/>
          <a:lstStyle/>
          <a:p>
            <a:pPr lvl="0"/>
            <a:r>
              <a:rPr lang="en-IN" dirty="0"/>
              <a:t>If oedema is concerned then area may be elevated to above the level of heart.</a:t>
            </a:r>
          </a:p>
          <a:p>
            <a:pPr lvl="0"/>
            <a:endParaRPr lang="en-IN" dirty="0"/>
          </a:p>
          <a:p>
            <a:pPr lvl="0"/>
            <a:r>
              <a:rPr lang="en-IN" dirty="0"/>
              <a:t>The effective duration of this treatment is 15-20 minutes.</a:t>
            </a:r>
          </a:p>
          <a:p>
            <a:pPr lvl="0"/>
            <a:endParaRPr lang="en-US" dirty="0"/>
          </a:p>
          <a:p>
            <a:r>
              <a:rPr lang="en-IN" dirty="0"/>
              <a:t>At the end of this treatment remove the towel carefully &amp; the wax coat.</a:t>
            </a:r>
          </a:p>
          <a:p>
            <a:pPr lvl="0"/>
            <a:endParaRPr lang="en-IN" dirty="0"/>
          </a:p>
          <a:p>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Techniques (</a:t>
            </a:r>
            <a:r>
              <a:rPr lang="en-US" dirty="0" err="1"/>
              <a:t>contd</a:t>
            </a:r>
            <a:r>
              <a:rPr lang="en-US" dirty="0"/>
              <a:t>…)</a:t>
            </a:r>
            <a:endParaRPr lang="en-IN" dirty="0"/>
          </a:p>
        </p:txBody>
      </p:sp>
      <p:sp>
        <p:nvSpPr>
          <p:cNvPr id="3" name="Content Placeholder 2"/>
          <p:cNvSpPr>
            <a:spLocks noGrp="1"/>
          </p:cNvSpPr>
          <p:nvPr>
            <p:ph idx="1"/>
          </p:nvPr>
        </p:nvSpPr>
        <p:spPr/>
        <p:txBody>
          <a:bodyPr>
            <a:normAutofit/>
          </a:bodyPr>
          <a:lstStyle/>
          <a:p>
            <a:pPr lvl="0"/>
            <a:r>
              <a:rPr lang="en-US" dirty="0"/>
              <a:t>The wax coat after removal is deposited in a special container &amp; at the end of the day it is melted &amp; placed back in the PWB.</a:t>
            </a:r>
            <a:endParaRPr lang="en-IN" dirty="0"/>
          </a:p>
          <a:p>
            <a:pPr lvl="0"/>
            <a:endParaRPr lang="en-US" dirty="0"/>
          </a:p>
          <a:p>
            <a:pPr lvl="0"/>
            <a:r>
              <a:rPr lang="en-US" dirty="0"/>
              <a:t>Inspect the part &amp; it should appear PINK, SOFT &amp; PLIABLE. There should not be excessive ERYTHEMA.</a:t>
            </a:r>
            <a:endParaRPr lang="en-IN" dirty="0"/>
          </a:p>
          <a:p>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Techniques (</a:t>
            </a:r>
            <a:r>
              <a:rPr lang="en-US" dirty="0" err="1"/>
              <a:t>contd</a:t>
            </a:r>
            <a:r>
              <a:rPr lang="en-US" dirty="0"/>
              <a:t>…)</a:t>
            </a:r>
            <a:endParaRPr lang="en-IN" dirty="0"/>
          </a:p>
        </p:txBody>
      </p:sp>
      <p:sp>
        <p:nvSpPr>
          <p:cNvPr id="3" name="Content Placeholder 2"/>
          <p:cNvSpPr>
            <a:spLocks noGrp="1"/>
          </p:cNvSpPr>
          <p:nvPr>
            <p:ph idx="1"/>
          </p:nvPr>
        </p:nvSpPr>
        <p:spPr/>
        <p:txBody>
          <a:bodyPr/>
          <a:lstStyle/>
          <a:p>
            <a:pPr lvl="0">
              <a:buNone/>
            </a:pPr>
            <a:r>
              <a:rPr lang="en-US" dirty="0"/>
              <a:t>5. </a:t>
            </a:r>
            <a:r>
              <a:rPr lang="en-IN" u="sng" dirty="0"/>
              <a:t>Towelling/Bandaging method:</a:t>
            </a:r>
          </a:p>
          <a:p>
            <a:r>
              <a:rPr lang="en-IN" dirty="0"/>
              <a:t>A lint cloth / towel is immersed in molten paraffin wax and then wrapped around the body part.</a:t>
            </a:r>
          </a:p>
          <a:p>
            <a:r>
              <a:rPr lang="en-IN" dirty="0"/>
              <a:t>Several layers can be made over the body part.</a:t>
            </a:r>
          </a:p>
          <a:p>
            <a:r>
              <a:rPr lang="en-IN" dirty="0"/>
              <a:t>This method is preferably used for treating proximal parts of the body.</a:t>
            </a:r>
          </a:p>
          <a:p>
            <a:pPr lvl="0">
              <a:buNone/>
            </a:pPr>
            <a:endParaRPr lang="en-IN" dirty="0"/>
          </a:p>
          <a:p>
            <a:pPr>
              <a:buNone/>
            </a:pP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a:t>STAGES</a:t>
            </a:r>
            <a:endParaRPr lang="en-IN" dirty="0"/>
          </a:p>
        </p:txBody>
      </p:sp>
      <p:sp>
        <p:nvSpPr>
          <p:cNvPr id="3" name="Content Placeholder 2"/>
          <p:cNvSpPr>
            <a:spLocks noGrp="1"/>
          </p:cNvSpPr>
          <p:nvPr>
            <p:ph idx="1"/>
          </p:nvPr>
        </p:nvSpPr>
        <p:spPr/>
        <p:txBody>
          <a:bodyPr/>
          <a:lstStyle/>
          <a:p>
            <a:pPr marL="514350" indent="-514350">
              <a:buAutoNum type="arabicPeriod"/>
            </a:pPr>
            <a:r>
              <a:rPr lang="en-US" dirty="0"/>
              <a:t>Patient</a:t>
            </a:r>
          </a:p>
          <a:p>
            <a:pPr marL="514350" indent="-514350">
              <a:buAutoNum type="arabicPeriod"/>
            </a:pPr>
            <a:r>
              <a:rPr lang="en-US" dirty="0"/>
              <a:t>Apparatus</a:t>
            </a:r>
          </a:p>
          <a:p>
            <a:pPr marL="514350" indent="-514350">
              <a:buAutoNum type="arabicPeriod"/>
            </a:pPr>
            <a:r>
              <a:rPr lang="en-US" dirty="0"/>
              <a:t>Preparation of the part</a:t>
            </a:r>
          </a:p>
          <a:p>
            <a:pPr marL="514350" indent="-514350">
              <a:buAutoNum type="arabicPeriod"/>
            </a:pPr>
            <a:r>
              <a:rPr lang="en-US" dirty="0"/>
              <a:t>Application</a:t>
            </a:r>
          </a:p>
          <a:p>
            <a:pPr marL="514350" indent="-514350">
              <a:buAutoNum type="arabicPeriod"/>
            </a:pPr>
            <a:r>
              <a:rPr lang="en-US" dirty="0"/>
              <a:t>Termination</a:t>
            </a:r>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pPr>
              <a:buNone/>
            </a:pPr>
            <a:r>
              <a:rPr lang="en-US" dirty="0"/>
              <a:t>1. Patient</a:t>
            </a:r>
          </a:p>
          <a:p>
            <a:r>
              <a:rPr lang="en-US" dirty="0"/>
              <a:t>The nature of the wax treatment is explained and the area to be treated is inspected for contraindications</a:t>
            </a:r>
          </a:p>
          <a:p>
            <a:pPr marL="514350" indent="-514350">
              <a:buAutoNum type="arabicPeriod" startAt="2"/>
            </a:pPr>
            <a:endParaRPr lang="en-US" dirty="0"/>
          </a:p>
          <a:p>
            <a:pPr marL="514350" indent="-514350">
              <a:buAutoNum type="arabicPeriod" startAt="2"/>
            </a:pPr>
            <a:r>
              <a:rPr lang="en-US" dirty="0"/>
              <a:t>Apparatus</a:t>
            </a:r>
          </a:p>
          <a:p>
            <a:pPr marL="514350" indent="-514350"/>
            <a:r>
              <a:rPr lang="en-US" dirty="0"/>
              <a:t>Temperature of the wax is checked prior dipping patient’s extremity in to the wax.</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a:t>It is checked with a thermometer in the deeper central part of the bath or manually with the therapist’s index finger.</a:t>
            </a:r>
          </a:p>
          <a:p>
            <a:pPr>
              <a:buNone/>
            </a:pPr>
            <a:endParaRPr lang="en-US" dirty="0"/>
          </a:p>
          <a:p>
            <a:pPr>
              <a:buNone/>
            </a:pPr>
            <a:r>
              <a:rPr lang="en-US" dirty="0"/>
              <a:t>3. Preparation of the part</a:t>
            </a:r>
          </a:p>
          <a:p>
            <a:r>
              <a:rPr lang="en-US" dirty="0"/>
              <a:t>Patient extremity which is to dipped in to the wax is washed and thoroughly dried to keep water and skin flakes out of the wax bath.</a:t>
            </a:r>
            <a:endParaRPr lang="en-IN" dirty="0"/>
          </a:p>
          <a:p>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a:buNone/>
            </a:pPr>
            <a:r>
              <a:rPr lang="en-US" dirty="0"/>
              <a:t>4. Application</a:t>
            </a:r>
          </a:p>
          <a:p>
            <a:r>
              <a:rPr lang="en-US" dirty="0"/>
              <a:t>The part is immersed into the wax for a second/seconds and then it is withdraw and allowed to cool for 2 or 3 sec, then it is re-immersed.</a:t>
            </a:r>
          </a:p>
          <a:p>
            <a:r>
              <a:rPr lang="en-US" dirty="0"/>
              <a:t>Re-immersion must be brief otherwise the outermost coating melts off and the thickness of wax does not built.</a:t>
            </a:r>
          </a:p>
          <a:p>
            <a:pPr>
              <a:buNone/>
            </a:pPr>
            <a:endParaRPr lang="en-US" dirty="0"/>
          </a:p>
          <a:p>
            <a:pPr>
              <a:buNone/>
            </a:pPr>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US" dirty="0"/>
              <a:t>The procedure is repeated 6 to 8 times to produce a coating of wax 2 or 3mm thick over the body part.</a:t>
            </a:r>
          </a:p>
          <a:p>
            <a:endParaRPr lang="en-US" dirty="0"/>
          </a:p>
          <a:p>
            <a:r>
              <a:rPr lang="en-US" dirty="0"/>
              <a:t>The part is then put into a plastic bag or paper cover and wrapped in a blanket or a towel to limit the rate of heat loss to the air.</a:t>
            </a:r>
          </a:p>
          <a:p>
            <a:pPr>
              <a:buNone/>
            </a:pPr>
            <a:endParaRPr lang="en-US" dirty="0"/>
          </a:p>
          <a:p>
            <a:pPr>
              <a:buNone/>
            </a:pPr>
            <a:endParaRPr lang="en-I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a:buNone/>
            </a:pPr>
            <a:r>
              <a:rPr lang="en-US" dirty="0"/>
              <a:t>5. Termination</a:t>
            </a:r>
          </a:p>
          <a:p>
            <a:r>
              <a:rPr lang="en-US" dirty="0"/>
              <a:t>The wax glove is normally left on the extremity for 15min, so the wax is completely solid although still malleable and removed in 1 piece.</a:t>
            </a:r>
          </a:p>
          <a:p>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a:t>
            </a:r>
            <a:endParaRPr lang="en-IN" dirty="0"/>
          </a:p>
        </p:txBody>
      </p:sp>
      <p:sp>
        <p:nvSpPr>
          <p:cNvPr id="3" name="Content Placeholder 2"/>
          <p:cNvSpPr>
            <a:spLocks noGrp="1"/>
          </p:cNvSpPr>
          <p:nvPr>
            <p:ph idx="1"/>
          </p:nvPr>
        </p:nvSpPr>
        <p:spPr/>
        <p:txBody>
          <a:bodyPr/>
          <a:lstStyle/>
          <a:p>
            <a:pPr marL="514350" indent="-514350">
              <a:buAutoNum type="arabicPeriod"/>
            </a:pPr>
            <a:r>
              <a:rPr lang="en-US" dirty="0"/>
              <a:t>Physical Principles Explained book by John Low and Ann Reed.</a:t>
            </a:r>
          </a:p>
          <a:p>
            <a:pPr marL="514350" indent="-514350">
              <a:buAutoNum type="arabicPeriod"/>
            </a:pPr>
            <a:r>
              <a:rPr lang="en-US" dirty="0"/>
              <a:t>Electrotherapy Explained – Principles and Practice book by John Low and Ann Reed.</a:t>
            </a:r>
          </a:p>
          <a:p>
            <a:pPr marL="514350" indent="-514350">
              <a:buAutoNum type="arabicPeriod"/>
            </a:pPr>
            <a:r>
              <a:rPr lang="en-US" dirty="0"/>
              <a:t>Clayton’s Electrotherapy.</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r>
              <a:rPr lang="en-US" dirty="0" err="1"/>
              <a:t>contd</a:t>
            </a:r>
            <a:r>
              <a:rPr lang="en-US" dirty="0"/>
              <a:t>…)</a:t>
            </a:r>
            <a:endParaRPr lang="en-IN" dirty="0"/>
          </a:p>
        </p:txBody>
      </p:sp>
      <p:sp>
        <p:nvSpPr>
          <p:cNvPr id="3" name="Content Placeholder 2"/>
          <p:cNvSpPr>
            <a:spLocks noGrp="1"/>
          </p:cNvSpPr>
          <p:nvPr>
            <p:ph idx="1"/>
          </p:nvPr>
        </p:nvSpPr>
        <p:spPr/>
        <p:txBody>
          <a:bodyPr/>
          <a:lstStyle/>
          <a:p>
            <a:r>
              <a:rPr lang="en-IN" dirty="0"/>
              <a:t>The combination of the wax and the mineral oil has low specific heat which enhances the patient’s ability to tolerate heat from the wax better then from the water of the same temperature.</a:t>
            </a:r>
          </a:p>
          <a:p>
            <a:endParaRPr lang="en-IN" dirty="0"/>
          </a:p>
          <a:p>
            <a:r>
              <a:rPr lang="en-IN" dirty="0"/>
              <a:t>The composition of the </a:t>
            </a:r>
            <a:r>
              <a:rPr lang="en-IN" u="sng" dirty="0"/>
              <a:t>wax: paraffin: mineral oil</a:t>
            </a:r>
            <a:r>
              <a:rPr lang="en-IN" dirty="0"/>
              <a:t> is </a:t>
            </a:r>
            <a:r>
              <a:rPr lang="en-IN" u="sng" dirty="0"/>
              <a:t>7:3:1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r>
              <a:rPr lang="en-US" dirty="0" err="1"/>
              <a:t>contd</a:t>
            </a:r>
            <a:r>
              <a:rPr lang="en-US" dirty="0"/>
              <a:t>…)</a:t>
            </a:r>
            <a:endParaRPr lang="en-IN" dirty="0"/>
          </a:p>
        </p:txBody>
      </p:sp>
      <p:sp>
        <p:nvSpPr>
          <p:cNvPr id="3" name="Content Placeholder 2"/>
          <p:cNvSpPr>
            <a:spLocks noGrp="1"/>
          </p:cNvSpPr>
          <p:nvPr>
            <p:ph idx="1"/>
          </p:nvPr>
        </p:nvSpPr>
        <p:spPr/>
        <p:txBody>
          <a:bodyPr/>
          <a:lstStyle/>
          <a:p>
            <a:r>
              <a:rPr lang="en-IN" dirty="0"/>
              <a:t>The mode of the transmission of heat from paraffin to the patient skin is by???</a:t>
            </a:r>
          </a:p>
        </p:txBody>
      </p:sp>
      <p:pic>
        <p:nvPicPr>
          <p:cNvPr id="4" name="Picture 2" descr="https://encrypted-tbn2.gstatic.com/images?q=tbn:ANd9GcQawMQ_LPejoH5X9UkPRG_gpZcY0anH8PqIcp3PhmhAEsVhhvGHq6DRmBt3">
            <a:hlinkClick r:id="rId2"/>
          </p:cNvPr>
          <p:cNvPicPr>
            <a:picLocks noChangeAspect="1" noChangeArrowheads="1"/>
          </p:cNvPicPr>
          <p:nvPr/>
        </p:nvPicPr>
        <p:blipFill>
          <a:blip r:embed="rId3"/>
          <a:srcRect/>
          <a:stretch>
            <a:fillRect/>
          </a:stretch>
        </p:blipFill>
        <p:spPr bwMode="auto">
          <a:xfrm>
            <a:off x="2286000" y="3124200"/>
            <a:ext cx="4038600" cy="32004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r>
              <a:rPr lang="en-US" dirty="0" err="1"/>
              <a:t>contd</a:t>
            </a:r>
            <a:r>
              <a:rPr lang="en-US" dirty="0"/>
              <a:t>…)</a:t>
            </a:r>
            <a:endParaRPr lang="en-IN" dirty="0"/>
          </a:p>
        </p:txBody>
      </p:sp>
      <p:sp>
        <p:nvSpPr>
          <p:cNvPr id="3" name="Content Placeholder 2"/>
          <p:cNvSpPr>
            <a:spLocks noGrp="1"/>
          </p:cNvSpPr>
          <p:nvPr>
            <p:ph idx="1"/>
          </p:nvPr>
        </p:nvSpPr>
        <p:spPr/>
        <p:txBody>
          <a:bodyPr/>
          <a:lstStyle/>
          <a:p>
            <a:r>
              <a:rPr lang="en-IN" b="1" i="1" u="sng" dirty="0"/>
              <a:t>CONDUCTION</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Mode of action of Paraffin Wax Bath (</a:t>
            </a:r>
            <a:r>
              <a:rPr lang="en-US" dirty="0" err="1"/>
              <a:t>contd</a:t>
            </a:r>
            <a:r>
              <a:rPr lang="en-US" dirty="0"/>
              <a:t>…)</a:t>
            </a:r>
            <a:endParaRPr lang="en-IN" dirty="0"/>
          </a:p>
        </p:txBody>
      </p:sp>
      <p:sp>
        <p:nvSpPr>
          <p:cNvPr id="3" name="Content Placeholder 2"/>
          <p:cNvSpPr>
            <a:spLocks noGrp="1"/>
          </p:cNvSpPr>
          <p:nvPr>
            <p:ph idx="1"/>
          </p:nvPr>
        </p:nvSpPr>
        <p:spPr/>
        <p:txBody>
          <a:bodyPr>
            <a:normAutofit/>
          </a:bodyPr>
          <a:lstStyle/>
          <a:p>
            <a:r>
              <a:rPr lang="en-US" dirty="0"/>
              <a:t>The thermal conductivity of solid wax is low, so the solid wax will act as insulator and insulates the skin from hotter surrounding liquid.</a:t>
            </a:r>
          </a:p>
          <a:p>
            <a:endParaRPr lang="en-US" dirty="0"/>
          </a:p>
          <a:p>
            <a:r>
              <a:rPr lang="en-US" dirty="0"/>
              <a:t>Some air may be trapped between this solidified layer and the skin. These air will act as insulator.</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Mode of action of Paraffin Wax Bath (</a:t>
            </a:r>
            <a:r>
              <a:rPr lang="en-US" dirty="0" err="1"/>
              <a:t>contd</a:t>
            </a:r>
            <a:r>
              <a:rPr lang="en-US" dirty="0"/>
              <a:t>…)</a:t>
            </a:r>
            <a:endParaRPr lang="en-IN" dirty="0"/>
          </a:p>
        </p:txBody>
      </p:sp>
      <p:sp>
        <p:nvSpPr>
          <p:cNvPr id="3" name="Content Placeholder 2"/>
          <p:cNvSpPr>
            <a:spLocks noGrp="1"/>
          </p:cNvSpPr>
          <p:nvPr>
            <p:ph idx="1"/>
          </p:nvPr>
        </p:nvSpPr>
        <p:spPr/>
        <p:txBody>
          <a:bodyPr/>
          <a:lstStyle/>
          <a:p>
            <a:endParaRPr lang="en-US" dirty="0"/>
          </a:p>
          <a:p>
            <a:r>
              <a:rPr lang="en-US" dirty="0"/>
              <a:t>The wax transmits heat energy to the tissues by giving up energy as it solidifies – the latent heat of fusion.</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Mode of action of Paraffin Wax Bath (</a:t>
            </a:r>
            <a:r>
              <a:rPr lang="en-US" dirty="0" err="1"/>
              <a:t>contd</a:t>
            </a:r>
            <a:r>
              <a:rPr lang="en-US" dirty="0"/>
              <a:t>…)</a:t>
            </a:r>
            <a:endParaRPr lang="en-IN" dirty="0"/>
          </a:p>
        </p:txBody>
      </p:sp>
      <p:sp>
        <p:nvSpPr>
          <p:cNvPr id="3" name="Content Placeholder 2"/>
          <p:cNvSpPr>
            <a:spLocks noGrp="1"/>
          </p:cNvSpPr>
          <p:nvPr>
            <p:ph idx="1"/>
          </p:nvPr>
        </p:nvSpPr>
        <p:spPr/>
        <p:txBody>
          <a:bodyPr/>
          <a:lstStyle/>
          <a:p>
            <a:r>
              <a:rPr lang="en-US" dirty="0"/>
              <a:t>Although the temperature of the thin layer of wax on the tissues falls quite quickly, if its outside surface is exposed to air at room temperature, the low thermal conductivity prevents much heat loss from the skin surface.</a:t>
            </a:r>
          </a:p>
          <a:p>
            <a:r>
              <a:rPr lang="en-US" dirty="0"/>
              <a:t>It also prevents any evaporation of water from the skin, further improving the insulating qualities.</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550</TotalTime>
  <Words>1766</Words>
  <Application>Microsoft Office PowerPoint</Application>
  <PresentationFormat>On-screen Show (4:3)</PresentationFormat>
  <Paragraphs>158</Paragraphs>
  <Slides>39</Slides>
  <Notes>1</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PARAFFIN WAX BATH</vt:lpstr>
      <vt:lpstr>Introduction </vt:lpstr>
      <vt:lpstr>Introduction (contd…)</vt:lpstr>
      <vt:lpstr>Introduction (contd…)</vt:lpstr>
      <vt:lpstr>Introduction (contd…)</vt:lpstr>
      <vt:lpstr>Introduction (contd…)</vt:lpstr>
      <vt:lpstr>Mode of action of Paraffin Wax Bath (contd…)</vt:lpstr>
      <vt:lpstr>Mode of action of Paraffin Wax Bath (contd…)</vt:lpstr>
      <vt:lpstr>Mode of action of Paraffin Wax Bath (contd…)</vt:lpstr>
      <vt:lpstr>Mode of action of Paraffin Wax Bath (contd…)</vt:lpstr>
      <vt:lpstr>Mode of action of Paraffin Wax Bath (contd…)</vt:lpstr>
      <vt:lpstr>Localized effects of PWB </vt:lpstr>
      <vt:lpstr>Localized effects of PWB (contd…)</vt:lpstr>
      <vt:lpstr>Contraindications and Dangers</vt:lpstr>
      <vt:lpstr>Contraindications and Dangers (contd…)</vt:lpstr>
      <vt:lpstr>Contraindications and Dangers (contd…)</vt:lpstr>
      <vt:lpstr>Precautions </vt:lpstr>
      <vt:lpstr>Techniques </vt:lpstr>
      <vt:lpstr>Techniques (contd…)</vt:lpstr>
      <vt:lpstr>Techniques (contd…)</vt:lpstr>
      <vt:lpstr>Techniques (contd…)</vt:lpstr>
      <vt:lpstr>Techniques (contd…)</vt:lpstr>
      <vt:lpstr>Techniques (contd…)</vt:lpstr>
      <vt:lpstr>Techniques (contd…)</vt:lpstr>
      <vt:lpstr>Techniques (contd…)</vt:lpstr>
      <vt:lpstr>Techniques (contd…)</vt:lpstr>
      <vt:lpstr>Techniques (contd…)</vt:lpstr>
      <vt:lpstr>Techniques (contd…)</vt:lpstr>
      <vt:lpstr>Techniques (contd…)</vt:lpstr>
      <vt:lpstr>Techniques (contd…)</vt:lpstr>
      <vt:lpstr>Techniques (contd…)</vt:lpstr>
      <vt:lpstr>Techniques (contd…)</vt:lpstr>
      <vt:lpstr>STAGES</vt:lpstr>
      <vt:lpstr>Slide 34</vt:lpstr>
      <vt:lpstr>Slide 35</vt:lpstr>
      <vt:lpstr>Slide 36</vt:lpstr>
      <vt:lpstr>Slide 37</vt:lpstr>
      <vt:lpstr>Slide 38</vt:lpstr>
      <vt:lpstr>References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PARAFFIN WAX BATH</dc:title>
  <dc:creator>admin</dc:creator>
  <cp:lastModifiedBy>Dr. Krina Ved</cp:lastModifiedBy>
  <cp:revision>102</cp:revision>
  <dcterms:created xsi:type="dcterms:W3CDTF">2006-08-16T00:00:00Z</dcterms:created>
  <dcterms:modified xsi:type="dcterms:W3CDTF">2020-08-16T22:44:32Z</dcterms:modified>
</cp:coreProperties>
</file>