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63" r:id="rId4"/>
    <p:sldId id="258" r:id="rId5"/>
    <p:sldId id="259" r:id="rId6"/>
    <p:sldId id="274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47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07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759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92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3353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671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030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698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76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08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66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149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08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29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661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31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303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8504D5-FE14-40EF-910D-F16285156B14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B19E40-842A-4D7A-8E36-D8F6997865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159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4D62-91DC-4622-8713-94AA2B691A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Dental Management Of The Irradiation Patients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ADA42-3DD7-4405-9ACF-0A3A31C62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104" y="5514535"/>
            <a:ext cx="9144000" cy="1266166"/>
          </a:xfrm>
        </p:spPr>
        <p:txBody>
          <a:bodyPr>
            <a:normAutofit lnSpcReduction="10000"/>
          </a:bodyPr>
          <a:lstStyle/>
          <a:p>
            <a:r>
              <a:rPr lang="en-IN" dirty="0" err="1"/>
              <a:t>Dr.</a:t>
            </a:r>
            <a:r>
              <a:rPr lang="en-IN" dirty="0"/>
              <a:t> Kavita Gupta</a:t>
            </a:r>
          </a:p>
          <a:p>
            <a:r>
              <a:rPr lang="en-IN" dirty="0"/>
              <a:t>Dept. Of prosthodontics</a:t>
            </a:r>
          </a:p>
          <a:p>
            <a:r>
              <a:rPr lang="en-IN" dirty="0"/>
              <a:t>KM shah Dental college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0FBFE4-6311-4645-B511-BD144D64D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0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56"/>
    </mc:Choice>
    <mc:Fallback>
      <p:transition spd="slow" advTm="3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27BB-2F7B-40A1-BD64-1846C22AE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Post radiation dental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42CE1-AD74-4AF0-A6B7-4FA13EB7C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Extraction of teeth</a:t>
            </a:r>
          </a:p>
          <a:p>
            <a:r>
              <a:rPr lang="en-IN" dirty="0"/>
              <a:t>Dental maintenance</a:t>
            </a:r>
          </a:p>
          <a:p>
            <a:pPr lvl="1"/>
            <a:r>
              <a:rPr lang="en-IN" dirty="0"/>
              <a:t>Topical fluoride</a:t>
            </a:r>
          </a:p>
          <a:p>
            <a:pPr lvl="1"/>
            <a:r>
              <a:rPr lang="en-IN" dirty="0"/>
              <a:t>Calcium phosphate</a:t>
            </a:r>
          </a:p>
          <a:p>
            <a:r>
              <a:rPr lang="en-IN" dirty="0"/>
              <a:t>Follow up and restorative care</a:t>
            </a:r>
          </a:p>
          <a:p>
            <a:r>
              <a:rPr lang="en-IN" dirty="0"/>
              <a:t>Diet 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971EA-A892-48FD-8281-924E11F0B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8"/>
    </mc:Choice>
    <mc:Fallback>
      <p:transition spd="slow" advTm="1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17D4-BC96-49A6-A1D7-BEE0CE19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solidFill>
                  <a:srgbClr val="FF0000"/>
                </a:solidFill>
              </a:rPr>
              <a:t>Extraction of teeth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74EA0-23B2-4FC3-B107-293A773C5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2" y="2419643"/>
            <a:ext cx="10846190" cy="3882683"/>
          </a:xfrm>
        </p:spPr>
        <p:txBody>
          <a:bodyPr>
            <a:normAutofit lnSpcReduction="10000"/>
          </a:bodyPr>
          <a:lstStyle/>
          <a:p>
            <a:r>
              <a:rPr lang="en-IN" dirty="0"/>
              <a:t>Post radiation extraction necrosis depends on</a:t>
            </a:r>
          </a:p>
          <a:p>
            <a:pPr lvl="1"/>
            <a:r>
              <a:rPr lang="en-IN" dirty="0">
                <a:solidFill>
                  <a:srgbClr val="0070C0"/>
                </a:solidFill>
              </a:rPr>
              <a:t>Dose of radiation-		</a:t>
            </a:r>
          </a:p>
          <a:p>
            <a:pPr lvl="3"/>
            <a:r>
              <a:rPr lang="en-IN" dirty="0"/>
              <a:t> If the dose is </a:t>
            </a:r>
            <a:r>
              <a:rPr lang="en-IN" dirty="0">
                <a:solidFill>
                  <a:srgbClr val="00B050"/>
                </a:solidFill>
              </a:rPr>
              <a:t>high(&lt;65gy</a:t>
            </a:r>
            <a:r>
              <a:rPr lang="en-IN" dirty="0"/>
              <a:t>)- significant risk of necrosis, In such case either do the extraction in HBO or go for RCT; </a:t>
            </a:r>
            <a:r>
              <a:rPr lang="en-IN" dirty="0" err="1"/>
              <a:t>ampute</a:t>
            </a:r>
            <a:r>
              <a:rPr lang="en-IN" dirty="0"/>
              <a:t> the crown which reduces periodontal probing depth and expose the furcation area to make to self cleansable</a:t>
            </a:r>
          </a:p>
          <a:p>
            <a:pPr lvl="3"/>
            <a:r>
              <a:rPr lang="en-IN" dirty="0"/>
              <a:t>If the dose is </a:t>
            </a:r>
            <a:r>
              <a:rPr lang="en-IN" dirty="0">
                <a:solidFill>
                  <a:srgbClr val="00B050"/>
                </a:solidFill>
              </a:rPr>
              <a:t>less(less than 55gy</a:t>
            </a:r>
            <a:r>
              <a:rPr lang="en-IN" dirty="0"/>
              <a:t>)- less risk of necrosis, in such case atraumatic extractions can be done</a:t>
            </a:r>
          </a:p>
          <a:p>
            <a:pPr lvl="3"/>
            <a:r>
              <a:rPr lang="en-IN" dirty="0"/>
              <a:t>If the dose is </a:t>
            </a:r>
            <a:r>
              <a:rPr lang="en-IN" dirty="0">
                <a:solidFill>
                  <a:srgbClr val="00B050"/>
                </a:solidFill>
              </a:rPr>
              <a:t>intermediate(55 to 65gy</a:t>
            </a:r>
            <a:r>
              <a:rPr lang="en-IN" dirty="0"/>
              <a:t>)- risk depends upon individual patients factors, In such cases either do the extraction in HBO and adjuvant HBO or go for RCT</a:t>
            </a:r>
          </a:p>
          <a:p>
            <a:pPr lvl="1"/>
            <a:r>
              <a:rPr lang="en-IN" dirty="0">
                <a:solidFill>
                  <a:srgbClr val="0070C0"/>
                </a:solidFill>
              </a:rPr>
              <a:t>Volume of the mandible</a:t>
            </a:r>
          </a:p>
          <a:p>
            <a:pPr lvl="1"/>
            <a:r>
              <a:rPr lang="en-IN" dirty="0">
                <a:solidFill>
                  <a:srgbClr val="0070C0"/>
                </a:solidFill>
              </a:rPr>
              <a:t>Tobacco use</a:t>
            </a:r>
          </a:p>
          <a:p>
            <a:pPr lvl="1"/>
            <a:r>
              <a:rPr lang="en-IN" dirty="0">
                <a:solidFill>
                  <a:srgbClr val="0070C0"/>
                </a:solidFill>
              </a:rPr>
              <a:t>Oral hygiene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E8E5F1-9611-4C4A-B45D-A96456E5B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0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70"/>
    </mc:Choice>
    <mc:Fallback>
      <p:transition spd="slow" advTm="6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D1EF-60C1-4745-B721-0AE2F7D3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787F9-C05C-424A-A2BB-4F789ABCF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New approach is given by </a:t>
            </a:r>
            <a:r>
              <a:rPr lang="en-IN" dirty="0">
                <a:solidFill>
                  <a:srgbClr val="00B050"/>
                </a:solidFill>
              </a:rPr>
              <a:t>Lyons and </a:t>
            </a:r>
            <a:r>
              <a:rPr lang="en-IN" dirty="0" err="1">
                <a:solidFill>
                  <a:srgbClr val="00B050"/>
                </a:solidFill>
              </a:rPr>
              <a:t>Gazali</a:t>
            </a:r>
            <a:r>
              <a:rPr lang="en-IN" dirty="0">
                <a:solidFill>
                  <a:srgbClr val="00B050"/>
                </a:solidFill>
              </a:rPr>
              <a:t>- </a:t>
            </a:r>
            <a:r>
              <a:rPr lang="en-IN" dirty="0"/>
              <a:t>they recommended 400 mg of pentoxifylline twice daily for 8 weeks prior to extraction and 1000 IU of tocopherol daily ,one week before extraction</a:t>
            </a:r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B9CCB6-E45D-43C8-9D27-BF45B4E9C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8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06"/>
    </mc:Choice>
    <mc:Fallback>
      <p:transition spd="slow" advTm="19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2C84-58D4-4EB5-8174-FBA7F77F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solidFill>
                  <a:srgbClr val="0070C0"/>
                </a:solidFill>
              </a:rPr>
              <a:t>Dental maintenance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AE183-F739-4930-B1D7-6599B339F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791" y="2405575"/>
            <a:ext cx="10775852" cy="385454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Strict oral hygiene procedures; recall visit every three months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Regular application of topical fluoride &amp; remineralization pastes- reduce demineralization and caries incidence, also arrest </a:t>
            </a:r>
            <a:r>
              <a:rPr lang="en-IN" dirty="0" err="1"/>
              <a:t>exsisting</a:t>
            </a:r>
            <a:r>
              <a:rPr lang="en-IN" dirty="0"/>
              <a:t> lesions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IN" dirty="0"/>
              <a:t>Topical fluoride application is confined to 30 to 50 µm of enamel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IN" dirty="0" err="1"/>
              <a:t>Flouride</a:t>
            </a:r>
            <a:r>
              <a:rPr lang="en-IN" dirty="0"/>
              <a:t> gels should be used daily for 5 min , one hr before going to bed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IN" dirty="0"/>
              <a:t>Calcium phosphate </a:t>
            </a:r>
            <a:r>
              <a:rPr lang="en-IN" dirty="0" err="1"/>
              <a:t>remineralizes</a:t>
            </a:r>
            <a:r>
              <a:rPr lang="en-IN" dirty="0"/>
              <a:t> the sub surface lesions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/>
              <a:t>Remineralizing</a:t>
            </a:r>
            <a:r>
              <a:rPr lang="en-IN" dirty="0"/>
              <a:t> chewing gums, mouth rinses, tooth paste containing CPP-ACP nanocomplex- they </a:t>
            </a:r>
            <a:r>
              <a:rPr lang="en-IN" dirty="0" err="1"/>
              <a:t>remineralize</a:t>
            </a:r>
            <a:r>
              <a:rPr lang="en-IN" dirty="0"/>
              <a:t> sub surfaces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IN" dirty="0"/>
              <a:t>Sugarless chewing gums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IN" dirty="0"/>
              <a:t>Chewing gums is used four times a day and chewing is sustained for 20 min each day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Disclosing agents can be used to monitor the effectiveness of oral hygiene</a:t>
            </a:r>
          </a:p>
          <a:p>
            <a:pPr marL="514350" indent="-514350">
              <a:buFont typeface="+mj-lt"/>
              <a:buAutoNum type="arabicPeriod"/>
            </a:pPr>
            <a:endParaRPr lang="en-IN" dirty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66FE62-1C67-43F9-8B4D-521392FC0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8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37"/>
    </mc:Choice>
    <mc:Fallback>
      <p:transition spd="slow" advTm="6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54A3-3B8C-4696-AE87-2664994D4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solidFill>
                  <a:srgbClr val="0070C0"/>
                </a:solidFill>
              </a:rPr>
              <a:t>Follow up and restorative care</a:t>
            </a:r>
            <a:br>
              <a:rPr lang="en-IN" dirty="0">
                <a:solidFill>
                  <a:srgbClr val="0070C0"/>
                </a:solidFill>
              </a:rPr>
            </a:br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58EB5-F2AC-42DA-A907-2DBFB02BA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62" y="2433711"/>
            <a:ext cx="10578903" cy="3742006"/>
          </a:xfrm>
        </p:spPr>
        <p:txBody>
          <a:bodyPr>
            <a:normAutofit fontScale="70000" lnSpcReduction="20000"/>
          </a:bodyPr>
          <a:lstStyle/>
          <a:p>
            <a:r>
              <a:rPr lang="en-IN" dirty="0"/>
              <a:t>Radiation induce xerostomia and change in oral microflora</a:t>
            </a:r>
          </a:p>
          <a:p>
            <a:r>
              <a:rPr lang="en-IN" dirty="0"/>
              <a:t>Risk of aggressive caries persist</a:t>
            </a:r>
          </a:p>
          <a:p>
            <a:r>
              <a:rPr lang="en-IN" dirty="0"/>
              <a:t>Fluoride releasing glass ionomer is the most preferred cement</a:t>
            </a:r>
          </a:p>
          <a:p>
            <a:r>
              <a:rPr lang="en-IN" dirty="0"/>
              <a:t>Complete coverage crown with sub gingival margins is indicated</a:t>
            </a:r>
          </a:p>
          <a:p>
            <a:r>
              <a:rPr lang="en-IN" dirty="0"/>
              <a:t>In case of extensive cervical caries, prophylactic endodontic procedures and amputating the tooth at the gingiva.</a:t>
            </a:r>
          </a:p>
          <a:p>
            <a:r>
              <a:rPr lang="en-IN" dirty="0"/>
              <a:t>Direct and indirect pulp capping techniques are failure.</a:t>
            </a:r>
          </a:p>
          <a:p>
            <a:r>
              <a:rPr lang="en-IN" dirty="0"/>
              <a:t>Provisional restoration should be well contoured to minimize gingival irritation</a:t>
            </a:r>
          </a:p>
          <a:p>
            <a:r>
              <a:rPr lang="en-IN" dirty="0"/>
              <a:t>Use of electrosurgery should be avoided</a:t>
            </a:r>
          </a:p>
          <a:p>
            <a:r>
              <a:rPr lang="en-IN" dirty="0"/>
              <a:t>The criteria of endodontic success in irradiated patients is prevention of ORN</a:t>
            </a:r>
          </a:p>
          <a:p>
            <a:r>
              <a:rPr lang="en-IN" dirty="0"/>
              <a:t>Minor periapical changes and minor pain is acceptable</a:t>
            </a:r>
          </a:p>
          <a:p>
            <a:r>
              <a:rPr lang="en-IN" dirty="0"/>
              <a:t>2mm short obturation is acceptable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7EBF41-756C-49AB-940D-1D24229FC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4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05"/>
    </mc:Choice>
    <mc:Fallback>
      <p:transition spd="slow" advTm="6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A3070-12AA-4E53-8C34-D03E9A053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Problems faced during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07E15-A48D-4CF1-A520-5697B9E09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Rubber dam isolation is difficult, so floss should be attached to all the files to prevent accidental swallowing</a:t>
            </a:r>
          </a:p>
          <a:p>
            <a:r>
              <a:rPr lang="en-IN" dirty="0" err="1"/>
              <a:t>Oropharengeal</a:t>
            </a:r>
            <a:r>
              <a:rPr lang="en-IN" dirty="0"/>
              <a:t> reflex is compromised, so a throat </a:t>
            </a:r>
            <a:r>
              <a:rPr lang="en-IN" dirty="0" err="1"/>
              <a:t>screan</a:t>
            </a:r>
            <a:r>
              <a:rPr lang="en-IN" dirty="0"/>
              <a:t> should be used</a:t>
            </a:r>
          </a:p>
          <a:p>
            <a:r>
              <a:rPr lang="en-IN" dirty="0"/>
              <a:t>Trismus and small pulp canals make access for instrumentation and filling difficult, so lateral condensation with finger spreader is done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9FEDF6-1DCC-45E4-9041-6B6E2495A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9"/>
    </mc:Choice>
    <mc:Fallback>
      <p:transition spd="slow" advTm="3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176A2-61E5-471F-BA40-AE176A08E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0629A-7712-40D6-AA4E-D9F3F3E57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During radiation therapy, loss of taste, reduced salivary flow, pain on swallowing, nausea and malaise persists</a:t>
            </a:r>
          </a:p>
          <a:p>
            <a:r>
              <a:rPr lang="en-IN" dirty="0"/>
              <a:t>Weight loss is common</a:t>
            </a:r>
          </a:p>
          <a:p>
            <a:r>
              <a:rPr lang="en-IN" dirty="0"/>
              <a:t>Citrus fruits results in oral discomfort</a:t>
            </a:r>
          </a:p>
          <a:p>
            <a:r>
              <a:rPr lang="en-IN" dirty="0"/>
              <a:t>Enriched dietary supplements, blander food items  should be given</a:t>
            </a:r>
          </a:p>
          <a:p>
            <a:r>
              <a:rPr lang="en-IN" dirty="0"/>
              <a:t>Soft and semisolid consistency food should be given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1AC442-86D4-424C-8BA1-997AF3084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6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02"/>
    </mc:Choice>
    <mc:Fallback>
      <p:transition spd="slow" advTm="2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300C-E620-4EC0-916A-9ED748CF8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67EDC8-6813-4A14-8A31-5DF139408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812" y="0"/>
            <a:ext cx="12023188" cy="67444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B50BD9-600E-439D-9D8E-053CBE50F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0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"/>
    </mc:Choice>
    <mc:Fallback>
      <p:transition spd="slow" advTm="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ED8CB-4BEE-495B-AD7F-E6EBB290F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6BC5F-EB5D-4DDC-B3C3-EDA50DCEB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End of the lesson you will be able to know how to manage the dental problems of the patients undergoing radiotherapy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DEB6FC-410A-4794-8340-D30328B5B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8"/>
    </mc:Choice>
    <mc:Fallback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1C5D-0025-4030-B8DC-1CC67B2DF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547446"/>
            <a:ext cx="9601196" cy="738553"/>
          </a:xfrm>
        </p:spPr>
        <p:txBody>
          <a:bodyPr>
            <a:normAutofit fontScale="90000"/>
          </a:bodyPr>
          <a:lstStyle/>
          <a:p>
            <a:pPr algn="just"/>
            <a:r>
              <a:rPr lang="en-IN" dirty="0"/>
              <a:t>Dental consultation is required for patients who are scheduled for chemoradiotherapy, so that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C73A9-B694-4C2E-B11F-82A11EFE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46920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IN" sz="2400" dirty="0"/>
              <a:t>Patient may be told about post radiation tissue changes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400" dirty="0"/>
              <a:t>Reduction in salivary flow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400" dirty="0"/>
              <a:t>Trismus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400" dirty="0"/>
              <a:t>Susceptibility to dental caries and bone infection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400" dirty="0"/>
              <a:t>Importance of dental compliance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400" dirty="0"/>
              <a:t>Which teeth are </a:t>
            </a:r>
            <a:r>
              <a:rPr lang="en-IN" sz="2400" dirty="0" err="1"/>
              <a:t>salvagable</a:t>
            </a:r>
            <a:r>
              <a:rPr lang="en-IN" sz="2400" dirty="0"/>
              <a:t> and which teeth are to be removed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400" dirty="0"/>
              <a:t>Risk of </a:t>
            </a:r>
            <a:r>
              <a:rPr lang="en-IN" sz="2400" dirty="0" err="1"/>
              <a:t>oseoradionecrosis</a:t>
            </a:r>
            <a:endParaRPr lang="en-IN" sz="2400" dirty="0"/>
          </a:p>
          <a:p>
            <a:pPr marL="914400" lvl="1" indent="-457200">
              <a:buFont typeface="+mj-lt"/>
              <a:buAutoNum type="arabicPeriod"/>
            </a:pPr>
            <a:endParaRPr lang="en-IN" dirty="0"/>
          </a:p>
          <a:p>
            <a:pPr marL="914400" lvl="1" indent="-457200">
              <a:buFont typeface="+mj-lt"/>
              <a:buAutoNum type="arabicPeriod"/>
            </a:pPr>
            <a:endParaRPr lang="en-IN" dirty="0"/>
          </a:p>
          <a:p>
            <a:pPr marL="914400" lvl="1" indent="-457200">
              <a:buFont typeface="+mj-lt"/>
              <a:buAutoNum type="arabicPeriod"/>
            </a:pP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4DF9BD-AD36-4904-BB22-C48F10975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2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73"/>
    </mc:Choice>
    <mc:Fallback>
      <p:transition spd="slow" advTm="31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4198C-F777-4BFD-A1BD-CBDD3BB59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Pre radiation dental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16A02-9BA6-45EB-A9E8-EC7DE207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700997"/>
            <a:ext cx="9601196" cy="3174871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Factors affecting decision regarding </a:t>
            </a:r>
            <a:r>
              <a:rPr lang="en-IN" dirty="0">
                <a:solidFill>
                  <a:srgbClr val="FF0000"/>
                </a:solidFill>
              </a:rPr>
              <a:t>E</a:t>
            </a:r>
            <a:r>
              <a:rPr lang="en-IN" dirty="0"/>
              <a:t>xtraction/</a:t>
            </a:r>
            <a:r>
              <a:rPr lang="en-IN" dirty="0">
                <a:solidFill>
                  <a:srgbClr val="FF0000"/>
                </a:solidFill>
              </a:rPr>
              <a:t>R</a:t>
            </a:r>
            <a:r>
              <a:rPr lang="en-IN" dirty="0"/>
              <a:t>etention of teeth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Patient related factors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Radiation delivery factors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Impact of concomitant chemotherapy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4F5F6F-14AD-4FA6-9AFF-675146D76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8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6"/>
    </mc:Choice>
    <mc:Fallback>
      <p:transition spd="slow" advTm="15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582A6-04B7-40E9-885F-C8E775E7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1538"/>
            <a:ext cx="10515600" cy="1325563"/>
          </a:xfrm>
        </p:spPr>
        <p:txBody>
          <a:bodyPr/>
          <a:lstStyle/>
          <a:p>
            <a:pPr algn="ctr"/>
            <a:r>
              <a:rPr lang="en-IN" dirty="0"/>
              <a:t>I. </a:t>
            </a:r>
            <a:r>
              <a:rPr lang="en-IN" dirty="0">
                <a:solidFill>
                  <a:srgbClr val="FF0000"/>
                </a:solidFill>
              </a:rPr>
              <a:t>Patients related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0B56D-FDA0-45CD-9A05-E025BE14F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6929"/>
            <a:ext cx="10515600" cy="40514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N" dirty="0">
                <a:solidFill>
                  <a:srgbClr val="0070C0"/>
                </a:solidFill>
              </a:rPr>
              <a:t>Condition of residual dentition</a:t>
            </a:r>
          </a:p>
          <a:p>
            <a:pPr lvl="1"/>
            <a:r>
              <a:rPr lang="en-IN" sz="2400" dirty="0"/>
              <a:t>All teeth with questionable prognosis should be extracted before radiation</a:t>
            </a:r>
          </a:p>
          <a:p>
            <a:pPr lvl="1"/>
            <a:r>
              <a:rPr lang="en-IN" sz="2400" dirty="0"/>
              <a:t>Teeth with periapical infection, advanced caries &amp; with periodontal disease are more at risk</a:t>
            </a:r>
          </a:p>
          <a:p>
            <a:pPr lvl="1"/>
            <a:r>
              <a:rPr lang="en-IN" sz="2400" dirty="0"/>
              <a:t>Class II, class III furcation involved teeth should be extracted</a:t>
            </a:r>
          </a:p>
          <a:p>
            <a:pPr lvl="1"/>
            <a:endParaRPr lang="en-IN" sz="2400" dirty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C88F15-772C-493C-B4FC-B9A1EED18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43"/>
    </mc:Choice>
    <mc:Fallback>
      <p:transition spd="slow" advTm="2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5D0D5-B1C2-4429-A603-CAEE457F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D3B0B-5633-4EF5-A17A-BEDED2274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05575"/>
            <a:ext cx="9601196" cy="391081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IN" sz="2600" dirty="0">
                <a:solidFill>
                  <a:srgbClr val="0070C0"/>
                </a:solidFill>
              </a:rPr>
              <a:t>2. Mandibular vs maxilla</a:t>
            </a:r>
          </a:p>
          <a:p>
            <a:pPr lvl="1" algn="just"/>
            <a:r>
              <a:rPr lang="en-IN" sz="2600" dirty="0"/>
              <a:t>Almost all ORN occurs in mandible</a:t>
            </a:r>
          </a:p>
          <a:p>
            <a:pPr lvl="1" algn="just"/>
            <a:r>
              <a:rPr lang="en-IN" sz="2600" dirty="0"/>
              <a:t>Since maxilla is vascular conservative approach of </a:t>
            </a:r>
            <a:r>
              <a:rPr lang="en-IN" sz="2600" dirty="0" err="1"/>
              <a:t>preradiation</a:t>
            </a:r>
            <a:r>
              <a:rPr lang="en-IN" sz="2600" dirty="0"/>
              <a:t> extraction of  maxillary teeth is justifiable</a:t>
            </a:r>
          </a:p>
          <a:p>
            <a:pPr lvl="1" algn="just"/>
            <a:r>
              <a:rPr lang="en-IN" sz="2600" dirty="0"/>
              <a:t>Post radiation maxillary extraction can be done</a:t>
            </a:r>
          </a:p>
          <a:p>
            <a:pPr lvl="1" algn="just"/>
            <a:r>
              <a:rPr lang="en-IN" sz="2600" dirty="0"/>
              <a:t>Post radiation md infection leads to ORN</a:t>
            </a:r>
          </a:p>
          <a:p>
            <a:pPr marL="457200" lvl="1" indent="0" algn="just">
              <a:buNone/>
            </a:pPr>
            <a:endParaRPr lang="en-IN" sz="2600" dirty="0"/>
          </a:p>
          <a:p>
            <a:pPr marL="0" indent="0" algn="just">
              <a:buNone/>
            </a:pPr>
            <a:r>
              <a:rPr lang="en-IN" sz="2600" dirty="0">
                <a:solidFill>
                  <a:srgbClr val="0070C0"/>
                </a:solidFill>
              </a:rPr>
              <a:t>3. Dental compliance of the patient</a:t>
            </a:r>
          </a:p>
          <a:p>
            <a:pPr lvl="1" algn="just"/>
            <a:r>
              <a:rPr lang="en-IN" sz="2600" dirty="0"/>
              <a:t>Patient should maintain oral hygiene</a:t>
            </a:r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B43DE3-A3A6-4EBE-A501-043F3A3AE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2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5"/>
    </mc:Choice>
    <mc:Fallback>
      <p:transition spd="slow" advTm="3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0F31-C331-49F2-AD63-C095CC52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II. </a:t>
            </a:r>
            <a:r>
              <a:rPr lang="en-IN" dirty="0">
                <a:solidFill>
                  <a:srgbClr val="FF0000"/>
                </a:solidFill>
              </a:rPr>
              <a:t>Radiation Delivery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587FD-482F-4C74-BE7E-424BED55C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722" y="2419643"/>
            <a:ext cx="10916529" cy="3924885"/>
          </a:xfrm>
        </p:spPr>
        <p:txBody>
          <a:bodyPr>
            <a:noAutofit/>
          </a:bodyPr>
          <a:lstStyle/>
          <a:p>
            <a:r>
              <a:rPr lang="en-IN" dirty="0"/>
              <a:t>CRT- </a:t>
            </a:r>
            <a:r>
              <a:rPr lang="en-IN" dirty="0" err="1"/>
              <a:t>Preradiation</a:t>
            </a:r>
            <a:r>
              <a:rPr lang="en-IN" dirty="0"/>
              <a:t> </a:t>
            </a:r>
            <a:r>
              <a:rPr lang="en-IN" dirty="0" err="1"/>
              <a:t>extactions</a:t>
            </a:r>
            <a:r>
              <a:rPr lang="en-IN" dirty="0"/>
              <a:t> should be done</a:t>
            </a:r>
          </a:p>
          <a:p>
            <a:r>
              <a:rPr lang="en-IN" dirty="0"/>
              <a:t>IMRT-Periodontally affected teeth should be removed prior to radiation</a:t>
            </a:r>
          </a:p>
          <a:p>
            <a:r>
              <a:rPr lang="en-IN" dirty="0"/>
              <a:t>BRACHYTHERAPY-ORN is common if the implant is kept close to the lingual surface of mandible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dirty="0"/>
              <a:t> Almost all ORN are related to does equivalent to 65 </a:t>
            </a:r>
            <a:r>
              <a:rPr lang="en-IN" dirty="0" err="1"/>
              <a:t>gy</a:t>
            </a:r>
            <a:endParaRPr lang="en-IN" dirty="0"/>
          </a:p>
          <a:p>
            <a:pPr>
              <a:buFont typeface="Wingdings" panose="05000000000000000000" pitchFamily="2" charset="2"/>
              <a:buChar char="v"/>
            </a:pPr>
            <a:r>
              <a:rPr lang="en-IN" dirty="0"/>
              <a:t>Less than 60 </a:t>
            </a:r>
            <a:r>
              <a:rPr lang="en-IN" dirty="0" err="1"/>
              <a:t>gy</a:t>
            </a:r>
            <a:r>
              <a:rPr lang="en-IN" dirty="0"/>
              <a:t> doses , ORN rarely occurs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dirty="0"/>
              <a:t>If it occurs than it can be treated conservatively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dirty="0"/>
              <a:t>So post radiation </a:t>
            </a:r>
            <a:r>
              <a:rPr lang="en-IN" dirty="0" err="1"/>
              <a:t>extraxtions</a:t>
            </a:r>
            <a:r>
              <a:rPr lang="en-IN" dirty="0"/>
              <a:t> can be done in teeth which are exposed to doses less than 50 </a:t>
            </a:r>
            <a:r>
              <a:rPr lang="en-IN" dirty="0" err="1"/>
              <a:t>gy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0964F5-8D5F-4C42-99E5-58D91F8B5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51"/>
    </mc:Choice>
    <mc:Fallback>
      <p:transition spd="slow" advTm="7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298B1-9424-4DFA-8BD5-BDDD56C1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tx1"/>
                </a:solidFill>
              </a:rPr>
              <a:t>III</a:t>
            </a:r>
            <a:r>
              <a:rPr lang="en-IN" dirty="0">
                <a:solidFill>
                  <a:srgbClr val="0070C0"/>
                </a:solidFill>
              </a:rPr>
              <a:t> Concomitant chemotherapy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47937-C37E-4E17-B453-4A5B6F262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Chemoradiation therapy escalates the biological equivalent dose to the tumor by 7 to 10 </a:t>
            </a:r>
            <a:r>
              <a:rPr lang="en-IN" dirty="0" err="1"/>
              <a:t>gy</a:t>
            </a:r>
            <a:endParaRPr lang="en-IN" dirty="0"/>
          </a:p>
          <a:p>
            <a:r>
              <a:rPr lang="en-IN" dirty="0"/>
              <a:t>So </a:t>
            </a:r>
            <a:r>
              <a:rPr lang="en-IN" dirty="0" err="1"/>
              <a:t>preradiation</a:t>
            </a:r>
            <a:r>
              <a:rPr lang="en-IN" dirty="0"/>
              <a:t> extractions should be done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64B051-3531-4CE9-912B-ECC3E7581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7"/>
    </mc:Choice>
    <mc:Fallback>
      <p:transition spd="slow" advTm="1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9E41-FB19-4913-A782-B6FB1A7E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46AB2-ABC5-4F10-96A3-F75DDE7A2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791" y="982132"/>
            <a:ext cx="10789920" cy="530612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IN" sz="3400" dirty="0"/>
              <a:t>When molars are extracted 10 to 14 days of healing period </a:t>
            </a:r>
            <a:r>
              <a:rPr lang="en-IN" sz="3400" dirty="0" err="1"/>
              <a:t>preradiation</a:t>
            </a:r>
            <a:r>
              <a:rPr lang="en-IN" sz="3400" dirty="0"/>
              <a:t> is required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400" dirty="0"/>
              <a:t>Impacted 3</a:t>
            </a:r>
            <a:r>
              <a:rPr lang="en-IN" sz="3400" baseline="30000" dirty="0"/>
              <a:t>rd</a:t>
            </a:r>
            <a:r>
              <a:rPr lang="en-IN" sz="3400" dirty="0"/>
              <a:t> molar takes 30 days to heal the lost bone, so soft tissue or bone impacted molars should not be extracted.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400" dirty="0"/>
              <a:t>Extraction of partially erupted third molar should be done.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400" dirty="0"/>
              <a:t>Operculectomy is useful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400" dirty="0"/>
              <a:t>Radical </a:t>
            </a:r>
            <a:r>
              <a:rPr lang="en-IN" sz="3400" dirty="0" err="1"/>
              <a:t>alveolectomy</a:t>
            </a:r>
            <a:r>
              <a:rPr lang="en-IN" sz="3400" dirty="0"/>
              <a:t> should be performed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400" dirty="0"/>
              <a:t>Tissue flaps should be everted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400" dirty="0"/>
              <a:t>Perforation of flaps leads to bone exposure- ORN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400" dirty="0"/>
              <a:t>Good surgical tech, meticulous care and teeth should be extracted in segments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400" dirty="0"/>
              <a:t>Avoid mishandling periosteum</a:t>
            </a:r>
          </a:p>
          <a:p>
            <a:pPr>
              <a:buFont typeface="Wingdings" panose="05000000000000000000" pitchFamily="2" charset="2"/>
              <a:buChar char="v"/>
            </a:pPr>
            <a:endParaRPr lang="en-IN" dirty="0"/>
          </a:p>
          <a:p>
            <a:pPr>
              <a:buFont typeface="Wingdings" panose="05000000000000000000" pitchFamily="2" charset="2"/>
              <a:buChar char="v"/>
            </a:pPr>
            <a:endParaRPr lang="en-IN" dirty="0"/>
          </a:p>
          <a:p>
            <a:pPr>
              <a:buFont typeface="Wingdings" panose="05000000000000000000" pitchFamily="2" charset="2"/>
              <a:buChar char="v"/>
            </a:pPr>
            <a:endParaRPr lang="en-IN" dirty="0"/>
          </a:p>
          <a:p>
            <a:pPr>
              <a:buFont typeface="Wingdings" panose="05000000000000000000" pitchFamily="2" charset="2"/>
              <a:buChar char="v"/>
            </a:pP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78D6FA-5B89-4537-90EF-B7A5D9959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5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49"/>
    </mc:Choice>
    <mc:Fallback>
      <p:transition spd="slow" advTm="47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574</TotalTime>
  <Words>906</Words>
  <Application>Microsoft Office PowerPoint</Application>
  <PresentationFormat>Widescreen</PresentationFormat>
  <Paragraphs>109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Garamond</vt:lpstr>
      <vt:lpstr>Wingdings</vt:lpstr>
      <vt:lpstr>Organic</vt:lpstr>
      <vt:lpstr>Dental Management Of The Irradiation Patients</vt:lpstr>
      <vt:lpstr>Objectives </vt:lpstr>
      <vt:lpstr>Dental consultation is required for patients who are scheduled for chemoradiotherapy, so that </vt:lpstr>
      <vt:lpstr>Pre radiation dental care</vt:lpstr>
      <vt:lpstr>I. Patients related factors</vt:lpstr>
      <vt:lpstr>PowerPoint Presentation</vt:lpstr>
      <vt:lpstr>II. Radiation Delivery Factor</vt:lpstr>
      <vt:lpstr>III Concomitant chemotherapy</vt:lpstr>
      <vt:lpstr>PowerPoint Presentation</vt:lpstr>
      <vt:lpstr>Post radiation dental care</vt:lpstr>
      <vt:lpstr>Extraction of teeth </vt:lpstr>
      <vt:lpstr>PowerPoint Presentation</vt:lpstr>
      <vt:lpstr>Dental maintenance </vt:lpstr>
      <vt:lpstr>Follow up and restorative care </vt:lpstr>
      <vt:lpstr>Problems faced during treatment</vt:lpstr>
      <vt:lpstr>Diet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Dental management of the irradiation patients</dc:title>
  <dc:creator>prachur malhotra</dc:creator>
  <cp:lastModifiedBy>prachur malhotra</cp:lastModifiedBy>
  <cp:revision>40</cp:revision>
  <dcterms:created xsi:type="dcterms:W3CDTF">2020-08-19T08:32:00Z</dcterms:created>
  <dcterms:modified xsi:type="dcterms:W3CDTF">2020-08-26T01:06:50Z</dcterms:modified>
</cp:coreProperties>
</file>