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81" r:id="rId10"/>
    <p:sldId id="263" r:id="rId11"/>
    <p:sldId id="264" r:id="rId12"/>
    <p:sldId id="265" r:id="rId13"/>
    <p:sldId id="266" r:id="rId14"/>
    <p:sldId id="267" r:id="rId15"/>
    <p:sldId id="269" r:id="rId16"/>
    <p:sldId id="270" r:id="rId17"/>
    <p:sldId id="271" r:id="rId18"/>
    <p:sldId id="272" r:id="rId19"/>
    <p:sldId id="275" r:id="rId20"/>
    <p:sldId id="277" r:id="rId21"/>
    <p:sldId id="278" r:id="rId22"/>
    <p:sldId id="276"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A821C9A-2E78-4266-8CC7-FA0AB06C2C0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A821C9A-2E78-4266-8CC7-FA0AB06C2C0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A821C9A-2E78-4266-8CC7-FA0AB06C2C0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A821C9A-2E78-4266-8CC7-FA0AB06C2C0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A821C9A-2E78-4266-8CC7-FA0AB06C2C02}"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FA821C9A-2E78-4266-8CC7-FA0AB06C2C0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FA821C9A-2E78-4266-8CC7-FA0AB06C2C02}"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A821C9A-2E78-4266-8CC7-FA0AB06C2C02}"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821C9A-2E78-4266-8CC7-FA0AB06C2C02}"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A821C9A-2E78-4266-8CC7-FA0AB06C2C0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A821C9A-2E78-4266-8CC7-FA0AB06C2C02}"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32875B-5351-40D5-A00A-35ECC3E17B8F}"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821C9A-2E78-4266-8CC7-FA0AB06C2C02}"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2875B-5351-40D5-A00A-35ECC3E17B8F}"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DIABETIC POLYNEUROPATHY</a:t>
            </a:r>
            <a:endParaRPr lang="en-IN"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altLang="en-IN" dirty="0">
                <a:latin typeface="Times New Roman" panose="02020603050405020304" pitchFamily="18" charset="0"/>
                <a:cs typeface="Times New Roman" panose="02020603050405020304" pitchFamily="18" charset="0"/>
              </a:rPr>
              <a:t>BY: DR. G. P. KUMAR</a:t>
            </a:r>
            <a:endParaRPr lang="en-US" alt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9144000" cy="6669360"/>
          </a:xfrm>
        </p:spPr>
        <p:txBody>
          <a:bodyPr>
            <a:normAutofit/>
          </a:bodyPr>
          <a:lstStyle/>
          <a:p>
            <a:pPr marL="514350" indent="-514350">
              <a:lnSpc>
                <a:spcPct val="150000"/>
              </a:lnSpc>
              <a:buFont typeface="+mj-lt"/>
              <a:buAutoNum type="arabicPeriod" startAt="3"/>
            </a:pPr>
            <a:r>
              <a:rPr lang="en-US" sz="2800" dirty="0" smtClean="0">
                <a:latin typeface="Times New Roman" panose="02020603050405020304" pitchFamily="18" charset="0"/>
                <a:cs typeface="Times New Roman" panose="02020603050405020304" pitchFamily="18" charset="0"/>
              </a:rPr>
              <a:t>Improve balance in sitting and standing</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pPr>
            <a:r>
              <a:rPr lang="en-US" sz="2800" dirty="0" smtClean="0">
                <a:latin typeface="Times New Roman" panose="02020603050405020304" pitchFamily="18" charset="0"/>
                <a:cs typeface="Times New Roman" panose="02020603050405020304" pitchFamily="18" charset="0"/>
              </a:rPr>
              <a:t>Balance exercises</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pP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4"/>
            </a:pPr>
            <a:r>
              <a:rPr lang="en-US" sz="2800" dirty="0" smtClean="0">
                <a:latin typeface="Times New Roman" panose="02020603050405020304" pitchFamily="18" charset="0"/>
                <a:cs typeface="Times New Roman" panose="02020603050405020304" pitchFamily="18" charset="0"/>
              </a:rPr>
              <a:t>Teach the patient a safe walking pattern with aids if necessary.</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4"/>
            </a:pPr>
            <a:endParaRPr lang="en-US" sz="2800" dirty="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4"/>
            </a:pPr>
            <a:r>
              <a:rPr lang="en-US" sz="2800" dirty="0" smtClean="0">
                <a:latin typeface="Times New Roman" panose="02020603050405020304" pitchFamily="18" charset="0"/>
                <a:cs typeface="Times New Roman" panose="02020603050405020304" pitchFamily="18" charset="0"/>
              </a:rPr>
              <a:t>Teach skin and joint care if there is sensory loss.</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4"/>
            </a:pPr>
            <a:endParaRPr lang="en-US" sz="2800" dirty="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4"/>
            </a:pPr>
            <a:r>
              <a:rPr lang="en-US" sz="2800" dirty="0" smtClean="0">
                <a:latin typeface="Times New Roman" panose="02020603050405020304" pitchFamily="18" charset="0"/>
                <a:cs typeface="Times New Roman" panose="02020603050405020304" pitchFamily="18" charset="0"/>
              </a:rPr>
              <a:t>Advise on fitting and use of </a:t>
            </a:r>
            <a:r>
              <a:rPr lang="en-US" sz="2800" dirty="0" err="1" smtClean="0">
                <a:latin typeface="Times New Roman" panose="02020603050405020304" pitchFamily="18" charset="0"/>
                <a:cs typeface="Times New Roman" panose="02020603050405020304" pitchFamily="18" charset="0"/>
              </a:rPr>
              <a:t>orthoses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latin typeface="Times New Roman" panose="02020603050405020304" pitchFamily="18" charset="0"/>
                <a:cs typeface="Times New Roman" panose="02020603050405020304" pitchFamily="18" charset="0"/>
              </a:rPr>
              <a:t>Diabetic Foot</a:t>
            </a:r>
            <a:br>
              <a:rPr lang="en-US" dirty="0" smtClean="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628800"/>
            <a:ext cx="9144000" cy="5229200"/>
          </a:xfrm>
        </p:spPr>
        <p:txBody>
          <a:bodyPr/>
          <a:lstStyle/>
          <a:p>
            <a:pPr>
              <a:lnSpc>
                <a:spcPct val="150000"/>
              </a:lnSpc>
              <a:buNone/>
            </a:pPr>
            <a:r>
              <a:rPr lang="en-US" dirty="0" smtClean="0">
                <a:latin typeface="Times New Roman" panose="02020603050405020304" pitchFamily="18" charset="0"/>
                <a:cs typeface="Times New Roman" panose="02020603050405020304" pitchFamily="18" charset="0"/>
              </a:rPr>
              <a:t>Definition: </a:t>
            </a:r>
            <a:endParaRPr lang="en-US" dirty="0" smtClean="0">
              <a:latin typeface="Times New Roman" panose="02020603050405020304" pitchFamily="18" charset="0"/>
              <a:cs typeface="Times New Roman" panose="02020603050405020304" pitchFamily="18" charset="0"/>
            </a:endParaRPr>
          </a:p>
          <a:p>
            <a:pPr>
              <a:lnSpc>
                <a:spcPct val="150000"/>
              </a:lnSpc>
              <a:buNone/>
            </a:pPr>
            <a:r>
              <a:rPr lang="en-US" dirty="0" smtClean="0">
                <a:latin typeface="Times New Roman" panose="02020603050405020304" pitchFamily="18" charset="0"/>
                <a:cs typeface="Times New Roman" panose="02020603050405020304" pitchFamily="18" charset="0"/>
              </a:rPr>
              <a:t>  “Infection, ulceration and/or destruction of deep tissues associated with neurological abnormalities and various degrees of peripheral vascular disease in the lower limb”</a:t>
            </a:r>
            <a:endParaRPr lang="en-US" dirty="0" smtClean="0">
              <a:latin typeface="Times New Roman" panose="02020603050405020304" pitchFamily="18" charset="0"/>
              <a:cs typeface="Times New Roman" panose="02020603050405020304" pitchFamily="18" charset="0"/>
            </a:endParaRPr>
          </a:p>
          <a:p>
            <a:pPr>
              <a:lnSpc>
                <a:spcPct val="150000"/>
              </a:lnSpc>
              <a:buNone/>
            </a:pPr>
            <a:endParaRPr lang="en-US" dirty="0" smtClean="0"/>
          </a:p>
          <a:p>
            <a:pPr>
              <a:lnSpc>
                <a:spcPct val="150000"/>
              </a:lnSpc>
              <a:buNone/>
            </a:pP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nSpc>
                <a:spcPct val="150000"/>
              </a:lnSpc>
              <a:buNone/>
            </a:pPr>
            <a:r>
              <a:rPr lang="en-US" sz="2800" dirty="0" smtClean="0">
                <a:latin typeface="Times New Roman" panose="02020603050405020304" pitchFamily="18" charset="0"/>
                <a:cs typeface="Times New Roman" panose="02020603050405020304" pitchFamily="18" charset="0"/>
              </a:rPr>
              <a:t>Causes:</a:t>
            </a:r>
            <a:endParaRPr lang="en-US" sz="2800" dirty="0" smtClean="0">
              <a:latin typeface="Times New Roman" panose="02020603050405020304" pitchFamily="18" charset="0"/>
              <a:cs typeface="Times New Roman" panose="02020603050405020304" pitchFamily="18" charset="0"/>
            </a:endParaRPr>
          </a:p>
          <a:p>
            <a:pPr>
              <a:lnSpc>
                <a:spcPct val="150000"/>
              </a:lnSpc>
              <a:buNone/>
            </a:pPr>
            <a:endParaRPr lang="en-US" sz="2800" dirty="0" smtClean="0">
              <a:latin typeface="Times New Roman" panose="02020603050405020304" pitchFamily="18" charset="0"/>
              <a:cs typeface="Times New Roman" panose="02020603050405020304" pitchFamily="18" charset="0"/>
            </a:endParaRPr>
          </a:p>
          <a:p>
            <a:pPr>
              <a:lnSpc>
                <a:spcPct val="150000"/>
              </a:lnSpc>
              <a:buNone/>
            </a:pPr>
            <a:r>
              <a:rPr lang="en-US" sz="2800" dirty="0" smtClean="0">
                <a:latin typeface="Times New Roman" panose="02020603050405020304" pitchFamily="18" charset="0"/>
                <a:cs typeface="Times New Roman" panose="02020603050405020304" pitchFamily="18" charset="0"/>
              </a:rPr>
              <a:t>1. Neuropathy most important component cause (78%)</a:t>
            </a:r>
            <a:endParaRPr lang="en-US" sz="2800" dirty="0" smtClean="0">
              <a:latin typeface="Times New Roman" panose="02020603050405020304" pitchFamily="18" charset="0"/>
              <a:cs typeface="Times New Roman" panose="02020603050405020304" pitchFamily="18" charset="0"/>
            </a:endParaRPr>
          </a:p>
          <a:p>
            <a:pPr>
              <a:lnSpc>
                <a:spcPct val="150000"/>
              </a:lnSpc>
              <a:buNone/>
            </a:pPr>
            <a:r>
              <a:rPr lang="en-US" sz="2800" b="1" dirty="0" smtClean="0">
                <a:latin typeface="Times New Roman" panose="02020603050405020304" pitchFamily="18" charset="0"/>
                <a:cs typeface="Times New Roman" panose="02020603050405020304" pitchFamily="18" charset="0"/>
              </a:rPr>
              <a:t>    Motor neuropathy</a:t>
            </a:r>
            <a:endParaRPr lang="en-US" sz="2800" b="1" dirty="0" smtClean="0">
              <a:latin typeface="Times New Roman" panose="02020603050405020304" pitchFamily="18" charset="0"/>
              <a:cs typeface="Times New Roman" panose="02020603050405020304" pitchFamily="18" charset="0"/>
            </a:endParaRPr>
          </a:p>
          <a:p>
            <a:pPr>
              <a:lnSpc>
                <a:spcPct val="150000"/>
              </a:lnSpc>
              <a:buNone/>
            </a:pP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Atrophy intrinsic muscles</a:t>
            </a:r>
            <a:endParaRPr lang="en-US" sz="2800" dirty="0" smtClean="0">
              <a:latin typeface="Times New Roman" panose="02020603050405020304" pitchFamily="18" charset="0"/>
              <a:cs typeface="Times New Roman" panose="02020603050405020304" pitchFamily="18" charset="0"/>
            </a:endParaRPr>
          </a:p>
          <a:p>
            <a:pPr>
              <a:lnSpc>
                <a:spcPct val="150000"/>
              </a:lnSpc>
              <a:buNone/>
            </a:pPr>
            <a:r>
              <a:rPr lang="en-US" sz="2800" dirty="0" smtClean="0">
                <a:latin typeface="Times New Roman" panose="02020603050405020304" pitchFamily="18" charset="0"/>
                <a:cs typeface="Times New Roman" panose="02020603050405020304" pitchFamily="18" charset="0"/>
              </a:rPr>
              <a:t>    Forefoot pressure with ↑ toe deformities</a:t>
            </a:r>
            <a:endParaRPr lang="en-US" sz="2800" dirty="0" smtClean="0">
              <a:latin typeface="Times New Roman" panose="02020603050405020304" pitchFamily="18" charset="0"/>
              <a:cs typeface="Times New Roman" panose="02020603050405020304" pitchFamily="18" charset="0"/>
            </a:endParaRPr>
          </a:p>
          <a:p>
            <a:pPr>
              <a:lnSpc>
                <a:spcPct val="150000"/>
              </a:lnSpc>
              <a:buNone/>
            </a:pPr>
            <a:r>
              <a:rPr lang="en-US" sz="2800" dirty="0" smtClean="0">
                <a:latin typeface="Times New Roman" panose="02020603050405020304" pitchFamily="18" charset="0"/>
                <a:cs typeface="Times New Roman" panose="02020603050405020304" pitchFamily="18" charset="0"/>
              </a:rPr>
              <a:t>    Changes in foot shape</a:t>
            </a:r>
            <a:endParaRPr lang="en-US" sz="2800" dirty="0" smtClean="0">
              <a:latin typeface="Times New Roman" panose="02020603050405020304" pitchFamily="18" charset="0"/>
              <a:cs typeface="Times New Roman" panose="02020603050405020304" pitchFamily="18" charset="0"/>
            </a:endParaRPr>
          </a:p>
          <a:p>
            <a:pPr>
              <a:lnSpc>
                <a:spcPct val="150000"/>
              </a:lnSpc>
              <a:buNone/>
            </a:pP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e.g</a:t>
            </a:r>
            <a:r>
              <a:rPr lang="en-US" sz="2800" dirty="0" smtClean="0">
                <a:latin typeface="Times New Roman" panose="02020603050405020304" pitchFamily="18" charset="0"/>
                <a:cs typeface="Times New Roman" panose="02020603050405020304" pitchFamily="18" charset="0"/>
              </a:rPr>
              <a:t> Hammer Toes</a:t>
            </a:r>
            <a:endParaRPr lang="en-US" sz="2800" dirty="0" smtClean="0">
              <a:latin typeface="Times New Roman" panose="02020603050405020304" pitchFamily="18" charset="0"/>
              <a:cs typeface="Times New Roman" panose="02020603050405020304" pitchFamily="18" charset="0"/>
            </a:endParaRPr>
          </a:p>
          <a:p>
            <a:pPr>
              <a:lnSpc>
                <a:spcPct val="150000"/>
              </a:lnSpc>
              <a:buNone/>
            </a:pPr>
            <a:endParaRPr lang="en-US" sz="2800" dirty="0" smtClean="0">
              <a:latin typeface="Times New Roman" panose="02020603050405020304" pitchFamily="18" charset="0"/>
              <a:cs typeface="Times New Roman" panose="02020603050405020304" pitchFamily="18" charset="0"/>
            </a:endParaRPr>
          </a:p>
          <a:p>
            <a:pPr>
              <a:lnSpc>
                <a:spcPct val="150000"/>
              </a:lnSpc>
              <a:buNone/>
            </a:pPr>
            <a:r>
              <a:rPr lang="en-US" sz="2800" dirty="0" smtClean="0">
                <a:latin typeface="Times New Roman" panose="02020603050405020304" pitchFamily="18" charset="0"/>
                <a:cs typeface="Times New Roman" panose="02020603050405020304" pitchFamily="18" charset="0"/>
              </a:rPr>
              <a:t>2. Trauma </a:t>
            </a:r>
            <a:endParaRPr lang="en-US" sz="2800" dirty="0" smtClean="0">
              <a:latin typeface="Times New Roman" panose="02020603050405020304" pitchFamily="18" charset="0"/>
              <a:cs typeface="Times New Roman" panose="02020603050405020304" pitchFamily="18" charset="0"/>
            </a:endParaRPr>
          </a:p>
          <a:p>
            <a:pPr>
              <a:lnSpc>
                <a:spcPct val="150000"/>
              </a:lnSpc>
              <a:buNone/>
            </a:pPr>
            <a:endParaRPr lang="en-IN" sz="2800" dirty="0">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a:off x="1763688" y="2636912"/>
            <a:ext cx="0" cy="2880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a:off x="1763688" y="3356992"/>
            <a:ext cx="0" cy="2880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1763688" y="4005064"/>
            <a:ext cx="0" cy="2880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320040" indent="-320040">
              <a:lnSpc>
                <a:spcPct val="150000"/>
              </a:lnSpc>
              <a:buNone/>
              <a:defRPr/>
            </a:pPr>
            <a:endParaRPr lang="en-US" sz="2800" b="1" dirty="0" smtClean="0">
              <a:latin typeface="Times New Roman" panose="02020603050405020304" pitchFamily="18" charset="0"/>
              <a:cs typeface="Times New Roman" panose="02020603050405020304" pitchFamily="18" charset="0"/>
            </a:endParaRPr>
          </a:p>
          <a:p>
            <a:pPr marL="320040" indent="-320040">
              <a:lnSpc>
                <a:spcPct val="150000"/>
              </a:lnSpc>
              <a:buNone/>
              <a:defRPr/>
            </a:pPr>
            <a:r>
              <a:rPr lang="en-US" sz="2800" dirty="0" smtClean="0">
                <a:latin typeface="Times New Roman" panose="02020603050405020304" pitchFamily="18" charset="0"/>
                <a:cs typeface="Times New Roman" panose="02020603050405020304" pitchFamily="18" charset="0"/>
              </a:rPr>
              <a:t>3. Ischemia component due to vascular changes cause in 35%.</a:t>
            </a:r>
            <a:endParaRPr lang="en-US" sz="2800" dirty="0" smtClean="0">
              <a:latin typeface="Times New Roman" panose="02020603050405020304" pitchFamily="18" charset="0"/>
              <a:cs typeface="Times New Roman" panose="02020603050405020304" pitchFamily="18" charset="0"/>
            </a:endParaRPr>
          </a:p>
          <a:p>
            <a:pPr marL="320040" indent="-320040">
              <a:lnSpc>
                <a:spcPct val="150000"/>
              </a:lnSpc>
              <a:buNone/>
              <a:defRPr/>
            </a:pPr>
            <a:r>
              <a:rPr lang="en-IN" sz="2800" dirty="0" smtClean="0">
                <a:latin typeface="Times New Roman" panose="02020603050405020304" pitchFamily="18" charset="0"/>
                <a:cs typeface="Times New Roman" panose="02020603050405020304" pitchFamily="18" charset="0"/>
              </a:rPr>
              <a:t>   Diabetes mellitus affects flow and contractility, permeability, coagulation and regeneration properties of blood vessels following injury thus disrupting adequate nutrition to all tissues.</a:t>
            </a:r>
            <a:endParaRPr lang="en-IN" sz="2800" dirty="0" smtClean="0">
              <a:latin typeface="Times New Roman" panose="02020603050405020304" pitchFamily="18" charset="0"/>
              <a:cs typeface="Times New Roman" panose="02020603050405020304" pitchFamily="18" charset="0"/>
            </a:endParaRPr>
          </a:p>
          <a:p>
            <a:pPr marL="320040" indent="-320040">
              <a:lnSpc>
                <a:spcPct val="150000"/>
              </a:lnSpc>
              <a:buNone/>
              <a:defRPr/>
            </a:pPr>
            <a:endParaRPr lang="en-US" sz="2800" dirty="0" smtClean="0">
              <a:latin typeface="Times New Roman" panose="02020603050405020304" pitchFamily="18" charset="0"/>
              <a:cs typeface="Times New Roman" panose="02020603050405020304" pitchFamily="18" charset="0"/>
            </a:endParaRPr>
          </a:p>
          <a:p>
            <a:pPr marL="320040" indent="-320040">
              <a:lnSpc>
                <a:spcPct val="150000"/>
              </a:lnSpc>
              <a:buNone/>
              <a:defRPr/>
            </a:pPr>
            <a:endParaRPr lang="en-US" sz="2800" dirty="0" smtClean="0">
              <a:latin typeface="Times New Roman" panose="02020603050405020304" pitchFamily="18" charset="0"/>
              <a:cs typeface="Times New Roman" panose="02020603050405020304" pitchFamily="18" charset="0"/>
            </a:endParaRPr>
          </a:p>
          <a:p>
            <a:pPr>
              <a:lnSpc>
                <a:spcPct val="150000"/>
              </a:lnSpc>
            </a:pPr>
            <a:endParaRPr lang="en-I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Signs and symptoms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anose="02020603050405020304" pitchFamily="18" charset="0"/>
                <a:cs typeface="Times New Roman" panose="02020603050405020304" pitchFamily="18" charset="0"/>
              </a:rPr>
              <a:t>Absent peripheral pulses</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Pallor/</a:t>
            </a:r>
            <a:r>
              <a:rPr lang="en-US" dirty="0" err="1" smtClean="0">
                <a:latin typeface="Times New Roman" panose="02020603050405020304" pitchFamily="18" charset="0"/>
                <a:cs typeface="Times New Roman" panose="02020603050405020304" pitchFamily="18" charset="0"/>
              </a:rPr>
              <a:t>rubor</a:t>
            </a:r>
            <a:r>
              <a:rPr lang="en-US" dirty="0" smtClean="0">
                <a:latin typeface="Times New Roman" panose="02020603050405020304" pitchFamily="18" charset="0"/>
                <a:cs typeface="Times New Roman" panose="02020603050405020304" pitchFamily="18" charset="0"/>
              </a:rPr>
              <a:t>, cold limb</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Skin changes (shiny, thin, lack of hair- autonomic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Ulcers</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Sensory loss</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Claudication</a:t>
            </a:r>
            <a:r>
              <a:rPr lang="en-US" dirty="0" smtClean="0">
                <a:latin typeface="Times New Roman" panose="02020603050405020304" pitchFamily="18" charset="0"/>
                <a:cs typeface="Times New Roman" panose="02020603050405020304" pitchFamily="18" charset="0"/>
              </a:rPr>
              <a:t>, night pain, rest pain etc</a:t>
            </a:r>
            <a:endParaRPr lang="en-US" dirty="0" smtClean="0">
              <a:latin typeface="Times New Roman" panose="02020603050405020304" pitchFamily="18" charset="0"/>
              <a:cs typeface="Times New Roman" panose="02020603050405020304" pitchFamily="18" charset="0"/>
            </a:endParaRPr>
          </a:p>
          <a:p>
            <a:endParaRPr lang="en-US" b="1" dirty="0" smtClean="0">
              <a:latin typeface="Times New Roman" panose="02020603050405020304" pitchFamily="18" charset="0"/>
              <a:cs typeface="Times New Roman" panose="02020603050405020304" pitchFamily="18" charset="0"/>
            </a:endParaRPr>
          </a:p>
          <a:p>
            <a:endParaRPr lang="en-US" b="1" dirty="0" smtClean="0">
              <a:latin typeface="Times New Roman" panose="02020603050405020304" pitchFamily="18" charset="0"/>
              <a:cs typeface="Times New Roman" panose="02020603050405020304" pitchFamily="18" charset="0"/>
            </a:endParaRPr>
          </a:p>
          <a:p>
            <a:pPr>
              <a:buNone/>
            </a:pPr>
            <a:endParaRPr lang="en-I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Assessment</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5069160"/>
          </a:xfrm>
        </p:spPr>
        <p:txBody>
          <a:bodyPr>
            <a:normAutofit/>
          </a:bodyPr>
          <a:lstStyle/>
          <a:p>
            <a:pPr>
              <a:lnSpc>
                <a:spcPct val="150000"/>
              </a:lnSpc>
            </a:pPr>
            <a:r>
              <a:rPr lang="en-US" sz="2800" dirty="0" smtClean="0">
                <a:latin typeface="Times New Roman" panose="02020603050405020304" pitchFamily="18" charset="0"/>
                <a:cs typeface="Times New Roman" panose="02020603050405020304" pitchFamily="18" charset="0"/>
              </a:rPr>
              <a:t>Regular visual inspection of feet</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 Assessment of foot sensation</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 Palpation of foot pulses (</a:t>
            </a:r>
            <a:r>
              <a:rPr lang="en-US" sz="2800" dirty="0" err="1" smtClean="0">
                <a:latin typeface="Times New Roman" panose="02020603050405020304" pitchFamily="18" charset="0"/>
                <a:cs typeface="Times New Roman" panose="02020603050405020304" pitchFamily="18" charset="0"/>
              </a:rPr>
              <a:t>Dorsalis</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Pedis</a:t>
            </a:r>
            <a:r>
              <a:rPr lang="en-US" sz="2800" dirty="0" smtClean="0">
                <a:latin typeface="Times New Roman" panose="02020603050405020304" pitchFamily="18" charset="0"/>
                <a:cs typeface="Times New Roman" panose="02020603050405020304" pitchFamily="18" charset="0"/>
              </a:rPr>
              <a:t> and Posterior </a:t>
            </a:r>
            <a:r>
              <a:rPr lang="en-US" sz="2800" dirty="0" err="1" smtClean="0">
                <a:latin typeface="Times New Roman" panose="02020603050405020304" pitchFamily="18" charset="0"/>
                <a:cs typeface="Times New Roman" panose="02020603050405020304" pitchFamily="18" charset="0"/>
              </a:rPr>
              <a:t>Tibial</a:t>
            </a:r>
            <a:r>
              <a:rPr 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 Inspection of any foot deformities, tightness and the appropriateness of footwear</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Nutritional status of skin e.g. nails, skin, hair</a:t>
            </a:r>
            <a:endParaRPr lang="en-US" sz="2800" dirty="0" smtClean="0">
              <a:latin typeface="Times New Roman" panose="02020603050405020304" pitchFamily="18" charset="0"/>
              <a:cs typeface="Times New Roman" panose="02020603050405020304" pitchFamily="18" charset="0"/>
            </a:endParaRPr>
          </a:p>
          <a:p>
            <a:pPr>
              <a:lnSpc>
                <a:spcPct val="150000"/>
              </a:lnSpc>
            </a:pPr>
            <a:endParaRPr lang="en-US" sz="2800" dirty="0" smtClean="0">
              <a:latin typeface="Times New Roman" panose="02020603050405020304" pitchFamily="18" charset="0"/>
              <a:cs typeface="Times New Roman" panose="02020603050405020304" pitchFamily="18" charset="0"/>
            </a:endParaRPr>
          </a:p>
          <a:p>
            <a:pPr>
              <a:lnSpc>
                <a:spcPct val="150000"/>
              </a:lnSpc>
            </a:pPr>
            <a:endParaRPr lang="en-I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Management</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5257800"/>
          </a:xfrm>
        </p:spPr>
        <p:txBody>
          <a:bodyPr>
            <a:normAutofit lnSpcReduction="10000"/>
          </a:bodyPr>
          <a:lstStyle/>
          <a:p>
            <a:pPr>
              <a:lnSpc>
                <a:spcPct val="150000"/>
              </a:lnSpc>
            </a:pPr>
            <a:r>
              <a:rPr lang="en-US" sz="2800" dirty="0" smtClean="0">
                <a:latin typeface="Times New Roman" panose="02020603050405020304" pitchFamily="18" charset="0"/>
                <a:cs typeface="Times New Roman" panose="02020603050405020304" pitchFamily="18" charset="0"/>
              </a:rPr>
              <a:t>Regular self inspection of foot</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Orthotic management for even weight distribution / off loading (e.g. metatarsal pads, AFO, shoe modification, total contact cast)</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Application of heel balm to prevent/ reduce excessively rough, dry skin and deep cracked heels</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Full length air/ gel cushion insoles - helps to prevent blisters and corn/callous formations</a:t>
            </a:r>
            <a:endParaRPr lang="en-US" sz="2800" dirty="0" smtClean="0">
              <a:latin typeface="Times New Roman" panose="02020603050405020304" pitchFamily="18" charset="0"/>
              <a:cs typeface="Times New Roman" panose="02020603050405020304" pitchFamily="18" charset="0"/>
            </a:endParaRPr>
          </a:p>
          <a:p>
            <a:pPr>
              <a:lnSpc>
                <a:spcPct val="150000"/>
              </a:lnSpc>
            </a:pPr>
            <a:endParaRPr lang="en-I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0"/>
            <a:ext cx="9144000" cy="6858000"/>
          </a:xfrm>
        </p:spPr>
        <p:txBody>
          <a:bodyPr>
            <a:normAutofit/>
          </a:bodyPr>
          <a:lstStyle/>
          <a:p>
            <a:pPr>
              <a:lnSpc>
                <a:spcPct val="150000"/>
              </a:lnSpc>
            </a:pPr>
            <a:r>
              <a:rPr lang="en-US" sz="2800" dirty="0" smtClean="0">
                <a:latin typeface="Times New Roman" panose="02020603050405020304" pitchFamily="18" charset="0"/>
                <a:cs typeface="Times New Roman" panose="02020603050405020304" pitchFamily="18" charset="0"/>
              </a:rPr>
              <a:t>MCR(Micro Cellular Rubber)Slippers - Natural rubber, cushion sheet –Equal weight distribution</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Aerobic exercises to improve muscular sensitivity to insulin: target upper body exercise instead of brisk walking and jogging.</a:t>
            </a:r>
            <a:endParaRPr lang="en-US" sz="2800" dirty="0" smtClean="0">
              <a:latin typeface="Times New Roman" panose="02020603050405020304" pitchFamily="18" charset="0"/>
              <a:cs typeface="Times New Roman" panose="02020603050405020304" pitchFamily="18" charset="0"/>
            </a:endParaRPr>
          </a:p>
          <a:p>
            <a:pPr>
              <a:lnSpc>
                <a:spcPct val="150000"/>
              </a:lnSpc>
            </a:pPr>
            <a:endParaRPr lang="en-US" sz="2800" dirty="0" smtClean="0">
              <a:latin typeface="Times New Roman" panose="02020603050405020304" pitchFamily="18" charset="0"/>
              <a:cs typeface="Times New Roman" panose="02020603050405020304" pitchFamily="18" charset="0"/>
            </a:endParaRPr>
          </a:p>
          <a:p>
            <a:pPr>
              <a:lnSpc>
                <a:spcPct val="150000"/>
              </a:lnSpc>
              <a:defRPr/>
            </a:pPr>
            <a:endParaRPr lang="en-US"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What is the” best method for “off loading in diabetic foot ulcer?</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 = diabetic foot with ulcer</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 = Total contact cast  (TCC)</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 = shoe modification</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0 = Healing of wound</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latin typeface="Times New Roman" panose="02020603050405020304" pitchFamily="18" charset="0"/>
                <a:cs typeface="Times New Roman" panose="02020603050405020304" pitchFamily="18" charset="0"/>
              </a:rPr>
              <a:t>Off-Loading the Diabetic Foot Wound</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nvPr>
        </p:nvGraphicFramePr>
        <p:xfrm>
          <a:off x="457200" y="1600200"/>
          <a:ext cx="8229600" cy="5252720"/>
        </p:xfrm>
        <a:graphic>
          <a:graphicData uri="http://schemas.openxmlformats.org/drawingml/2006/table">
            <a:tbl>
              <a:tblPr firstRow="1" bandRow="1">
                <a:tableStyleId>{5C22544A-7EE6-4342-B048-85BDC9FD1C3A}</a:tableStyleId>
              </a:tblPr>
              <a:tblGrid>
                <a:gridCol w="1594520"/>
                <a:gridCol w="663508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800" dirty="0" smtClean="0">
                          <a:latin typeface="Times New Roman" panose="02020603050405020304" pitchFamily="18" charset="0"/>
                          <a:cs typeface="Times New Roman" panose="02020603050405020304" pitchFamily="18" charset="0"/>
                        </a:rPr>
                        <a:t>Type of Study</a:t>
                      </a:r>
                      <a:endParaRPr lang="en-IN" sz="18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1600" kern="1200" baseline="0" dirty="0" smtClean="0">
                          <a:solidFill>
                            <a:schemeClr val="dk1"/>
                          </a:solidFill>
                          <a:latin typeface="Times New Roman" panose="02020603050405020304" pitchFamily="18" charset="0"/>
                          <a:ea typeface="+mn-ea"/>
                          <a:cs typeface="Times New Roman" panose="02020603050405020304" pitchFamily="18" charset="0"/>
                        </a:rPr>
                        <a:t>A randomized clinical trial</a:t>
                      </a:r>
                      <a:endParaRPr lang="en-IN" sz="1600" b="0" dirty="0" smtClean="0">
                        <a:latin typeface="Times New Roman" panose="02020603050405020304" pitchFamily="18" charset="0"/>
                        <a:cs typeface="Times New Roman" panose="02020603050405020304" pitchFamily="18" charset="0"/>
                      </a:endParaRPr>
                    </a:p>
                    <a:p>
                      <a:endParaRPr lang="en-IN" sz="1600" dirty="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800" dirty="0" smtClean="0">
                          <a:latin typeface="Times New Roman" panose="02020603050405020304" pitchFamily="18" charset="0"/>
                          <a:cs typeface="Times New Roman" panose="02020603050405020304" pitchFamily="18" charset="0"/>
                        </a:rPr>
                        <a:t>Year of publication</a:t>
                      </a:r>
                      <a:endParaRPr lang="en-IN" sz="1800" dirty="0" smtClean="0">
                        <a:latin typeface="Times New Roman" panose="02020603050405020304" pitchFamily="18" charset="0"/>
                        <a:cs typeface="Times New Roman" panose="02020603050405020304" pitchFamily="18" charset="0"/>
                      </a:endParaRPr>
                    </a:p>
                  </a:txBody>
                  <a:tcPr/>
                </a:tc>
                <a:tc>
                  <a:txBody>
                    <a:bodyPr/>
                    <a:lstStyle/>
                    <a:p>
                      <a:r>
                        <a:rPr lang="en-IN" sz="1600" b="0" kern="1200" baseline="0" dirty="0" smtClean="0">
                          <a:solidFill>
                            <a:schemeClr val="dk1"/>
                          </a:solidFill>
                          <a:latin typeface="Times New Roman" panose="02020603050405020304" pitchFamily="18" charset="0"/>
                          <a:ea typeface="+mn-ea"/>
                          <a:cs typeface="Times New Roman" panose="02020603050405020304" pitchFamily="18" charset="0"/>
                        </a:rPr>
                        <a:t>2001</a:t>
                      </a:r>
                      <a:endParaRPr lang="en-IN" sz="1600" dirty="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800" dirty="0" smtClean="0">
                          <a:latin typeface="Times New Roman" panose="02020603050405020304" pitchFamily="18" charset="0"/>
                          <a:cs typeface="Times New Roman" panose="02020603050405020304" pitchFamily="18" charset="0"/>
                        </a:rPr>
                        <a:t>Level of evidence</a:t>
                      </a:r>
                      <a:endParaRPr lang="en-IN" sz="1800" dirty="0" smtClean="0">
                        <a:latin typeface="Times New Roman" panose="02020603050405020304" pitchFamily="18" charset="0"/>
                        <a:cs typeface="Times New Roman" panose="02020603050405020304" pitchFamily="18" charset="0"/>
                      </a:endParaRPr>
                    </a:p>
                  </a:txBody>
                  <a:tcPr/>
                </a:tc>
                <a:tc>
                  <a:txBody>
                    <a:bodyPr/>
                    <a:lstStyle/>
                    <a:p>
                      <a:r>
                        <a:rPr lang="en-US" sz="1600" dirty="0" smtClean="0">
                          <a:latin typeface="Times New Roman" panose="02020603050405020304" pitchFamily="18" charset="0"/>
                          <a:cs typeface="Times New Roman" panose="02020603050405020304" pitchFamily="18" charset="0"/>
                        </a:rPr>
                        <a:t>High </a:t>
                      </a:r>
                      <a:endParaRPr lang="en-IN" sz="1600" dirty="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800" dirty="0" smtClean="0">
                          <a:latin typeface="Times New Roman" panose="02020603050405020304" pitchFamily="18" charset="0"/>
                          <a:cs typeface="Times New Roman" panose="02020603050405020304" pitchFamily="18" charset="0"/>
                        </a:rPr>
                        <a:t>Authors</a:t>
                      </a:r>
                      <a:endParaRPr lang="en-IN" sz="18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1600" b="1" kern="1200" baseline="0" dirty="0" smtClean="0">
                          <a:solidFill>
                            <a:schemeClr val="dk1"/>
                          </a:solidFill>
                          <a:latin typeface="Times New Roman" panose="02020603050405020304" pitchFamily="18" charset="0"/>
                          <a:ea typeface="+mn-ea"/>
                          <a:cs typeface="Times New Roman" panose="02020603050405020304" pitchFamily="18" charset="0"/>
                        </a:rPr>
                        <a:t>Armstrong DG et al</a:t>
                      </a:r>
                      <a:endParaRPr lang="en-IN" sz="1600" dirty="0" smtClean="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800" dirty="0" smtClean="0">
                          <a:latin typeface="Times New Roman" panose="02020603050405020304" pitchFamily="18" charset="0"/>
                          <a:cs typeface="Times New Roman" panose="02020603050405020304" pitchFamily="18" charset="0"/>
                        </a:rPr>
                        <a:t>Citation </a:t>
                      </a:r>
                      <a:endParaRPr lang="en-IN" sz="18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1800" b="1" i="1" kern="1200" baseline="0" dirty="0" smtClean="0">
                          <a:solidFill>
                            <a:schemeClr val="dk1"/>
                          </a:solidFill>
                          <a:latin typeface="Times New Roman" panose="02020603050405020304" pitchFamily="18" charset="0"/>
                          <a:ea typeface="+mn-ea"/>
                          <a:cs typeface="Times New Roman" panose="02020603050405020304" pitchFamily="18" charset="0"/>
                        </a:rPr>
                        <a:t>Diabetes Care 24:1019–1022, 2001</a:t>
                      </a:r>
                      <a:endParaRPr lang="en-IN" sz="1800" dirty="0" smtClean="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800" dirty="0" smtClean="0">
                          <a:latin typeface="Times New Roman" panose="02020603050405020304" pitchFamily="18" charset="0"/>
                          <a:cs typeface="Times New Roman" panose="02020603050405020304" pitchFamily="18" charset="0"/>
                        </a:rPr>
                        <a:t>Aim </a:t>
                      </a:r>
                      <a:endParaRPr lang="en-IN" sz="1800" dirty="0" smtClean="0">
                        <a:latin typeface="Times New Roman" panose="02020603050405020304" pitchFamily="18" charset="0"/>
                        <a:cs typeface="Times New Roman" panose="02020603050405020304" pitchFamily="18" charset="0"/>
                      </a:endParaRPr>
                    </a:p>
                  </a:txBody>
                  <a:tcPr/>
                </a:tc>
                <a:tc>
                  <a:txBody>
                    <a:bodyPr/>
                    <a:lstStyle/>
                    <a:p>
                      <a:r>
                        <a:rPr lang="en-IN" sz="1800" kern="1200" baseline="0" dirty="0" smtClean="0">
                          <a:solidFill>
                            <a:schemeClr val="dk1"/>
                          </a:solidFill>
                          <a:latin typeface="Times New Roman" panose="02020603050405020304" pitchFamily="18" charset="0"/>
                          <a:ea typeface="+mn-ea"/>
                          <a:cs typeface="Times New Roman" panose="02020603050405020304" pitchFamily="18" charset="0"/>
                        </a:rPr>
                        <a:t>To compare the effectiveness of total-contact casts (TCCs), removable cast walkers (RCWs), and half-shoes to heal neuropathic foot ulcerations in individuals with diabetes.</a:t>
                      </a:r>
                      <a:endParaRPr lang="en-IN" sz="1800" dirty="0" smtClean="0">
                        <a:latin typeface="Times New Roman" panose="02020603050405020304" pitchFamily="18" charset="0"/>
                        <a:cs typeface="Times New Roman" panose="02020603050405020304" pitchFamily="18" charset="0"/>
                      </a:endParaRPr>
                    </a:p>
                  </a:txBody>
                  <a:tcPr/>
                </a:tc>
              </a:tr>
              <a:tr h="370840">
                <a:tc>
                  <a:txBody>
                    <a:bodyPr/>
                    <a:lstStyle/>
                    <a:p>
                      <a:r>
                        <a:rPr lang="en-US" sz="1800" dirty="0" smtClean="0">
                          <a:latin typeface="Times New Roman" panose="02020603050405020304" pitchFamily="18" charset="0"/>
                          <a:cs typeface="Times New Roman" panose="02020603050405020304" pitchFamily="18" charset="0"/>
                        </a:rPr>
                        <a:t>Method</a:t>
                      </a:r>
                      <a:r>
                        <a:rPr lang="en-US" sz="1800" baseline="0" dirty="0" smtClean="0">
                          <a:latin typeface="Times New Roman" panose="02020603050405020304" pitchFamily="18" charset="0"/>
                          <a:cs typeface="Times New Roman" panose="02020603050405020304" pitchFamily="18" charset="0"/>
                        </a:rPr>
                        <a:t> </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kern="1200" baseline="0" dirty="0" smtClean="0">
                          <a:solidFill>
                            <a:schemeClr val="dk1"/>
                          </a:solidFill>
                          <a:latin typeface="Times New Roman" panose="02020603050405020304" pitchFamily="18" charset="0"/>
                          <a:ea typeface="+mn-ea"/>
                          <a:cs typeface="Times New Roman" panose="02020603050405020304" pitchFamily="18" charset="0"/>
                        </a:rPr>
                        <a:t>63 patients with superficial </a:t>
                      </a:r>
                      <a:r>
                        <a:rPr lang="en-IN" sz="1800" kern="1200" baseline="0" dirty="0" err="1" smtClean="0">
                          <a:solidFill>
                            <a:schemeClr val="dk1"/>
                          </a:solidFill>
                          <a:latin typeface="Times New Roman" panose="02020603050405020304" pitchFamily="18" charset="0"/>
                          <a:ea typeface="+mn-ea"/>
                          <a:cs typeface="Times New Roman" panose="02020603050405020304" pitchFamily="18" charset="0"/>
                        </a:rPr>
                        <a:t>noninfected</a:t>
                      </a:r>
                      <a:r>
                        <a:rPr lang="en-IN" sz="1800" kern="1200" baseline="0" dirty="0" smtClean="0">
                          <a:solidFill>
                            <a:schemeClr val="dk1"/>
                          </a:solidFill>
                          <a:latin typeface="Times New Roman" panose="02020603050405020304" pitchFamily="18" charset="0"/>
                          <a:ea typeface="+mn-ea"/>
                          <a:cs typeface="Times New Roman" panose="02020603050405020304" pitchFamily="18" charset="0"/>
                        </a:rPr>
                        <a:t>, </a:t>
                      </a:r>
                      <a:r>
                        <a:rPr lang="en-IN" sz="1800" kern="1200" baseline="0" dirty="0" err="1" smtClean="0">
                          <a:solidFill>
                            <a:schemeClr val="dk1"/>
                          </a:solidFill>
                          <a:latin typeface="Times New Roman" panose="02020603050405020304" pitchFamily="18" charset="0"/>
                          <a:ea typeface="+mn-ea"/>
                          <a:cs typeface="Times New Roman" panose="02020603050405020304" pitchFamily="18" charset="0"/>
                        </a:rPr>
                        <a:t>nonischemic</a:t>
                      </a:r>
                      <a:r>
                        <a:rPr lang="en-IN" sz="1800" kern="1200" baseline="0" dirty="0" smtClean="0">
                          <a:solidFill>
                            <a:schemeClr val="dk1"/>
                          </a:solidFill>
                          <a:latin typeface="Times New Roman" panose="02020603050405020304" pitchFamily="18" charset="0"/>
                          <a:ea typeface="+mn-ea"/>
                          <a:cs typeface="Times New Roman" panose="02020603050405020304" pitchFamily="18" charset="0"/>
                        </a:rPr>
                        <a:t> diabetic plantar foot ulcers were randomized to one of three off-loading modalities: TCC, half-shoe, or RCW. Outcomes were assessed at wound healing or at 12 weeks, whichever came first. Primary outcome measures included proportion of complete wound healing at 12 weeks and activity (defined as steps per day).</a:t>
                      </a:r>
                      <a:endParaRPr lang="en-IN" sz="18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6672"/>
            <a:ext cx="9144000" cy="6192688"/>
          </a:xfrm>
        </p:spPr>
        <p:txBody>
          <a:bodyPr/>
          <a:lstStyle/>
          <a:p>
            <a:r>
              <a:rPr lang="en-US" dirty="0" smtClean="0">
                <a:latin typeface="Times New Roman" panose="02020603050405020304" pitchFamily="18" charset="0"/>
                <a:cs typeface="Times New Roman" panose="02020603050405020304" pitchFamily="18" charset="0"/>
              </a:rPr>
              <a:t>Common finding in diabetics over 50 years of age.</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a:buNone/>
            </a:pPr>
            <a:r>
              <a:rPr lang="en-US"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Distal symmetrical </a:t>
            </a:r>
            <a:r>
              <a:rPr lang="en-US" dirty="0" err="1" smtClean="0">
                <a:latin typeface="Times New Roman" panose="02020603050405020304" pitchFamily="18" charset="0"/>
                <a:cs typeface="Times New Roman" panose="02020603050405020304" pitchFamily="18" charset="0"/>
              </a:rPr>
              <a:t>polyneuropathy</a:t>
            </a:r>
            <a:r>
              <a:rPr lang="en-US"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Two types</a:t>
            </a:r>
            <a:endParaRPr lang="en-US" dirty="0" smtClean="0">
              <a:latin typeface="Times New Roman" panose="02020603050405020304" pitchFamily="18" charset="0"/>
              <a:cs typeface="Times New Roman" panose="02020603050405020304" pitchFamily="18" charset="0"/>
            </a:endParaRPr>
          </a:p>
          <a:p>
            <a:pPr>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mononeuropathy</a:t>
            </a:r>
            <a:r>
              <a:rPr lang="en-US" dirty="0" smtClean="0">
                <a:latin typeface="Times New Roman" panose="02020603050405020304" pitchFamily="18" charset="0"/>
                <a:cs typeface="Times New Roman" panose="02020603050405020304" pitchFamily="18" charset="0"/>
              </a:rPr>
              <a:t> multiplex  </a:t>
            </a:r>
            <a:endParaRPr lang="en-IN" dirty="0">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V="1">
            <a:off x="2195736" y="3861048"/>
            <a:ext cx="432048" cy="2880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Straight Arrow Connector 6"/>
          <p:cNvCxnSpPr/>
          <p:nvPr/>
        </p:nvCxnSpPr>
        <p:spPr>
          <a:xfrm>
            <a:off x="2195736" y="4293096"/>
            <a:ext cx="432048" cy="2880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57200" y="1600200"/>
          <a:ext cx="8229600" cy="4846320"/>
        </p:xfrm>
        <a:graphic>
          <a:graphicData uri="http://schemas.openxmlformats.org/drawingml/2006/table">
            <a:tbl>
              <a:tblPr firstRow="1" bandRow="1">
                <a:tableStyleId>{5C22544A-7EE6-4342-B048-85BDC9FD1C3A}</a:tableStyleId>
              </a:tblPr>
              <a:tblGrid>
                <a:gridCol w="1882552"/>
                <a:gridCol w="6347048"/>
              </a:tblGrid>
              <a:tr h="370840">
                <a:tc>
                  <a:txBody>
                    <a:bodyPr/>
                    <a:lstStyle/>
                    <a:p>
                      <a:r>
                        <a:rPr lang="en-US" sz="1800" b="0" i="0" dirty="0" smtClean="0">
                          <a:latin typeface="Times New Roman" panose="02020603050405020304" pitchFamily="18" charset="0"/>
                          <a:cs typeface="Times New Roman" panose="02020603050405020304" pitchFamily="18" charset="0"/>
                        </a:rPr>
                        <a:t>Result </a:t>
                      </a:r>
                      <a:endParaRPr lang="en-IN" sz="1800" b="0" i="0" dirty="0">
                        <a:latin typeface="Times New Roman" panose="02020603050405020304" pitchFamily="18" charset="0"/>
                        <a:cs typeface="Times New Roman" panose="02020603050405020304" pitchFamily="18" charset="0"/>
                      </a:endParaRPr>
                    </a:p>
                  </a:txBody>
                  <a:tcPr/>
                </a:tc>
                <a:tc>
                  <a:txBody>
                    <a:bodyPr/>
                    <a:lstStyle/>
                    <a:p>
                      <a:r>
                        <a:rPr lang="en-IN" sz="1800" b="0" i="0" kern="1200" baseline="0" dirty="0" smtClean="0">
                          <a:solidFill>
                            <a:schemeClr val="dk1"/>
                          </a:solidFill>
                          <a:latin typeface="Times New Roman" panose="02020603050405020304" pitchFamily="18" charset="0"/>
                          <a:ea typeface="+mn-ea"/>
                          <a:cs typeface="Times New Roman" panose="02020603050405020304" pitchFamily="18" charset="0"/>
                        </a:rPr>
                        <a:t>The proportions of healing for patients treated with TCC, RCW, and half-shoe were 89.5, 65.0, and 58.3%, respectively. A significantly higher proportion of patients were healed by 12 weeks in the TCC group when compared with the two other modalities (89.5 vs. 61.4%, P = 0.026, odds ratio 5.4, 95% CI 1.1–26.1). There was also a significant difference in survival distribution (time to healing) between patients treated with a TCC and both an RCW (P = 0.033) and half-shoe (P = 0.012). Patients were significantly less active in the TCC (600.1 +/- 320.0 daily steps) compared with the half-shoe (1,461.8 +/- 1,452.3 daily steps, P = 0.04). There was no significant difference in the average number of steps between the TCC and</a:t>
                      </a:r>
                      <a:endParaRPr lang="en-IN" sz="1800" b="0" i="0" kern="1200" baseline="0" dirty="0" smtClean="0">
                        <a:solidFill>
                          <a:schemeClr val="dk1"/>
                        </a:solidFill>
                        <a:latin typeface="Times New Roman" panose="02020603050405020304" pitchFamily="18" charset="0"/>
                        <a:ea typeface="+mn-ea"/>
                        <a:cs typeface="Times New Roman" panose="02020603050405020304" pitchFamily="18" charset="0"/>
                      </a:endParaRPr>
                    </a:p>
                    <a:p>
                      <a:r>
                        <a:rPr lang="en-IN" sz="1800" b="0" i="0" kern="1200" baseline="0" dirty="0" smtClean="0">
                          <a:solidFill>
                            <a:schemeClr val="dk1"/>
                          </a:solidFill>
                          <a:latin typeface="Times New Roman" panose="02020603050405020304" pitchFamily="18" charset="0"/>
                          <a:ea typeface="+mn-ea"/>
                          <a:cs typeface="Times New Roman" panose="02020603050405020304" pitchFamily="18" charset="0"/>
                        </a:rPr>
                        <a:t>the RCW (767.6 +/- 563.3 daily steps, P = 0.67) or the RCW and the half-shoe (P = 0.15).</a:t>
                      </a:r>
                      <a:endParaRPr lang="en-IN" sz="1800" b="0" i="0" dirty="0">
                        <a:latin typeface="Times New Roman" panose="02020603050405020304" pitchFamily="18" charset="0"/>
                        <a:cs typeface="Times New Roman" panose="02020603050405020304" pitchFamily="18" charset="0"/>
                      </a:endParaRPr>
                    </a:p>
                  </a:txBody>
                  <a:tcPr/>
                </a:tc>
              </a:tr>
              <a:tr h="370840">
                <a:tc>
                  <a:txBody>
                    <a:bodyPr/>
                    <a:lstStyle/>
                    <a:p>
                      <a:r>
                        <a:rPr lang="en-US" sz="1800" b="0" i="0" dirty="0" smtClean="0">
                          <a:latin typeface="Times New Roman" panose="02020603050405020304" pitchFamily="18" charset="0"/>
                          <a:cs typeface="Times New Roman" panose="02020603050405020304" pitchFamily="18" charset="0"/>
                        </a:rPr>
                        <a:t>Conclusion </a:t>
                      </a:r>
                      <a:endParaRPr lang="en-IN" sz="1800" b="0" i="0" dirty="0">
                        <a:latin typeface="Times New Roman" panose="02020603050405020304" pitchFamily="18" charset="0"/>
                        <a:cs typeface="Times New Roman" panose="02020603050405020304" pitchFamily="18" charset="0"/>
                      </a:endParaRPr>
                    </a:p>
                  </a:txBody>
                  <a:tcPr/>
                </a:tc>
                <a:tc>
                  <a:txBody>
                    <a:bodyPr/>
                    <a:lstStyle/>
                    <a:p>
                      <a:r>
                        <a:rPr lang="en-IN" sz="1800" b="0" i="0" kern="1200" baseline="0" dirty="0" smtClean="0">
                          <a:solidFill>
                            <a:schemeClr val="dk1"/>
                          </a:solidFill>
                          <a:latin typeface="Times New Roman" panose="02020603050405020304" pitchFamily="18" charset="0"/>
                          <a:ea typeface="+mn-ea"/>
                          <a:cs typeface="Times New Roman" panose="02020603050405020304" pitchFamily="18" charset="0"/>
                        </a:rPr>
                        <a:t>The TCC seems to heal a higher proportion of wounds in a shorter</a:t>
                      </a:r>
                      <a:endParaRPr lang="en-IN" sz="1800" b="0" i="0" kern="1200" baseline="0" dirty="0" smtClean="0">
                        <a:solidFill>
                          <a:schemeClr val="dk1"/>
                        </a:solidFill>
                        <a:latin typeface="Times New Roman" panose="02020603050405020304" pitchFamily="18" charset="0"/>
                        <a:ea typeface="+mn-ea"/>
                        <a:cs typeface="Times New Roman" panose="02020603050405020304" pitchFamily="18" charset="0"/>
                      </a:endParaRPr>
                    </a:p>
                    <a:p>
                      <a:r>
                        <a:rPr lang="en-IN" sz="1800" b="0" i="0" kern="1200" baseline="0" dirty="0" smtClean="0">
                          <a:solidFill>
                            <a:schemeClr val="dk1"/>
                          </a:solidFill>
                          <a:latin typeface="Times New Roman" panose="02020603050405020304" pitchFamily="18" charset="0"/>
                          <a:ea typeface="+mn-ea"/>
                          <a:cs typeface="Times New Roman" panose="02020603050405020304" pitchFamily="18" charset="0"/>
                        </a:rPr>
                        <a:t>amount of time than two other widely used off-loading modalities, the RCW and the half-shoe.</a:t>
                      </a:r>
                      <a:endParaRPr lang="en-IN" sz="1800" b="0" i="0" dirty="0" smtClean="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Times New Roman" panose="02020603050405020304" pitchFamily="18" charset="0"/>
                <a:cs typeface="Times New Roman" panose="02020603050405020304" pitchFamily="18" charset="0"/>
              </a:rPr>
              <a:t>Can shoe modification prevent ulcer formation in diabetic foot?</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 = diabetic foot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 = shoe modification</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 = no comparison</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 = occurrence of foot ulcer </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3200" b="1" dirty="0" smtClean="0">
                <a:latin typeface="Times New Roman" panose="02020603050405020304" pitchFamily="18" charset="0"/>
                <a:cs typeface="Times New Roman" panose="02020603050405020304" pitchFamily="18" charset="0"/>
              </a:rPr>
              <a:t>Effectiveness of different types of footwear insoles for the diabetic neuropathic foot</a:t>
            </a:r>
            <a:endParaRPr lang="en-IN" sz="3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nvPr>
        </p:nvGraphicFramePr>
        <p:xfrm>
          <a:off x="457200" y="1600200"/>
          <a:ext cx="8229600" cy="5262880"/>
        </p:xfrm>
        <a:graphic>
          <a:graphicData uri="http://schemas.openxmlformats.org/drawingml/2006/table">
            <a:tbl>
              <a:tblPr firstRow="1" bandRow="1">
                <a:tableStyleId>{5C22544A-7EE6-4342-B048-85BDC9FD1C3A}</a:tableStyleId>
              </a:tblPr>
              <a:tblGrid>
                <a:gridCol w="1738536"/>
                <a:gridCol w="6491064"/>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600" dirty="0" smtClean="0">
                          <a:latin typeface="Times New Roman" panose="02020603050405020304" pitchFamily="18" charset="0"/>
                          <a:cs typeface="Times New Roman" panose="02020603050405020304" pitchFamily="18" charset="0"/>
                        </a:rPr>
                        <a:t>Type of Study</a:t>
                      </a:r>
                      <a:endParaRPr lang="en-IN" sz="1600" dirty="0" smtClean="0">
                        <a:latin typeface="Times New Roman" panose="02020603050405020304" pitchFamily="18" charset="0"/>
                        <a:cs typeface="Times New Roman" panose="02020603050405020304" pitchFamily="18" charset="0"/>
                      </a:endParaRPr>
                    </a:p>
                  </a:txBody>
                  <a:tcPr/>
                </a:tc>
                <a:tc>
                  <a:txBody>
                    <a:bodyPr/>
                    <a:lstStyle/>
                    <a:p>
                      <a:r>
                        <a:rPr lang="en-IN" sz="2000" kern="1200" baseline="0" dirty="0" smtClean="0">
                          <a:solidFill>
                            <a:schemeClr val="dk1"/>
                          </a:solidFill>
                          <a:latin typeface="Times New Roman" panose="02020603050405020304" pitchFamily="18" charset="0"/>
                          <a:ea typeface="+mn-ea"/>
                          <a:cs typeface="Times New Roman" panose="02020603050405020304" pitchFamily="18" charset="0"/>
                        </a:rPr>
                        <a:t>A follow-up study</a:t>
                      </a:r>
                      <a:endParaRPr lang="en-IN" sz="2000" dirty="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latin typeface="Times New Roman" panose="02020603050405020304" pitchFamily="18" charset="0"/>
                          <a:cs typeface="Times New Roman" panose="02020603050405020304" pitchFamily="18" charset="0"/>
                        </a:rPr>
                        <a:t>Year of publication</a:t>
                      </a:r>
                      <a:endParaRPr lang="en-IN" sz="1400" dirty="0" smtClean="0">
                        <a:latin typeface="Times New Roman" panose="02020603050405020304" pitchFamily="18" charset="0"/>
                        <a:cs typeface="Times New Roman" panose="02020603050405020304" pitchFamily="18" charset="0"/>
                      </a:endParaRPr>
                    </a:p>
                  </a:txBody>
                  <a:tcPr/>
                </a:tc>
                <a:tc>
                  <a:txBody>
                    <a:bodyPr/>
                    <a:lstStyle/>
                    <a:p>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2004</a:t>
                      </a:r>
                      <a:endParaRPr lang="en-IN" sz="1400" dirty="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latin typeface="Times New Roman" panose="02020603050405020304" pitchFamily="18" charset="0"/>
                          <a:cs typeface="Times New Roman" panose="02020603050405020304" pitchFamily="18" charset="0"/>
                        </a:rPr>
                        <a:t>Level of evidence</a:t>
                      </a:r>
                      <a:endParaRPr lang="en-IN" sz="14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Moderate </a:t>
                      </a:r>
                      <a:endParaRPr lang="en-IN" sz="1400" dirty="0" smtClean="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latin typeface="Times New Roman" panose="02020603050405020304" pitchFamily="18" charset="0"/>
                          <a:cs typeface="Times New Roman" panose="02020603050405020304" pitchFamily="18" charset="0"/>
                        </a:rPr>
                        <a:t>Authors</a:t>
                      </a:r>
                      <a:endParaRPr lang="en-IN" sz="14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1400" b="1" kern="1200" baseline="0" dirty="0" err="1" smtClean="0">
                          <a:solidFill>
                            <a:schemeClr val="dk1"/>
                          </a:solidFill>
                          <a:latin typeface="Times New Roman" panose="02020603050405020304" pitchFamily="18" charset="0"/>
                          <a:ea typeface="+mn-ea"/>
                          <a:cs typeface="Times New Roman" panose="02020603050405020304" pitchFamily="18" charset="0"/>
                        </a:rPr>
                        <a:t>Viswanathan</a:t>
                      </a:r>
                      <a:r>
                        <a:rPr lang="en-IN" sz="1400" b="1" kern="1200" baseline="0" dirty="0" smtClean="0">
                          <a:solidFill>
                            <a:schemeClr val="dk1"/>
                          </a:solidFill>
                          <a:latin typeface="Times New Roman" panose="02020603050405020304" pitchFamily="18" charset="0"/>
                          <a:ea typeface="+mn-ea"/>
                          <a:cs typeface="Times New Roman" panose="02020603050405020304" pitchFamily="18" charset="0"/>
                        </a:rPr>
                        <a:t> V et al.</a:t>
                      </a:r>
                      <a:endParaRPr lang="en-IN" sz="1400" dirty="0" smtClean="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latin typeface="Times New Roman" panose="02020603050405020304" pitchFamily="18" charset="0"/>
                          <a:cs typeface="Times New Roman" panose="02020603050405020304" pitchFamily="18" charset="0"/>
                        </a:rPr>
                        <a:t>Citation </a:t>
                      </a:r>
                      <a:endParaRPr lang="en-IN" sz="1400" dirty="0" smtClean="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1400" b="1" i="1" kern="1200" baseline="0" dirty="0" smtClean="0">
                          <a:solidFill>
                            <a:schemeClr val="dk1"/>
                          </a:solidFill>
                          <a:latin typeface="Times New Roman" panose="02020603050405020304" pitchFamily="18" charset="0"/>
                          <a:ea typeface="+mn-ea"/>
                          <a:cs typeface="Times New Roman" panose="02020603050405020304" pitchFamily="18" charset="0"/>
                        </a:rPr>
                        <a:t>Diabetes Care 27:474–477, 2004</a:t>
                      </a:r>
                      <a:endParaRPr lang="en-IN" sz="1400" dirty="0" smtClean="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latin typeface="Times New Roman" panose="02020603050405020304" pitchFamily="18" charset="0"/>
                          <a:cs typeface="Times New Roman" panose="02020603050405020304" pitchFamily="18" charset="0"/>
                        </a:rPr>
                        <a:t>Aim </a:t>
                      </a:r>
                      <a:endParaRPr lang="en-IN" sz="1400" dirty="0" smtClean="0">
                        <a:latin typeface="Times New Roman" panose="02020603050405020304" pitchFamily="18" charset="0"/>
                        <a:cs typeface="Times New Roman" panose="02020603050405020304" pitchFamily="18" charset="0"/>
                      </a:endParaRPr>
                    </a:p>
                  </a:txBody>
                  <a:tcPr/>
                </a:tc>
                <a:tc>
                  <a:txBody>
                    <a:bodyPr/>
                    <a:lstStyle/>
                    <a:p>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T compare the effectiveness of different types of footwear insoles in the diabetic neuropathic foot.</a:t>
                      </a:r>
                      <a:endParaRPr lang="en-IN" sz="1400" dirty="0" smtClean="0">
                        <a:latin typeface="Times New Roman" panose="02020603050405020304" pitchFamily="18" charset="0"/>
                        <a:cs typeface="Times New Roman" panose="02020603050405020304" pitchFamily="18" charset="0"/>
                      </a:endParaRPr>
                    </a:p>
                  </a:txBody>
                  <a:tcPr/>
                </a:tc>
              </a:tr>
              <a:tr h="370840">
                <a:tc>
                  <a:txBody>
                    <a:bodyPr/>
                    <a:lstStyle/>
                    <a:p>
                      <a:r>
                        <a:rPr lang="en-US" sz="1400" dirty="0" smtClean="0">
                          <a:latin typeface="Times New Roman" panose="02020603050405020304" pitchFamily="18" charset="0"/>
                          <a:cs typeface="Times New Roman" panose="02020603050405020304" pitchFamily="18" charset="0"/>
                        </a:rPr>
                        <a:t>Method</a:t>
                      </a:r>
                      <a:r>
                        <a:rPr lang="en-US" sz="1400" baseline="0" dirty="0" smtClean="0">
                          <a:latin typeface="Times New Roman" panose="02020603050405020304" pitchFamily="18" charset="0"/>
                          <a:cs typeface="Times New Roman" panose="02020603050405020304" pitchFamily="18" charset="0"/>
                        </a:rPr>
                        <a:t> </a:t>
                      </a:r>
                      <a:endParaRPr lang="en-IN" sz="1400" dirty="0">
                        <a:latin typeface="Times New Roman" panose="02020603050405020304" pitchFamily="18" charset="0"/>
                        <a:cs typeface="Times New Roman" panose="02020603050405020304" pitchFamily="18" charset="0"/>
                      </a:endParaRPr>
                    </a:p>
                  </a:txBody>
                  <a:tcPr/>
                </a:tc>
                <a:tc>
                  <a:txBody>
                    <a:bodyPr/>
                    <a:lstStyle/>
                    <a:p>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A sample of 241 consecutive diabetic patients</a:t>
                      </a:r>
                      <a:endParaRPr lang="en-IN" sz="1400" kern="1200" baseline="0" dirty="0" smtClean="0">
                        <a:solidFill>
                          <a:schemeClr val="dk1"/>
                        </a:solidFill>
                        <a:latin typeface="Times New Roman" panose="02020603050405020304" pitchFamily="18" charset="0"/>
                        <a:ea typeface="+mn-ea"/>
                        <a:cs typeface="Times New Roman" panose="02020603050405020304" pitchFamily="18" charset="0"/>
                      </a:endParaRPr>
                    </a:p>
                    <a:p>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(158 men and 83 women)attending the foot clinic with previous foot ulceration and those considered at high risk of foot ulceration were included in the study. The study groups consisted</a:t>
                      </a:r>
                      <a:endParaRPr lang="en-IN" sz="1400" kern="1200" baseline="0" dirty="0" smtClean="0">
                        <a:solidFill>
                          <a:schemeClr val="dk1"/>
                        </a:solidFill>
                        <a:latin typeface="Times New Roman" panose="02020603050405020304" pitchFamily="18" charset="0"/>
                        <a:ea typeface="+mn-ea"/>
                        <a:cs typeface="Times New Roman" panose="02020603050405020304" pitchFamily="18" charset="0"/>
                      </a:endParaRPr>
                    </a:p>
                    <a:p>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of group 1, patients provided with sandals with insoles made with microcellular rubber (</a:t>
                      </a:r>
                      <a:r>
                        <a:rPr lang="en-IN" sz="1400" i="1" kern="1200" baseline="0" dirty="0" smtClean="0">
                          <a:solidFill>
                            <a:schemeClr val="dk1"/>
                          </a:solidFill>
                          <a:latin typeface="Times New Roman" panose="02020603050405020304" pitchFamily="18" charset="0"/>
                          <a:ea typeface="+mn-ea"/>
                          <a:cs typeface="Times New Roman" panose="02020603050405020304" pitchFamily="18" charset="0"/>
                        </a:rPr>
                        <a:t>n  </a:t>
                      </a:r>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100); group 2, with sandals with polyurethane foam (</a:t>
                      </a:r>
                      <a:r>
                        <a:rPr lang="en-IN" sz="1400" i="1" kern="1200" baseline="0" dirty="0" smtClean="0">
                          <a:solidFill>
                            <a:schemeClr val="dk1"/>
                          </a:solidFill>
                          <a:latin typeface="Times New Roman" panose="02020603050405020304" pitchFamily="18" charset="0"/>
                          <a:ea typeface="+mn-ea"/>
                          <a:cs typeface="Times New Roman" panose="02020603050405020304" pitchFamily="18" charset="0"/>
                        </a:rPr>
                        <a:t>n59); group 3, with </a:t>
                      </a:r>
                      <a:r>
                        <a:rPr lang="en-IN" sz="1400" i="1" kern="1200" baseline="0" dirty="0" err="1" smtClean="0">
                          <a:solidFill>
                            <a:schemeClr val="dk1"/>
                          </a:solidFill>
                          <a:latin typeface="Times New Roman" panose="02020603050405020304" pitchFamily="18" charset="0"/>
                          <a:ea typeface="+mn-ea"/>
                          <a:cs typeface="Times New Roman" panose="02020603050405020304" pitchFamily="18" charset="0"/>
                        </a:rPr>
                        <a:t>molded</a:t>
                      </a:r>
                      <a:r>
                        <a:rPr lang="en-IN" sz="1400" i="1" kern="1200" baseline="0" dirty="0" smtClean="0">
                          <a:solidFill>
                            <a:schemeClr val="dk1"/>
                          </a:solidFill>
                          <a:latin typeface="Times New Roman" panose="02020603050405020304" pitchFamily="18" charset="0"/>
                          <a:ea typeface="+mn-ea"/>
                          <a:cs typeface="Times New Roman" panose="02020603050405020304" pitchFamily="18" charset="0"/>
                        </a:rPr>
                        <a:t> insoles (n </a:t>
                      </a:r>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32); and group 4, with their own footwear containing leather board insoles (</a:t>
                      </a:r>
                      <a:r>
                        <a:rPr lang="en-IN" sz="1400" i="1" kern="1200" baseline="0" dirty="0" smtClean="0">
                          <a:solidFill>
                            <a:schemeClr val="dk1"/>
                          </a:solidFill>
                          <a:latin typeface="Times New Roman" panose="02020603050405020304" pitchFamily="18" charset="0"/>
                          <a:ea typeface="+mn-ea"/>
                          <a:cs typeface="Times New Roman" panose="02020603050405020304" pitchFamily="18" charset="0"/>
                        </a:rPr>
                        <a:t>n50). Neuropathy </a:t>
                      </a:r>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status was assessed using a </a:t>
                      </a:r>
                      <a:r>
                        <a:rPr lang="en-IN" sz="1400" kern="1200" baseline="0" dirty="0" err="1" smtClean="0">
                          <a:solidFill>
                            <a:schemeClr val="dk1"/>
                          </a:solidFill>
                          <a:latin typeface="Times New Roman" panose="02020603050405020304" pitchFamily="18" charset="0"/>
                          <a:ea typeface="+mn-ea"/>
                          <a:cs typeface="Times New Roman" panose="02020603050405020304" pitchFamily="18" charset="0"/>
                        </a:rPr>
                        <a:t>biothesiometer</a:t>
                      </a:r>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 Plantar pressure was measured using the RS Scan </a:t>
                      </a:r>
                      <a:r>
                        <a:rPr lang="en-IN" sz="1400" kern="1200" baseline="0" dirty="0" err="1" smtClean="0">
                          <a:solidFill>
                            <a:schemeClr val="dk1"/>
                          </a:solidFill>
                          <a:latin typeface="Times New Roman" panose="02020603050405020304" pitchFamily="18" charset="0"/>
                          <a:ea typeface="+mn-ea"/>
                          <a:cs typeface="Times New Roman" panose="02020603050405020304" pitchFamily="18" charset="0"/>
                        </a:rPr>
                        <a:t>inshoe</a:t>
                      </a:r>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 pressure measurement system. Data obtained from the metatarsal heads were used as the peak pressure. The state of the sandals was assessed after 9 months. The patients were considered</a:t>
                      </a:r>
                      <a:endParaRPr lang="en-IN" sz="1400" kern="1200" baseline="0" dirty="0" smtClean="0">
                        <a:solidFill>
                          <a:schemeClr val="dk1"/>
                        </a:solidFill>
                        <a:latin typeface="Times New Roman" panose="02020603050405020304" pitchFamily="18" charset="0"/>
                        <a:ea typeface="+mn-ea"/>
                        <a:cs typeface="Times New Roman" panose="02020603050405020304" pitchFamily="18" charset="0"/>
                      </a:endParaRPr>
                    </a:p>
                    <a:p>
                      <a:r>
                        <a:rPr lang="en-IN" sz="1400" kern="1200" baseline="0" dirty="0" smtClean="0">
                          <a:solidFill>
                            <a:schemeClr val="dk1"/>
                          </a:solidFill>
                          <a:latin typeface="Times New Roman" panose="02020603050405020304" pitchFamily="18" charset="0"/>
                          <a:ea typeface="+mn-ea"/>
                          <a:cs typeface="Times New Roman" panose="02020603050405020304" pitchFamily="18" charset="0"/>
                        </a:rPr>
                        <a:t>to have had an ulcer relapse when either a new ulcer appeared at the site of a previous one or a new foot ulcer appeared in a different area.</a:t>
                      </a:r>
                      <a:endParaRPr lang="en-IN" sz="14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57200" y="1600200"/>
          <a:ext cx="8229600" cy="2377440"/>
        </p:xfrm>
        <a:graphic>
          <a:graphicData uri="http://schemas.openxmlformats.org/drawingml/2006/table">
            <a:tbl>
              <a:tblPr firstRow="1" bandRow="1">
                <a:tableStyleId>{5C22544A-7EE6-4342-B048-85BDC9FD1C3A}</a:tableStyleId>
              </a:tblPr>
              <a:tblGrid>
                <a:gridCol w="1954560"/>
                <a:gridCol w="6275040"/>
              </a:tblGrid>
              <a:tr h="370840">
                <a:tc>
                  <a:txBody>
                    <a:bodyPr/>
                    <a:lstStyle/>
                    <a:p>
                      <a:r>
                        <a:rPr lang="en-US" sz="1400" dirty="0" smtClean="0">
                          <a:latin typeface="Times New Roman" panose="02020603050405020304" pitchFamily="18" charset="0"/>
                          <a:cs typeface="Times New Roman" panose="02020603050405020304" pitchFamily="18" charset="0"/>
                        </a:rPr>
                        <a:t>Result </a:t>
                      </a:r>
                      <a:endParaRPr lang="en-IN" sz="1400" dirty="0">
                        <a:latin typeface="Times New Roman" panose="02020603050405020304" pitchFamily="18" charset="0"/>
                        <a:cs typeface="Times New Roman" panose="02020603050405020304" pitchFamily="18" charset="0"/>
                      </a:endParaRPr>
                    </a:p>
                  </a:txBody>
                  <a:tcPr/>
                </a:tc>
                <a:tc>
                  <a:txBody>
                    <a:bodyPr/>
                    <a:lstStyle/>
                    <a:p>
                      <a:r>
                        <a:rPr lang="en-IN" sz="1800" b="1" kern="1200" baseline="0" dirty="0" smtClean="0">
                          <a:solidFill>
                            <a:schemeClr val="lt1"/>
                          </a:solidFill>
                          <a:latin typeface="Times New Roman" panose="02020603050405020304" pitchFamily="18" charset="0"/>
                          <a:ea typeface="+mn-ea"/>
                          <a:cs typeface="Times New Roman" panose="02020603050405020304" pitchFamily="18" charset="0"/>
                        </a:rPr>
                        <a:t>Patients who were using therapeutic footwear showed lower foot pressure (</a:t>
                      </a:r>
                      <a:r>
                        <a:rPr lang="en-IN" sz="1800" b="1" i="1" kern="1200" baseline="0" dirty="0" smtClean="0">
                          <a:solidFill>
                            <a:schemeClr val="lt1"/>
                          </a:solidFill>
                          <a:latin typeface="Times New Roman" panose="02020603050405020304" pitchFamily="18" charset="0"/>
                          <a:ea typeface="+mn-ea"/>
                          <a:cs typeface="Times New Roman" panose="02020603050405020304" pitchFamily="18" charset="0"/>
                        </a:rPr>
                        <a:t>P =0.0001), while those </a:t>
                      </a:r>
                      <a:r>
                        <a:rPr lang="en-IN" sz="1800" b="1" kern="1200" baseline="0" dirty="0" smtClean="0">
                          <a:solidFill>
                            <a:schemeClr val="lt1"/>
                          </a:solidFill>
                          <a:latin typeface="Times New Roman" panose="02020603050405020304" pitchFamily="18" charset="0"/>
                          <a:ea typeface="+mn-ea"/>
                          <a:cs typeface="Times New Roman" panose="02020603050405020304" pitchFamily="18" charset="0"/>
                        </a:rPr>
                        <a:t>who used the </a:t>
                      </a:r>
                      <a:r>
                        <a:rPr lang="en-IN" sz="1800" b="1" kern="1200" baseline="0" dirty="0" err="1" smtClean="0">
                          <a:solidFill>
                            <a:schemeClr val="lt1"/>
                          </a:solidFill>
                          <a:latin typeface="Times New Roman" panose="02020603050405020304" pitchFamily="18" charset="0"/>
                          <a:ea typeface="+mn-ea"/>
                          <a:cs typeface="Times New Roman" panose="02020603050405020304" pitchFamily="18" charset="0"/>
                        </a:rPr>
                        <a:t>nontherapeutic</a:t>
                      </a:r>
                      <a:r>
                        <a:rPr lang="en-IN" sz="1800" b="1" kern="1200" baseline="0" dirty="0" smtClean="0">
                          <a:solidFill>
                            <a:schemeClr val="lt1"/>
                          </a:solidFill>
                          <a:latin typeface="Times New Roman" panose="02020603050405020304" pitchFamily="18" charset="0"/>
                          <a:ea typeface="+mn-ea"/>
                          <a:cs typeface="Times New Roman" panose="02020603050405020304" pitchFamily="18" charset="0"/>
                        </a:rPr>
                        <a:t> footwear showed an increased foot pressure (group 4, 40.720.5 </a:t>
                      </a:r>
                      <a:r>
                        <a:rPr lang="en-IN" sz="1800" b="1" kern="1200" baseline="0" dirty="0" err="1" smtClean="0">
                          <a:solidFill>
                            <a:schemeClr val="lt1"/>
                          </a:solidFill>
                          <a:latin typeface="Times New Roman" panose="02020603050405020304" pitchFamily="18" charset="0"/>
                          <a:ea typeface="+mn-ea"/>
                          <a:cs typeface="Times New Roman" panose="02020603050405020304" pitchFamily="18" charset="0"/>
                        </a:rPr>
                        <a:t>kPa</a:t>
                      </a:r>
                      <a:r>
                        <a:rPr lang="en-IN" sz="1800" b="1" kern="1200" baseline="0" dirty="0" smtClean="0">
                          <a:solidFill>
                            <a:schemeClr val="lt1"/>
                          </a:solidFill>
                          <a:latin typeface="Times New Roman" panose="02020603050405020304" pitchFamily="18" charset="0"/>
                          <a:ea typeface="+mn-ea"/>
                          <a:cs typeface="Times New Roman" panose="02020603050405020304" pitchFamily="18" charset="0"/>
                        </a:rPr>
                        <a:t>; </a:t>
                      </a:r>
                      <a:r>
                        <a:rPr lang="en-IN" sz="1800" b="1" i="1" kern="1200" baseline="0" dirty="0" smtClean="0">
                          <a:solidFill>
                            <a:schemeClr val="lt1"/>
                          </a:solidFill>
                          <a:latin typeface="Times New Roman" panose="02020603050405020304" pitchFamily="18" charset="0"/>
                          <a:ea typeface="+mn-ea"/>
                          <a:cs typeface="Times New Roman" panose="02020603050405020304" pitchFamily="18" charset="0"/>
                        </a:rPr>
                        <a:t>P =0.008). The occurrence of new lesions was significantly higher in patients in group 4 </a:t>
                      </a:r>
                      <a:r>
                        <a:rPr lang="en-IN" sz="1800" b="1" kern="1200" baseline="0" dirty="0" smtClean="0">
                          <a:solidFill>
                            <a:schemeClr val="lt1"/>
                          </a:solidFill>
                          <a:latin typeface="Times New Roman" panose="02020603050405020304" pitchFamily="18" charset="0"/>
                          <a:ea typeface="+mn-ea"/>
                          <a:cs typeface="Times New Roman" panose="02020603050405020304" pitchFamily="18" charset="0"/>
                        </a:rPr>
                        <a:t>(33%) when compared with that of all other groups (4%).</a:t>
                      </a:r>
                      <a:endParaRPr lang="en-IN" dirty="0">
                        <a:latin typeface="Times New Roman" panose="02020603050405020304" pitchFamily="18" charset="0"/>
                        <a:cs typeface="Times New Roman" panose="02020603050405020304" pitchFamily="18" charset="0"/>
                      </a:endParaRPr>
                    </a:p>
                  </a:txBody>
                  <a:tcPr/>
                </a:tc>
              </a:tr>
              <a:tr h="370840">
                <a:tc>
                  <a:txBody>
                    <a:bodyPr/>
                    <a:lstStyle/>
                    <a:p>
                      <a:r>
                        <a:rPr lang="en-US" sz="1400" dirty="0" smtClean="0">
                          <a:latin typeface="Times New Roman" panose="02020603050405020304" pitchFamily="18" charset="0"/>
                          <a:cs typeface="Times New Roman" panose="02020603050405020304" pitchFamily="18" charset="0"/>
                        </a:rPr>
                        <a:t>Conclusion </a:t>
                      </a:r>
                      <a:endParaRPr lang="en-IN" sz="1400" dirty="0">
                        <a:latin typeface="Times New Roman" panose="02020603050405020304" pitchFamily="18" charset="0"/>
                        <a:cs typeface="Times New Roman" panose="02020603050405020304" pitchFamily="18" charset="0"/>
                      </a:endParaRPr>
                    </a:p>
                  </a:txBody>
                  <a:tcPr/>
                </a:tc>
                <a:tc>
                  <a:txBody>
                    <a:bodyPr/>
                    <a:lstStyle/>
                    <a:p>
                      <a:r>
                        <a:rPr lang="en-IN" sz="1800" kern="1200" baseline="0" dirty="0" smtClean="0">
                          <a:solidFill>
                            <a:schemeClr val="dk1"/>
                          </a:solidFill>
                          <a:latin typeface="Times New Roman" panose="02020603050405020304" pitchFamily="18" charset="0"/>
                          <a:ea typeface="+mn-ea"/>
                          <a:cs typeface="Times New Roman" panose="02020603050405020304" pitchFamily="18" charset="0"/>
                        </a:rPr>
                        <a:t>Therapeutic footwear is useful to reduce new ulceration and consequently the amputation rate in the diabetic population</a:t>
                      </a:r>
                      <a:endParaRPr lang="en-IN"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Times New Roman" panose="02020603050405020304" pitchFamily="18" charset="0"/>
                <a:cs typeface="Times New Roman" panose="02020603050405020304" pitchFamily="18" charset="0"/>
              </a:rPr>
              <a:t>DISTAL SYMMETRICAL POLYNEUROPATHY</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484784"/>
            <a:ext cx="9144000" cy="5373216"/>
          </a:xfrm>
        </p:spPr>
        <p:txBody>
          <a:bodyPr>
            <a:normAutofit/>
          </a:bodyPr>
          <a:lstStyle/>
          <a:p>
            <a:pPr>
              <a:lnSpc>
                <a:spcPct val="150000"/>
              </a:lnSpc>
              <a:buFont typeface="Wingdings" panose="05000000000000000000" pitchFamily="2" charset="2"/>
              <a:buChar char="ü"/>
            </a:pPr>
            <a:r>
              <a:rPr lang="en-US" sz="2800" dirty="0" smtClean="0">
                <a:latin typeface="Times New Roman" panose="02020603050405020304" pitchFamily="18" charset="0"/>
                <a:cs typeface="Times New Roman" panose="02020603050405020304" pitchFamily="18" charset="0"/>
              </a:rPr>
              <a:t>Most common type</a:t>
            </a:r>
            <a:endParaRPr lang="en-US" sz="2800" dirty="0" smtClean="0">
              <a:latin typeface="Times New Roman" panose="02020603050405020304" pitchFamily="18" charset="0"/>
              <a:cs typeface="Times New Roman" panose="02020603050405020304" pitchFamily="18" charset="0"/>
            </a:endParaRPr>
          </a:p>
          <a:p>
            <a:pPr>
              <a:lnSpc>
                <a:spcPct val="150000"/>
              </a:lnSpc>
              <a:buNone/>
            </a:pPr>
            <a:r>
              <a:rPr lang="en-US" sz="2800" dirty="0" smtClean="0">
                <a:latin typeface="Times New Roman" panose="02020603050405020304" pitchFamily="18" charset="0"/>
                <a:cs typeface="Times New Roman" panose="02020603050405020304" pitchFamily="18" charset="0"/>
              </a:rPr>
              <a:t>C/F:</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Sphincter weakness</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Numbness and tingling in lower limbs – worst at night</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err="1" smtClean="0">
                <a:latin typeface="Times New Roman" panose="02020603050405020304" pitchFamily="18" charset="0"/>
                <a:cs typeface="Times New Roman" panose="02020603050405020304" pitchFamily="18" charset="0"/>
              </a:rPr>
              <a:t>Trophic</a:t>
            </a:r>
            <a:r>
              <a:rPr lang="en-US" sz="2800" dirty="0" smtClean="0">
                <a:latin typeface="Times New Roman" panose="02020603050405020304" pitchFamily="18" charset="0"/>
                <a:cs typeface="Times New Roman" panose="02020603050405020304" pitchFamily="18" charset="0"/>
              </a:rPr>
              <a:t> changes in form of ulcers – seen in the distal areas of skin and joints</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Usually ankle jerk is lost  </a:t>
            </a:r>
            <a:endParaRPr lang="en-I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85392"/>
            <a:ext cx="9144000" cy="5472608"/>
          </a:xfrm>
        </p:spPr>
        <p:txBody>
          <a:bodyPr>
            <a:normAutofit/>
          </a:bodyPr>
          <a:lstStyle/>
          <a:p>
            <a:pPr>
              <a:lnSpc>
                <a:spcPct val="150000"/>
              </a:lnSpc>
            </a:pPr>
            <a:r>
              <a:rPr lang="en-US" sz="2800" dirty="0" smtClean="0">
                <a:latin typeface="Times New Roman" panose="02020603050405020304" pitchFamily="18" charset="0"/>
                <a:cs typeface="Times New Roman" panose="02020603050405020304" pitchFamily="18" charset="0"/>
              </a:rPr>
              <a:t>Mild muscle weakness</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Loss of vibration </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Ataxic gait ( due to weakness and sensory loss)</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Symptoms mimic </a:t>
            </a:r>
            <a:r>
              <a:rPr lang="en-US" sz="2800" dirty="0" err="1" smtClean="0">
                <a:latin typeface="Times New Roman" panose="02020603050405020304" pitchFamily="18" charset="0"/>
                <a:cs typeface="Times New Roman" panose="02020603050405020304" pitchFamily="18" charset="0"/>
              </a:rPr>
              <a:t>tabes</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dorsalis</a:t>
            </a:r>
            <a:r>
              <a:rPr lang="en-US" sz="2800" dirty="0" smtClean="0">
                <a:latin typeface="Times New Roman" panose="02020603050405020304" pitchFamily="18" charset="0"/>
                <a:cs typeface="Times New Roman" panose="02020603050405020304" pitchFamily="18" charset="0"/>
              </a:rPr>
              <a:t>, but raised blood sugar levels provides differential diagnosis</a:t>
            </a:r>
            <a:endParaRPr lang="en-I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MONONEUROPATHY MULTIPLEX</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40768"/>
            <a:ext cx="9144000" cy="5517232"/>
          </a:xfrm>
        </p:spPr>
        <p:txBody>
          <a:bodyPr>
            <a:normAutofit/>
          </a:bodyPr>
          <a:lstStyle/>
          <a:p>
            <a:pPr>
              <a:lnSpc>
                <a:spcPct val="150000"/>
              </a:lnSpc>
            </a:pPr>
            <a:r>
              <a:rPr lang="en-US" sz="2800" dirty="0" smtClean="0">
                <a:latin typeface="Times New Roman" panose="02020603050405020304" pitchFamily="18" charset="0"/>
                <a:cs typeface="Times New Roman" panose="02020603050405020304" pitchFamily="18" charset="0"/>
              </a:rPr>
              <a:t>Affects older patients who have a mild or undiagnosed diabetic condition</a:t>
            </a:r>
            <a:endParaRPr lang="en-US" sz="2800" dirty="0" smtClean="0">
              <a:latin typeface="Times New Roman" panose="02020603050405020304" pitchFamily="18" charset="0"/>
              <a:cs typeface="Times New Roman" panose="02020603050405020304" pitchFamily="18" charset="0"/>
            </a:endParaRPr>
          </a:p>
          <a:p>
            <a:pPr>
              <a:lnSpc>
                <a:spcPct val="150000"/>
              </a:lnSpc>
            </a:pPr>
            <a:endParaRPr lang="en-US" sz="2800" dirty="0">
              <a:latin typeface="Times New Roman" panose="02020603050405020304" pitchFamily="18" charset="0"/>
              <a:cs typeface="Times New Roman" panose="02020603050405020304" pitchFamily="18" charset="0"/>
            </a:endParaRPr>
          </a:p>
          <a:p>
            <a:pPr>
              <a:lnSpc>
                <a:spcPct val="150000"/>
              </a:lnSpc>
            </a:pP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Usually involves nerve trunks supplying the pelvic and upper leg muscles</a:t>
            </a:r>
            <a:endParaRPr lang="en-US" sz="2800" dirty="0" smtClean="0">
              <a:latin typeface="Times New Roman" panose="02020603050405020304" pitchFamily="18" charset="0"/>
              <a:cs typeface="Times New Roman" panose="02020603050405020304" pitchFamily="18" charset="0"/>
            </a:endParaRPr>
          </a:p>
          <a:p>
            <a:pPr marL="514350" indent="-514350"/>
            <a:endParaRPr lang="en-US"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nSpc>
                <a:spcPct val="150000"/>
              </a:lnSpc>
              <a:buNone/>
            </a:pPr>
            <a:r>
              <a:rPr lang="en-US" sz="2800" dirty="0" smtClean="0">
                <a:latin typeface="Times New Roman" panose="02020603050405020304" pitchFamily="18" charset="0"/>
                <a:cs typeface="Times New Roman" panose="02020603050405020304" pitchFamily="18" charset="0"/>
              </a:rPr>
              <a:t>Signs and </a:t>
            </a:r>
            <a:r>
              <a:rPr lang="en-US" sz="2800" dirty="0" err="1" smtClean="0">
                <a:latin typeface="Times New Roman" panose="02020603050405020304" pitchFamily="18" charset="0"/>
                <a:cs typeface="Times New Roman" panose="02020603050405020304" pitchFamily="18" charset="0"/>
              </a:rPr>
              <a:t>symptomes</a:t>
            </a:r>
            <a:r>
              <a:rPr 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800" dirty="0" smtClean="0">
                <a:latin typeface="Times New Roman" panose="02020603050405020304" pitchFamily="18" charset="0"/>
                <a:cs typeface="Times New Roman" panose="02020603050405020304" pitchFamily="18" charset="0"/>
              </a:rPr>
              <a:t>Pain: sharp and shooting</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pPr>
            <a:r>
              <a:rPr lang="en-US" sz="2800" dirty="0" smtClean="0">
                <a:latin typeface="Times New Roman" panose="02020603050405020304" pitchFamily="18" charset="0"/>
                <a:cs typeface="Times New Roman" panose="02020603050405020304" pitchFamily="18" charset="0"/>
              </a:rPr>
              <a:t>Frequently present in lumbar or hip region</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pPr>
            <a:r>
              <a:rPr lang="en-US" sz="2800" dirty="0" smtClean="0">
                <a:latin typeface="Times New Roman" panose="02020603050405020304" pitchFamily="18" charset="0"/>
                <a:cs typeface="Times New Roman" panose="02020603050405020304" pitchFamily="18" charset="0"/>
              </a:rPr>
              <a:t>More severe in night</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2"/>
            </a:pPr>
            <a:r>
              <a:rPr lang="en-US" sz="2800" dirty="0" smtClean="0">
                <a:latin typeface="Times New Roman" panose="02020603050405020304" pitchFamily="18" charset="0"/>
                <a:cs typeface="Times New Roman" panose="02020603050405020304" pitchFamily="18" charset="0"/>
              </a:rPr>
              <a:t>Muscle weakness and atrophy in the affected group</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2"/>
            </a:pPr>
            <a:r>
              <a:rPr lang="en-US" sz="2800" dirty="0" smtClean="0">
                <a:latin typeface="Times New Roman" panose="02020603050405020304" pitchFamily="18" charset="0"/>
                <a:cs typeface="Times New Roman" panose="02020603050405020304" pitchFamily="18" charset="0"/>
              </a:rPr>
              <a:t>Deep and superficial sensations are mildly affected.</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2"/>
            </a:pPr>
            <a:r>
              <a:rPr lang="en-US" sz="2800" dirty="0" smtClean="0">
                <a:latin typeface="Times New Roman" panose="02020603050405020304" pitchFamily="18" charset="0"/>
                <a:cs typeface="Times New Roman" panose="02020603050405020304" pitchFamily="18" charset="0"/>
              </a:rPr>
              <a:t>Sphincter disturbances are present resulting in urinary incontinence.</a:t>
            </a:r>
            <a:endParaRPr lang="en-I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PATHOLOGY </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800" dirty="0" smtClean="0">
                <a:latin typeface="Times New Roman" panose="02020603050405020304" pitchFamily="18" charset="0"/>
                <a:cs typeface="Times New Roman" panose="02020603050405020304" pitchFamily="18" charset="0"/>
              </a:rPr>
              <a:t>It is thought that metabolic activity of the </a:t>
            </a:r>
            <a:r>
              <a:rPr lang="en-US" sz="2800" dirty="0" err="1" smtClean="0">
                <a:latin typeface="Times New Roman" panose="02020603050405020304" pitchFamily="18" charset="0"/>
                <a:cs typeface="Times New Roman" panose="02020603050405020304" pitchFamily="18" charset="0"/>
              </a:rPr>
              <a:t>schwann</a:t>
            </a:r>
            <a:r>
              <a:rPr lang="en-US" sz="2800" dirty="0" smtClean="0">
                <a:latin typeface="Times New Roman" panose="02020603050405020304" pitchFamily="18" charset="0"/>
                <a:cs typeface="Times New Roman" panose="02020603050405020304" pitchFamily="18" charset="0"/>
              </a:rPr>
              <a:t> cell is altered by the disease process or it may be due to ischemic changes secondary to the disease which occurs in the </a:t>
            </a:r>
            <a:r>
              <a:rPr lang="en-US" sz="2800" dirty="0" err="1" smtClean="0">
                <a:latin typeface="Times New Roman" panose="02020603050405020304" pitchFamily="18" charset="0"/>
                <a:cs typeface="Times New Roman" panose="02020603050405020304" pitchFamily="18" charset="0"/>
              </a:rPr>
              <a:t>vasa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nervorum</a:t>
            </a:r>
            <a:r>
              <a:rPr lang="en-US" sz="2800" dirty="0" smtClean="0">
                <a:latin typeface="Times New Roman" panose="02020603050405020304" pitchFamily="18" charset="0"/>
                <a:cs typeface="Times New Roman" panose="02020603050405020304" pitchFamily="18" charset="0"/>
              </a:rPr>
              <a:t>.</a:t>
            </a:r>
            <a:endParaRPr lang="en-I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Assessment</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nSpc>
                <a:spcPct val="150000"/>
              </a:lnSpc>
            </a:pPr>
            <a:r>
              <a:rPr lang="en-US" dirty="0" smtClean="0">
                <a:latin typeface="Times New Roman" panose="02020603050405020304" pitchFamily="18" charset="0"/>
                <a:cs typeface="Times New Roman" panose="02020603050405020304" pitchFamily="18" charset="0"/>
              </a:rPr>
              <a:t>Here multiple systems are involved, hence multiple system examination is </a:t>
            </a:r>
            <a:r>
              <a:rPr lang="en-US" dirty="0" err="1" smtClean="0">
                <a:latin typeface="Times New Roman" panose="02020603050405020304" pitchFamily="18" charset="0"/>
                <a:cs typeface="Times New Roman" panose="02020603050405020304" pitchFamily="18" charset="0"/>
              </a:rPr>
              <a:t>necessory</a:t>
            </a:r>
            <a:r>
              <a:rPr lang="en-US" dirty="0" smtClean="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PHYSIOTHERAPY MANAGEMENT</a:t>
            </a:r>
            <a:endParaRPr lang="en-I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514350" indent="-514350">
              <a:lnSpc>
                <a:spcPct val="150000"/>
              </a:lnSpc>
              <a:buFont typeface="+mj-lt"/>
              <a:buAutoNum type="arabicPeriod"/>
            </a:pPr>
            <a:r>
              <a:rPr lang="en-US" sz="2800" dirty="0" smtClean="0">
                <a:latin typeface="Times New Roman" panose="02020603050405020304" pitchFamily="18" charset="0"/>
                <a:cs typeface="Times New Roman" panose="02020603050405020304" pitchFamily="18" charset="0"/>
              </a:rPr>
              <a:t>Restore the normal range of motion</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pPr>
            <a:r>
              <a:rPr lang="en-US" sz="2800" dirty="0" smtClean="0">
                <a:latin typeface="Times New Roman" panose="02020603050405020304" pitchFamily="18" charset="0"/>
                <a:cs typeface="Times New Roman" panose="02020603050405020304" pitchFamily="18" charset="0"/>
              </a:rPr>
              <a:t>Free exercises</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pPr>
            <a:r>
              <a:rPr lang="en-US" sz="2800" dirty="0" smtClean="0">
                <a:latin typeface="Times New Roman" panose="02020603050405020304" pitchFamily="18" charset="0"/>
                <a:cs typeface="Times New Roman" panose="02020603050405020304" pitchFamily="18" charset="0"/>
              </a:rPr>
              <a:t>Stretching exercises</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pPr>
            <a:endParaRPr lang="en-US" sz="2800" dirty="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startAt="2"/>
            </a:pPr>
            <a:r>
              <a:rPr lang="en-US" sz="2800" dirty="0" smtClean="0">
                <a:latin typeface="Times New Roman" panose="02020603050405020304" pitchFamily="18" charset="0"/>
                <a:cs typeface="Times New Roman" panose="02020603050405020304" pitchFamily="18" charset="0"/>
              </a:rPr>
              <a:t>Increase muscle strength and/or endurance</a:t>
            </a:r>
            <a:endParaRPr lang="en-US" sz="2800" dirty="0" smtClean="0">
              <a:latin typeface="Times New Roman" panose="02020603050405020304" pitchFamily="18" charset="0"/>
              <a:cs typeface="Times New Roman" panose="02020603050405020304" pitchFamily="18" charset="0"/>
            </a:endParaRPr>
          </a:p>
          <a:p>
            <a:pPr marL="514350" indent="-514350">
              <a:lnSpc>
                <a:spcPct val="150000"/>
              </a:lnSpc>
            </a:pPr>
            <a:r>
              <a:rPr lang="en-US" sz="2800" dirty="0" smtClean="0">
                <a:latin typeface="Times New Roman" panose="02020603050405020304" pitchFamily="18" charset="0"/>
                <a:cs typeface="Times New Roman" panose="02020603050405020304" pitchFamily="18" charset="0"/>
              </a:rPr>
              <a:t>PRE</a:t>
            </a:r>
            <a:endParaRPr lang="en-US" sz="2800" dirty="0" smtClean="0">
              <a:latin typeface="Times New Roman" panose="02020603050405020304" pitchFamily="18" charset="0"/>
              <a:cs typeface="Times New Roman" panose="02020603050405020304" pitchFamily="18" charset="0"/>
            </a:endParaRPr>
          </a:p>
          <a:p>
            <a:pPr marL="514350" indent="-514350"/>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7175</Words>
  <Application>WPS Presentation</Application>
  <PresentationFormat>On-screen Show (4:3)</PresentationFormat>
  <Paragraphs>231</Paragraphs>
  <Slides>23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Arial</vt:lpstr>
      <vt:lpstr>SimSun</vt:lpstr>
      <vt:lpstr>Wingdings</vt:lpstr>
      <vt:lpstr>Times New Roman</vt:lpstr>
      <vt:lpstr>Microsoft YaHei</vt:lpstr>
      <vt:lpstr>Arial Unicode MS</vt:lpstr>
      <vt:lpstr>Calibri</vt:lpstr>
      <vt:lpstr>Office Theme</vt:lpstr>
      <vt:lpstr>DIABETIC POLYNEUROPATHY</vt:lpstr>
      <vt:lpstr>PowerPoint 演示文稿</vt:lpstr>
      <vt:lpstr>DISTAL SYMMETRICAL POLYNEUROPATHY</vt:lpstr>
      <vt:lpstr>PowerPoint 演示文稿</vt:lpstr>
      <vt:lpstr>MONONEUROPATHY MULTIPLEX</vt:lpstr>
      <vt:lpstr>PowerPoint 演示文稿</vt:lpstr>
      <vt:lpstr>PATHOLOGY </vt:lpstr>
      <vt:lpstr>Assessment</vt:lpstr>
      <vt:lpstr>PHYSIOTHERAPY MANAGEMENT</vt:lpstr>
      <vt:lpstr>PowerPoint 演示文稿</vt:lpstr>
      <vt:lpstr>Diabetic Foot </vt:lpstr>
      <vt:lpstr>PowerPoint 演示文稿</vt:lpstr>
      <vt:lpstr>PowerPoint 演示文稿</vt:lpstr>
      <vt:lpstr>Signs and symptoms</vt:lpstr>
      <vt:lpstr>Assessment</vt:lpstr>
      <vt:lpstr>Management</vt:lpstr>
      <vt:lpstr>PowerPoint 演示文稿</vt:lpstr>
      <vt:lpstr>What is the” best method for “off loading in diabetic foot ulcer?</vt:lpstr>
      <vt:lpstr>Off-Loading the Diabetic Foot Wound</vt:lpstr>
      <vt:lpstr>PowerPoint 演示文稿</vt:lpstr>
      <vt:lpstr>Can shoe modification prevent ulcer formation in diabetic foot?</vt:lpstr>
      <vt:lpstr>Effectiveness of different types of footwear insoles for the diabetic neuropathic foot</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DIABETIC POLYNEUROPATHY</dc:title>
  <dc:creator>Megha</dc:creator>
  <cp:lastModifiedBy>ACER</cp:lastModifiedBy>
  <cp:revision>25</cp:revision>
  <dcterms:created xsi:type="dcterms:W3CDTF">2013-12-30T17:04:00Z</dcterms:created>
  <dcterms:modified xsi:type="dcterms:W3CDTF">2020-08-14T10:48:50Z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1033-11.2.0.9629</vt:lpwstr>
  </property>
</Properties>
</file>