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60" r:id="rId15"/>
    <p:sldId id="271" r:id="rId16"/>
    <p:sldId id="261" r:id="rId17"/>
    <p:sldId id="289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7" r:id="rId26"/>
    <p:sldId id="288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9155113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701800"/>
            <a:ext cx="6908800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927350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EARLY DETECTION OF BRAIN DAMAGED CHILD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/>
          <a:p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Dhwani</a:t>
            </a:r>
            <a:r>
              <a:rPr lang="en-IN" dirty="0" smtClean="0"/>
              <a:t> </a:t>
            </a:r>
            <a:r>
              <a:rPr lang="en-IN" dirty="0" err="1" smtClean="0"/>
              <a:t>Chanpura</a:t>
            </a:r>
            <a:endParaRPr lang="en-IN" dirty="0"/>
          </a:p>
        </p:txBody>
      </p:sp>
      <p:sp>
        <p:nvSpPr>
          <p:cNvPr id="4" name="Text Box 3"/>
          <p:cNvSpPr txBox="1"/>
          <p:nvPr/>
        </p:nvSpPr>
        <p:spPr>
          <a:xfrm>
            <a:off x="2691130" y="4335780"/>
            <a:ext cx="59734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BY: DHWANI CHANPURA</a:t>
            </a:r>
            <a:endParaRPr lang="en-US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lvl="0"/>
            <a:r>
              <a:rPr lang="en-IN" dirty="0" smtClean="0"/>
              <a:t>4) </a:t>
            </a:r>
            <a:r>
              <a:rPr lang="en-IN" dirty="0"/>
              <a:t>Chorionic villus biopsy</a:t>
            </a:r>
            <a:r>
              <a:rPr lang="en-IN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IN" sz="2800" dirty="0"/>
              <a:t>Chorionic villi are fluid like tissue placed near placenta</a:t>
            </a:r>
            <a:r>
              <a:rPr lang="en-IN" sz="2800" dirty="0" smtClean="0"/>
              <a:t>.</a:t>
            </a:r>
            <a:endParaRPr lang="en-IN" sz="2800" dirty="0" smtClean="0"/>
          </a:p>
          <a:p>
            <a:pPr lvl="0"/>
            <a:endParaRPr lang="en-IN" sz="2800" dirty="0"/>
          </a:p>
          <a:p>
            <a:pPr lvl="0"/>
            <a:r>
              <a:rPr lang="en-IN" sz="2800" dirty="0"/>
              <a:t>It is a technique which is carried out </a:t>
            </a:r>
            <a:r>
              <a:rPr lang="en-IN" sz="2800" dirty="0" err="1"/>
              <a:t>transabdominally</a:t>
            </a:r>
            <a:r>
              <a:rPr lang="en-IN" sz="2800" dirty="0" smtClean="0"/>
              <a:t>.</a:t>
            </a:r>
            <a:endParaRPr lang="en-IN" sz="2800" dirty="0" smtClean="0"/>
          </a:p>
          <a:p>
            <a:pPr lvl="0"/>
            <a:endParaRPr lang="en-IN" sz="2800" dirty="0"/>
          </a:p>
          <a:p>
            <a:pPr lvl="0"/>
            <a:r>
              <a:rPr lang="en-IN" sz="2800" dirty="0"/>
              <a:t>Fragments of chorionic villi are removed under ultrasound guidance and inspected for genetic </a:t>
            </a:r>
            <a:r>
              <a:rPr lang="en-IN" sz="2800" dirty="0" err="1"/>
              <a:t>fetal</a:t>
            </a:r>
            <a:r>
              <a:rPr lang="en-IN" sz="2800" dirty="0"/>
              <a:t> abnormality such as down’s syndrome</a:t>
            </a:r>
            <a:r>
              <a:rPr lang="en-IN" sz="2800" dirty="0" smtClean="0"/>
              <a:t>.</a:t>
            </a:r>
            <a:endParaRPr lang="en-IN" sz="2800" dirty="0" smtClean="0"/>
          </a:p>
          <a:p>
            <a:pPr lvl="0"/>
            <a:endParaRPr lang="en-IN" sz="2800" dirty="0"/>
          </a:p>
          <a:p>
            <a:pPr lvl="0"/>
            <a:r>
              <a:rPr lang="en-IN" sz="2800" dirty="0"/>
              <a:t>It can be detected within 8 weeks of conception.</a:t>
            </a:r>
            <a:endParaRPr lang="en-IN" sz="2800" dirty="0"/>
          </a:p>
          <a:p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dirty="0" smtClean="0"/>
              <a:t>5)</a:t>
            </a:r>
            <a:r>
              <a:rPr lang="en-IN" dirty="0"/>
              <a:t> Amniocentesis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/>
            <a:r>
              <a:rPr lang="en-IN" sz="2800" dirty="0"/>
              <a:t>It is performed after 15 weeks of gestation</a:t>
            </a:r>
            <a:endParaRPr lang="en-IN" sz="2800" dirty="0"/>
          </a:p>
          <a:p>
            <a:pPr lvl="0"/>
            <a:r>
              <a:rPr lang="en-IN" sz="2800" dirty="0"/>
              <a:t>In this test small </a:t>
            </a:r>
            <a:r>
              <a:rPr lang="en-IN" sz="2800" dirty="0" smtClean="0"/>
              <a:t>amount </a:t>
            </a:r>
            <a:r>
              <a:rPr lang="en-IN" sz="2800" dirty="0"/>
              <a:t>of fluid is withdrawn </a:t>
            </a:r>
            <a:r>
              <a:rPr lang="en-IN" sz="2800" dirty="0" err="1" smtClean="0"/>
              <a:t>transabdominally</a:t>
            </a:r>
            <a:r>
              <a:rPr lang="en-IN" sz="2800" dirty="0" smtClean="0"/>
              <a:t>.</a:t>
            </a:r>
            <a:endParaRPr lang="en-IN" sz="2800" dirty="0"/>
          </a:p>
          <a:p>
            <a:pPr lvl="0"/>
            <a:r>
              <a:rPr lang="en-IN" sz="2800" dirty="0"/>
              <a:t>Culture of the cells shed by fetus within the fluid is used to give indication of genetic anomaly such as Down’s syndrome.</a:t>
            </a:r>
            <a:endParaRPr lang="en-IN" sz="2800" dirty="0"/>
          </a:p>
          <a:p>
            <a:pPr lvl="0"/>
            <a:r>
              <a:rPr lang="en-IN" sz="2800" dirty="0" err="1"/>
              <a:t>Fetal</a:t>
            </a:r>
            <a:r>
              <a:rPr lang="en-IN" sz="2800" dirty="0"/>
              <a:t> sex can also be determined and is useful where there is familial history sex- linked disorders such as </a:t>
            </a:r>
            <a:r>
              <a:rPr lang="en-IN" sz="2800" dirty="0">
                <a:sym typeface="Wingdings" panose="05000000000000000000" pitchFamily="2" charset="2"/>
              </a:rPr>
              <a:t></a:t>
            </a:r>
            <a:r>
              <a:rPr lang="en-IN" sz="2800" dirty="0" err="1"/>
              <a:t>Haemophillia</a:t>
            </a:r>
            <a:endParaRPr lang="en-IN" sz="2800" dirty="0"/>
          </a:p>
          <a:p>
            <a:pPr marL="0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>
                <a:sym typeface="Wingdings" panose="05000000000000000000" pitchFamily="2" charset="2"/>
              </a:rPr>
              <a:t></a:t>
            </a:r>
            <a:r>
              <a:rPr lang="en-IN" sz="2800" dirty="0"/>
              <a:t>DMD</a:t>
            </a:r>
            <a:endParaRPr lang="en-IN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lvl="0"/>
            <a:r>
              <a:rPr lang="en-IN" dirty="0" smtClean="0"/>
              <a:t>6) Fetoscopy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IN" sz="2800" dirty="0"/>
              <a:t>It is direct visualisation of fetus.</a:t>
            </a:r>
            <a:endParaRPr lang="en-IN" sz="2800" dirty="0"/>
          </a:p>
          <a:p>
            <a:pPr lvl="0"/>
            <a:r>
              <a:rPr lang="en-IN" sz="2800" dirty="0"/>
              <a:t>It is done in mid trimester through a small puncture in abdomen.</a:t>
            </a:r>
            <a:endParaRPr lang="en-IN" sz="2800" dirty="0"/>
          </a:p>
          <a:p>
            <a:pPr lvl="0"/>
            <a:r>
              <a:rPr lang="en-IN" sz="2800" dirty="0"/>
              <a:t> A </a:t>
            </a:r>
            <a:r>
              <a:rPr lang="en-IN" sz="2800" dirty="0" err="1"/>
              <a:t>fiber</a:t>
            </a:r>
            <a:r>
              <a:rPr lang="en-IN" sz="2800" dirty="0"/>
              <a:t> optic system is introduced into the uterine cavity to view </a:t>
            </a:r>
            <a:r>
              <a:rPr lang="en-IN" sz="2800" dirty="0" err="1"/>
              <a:t>fetal</a:t>
            </a:r>
            <a:r>
              <a:rPr lang="en-IN" sz="2800" dirty="0"/>
              <a:t> parts</a:t>
            </a:r>
            <a:endParaRPr lang="en-IN" sz="2800" dirty="0"/>
          </a:p>
          <a:p>
            <a:pPr lvl="0"/>
            <a:r>
              <a:rPr lang="en-IN" sz="2800" dirty="0"/>
              <a:t>To detect structural anomalies.</a:t>
            </a:r>
            <a:endParaRPr lang="en-IN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Natal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APGAR score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lvl="0"/>
            <a:r>
              <a:rPr lang="en-IN" sz="2800" dirty="0"/>
              <a:t>APGAR score is a </a:t>
            </a:r>
            <a:r>
              <a:rPr lang="en-IN" sz="2800" dirty="0" smtClean="0"/>
              <a:t>quantitative </a:t>
            </a:r>
            <a:r>
              <a:rPr lang="en-IN" sz="2800" dirty="0"/>
              <a:t>assessment of the neonate’s medical status that is usually performed at 1 and 5 minutes of age and, occasionally, at 10 and 15 minutes of age as well.</a:t>
            </a:r>
            <a:endParaRPr lang="en-IN" sz="2800" dirty="0"/>
          </a:p>
          <a:p>
            <a:pPr lvl="0"/>
            <a:r>
              <a:rPr lang="en-IN" sz="2800" dirty="0"/>
              <a:t>A score of eight or more at 1 minute of age means that the baby will not require extensive resuscitation.</a:t>
            </a:r>
            <a:endParaRPr lang="en-IN" sz="2800" dirty="0"/>
          </a:p>
          <a:p>
            <a:pPr lvl="0"/>
            <a:r>
              <a:rPr lang="en-IN" sz="2800" dirty="0"/>
              <a:t>A score of zero to two indicates severe asphyxia and may indicate the need for intubation and cardiac massage.</a:t>
            </a:r>
            <a:endParaRPr lang="en-IN" sz="2800" dirty="0"/>
          </a:p>
          <a:p>
            <a:pPr lvl="0"/>
            <a:r>
              <a:rPr lang="en-IN" sz="2800" dirty="0"/>
              <a:t>Score of five to seven may indicate a need for less intense resuscitation.</a:t>
            </a:r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Postnatal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lvl="0"/>
            <a:r>
              <a:rPr lang="en-IN" dirty="0"/>
              <a:t>Blood examination</a:t>
            </a:r>
            <a:endParaRPr lang="en-IN" dirty="0"/>
          </a:p>
          <a:p>
            <a:r>
              <a:rPr lang="en-IN" dirty="0" smtClean="0"/>
              <a:t>EMG</a:t>
            </a:r>
            <a:endParaRPr lang="en-IN" dirty="0"/>
          </a:p>
          <a:p>
            <a:r>
              <a:rPr lang="en-IN" dirty="0" smtClean="0"/>
              <a:t>NCV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Muscle biopsy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ECG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Genetic testing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Lumbar puncture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2">
                    <a:lumMod val="50000"/>
                  </a:schemeClr>
                </a:solidFill>
              </a:rPr>
              <a:t>DIAGNOSTIC PROBLEM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chemeClr val="tx2">
                    <a:lumMod val="50000"/>
                  </a:schemeClr>
                </a:solidFill>
              </a:rPr>
              <a:t>Neurological problems</a:t>
            </a:r>
            <a:endParaRPr lang="en-IN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chemeClr val="tx2">
                    <a:lumMod val="50000"/>
                  </a:schemeClr>
                </a:solidFill>
              </a:rPr>
              <a:t>Orthopaedic problems</a:t>
            </a:r>
            <a:endParaRPr lang="en-IN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solidFill>
                  <a:schemeClr val="tx2">
                    <a:lumMod val="50000"/>
                  </a:schemeClr>
                </a:solidFill>
              </a:rPr>
              <a:t>Cardiac problems</a:t>
            </a:r>
            <a:endParaRPr lang="en-IN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2">
                    <a:lumMod val="50000"/>
                  </a:schemeClr>
                </a:solidFill>
              </a:rPr>
              <a:t>NEUROLOGICAL PROBLEM</a:t>
            </a:r>
            <a:endParaRPr lang="en-I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Attention-Deficit Hyperactivity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Disorder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Cerebral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palsy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chemeClr val="tx2">
                    <a:lumMod val="50000"/>
                  </a:schemeClr>
                </a:solidFill>
              </a:rPr>
              <a:t>Hydrocephalus</a:t>
            </a:r>
            <a:endParaRPr lang="en-IN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Meningitis</a:t>
            </a:r>
            <a:endParaRPr lang="en-IN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Seizure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Spina Bifida</a:t>
            </a:r>
            <a:endParaRPr lang="en-IN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ATTENTION-DEFICIT HYPERACTIVITY DISORDER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613024"/>
          <a:ext cx="6360368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84"/>
                <a:gridCol w="3180184"/>
              </a:tblGrid>
              <a:tr h="606701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36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Attention-deficit hyperactivity disorder</a:t>
                      </a:r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Hand eye coordination</a:t>
                      </a:r>
                      <a:endParaRPr lang="en-US" b="1" dirty="0" smtClean="0"/>
                    </a:p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Auditory and visual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perception</a:t>
                      </a:r>
                      <a:endParaRPr lang="en-US" b="1" dirty="0" smtClean="0"/>
                    </a:p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Comprehension, memory, IQ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CEREBRAL PALSY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096000" cy="462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79624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Sign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4466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Cerebral palsy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Abnormal posturing,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Perceptual problems,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Language deficits,</a:t>
                      </a:r>
                      <a:endParaRPr lang="en-US" sz="1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Intellectual impairment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Primitive reflexes continue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Physical signs include poor head control after 3 months of age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Feeding difficulties and floppy or limp body posture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PURPOSE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Every </a:t>
            </a:r>
            <a:r>
              <a:rPr lang="en-IN" dirty="0"/>
              <a:t>Assessment should end with “diagnosis”.</a:t>
            </a:r>
            <a:endParaRPr lang="en-IN" dirty="0"/>
          </a:p>
          <a:p>
            <a:r>
              <a:rPr lang="en-IN" dirty="0" smtClean="0"/>
              <a:t>This </a:t>
            </a:r>
            <a:r>
              <a:rPr lang="en-IN" dirty="0"/>
              <a:t>diagnosis should be related to the findings of the </a:t>
            </a:r>
            <a:r>
              <a:rPr lang="en-IN" dirty="0" smtClean="0"/>
              <a:t>assessment</a:t>
            </a:r>
            <a:endParaRPr lang="en-IN" dirty="0"/>
          </a:p>
          <a:p>
            <a:r>
              <a:rPr lang="en-IN" dirty="0" smtClean="0"/>
              <a:t>Diagnoses </a:t>
            </a:r>
            <a:r>
              <a:rPr lang="en-IN" dirty="0"/>
              <a:t>should be related to Treatment Recommendations.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HYDROCEPHALUS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360368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84"/>
                <a:gridCol w="3180184"/>
              </a:tblGrid>
              <a:tr h="606701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3611">
                <a:tc>
                  <a:txBody>
                    <a:bodyPr/>
                    <a:lstStyle/>
                    <a:p>
                      <a:r>
                        <a:rPr lang="en-IN" b="1" dirty="0" smtClean="0"/>
                        <a:t>Hydrocephalus</a:t>
                      </a:r>
                      <a:endParaRPr lang="en-IN" b="1" dirty="0" smtClean="0"/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Primary diagnostic tools: CT &amp; MRI</a:t>
                      </a:r>
                      <a:endParaRPr lang="en-US" b="1" dirty="0" smtClean="0"/>
                    </a:p>
                    <a:p>
                      <a:pPr marL="285750" indent="-28575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Infancy –serial head measurements</a:t>
                      </a:r>
                      <a:endParaRPr lang="en-US" b="1" dirty="0" smtClean="0"/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hydro child befor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37" y="3284984"/>
            <a:ext cx="2743200" cy="2819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MENINGITIS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360368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84"/>
                <a:gridCol w="3180184"/>
              </a:tblGrid>
              <a:tr h="606701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36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Meningitis</a:t>
                      </a:r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/>
                        <a:t>Blood Cultures</a:t>
                      </a:r>
                      <a:endParaRPr lang="en-US" sz="18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Cloudy CSF (Bacterial), </a:t>
                      </a:r>
                      <a:endParaRPr lang="en-US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b="1" dirty="0" smtClean="0"/>
                        <a:t>     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high protein, low glucose</a:t>
                      </a:r>
                      <a:endParaRPr lang="en-US" b="1" dirty="0" smtClean="0"/>
                    </a:p>
                    <a:p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SEIZURE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412776"/>
          <a:ext cx="6360368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84"/>
                <a:gridCol w="3180184"/>
              </a:tblGrid>
              <a:tr h="606701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361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Seizure</a:t>
                      </a:r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Video recording and EEG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Complete physical and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Neurological exam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tests (Metabolic causes)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CT &amp; MRI (trauma, tumor, congenital)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b="1" dirty="0" smtClean="0"/>
              <a:t>SPINA BIFIDA</a:t>
            </a:r>
            <a:endParaRPr lang="en-IN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576" y="980728"/>
          <a:ext cx="7848872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713032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Disorder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Diagnosis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756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Spina Bifida</a:t>
                      </a:r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Fetal Ultrasound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CT and Myelography after birth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2">
                    <a:lumMod val="50000"/>
                  </a:schemeClr>
                </a:solidFill>
              </a:rPr>
              <a:t>CARDIAC PROBLEMS</a:t>
            </a:r>
            <a:endParaRPr lang="en-IN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1484784"/>
          <a:ext cx="8136904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PROBLEM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DIAGNOSIS</a:t>
                      </a:r>
                      <a:endParaRPr lang="en-IN" b="1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Atrial septal defect 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Right bundle branch block</a:t>
                      </a:r>
                      <a:endParaRPr lang="en-IN" b="1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Ventricular septal defect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b="1" dirty="0" smtClean="0"/>
                        <a:t>Digital chest x – ray , ECG</a:t>
                      </a:r>
                      <a:endParaRPr lang="en-IN" b="1" dirty="0" smtClean="0"/>
                    </a:p>
                    <a:p>
                      <a:endParaRPr lang="en-IN" b="1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Coaractation of the aorta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8 shape figure</a:t>
                      </a:r>
                      <a:endParaRPr lang="en-IN" b="1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Patent</a:t>
                      </a:r>
                      <a:r>
                        <a:rPr lang="en-IN" b="1" baseline="0" dirty="0" smtClean="0"/>
                        <a:t> Ductus Arteriosus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Digital chest x – ray , ECG</a:t>
                      </a:r>
                      <a:endParaRPr lang="en-IN" b="1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Tetralogy of Fallot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Boot shape heart &amp; Fine nodular</a:t>
                      </a:r>
                      <a:r>
                        <a:rPr lang="en-IN" b="1" baseline="0" dirty="0" smtClean="0"/>
                        <a:t> formation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5576" y="623731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Ref  : - worldheartfederation.org</a:t>
            </a:r>
            <a:endParaRPr lang="en-IN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02195" y="2348880"/>
          <a:ext cx="68274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Packager Shell Object" showAsIcon="1" r:id="rId1" imgW="914400" imgH="771525" progId="Package">
                  <p:embed/>
                </p:oleObj>
              </mc:Choice>
              <mc:Fallback>
                <p:oleObj name="Packager Shell Object" showAsIcon="1" r:id="rId1" imgW="914400" imgH="771525" progId="Package">
                  <p:embed/>
                  <p:pic>
                    <p:nvPicPr>
                      <p:cNvPr id="0" name="Picture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195" y="2348880"/>
                        <a:ext cx="68274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88640"/>
            <a:ext cx="1944216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284984"/>
            <a:ext cx="2448272" cy="3096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284984"/>
            <a:ext cx="2880320" cy="3096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IN" b="1" dirty="0"/>
              <a:t>ORTHOPAEDIC PROBLEMS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97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2765">
                <a:tc>
                  <a:txBody>
                    <a:bodyPr/>
                    <a:lstStyle/>
                    <a:p>
                      <a:r>
                        <a:rPr lang="en-IN" b="1" dirty="0" smtClean="0"/>
                        <a:t>Area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Problem</a:t>
                      </a:r>
                      <a:endParaRPr lang="en-IN" b="1" dirty="0"/>
                    </a:p>
                  </a:txBody>
                  <a:tcPr/>
                </a:tc>
              </a:tr>
              <a:tr h="642765">
                <a:tc>
                  <a:txBody>
                    <a:bodyPr/>
                    <a:lstStyle/>
                    <a:p>
                      <a:r>
                        <a:rPr lang="en-IN" b="1" dirty="0" smtClean="0"/>
                        <a:t>Foot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Club Foot</a:t>
                      </a:r>
                      <a:endParaRPr lang="en-IN" b="1" dirty="0" smtClean="0"/>
                    </a:p>
                  </a:txBody>
                  <a:tcPr/>
                </a:tc>
              </a:tr>
              <a:tr h="110943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Leg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Genu Varum</a:t>
                      </a:r>
                      <a:endParaRPr lang="en-IN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Genu Varus</a:t>
                      </a:r>
                      <a:endParaRPr lang="en-IN" b="1" dirty="0"/>
                    </a:p>
                  </a:txBody>
                  <a:tcPr/>
                </a:tc>
              </a:tr>
              <a:tr h="125320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N" b="1" dirty="0"/>
                    </a:p>
                  </a:txBody>
                  <a:tcPr/>
                </a:tc>
              </a:tr>
              <a:tr h="110943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Hip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Congenital</a:t>
                      </a:r>
                      <a:r>
                        <a:rPr lang="en-IN" b="1" baseline="0" dirty="0" smtClean="0"/>
                        <a:t> dislocation of Hip</a:t>
                      </a:r>
                      <a:endParaRPr lang="en-IN" b="1" dirty="0"/>
                    </a:p>
                  </a:txBody>
                  <a:tcPr/>
                </a:tc>
              </a:tr>
              <a:tr h="110943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Spine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Kyphosis</a:t>
                      </a:r>
                      <a:endParaRPr lang="en-IN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Scoliosis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3168352" cy="3614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554" y="1628800"/>
            <a:ext cx="3126854" cy="3614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340768"/>
            <a:ext cx="3240360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340768"/>
            <a:ext cx="4572000" cy="4755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/>
          <p:nvPr/>
        </p:nvGraphicFramePr>
        <p:xfrm>
          <a:off x="395536" y="764704"/>
          <a:ext cx="8229600" cy="496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26292">
                <a:tc>
                  <a:txBody>
                    <a:bodyPr/>
                    <a:lstStyle/>
                    <a:p>
                      <a:r>
                        <a:rPr lang="en-IN" b="1" dirty="0" smtClean="0"/>
                        <a:t>Area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Problem</a:t>
                      </a:r>
                      <a:endParaRPr lang="en-IN" b="1" dirty="0"/>
                    </a:p>
                  </a:txBody>
                  <a:tcPr/>
                </a:tc>
              </a:tr>
              <a:tr h="729654">
                <a:tc>
                  <a:txBody>
                    <a:bodyPr/>
                    <a:lstStyle/>
                    <a:p>
                      <a:r>
                        <a:rPr lang="en-IN" b="1" dirty="0" smtClean="0"/>
                        <a:t>Neck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Torticollis</a:t>
                      </a:r>
                      <a:endParaRPr lang="en-IN" b="1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b="1" dirty="0" smtClean="0"/>
                    </a:p>
                  </a:txBody>
                  <a:tcPr/>
                </a:tc>
              </a:tr>
              <a:tr h="108099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Shoulder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b="1" dirty="0" smtClean="0"/>
                        <a:t>S</a:t>
                      </a: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prengel's deformity</a:t>
                      </a:r>
                      <a:endParaRPr lang="en-IN" b="1" dirty="0"/>
                    </a:p>
                  </a:txBody>
                  <a:tcPr/>
                </a:tc>
              </a:tr>
              <a:tr h="155345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N" b="1" dirty="0"/>
                    </a:p>
                  </a:txBody>
                  <a:tcPr/>
                </a:tc>
              </a:tr>
              <a:tr h="108099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Wrist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Ganglion</a:t>
                      </a:r>
                      <a:endParaRPr lang="en-IN" b="1" dirty="0"/>
                    </a:p>
                  </a:txBody>
                  <a:tcPr/>
                </a:tc>
              </a:tr>
              <a:tr h="1080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 and fingers</a:t>
                      </a:r>
                      <a:endParaRPr lang="en-IN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Polydactyly and syndactyly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lvl="0" indent="0">
              <a:buNone/>
            </a:pPr>
            <a:r>
              <a:rPr lang="en-IN" dirty="0"/>
              <a:t>Developmental diagnosis can be done in three stages</a:t>
            </a:r>
            <a:r>
              <a:rPr lang="en-IN" dirty="0" smtClean="0"/>
              <a:t>:</a:t>
            </a:r>
            <a:endParaRPr lang="en-IN" dirty="0" smtClean="0"/>
          </a:p>
          <a:p>
            <a:pPr marL="0" lvl="0" indent="0">
              <a:buNone/>
            </a:pPr>
            <a:endParaRPr lang="en-IN" dirty="0" smtClean="0"/>
          </a:p>
          <a:p>
            <a:pPr marL="0" lvl="0" indent="0">
              <a:buNone/>
            </a:pPr>
            <a:r>
              <a:rPr lang="en-IN" dirty="0" smtClean="0"/>
              <a:t>1</a:t>
            </a:r>
            <a:r>
              <a:rPr lang="en-IN" dirty="0"/>
              <a:t>. </a:t>
            </a:r>
            <a:r>
              <a:rPr lang="en-IN" dirty="0" smtClean="0"/>
              <a:t>Antenatal </a:t>
            </a:r>
            <a:r>
              <a:rPr lang="en-IN" dirty="0"/>
              <a:t>Diagnosis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2.Natal </a:t>
            </a:r>
            <a:r>
              <a:rPr lang="en-IN" dirty="0"/>
              <a:t>Diagnosis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3.Postnatal </a:t>
            </a:r>
            <a:r>
              <a:rPr lang="en-IN" dirty="0" smtClean="0"/>
              <a:t>Diagnosis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IN" dirty="0" smtClean="0"/>
              <a:t>Antenatal </a:t>
            </a:r>
            <a:r>
              <a:rPr lang="en-IN" dirty="0"/>
              <a:t>diagnosis: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IN" dirty="0"/>
              <a:t>Blood tests</a:t>
            </a:r>
            <a:endParaRPr lang="en-IN" dirty="0"/>
          </a:p>
          <a:p>
            <a:r>
              <a:rPr lang="en-IN" dirty="0" smtClean="0"/>
              <a:t>Maternal </a:t>
            </a:r>
            <a:r>
              <a:rPr lang="en-IN" dirty="0"/>
              <a:t>serum screening</a:t>
            </a:r>
            <a:endParaRPr lang="en-IN" dirty="0"/>
          </a:p>
          <a:p>
            <a:r>
              <a:rPr lang="en-IN" dirty="0" smtClean="0"/>
              <a:t>Ultrasound </a:t>
            </a:r>
            <a:r>
              <a:rPr lang="en-IN" dirty="0"/>
              <a:t>scanning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Chorionic villus sampling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Amniocentesis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Fetoscopy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92162"/>
          </a:xfrm>
        </p:spPr>
        <p:txBody>
          <a:bodyPr>
            <a:normAutofit/>
          </a:bodyPr>
          <a:lstStyle/>
          <a:p>
            <a:pPr lvl="0"/>
            <a:r>
              <a:rPr lang="en-IN" dirty="0" smtClean="0"/>
              <a:t>1.</a:t>
            </a:r>
            <a:r>
              <a:rPr lang="en-IN" dirty="0"/>
              <a:t> Blood </a:t>
            </a:r>
            <a:r>
              <a:rPr lang="en-IN" dirty="0" smtClean="0"/>
              <a:t>tests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IN" dirty="0"/>
              <a:t>Blood tests are used too detect,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a)  </a:t>
            </a:r>
            <a:r>
              <a:rPr lang="en-IN" dirty="0" err="1"/>
              <a:t>Hemoglobin</a:t>
            </a:r>
            <a:r>
              <a:rPr lang="en-IN" dirty="0"/>
              <a:t> levels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b) Presence of sexually transmitted </a:t>
            </a:r>
            <a:r>
              <a:rPr lang="en-IN" dirty="0" err="1"/>
              <a:t>disese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c)  Blood group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d)  Blood sugar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e) </a:t>
            </a:r>
            <a:r>
              <a:rPr lang="en-IN" dirty="0" err="1"/>
              <a:t>Hemoglobinopathies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a)  </a:t>
            </a:r>
            <a:r>
              <a:rPr lang="en-IN" b="1" dirty="0" err="1"/>
              <a:t>Hemoglobin</a:t>
            </a:r>
            <a:r>
              <a:rPr lang="en-IN" b="1" dirty="0"/>
              <a:t> levels</a:t>
            </a:r>
            <a:r>
              <a:rPr lang="en-IN" dirty="0"/>
              <a:t>:</a:t>
            </a:r>
            <a:endParaRPr lang="en-IN" dirty="0"/>
          </a:p>
          <a:p>
            <a:pPr lvl="0"/>
            <a:r>
              <a:rPr lang="en-IN" dirty="0"/>
              <a:t>May be a slight decrease, which is normal during pregnancy, because of increased blood plasma volume</a:t>
            </a:r>
            <a:endParaRPr lang="en-IN" dirty="0"/>
          </a:p>
          <a:p>
            <a:pPr lvl="0"/>
            <a:r>
              <a:rPr lang="en-IN" dirty="0"/>
              <a:t>Treatment: Dietary supplements, Folic acid </a:t>
            </a:r>
            <a:r>
              <a:rPr lang="en-IN" dirty="0" smtClean="0"/>
              <a:t>tablets</a:t>
            </a:r>
            <a:endParaRPr lang="en-IN" dirty="0" smtClean="0"/>
          </a:p>
          <a:p>
            <a:pPr marL="0" lvl="0" indent="0">
              <a:buNone/>
            </a:pPr>
            <a:endParaRPr lang="en-IN" dirty="0"/>
          </a:p>
          <a:p>
            <a:r>
              <a:rPr lang="en-IN" dirty="0"/>
              <a:t> b) </a:t>
            </a:r>
            <a:r>
              <a:rPr lang="en-IN" b="1" dirty="0"/>
              <a:t>Sexually transmitted disease</a:t>
            </a:r>
            <a:r>
              <a:rPr lang="en-IN" dirty="0"/>
              <a:t>:</a:t>
            </a:r>
            <a:endParaRPr lang="en-IN" dirty="0"/>
          </a:p>
          <a:p>
            <a:pPr lvl="0"/>
            <a:r>
              <a:rPr lang="en-IN" dirty="0"/>
              <a:t>HIV examination should be recommended as part of routine prenatal examination.</a:t>
            </a:r>
            <a:endParaRPr lang="en-IN" dirty="0"/>
          </a:p>
          <a:p>
            <a:pPr lvl="0"/>
            <a:r>
              <a:rPr lang="en-IN" dirty="0"/>
              <a:t>The transmission from mother to child can be reduced by –</a:t>
            </a:r>
            <a:endParaRPr lang="en-IN" dirty="0"/>
          </a:p>
          <a:p>
            <a:pPr lvl="0"/>
            <a:r>
              <a:rPr lang="en-IN" dirty="0"/>
              <a:t>Effective drug medication during pregnancy,</a:t>
            </a:r>
            <a:endParaRPr lang="en-IN" dirty="0"/>
          </a:p>
          <a:p>
            <a:pPr lvl="0"/>
            <a:r>
              <a:rPr lang="en-IN" dirty="0"/>
              <a:t>Delivery by </a:t>
            </a:r>
            <a:r>
              <a:rPr lang="en-IN" dirty="0" err="1"/>
              <a:t>caesarian</a:t>
            </a:r>
            <a:r>
              <a:rPr lang="en-IN" dirty="0"/>
              <a:t> section</a:t>
            </a:r>
            <a:endParaRPr lang="en-IN" dirty="0"/>
          </a:p>
          <a:p>
            <a:pPr lvl="0"/>
            <a:r>
              <a:rPr lang="en-IN" dirty="0"/>
              <a:t> Avoiding  breast feeding</a:t>
            </a:r>
            <a:endParaRPr lang="en-IN" dirty="0"/>
          </a:p>
          <a:p>
            <a:pPr lvl="0"/>
            <a:r>
              <a:rPr lang="en-IN" dirty="0"/>
              <a:t>VDRL slide is used to test </a:t>
            </a:r>
            <a:r>
              <a:rPr lang="en-IN" dirty="0" err="1"/>
              <a:t>syphili</a:t>
            </a:r>
            <a:endParaRPr lang="en-IN" dirty="0"/>
          </a:p>
          <a:p>
            <a:pPr lvl="0"/>
            <a:r>
              <a:rPr lang="en-IN" dirty="0"/>
              <a:t>Pregnant woman should be routinely screened for Hepatitis B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/>
              <a:t>c) Blood glucose:</a:t>
            </a:r>
            <a:endParaRPr lang="en-IN" sz="2800" b="1" dirty="0"/>
          </a:p>
          <a:p>
            <a:pPr lvl="0"/>
            <a:r>
              <a:rPr lang="en-IN" dirty="0"/>
              <a:t>Increase in blood glucose indicates presence of </a:t>
            </a:r>
            <a:r>
              <a:rPr lang="en-IN" dirty="0" smtClean="0"/>
              <a:t>diabetes.</a:t>
            </a:r>
            <a:endParaRPr lang="en-IN" dirty="0" smtClean="0"/>
          </a:p>
          <a:p>
            <a:pPr lvl="0"/>
            <a:endParaRPr lang="en-IN" sz="2800" dirty="0"/>
          </a:p>
          <a:p>
            <a:pPr marL="0" indent="0">
              <a:buNone/>
            </a:pPr>
            <a:r>
              <a:rPr lang="en-IN" b="1" dirty="0"/>
              <a:t>d) Blood group:</a:t>
            </a:r>
            <a:endParaRPr lang="en-IN" sz="2800" b="1" dirty="0"/>
          </a:p>
          <a:p>
            <a:pPr lvl="0"/>
            <a:r>
              <a:rPr lang="en-IN" dirty="0"/>
              <a:t>The woman’s blood grouping will be determined as well her Rhesus status.</a:t>
            </a:r>
            <a:endParaRPr lang="en-IN" sz="2800" dirty="0"/>
          </a:p>
          <a:p>
            <a:pPr lvl="1"/>
            <a:r>
              <a:rPr lang="en-IN" dirty="0"/>
              <a:t>Treatment: Rhesus negative state is identified, prophylactic anti –D injections should be given at 28 &amp; 30 weeks gestation</a:t>
            </a:r>
            <a:r>
              <a:rPr lang="en-IN" dirty="0" smtClean="0"/>
              <a:t>.</a:t>
            </a:r>
            <a:endParaRPr lang="en-IN" dirty="0" smtClean="0"/>
          </a:p>
          <a:p>
            <a:pPr marL="457200" lvl="1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b="1" dirty="0"/>
              <a:t>e) </a:t>
            </a:r>
            <a:r>
              <a:rPr lang="en-IN" b="1" dirty="0" err="1"/>
              <a:t>Hemoglobinopathies</a:t>
            </a:r>
            <a:r>
              <a:rPr lang="en-IN" b="1" dirty="0"/>
              <a:t>:</a:t>
            </a:r>
            <a:endParaRPr lang="en-IN" sz="2800" b="1" dirty="0"/>
          </a:p>
          <a:p>
            <a:pPr lvl="0"/>
            <a:r>
              <a:rPr lang="en-IN" dirty="0"/>
              <a:t>Tests for </a:t>
            </a:r>
            <a:r>
              <a:rPr lang="en-IN" dirty="0" err="1"/>
              <a:t>hemoglobinopathies</a:t>
            </a:r>
            <a:r>
              <a:rPr lang="en-IN" dirty="0"/>
              <a:t> </a:t>
            </a:r>
            <a:r>
              <a:rPr lang="en-IN" dirty="0" err="1"/>
              <a:t>eg</a:t>
            </a:r>
            <a:r>
              <a:rPr lang="en-IN" dirty="0"/>
              <a:t>. Sickle cell disease and </a:t>
            </a:r>
            <a:r>
              <a:rPr lang="en-IN" dirty="0" err="1"/>
              <a:t>thalasemia</a:t>
            </a:r>
            <a:r>
              <a:rPr lang="en-IN" dirty="0"/>
              <a:t> may be carried out.</a:t>
            </a:r>
            <a:endParaRPr lang="en-I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dirty="0"/>
              <a:t>2) Maternal serum </a:t>
            </a:r>
            <a:r>
              <a:rPr lang="en-IN" dirty="0" smtClean="0"/>
              <a:t>screening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lvl="0"/>
            <a:r>
              <a:rPr lang="en-IN" sz="2800" dirty="0"/>
              <a:t>AFP(alpha fetoprotein) level screening is usually performed by 15-18 weeks of pregnancy</a:t>
            </a:r>
            <a:r>
              <a:rPr lang="en-IN" sz="2800" dirty="0" smtClean="0"/>
              <a:t>.</a:t>
            </a:r>
            <a:endParaRPr lang="en-IN" sz="2800" dirty="0" smtClean="0"/>
          </a:p>
          <a:p>
            <a:pPr marL="0" lvl="0" indent="0">
              <a:buNone/>
            </a:pPr>
            <a:endParaRPr lang="en-IN" sz="2800" dirty="0"/>
          </a:p>
          <a:p>
            <a:pPr lvl="0"/>
            <a:r>
              <a:rPr lang="en-IN" sz="2800" dirty="0"/>
              <a:t>High levels may indicate – Down syndrome</a:t>
            </a:r>
            <a:endParaRPr lang="en-IN" sz="2800" dirty="0"/>
          </a:p>
          <a:p>
            <a:pPr marL="0" indent="0">
              <a:buNone/>
            </a:pPr>
            <a:r>
              <a:rPr lang="en-IN" sz="2800" dirty="0"/>
              <a:t>                                                   -- Neural tube defects</a:t>
            </a:r>
            <a:r>
              <a:rPr lang="en-IN" sz="2800" dirty="0" smtClean="0"/>
              <a:t>: </a:t>
            </a:r>
            <a:r>
              <a:rPr lang="en-IN" sz="2800" dirty="0" err="1" smtClean="0"/>
              <a:t>spina</a:t>
            </a:r>
            <a:r>
              <a:rPr lang="en-IN" sz="2800" dirty="0" smtClean="0"/>
              <a:t> </a:t>
            </a:r>
            <a:r>
              <a:rPr lang="en-IN" sz="2800" dirty="0"/>
              <a:t>bifida </a:t>
            </a:r>
            <a:r>
              <a:rPr lang="en-IN" sz="2800" dirty="0" smtClean="0"/>
              <a:t>anencephaly</a:t>
            </a:r>
            <a:endParaRPr lang="en-IN" sz="2800" dirty="0" smtClean="0"/>
          </a:p>
          <a:p>
            <a:pPr marL="0" indent="0">
              <a:buNone/>
            </a:pPr>
            <a:endParaRPr lang="en-IN" sz="2800" dirty="0"/>
          </a:p>
          <a:p>
            <a:pPr lvl="0"/>
            <a:r>
              <a:rPr lang="en-IN" sz="2800" dirty="0"/>
              <a:t>Multiple pregnancies may also produce high levels.</a:t>
            </a:r>
            <a:endParaRPr lang="en-IN" sz="2800" dirty="0"/>
          </a:p>
          <a:p>
            <a:pPr marL="0" indent="0">
              <a:buNone/>
            </a:pPr>
            <a:r>
              <a:rPr lang="en-IN" sz="2800" dirty="0"/>
              <a:t> </a:t>
            </a:r>
            <a:endParaRPr lang="en-IN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dirty="0"/>
              <a:t>3) Ultrasound </a:t>
            </a:r>
            <a:r>
              <a:rPr lang="en-IN" dirty="0" smtClean="0"/>
              <a:t>scanning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pPr lvl="0"/>
            <a:r>
              <a:rPr lang="en-IN" sz="2800" dirty="0"/>
              <a:t>It is used to measure the nuchal translucency – an area of subcutaneous fluid at the nape of </a:t>
            </a:r>
            <a:r>
              <a:rPr lang="en-IN" sz="2800" dirty="0" err="1"/>
              <a:t>fetal</a:t>
            </a:r>
            <a:r>
              <a:rPr lang="en-IN" sz="2800" dirty="0"/>
              <a:t> neck. Increased thickness may suggests</a:t>
            </a:r>
            <a:r>
              <a:rPr lang="en-IN" sz="2800" dirty="0" smtClean="0"/>
              <a:t>—</a:t>
            </a:r>
            <a:endParaRPr lang="en-IN" sz="2800" dirty="0" smtClean="0"/>
          </a:p>
          <a:p>
            <a:pPr lvl="0"/>
            <a:r>
              <a:rPr lang="en-IN" sz="2800" dirty="0" smtClean="0"/>
              <a:t>Down syndrome</a:t>
            </a:r>
            <a:endParaRPr lang="en-IN" sz="2800" dirty="0" smtClean="0"/>
          </a:p>
          <a:p>
            <a:pPr lvl="0"/>
            <a:r>
              <a:rPr lang="en-IN" sz="2800" dirty="0" smtClean="0"/>
              <a:t>other </a:t>
            </a:r>
            <a:r>
              <a:rPr lang="en-IN" sz="2800" dirty="0"/>
              <a:t>chromosomal anomalies</a:t>
            </a:r>
            <a:endParaRPr lang="en-IN" sz="2800" dirty="0"/>
          </a:p>
          <a:p>
            <a:r>
              <a:rPr lang="en-IN" sz="2800" dirty="0" smtClean="0"/>
              <a:t>Structural anomalies</a:t>
            </a:r>
            <a:endParaRPr lang="en-IN" sz="2800" dirty="0" smtClean="0"/>
          </a:p>
          <a:p>
            <a:endParaRPr lang="en-IN" sz="2800" dirty="0"/>
          </a:p>
          <a:p>
            <a:pPr lvl="0"/>
            <a:r>
              <a:rPr lang="en-IN" sz="2800" dirty="0"/>
              <a:t>It is usually performed between 11 and 14 weeks of </a:t>
            </a:r>
            <a:r>
              <a:rPr lang="en-IN" sz="2800" dirty="0" smtClean="0"/>
              <a:t>pregnancy</a:t>
            </a:r>
            <a:endParaRPr lang="en-IN" sz="2800" dirty="0" smtClean="0"/>
          </a:p>
          <a:p>
            <a:pPr lvl="0"/>
            <a:r>
              <a:rPr lang="en-IN" sz="2800" dirty="0" smtClean="0"/>
              <a:t>It </a:t>
            </a:r>
            <a:r>
              <a:rPr lang="en-IN" sz="2800" dirty="0"/>
              <a:t>is used to visualize </a:t>
            </a:r>
            <a:r>
              <a:rPr lang="en-IN" sz="2800" dirty="0" err="1"/>
              <a:t>fetal</a:t>
            </a:r>
            <a:r>
              <a:rPr lang="en-IN" sz="2800" dirty="0"/>
              <a:t> position and </a:t>
            </a:r>
            <a:r>
              <a:rPr lang="en-IN" sz="2800" dirty="0" err="1"/>
              <a:t>fetal</a:t>
            </a:r>
            <a:r>
              <a:rPr lang="en-IN" sz="2800" dirty="0"/>
              <a:t> movements</a:t>
            </a:r>
            <a:r>
              <a:rPr lang="en-IN" sz="2800" dirty="0" smtClean="0"/>
              <a:t>.</a:t>
            </a:r>
            <a:r>
              <a:rPr lang="en-IN" sz="2800" dirty="0"/>
              <a:t> </a:t>
            </a:r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5373</Words>
  <Application>WPS Presentation</Application>
  <PresentationFormat>On-screen Show (4:3)</PresentationFormat>
  <Paragraphs>323</Paragraphs>
  <Slides>29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Arial</vt:lpstr>
      <vt:lpstr>SimSun</vt:lpstr>
      <vt:lpstr>Wingdings</vt:lpstr>
      <vt:lpstr>Microsoft YaHei</vt:lpstr>
      <vt:lpstr>Arial Unicode MS</vt:lpstr>
      <vt:lpstr>Calibri</vt:lpstr>
      <vt:lpstr>Communications and Dialogues</vt:lpstr>
      <vt:lpstr>Package</vt:lpstr>
      <vt:lpstr>EARLY DETECTION OF BRAIN DAMAGED CHILD</vt:lpstr>
      <vt:lpstr>PURPOSE</vt:lpstr>
      <vt:lpstr>PowerPoint 演示文稿</vt:lpstr>
      <vt:lpstr>Antenatal diagnosis: </vt:lpstr>
      <vt:lpstr>1. Blood tests</vt:lpstr>
      <vt:lpstr>PowerPoint 演示文稿</vt:lpstr>
      <vt:lpstr>PowerPoint 演示文稿</vt:lpstr>
      <vt:lpstr>2) Maternal serum screening</vt:lpstr>
      <vt:lpstr>3) Ultrasound scanning</vt:lpstr>
      <vt:lpstr>4) Chorionic villus biopsy:</vt:lpstr>
      <vt:lpstr>5) Amniocentesis</vt:lpstr>
      <vt:lpstr>6) Fetoscopy</vt:lpstr>
      <vt:lpstr>Natal Diagnosis</vt:lpstr>
      <vt:lpstr>PowerPoint 演示文稿</vt:lpstr>
      <vt:lpstr>Postnatal Diagnosis</vt:lpstr>
      <vt:lpstr>DIAGNOSTIC PROBLEM</vt:lpstr>
      <vt:lpstr>NEUROLOGICAL PROBLEM</vt:lpstr>
      <vt:lpstr>ATTENTION-DEFICIT HYPERACTIVITY DISORDER</vt:lpstr>
      <vt:lpstr>CEREBRAL PALSY</vt:lpstr>
      <vt:lpstr>HYDROCEPHALUS</vt:lpstr>
      <vt:lpstr>MENINGITIS</vt:lpstr>
      <vt:lpstr>SEIZURE</vt:lpstr>
      <vt:lpstr>SPINA BIFIDA</vt:lpstr>
      <vt:lpstr>CARDIAC PROBLEMS</vt:lpstr>
      <vt:lpstr>PowerPoint 演示文稿</vt:lpstr>
      <vt:lpstr>ORTHOPAEDIC PROBLEMS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DETECTION OF BRAIN DAMAGED CHILD</dc:title>
  <dc:creator>as</dc:creator>
  <cp:lastModifiedBy>ACER</cp:lastModifiedBy>
  <cp:revision>32</cp:revision>
  <dcterms:created xsi:type="dcterms:W3CDTF">2006-08-16T00:00:00Z</dcterms:created>
  <dcterms:modified xsi:type="dcterms:W3CDTF">2020-08-14T07:25:30Z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1033-11.2.0.9629</vt:lpwstr>
  </property>
</Properties>
</file>