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3E8AB-6932-4DE1-9EF5-51DE6BF69FD1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2EBC2-149A-462E-8A6E-B24820391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E24369-FEEC-4AB0-8136-D42BC5736EA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DED82D5-47A0-4DD7-879F-6F9B2B6FC8CD}" type="slidenum">
              <a:rPr lang="en-US" sz="1200">
                <a:latin typeface="Times New Roman" charset="0"/>
              </a:rPr>
              <a:pPr algn="r"/>
              <a:t>14</a:t>
            </a:fld>
            <a:endParaRPr lang="en-US" sz="1200">
              <a:latin typeface="Times New Roman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COST ACCOUNTING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5105400"/>
            <a:ext cx="3488788" cy="13927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</a:rPr>
              <a:t>Ms. Mital Thakkar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Assistant Professor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Department of Management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SVDU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Classification of cost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A) Classification into Direct and Indirect Costs: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Direct costs: these are those costs which are incurred for and identified with a particular cost unit.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	Indirect costs: these costs cannot be identified with the particular cost unit.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B) Classified into fixed and variable costs: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   fixed cost: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   variable cost: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      semi variable or semi fixed costs: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None/>
              <a:defRPr/>
            </a:pPr>
            <a:r>
              <a:rPr lang="en-US" sz="2800" dirty="0" smtClean="0"/>
              <a:t>C) classification into committed and          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    Discretionary costs: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	committed: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  Example: salary of manager, and depreciation.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Discretionary costs: costs which can be avoided by the management decisions. Such cost are not permanent.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Example: research and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None/>
              <a:defRPr/>
            </a:pPr>
            <a:r>
              <a:rPr lang="en-US" sz="2800" dirty="0" smtClean="0"/>
              <a:t>D) classification into product costs and period costs: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 product costs: these are those costs which are necessary for production and which will not be incurred if there is no production.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Period costs: these costs are not necessary for production but incurred even if there is no production.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Example: showroom rent, salary of supervisor.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400" dirty="0" smtClean="0"/>
              <a:t>E) classification into controllable and non- controllable costs: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400" dirty="0" smtClean="0"/>
              <a:t>	     controllable cots: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     non-controllable costs: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F) Classification into historical and pre-determined costs: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 historical costs: these are the costs which are ascertained after these have been incurred. Historical costs are thus, nothing but actual costs.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 pre-determined costs: these are future costs which are ascertained in advance of production on the basis of specification of all the factors affecting cost.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381000"/>
            <a:ext cx="973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charset="0"/>
              </a:rPr>
              <a:t>COST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H="1">
            <a:off x="1676400" y="762000"/>
            <a:ext cx="2590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4267200" y="762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267200" y="7620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685800" y="1981200"/>
            <a:ext cx="4999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MATERIALS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3733800" y="2057400"/>
            <a:ext cx="155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LABOUR</a:t>
            </a: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3830638" y="1524000"/>
            <a:ext cx="45513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imes New Roman" charset="0"/>
              </a:rPr>
              <a:t>                              </a:t>
            </a:r>
          </a:p>
          <a:p>
            <a:r>
              <a:rPr lang="en-US" sz="1800">
                <a:latin typeface="Times New Roman" charset="0"/>
              </a:rPr>
              <a:t>                                  </a:t>
            </a:r>
            <a:r>
              <a:rPr lang="en-US" sz="2000">
                <a:latin typeface="Times New Roman" charset="0"/>
              </a:rPr>
              <a:t>OTHER EXPENSES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762000" y="2438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1676400" y="2438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 flipH="1">
            <a:off x="3581400" y="2438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419600" y="2438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6019800" y="22098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6934200" y="2209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Rectangle 16"/>
          <p:cNvSpPr>
            <a:spLocks noChangeArrowheads="1"/>
          </p:cNvSpPr>
          <p:nvPr/>
        </p:nvSpPr>
        <p:spPr bwMode="auto">
          <a:xfrm>
            <a:off x="3048000" y="3352800"/>
            <a:ext cx="189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DIRECT</a:t>
            </a:r>
          </a:p>
        </p:txBody>
      </p:sp>
      <p:sp>
        <p:nvSpPr>
          <p:cNvPr id="23568" name="Rectangle 17"/>
          <p:cNvSpPr>
            <a:spLocks noChangeArrowheads="1"/>
          </p:cNvSpPr>
          <p:nvPr/>
        </p:nvSpPr>
        <p:spPr bwMode="auto">
          <a:xfrm>
            <a:off x="304800" y="3124200"/>
            <a:ext cx="463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DIRECT</a:t>
            </a:r>
          </a:p>
        </p:txBody>
      </p:sp>
      <p:sp>
        <p:nvSpPr>
          <p:cNvPr id="23569" name="Rectangle 18"/>
          <p:cNvSpPr>
            <a:spLocks noChangeArrowheads="1"/>
          </p:cNvSpPr>
          <p:nvPr/>
        </p:nvSpPr>
        <p:spPr bwMode="auto">
          <a:xfrm>
            <a:off x="5638800" y="3024188"/>
            <a:ext cx="1103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DIRECT</a:t>
            </a:r>
          </a:p>
        </p:txBody>
      </p:sp>
      <p:sp>
        <p:nvSpPr>
          <p:cNvPr id="23570" name="Rectangle 19"/>
          <p:cNvSpPr>
            <a:spLocks noChangeArrowheads="1"/>
          </p:cNvSpPr>
          <p:nvPr/>
        </p:nvSpPr>
        <p:spPr bwMode="auto">
          <a:xfrm>
            <a:off x="4124325" y="3194050"/>
            <a:ext cx="148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  </a:t>
            </a:r>
            <a:r>
              <a:rPr lang="en-US" sz="2000">
                <a:latin typeface="Times New Roman" charset="0"/>
              </a:rPr>
              <a:t>INDIRECT</a:t>
            </a:r>
          </a:p>
        </p:txBody>
      </p:sp>
      <p:sp>
        <p:nvSpPr>
          <p:cNvPr id="23571" name="Rectangle 20"/>
          <p:cNvSpPr>
            <a:spLocks noChangeArrowheads="1"/>
          </p:cNvSpPr>
          <p:nvPr/>
        </p:nvSpPr>
        <p:spPr bwMode="auto">
          <a:xfrm>
            <a:off x="7162800" y="2949575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charset="0"/>
              </a:rPr>
              <a:t>INDIRECT</a:t>
            </a:r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1905000" y="3101975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charset="0"/>
              </a:rPr>
              <a:t>INDIRECT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800600" y="3581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Line 23"/>
          <p:cNvSpPr>
            <a:spLocks noChangeShapeType="1"/>
          </p:cNvSpPr>
          <p:nvPr/>
        </p:nvSpPr>
        <p:spPr bwMode="auto">
          <a:xfrm>
            <a:off x="2514600" y="3505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2514600" y="45720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 flipV="1">
            <a:off x="8077200" y="32004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52578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Rectangle 27"/>
          <p:cNvSpPr>
            <a:spLocks noChangeArrowheads="1"/>
          </p:cNvSpPr>
          <p:nvPr/>
        </p:nvSpPr>
        <p:spPr bwMode="auto">
          <a:xfrm>
            <a:off x="4724400" y="4778375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OVERHEADS</a:t>
            </a:r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54864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1600200" y="54864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16002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37338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9436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7848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5" name="Rectangle 34"/>
          <p:cNvSpPr>
            <a:spLocks noChangeArrowheads="1"/>
          </p:cNvSpPr>
          <p:nvPr/>
        </p:nvSpPr>
        <p:spPr bwMode="auto">
          <a:xfrm>
            <a:off x="1295400" y="5768975"/>
            <a:ext cx="693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charset="0"/>
              </a:rPr>
              <a:t>FOH</a:t>
            </a:r>
          </a:p>
        </p:txBody>
      </p:sp>
      <p:sp>
        <p:nvSpPr>
          <p:cNvPr id="23586" name="Rectangle 35"/>
          <p:cNvSpPr>
            <a:spLocks noChangeArrowheads="1"/>
          </p:cNvSpPr>
          <p:nvPr/>
        </p:nvSpPr>
        <p:spPr bwMode="auto">
          <a:xfrm>
            <a:off x="3429000" y="576897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AOH</a:t>
            </a:r>
          </a:p>
        </p:txBody>
      </p:sp>
      <p:sp>
        <p:nvSpPr>
          <p:cNvPr id="23587" name="Rectangle 36"/>
          <p:cNvSpPr>
            <a:spLocks noChangeArrowheads="1"/>
          </p:cNvSpPr>
          <p:nvPr/>
        </p:nvSpPr>
        <p:spPr bwMode="auto">
          <a:xfrm>
            <a:off x="5715000" y="5692775"/>
            <a:ext cx="693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SOH</a:t>
            </a:r>
          </a:p>
        </p:txBody>
      </p:sp>
      <p:sp>
        <p:nvSpPr>
          <p:cNvPr id="23588" name="Rectangle 37"/>
          <p:cNvSpPr>
            <a:spLocks noChangeArrowheads="1"/>
          </p:cNvSpPr>
          <p:nvPr/>
        </p:nvSpPr>
        <p:spPr bwMode="auto">
          <a:xfrm>
            <a:off x="7620000" y="561657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>
                <a:latin typeface="Times New Roman" charset="0"/>
              </a:rPr>
              <a:t>DOH</a:t>
            </a:r>
          </a:p>
        </p:txBody>
      </p:sp>
      <p:sp>
        <p:nvSpPr>
          <p:cNvPr id="23589" name="Rectangle 38"/>
          <p:cNvSpPr>
            <a:spLocks noChangeArrowheads="1"/>
          </p:cNvSpPr>
          <p:nvPr/>
        </p:nvSpPr>
        <p:spPr bwMode="auto">
          <a:xfrm>
            <a:off x="609600" y="358775"/>
            <a:ext cx="1512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u="sng">
                <a:latin typeface="Times New Roman" charset="0"/>
              </a:rPr>
              <a:t>ELEMENTS</a:t>
            </a:r>
          </a:p>
        </p:txBody>
      </p:sp>
      <p:sp>
        <p:nvSpPr>
          <p:cNvPr id="23590" name="Rectangle 39"/>
          <p:cNvSpPr>
            <a:spLocks noChangeArrowheads="1"/>
          </p:cNvSpPr>
          <p:nvPr/>
        </p:nvSpPr>
        <p:spPr bwMode="auto">
          <a:xfrm>
            <a:off x="1143000" y="739775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latin typeface="Times New Roman" charset="0"/>
              </a:rPr>
              <a:t>OF</a:t>
            </a:r>
          </a:p>
        </p:txBody>
      </p:sp>
      <p:sp>
        <p:nvSpPr>
          <p:cNvPr id="23591" name="Rectangle 40"/>
          <p:cNvSpPr>
            <a:spLocks noChangeArrowheads="1"/>
          </p:cNvSpPr>
          <p:nvPr/>
        </p:nvSpPr>
        <p:spPr bwMode="auto">
          <a:xfrm>
            <a:off x="914400" y="1143000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u="sng">
                <a:latin typeface="Times New Roman" charset="0"/>
              </a:rPr>
              <a:t>COST</a:t>
            </a:r>
          </a:p>
        </p:txBody>
      </p:sp>
      <p:sp>
        <p:nvSpPr>
          <p:cNvPr id="23592" name="Line 41"/>
          <p:cNvSpPr>
            <a:spLocks noChangeShapeType="1"/>
          </p:cNvSpPr>
          <p:nvPr/>
        </p:nvSpPr>
        <p:spPr bwMode="auto">
          <a:xfrm>
            <a:off x="16764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3" name="Line 42"/>
          <p:cNvSpPr>
            <a:spLocks noChangeShapeType="1"/>
          </p:cNvSpPr>
          <p:nvPr/>
        </p:nvSpPr>
        <p:spPr bwMode="auto">
          <a:xfrm>
            <a:off x="6629400" y="1600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Elements of cost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Cost divided in to 3 parts. 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1) material.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2) labour.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3) expenses.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1) Material cost: divided into 2 parts.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a) direct material: cost is that which can be conveniently identified with and allocated to cost units. Direct material generally become a part of the finished products.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	Example: leather in shoes, steel in machines.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400" dirty="0" smtClean="0"/>
              <a:t>	B) indirect material: are those materials which cannot be conveniently identified with individual cost units.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2400" dirty="0" smtClean="0"/>
              <a:t>	Example: lubricant oil, small tools, nuts and bolts.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2) Labour cost: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a) direct labour cost: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b) indirect labour cost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   example: supervisor, clerk, watchmen.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3) Expenses cost: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a) direct expenses: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b) indirect expenses: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Example: rent, depreciation, advertising.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Overhead cost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None/>
              <a:defRPr/>
            </a:pPr>
            <a:r>
              <a:rPr lang="en-US" sz="2800" dirty="0" smtClean="0"/>
              <a:t>1) factory overhead.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	 indirect material+ indirect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+ indirect expenses of factory.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2) office overhead.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	indirect material+ indirect labour + indirect expenses of office.</a:t>
            </a:r>
          </a:p>
          <a:p>
            <a:pPr algn="just" eaLnBrk="1" hangingPunct="1">
              <a:buNone/>
              <a:defRPr/>
            </a:pPr>
            <a:r>
              <a:rPr lang="en-US" sz="2800" dirty="0" smtClean="0"/>
              <a:t>3) selling and distribution  overhead.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 indirect material+ indirect labour + indirect expenses of selling.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u="sng" smtClean="0"/>
              <a:t>Examples of Indirect material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 lIns="92075" tIns="46038" rIns="92075" bIns="46038"/>
          <a:lstStyle/>
          <a:p>
            <a:pPr algn="just" eaLnBrk="1" hangingPunct="1">
              <a:defRPr/>
            </a:pPr>
            <a:r>
              <a:rPr lang="en-US" sz="3600" dirty="0" smtClean="0"/>
              <a:t>At factory level – lubricants, oil, etc.</a:t>
            </a:r>
          </a:p>
          <a:p>
            <a:pPr algn="just" eaLnBrk="1" hangingPunct="1">
              <a:defRPr/>
            </a:pPr>
            <a:r>
              <a:rPr lang="en-US" sz="3600" dirty="0" smtClean="0"/>
              <a:t>At office level – Printing &amp; stationery, Dusters, etc.</a:t>
            </a:r>
          </a:p>
          <a:p>
            <a:pPr algn="just" eaLnBrk="1" hangingPunct="1">
              <a:defRPr/>
            </a:pPr>
            <a:r>
              <a:rPr lang="en-US" sz="3600" dirty="0" smtClean="0"/>
              <a:t>At selling &amp; dist. level – Packing materials, printing &amp; stationery,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u="sng" smtClean="0"/>
              <a:t>Examples of Indirect labour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600" dirty="0" smtClean="0"/>
              <a:t>At factory level – foremen’s salary, works manager’s salary, gate keeper’s </a:t>
            </a:r>
            <a:r>
              <a:rPr lang="en-US" sz="3600" dirty="0" err="1" smtClean="0"/>
              <a:t>salary,etc</a:t>
            </a:r>
            <a:endParaRPr lang="en-US" sz="36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dirty="0" smtClean="0"/>
              <a:t>At office level – Accountant’s salary, GM’s salary, Manager’s salary, etc.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dirty="0" smtClean="0"/>
              <a:t>At selling and </a:t>
            </a:r>
            <a:r>
              <a:rPr lang="en-US" sz="3600" dirty="0" err="1" smtClean="0"/>
              <a:t>dist.level</a:t>
            </a:r>
            <a:r>
              <a:rPr lang="en-US" sz="3600" dirty="0" smtClean="0"/>
              <a:t> – salesmen salaries, Logistics manager salary,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Accountants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algn="just"/>
            <a:r>
              <a:rPr lang="en-US" sz="2600" dirty="0"/>
              <a:t>Financial accountants provide information to external parties</a:t>
            </a:r>
          </a:p>
          <a:p>
            <a:pPr lvl="1" algn="just"/>
            <a:r>
              <a:rPr lang="en-US" sz="2000" dirty="0"/>
              <a:t>Investors</a:t>
            </a:r>
          </a:p>
          <a:p>
            <a:pPr lvl="1" algn="just"/>
            <a:r>
              <a:rPr lang="en-US" sz="2000" dirty="0"/>
              <a:t>Creditors</a:t>
            </a:r>
          </a:p>
          <a:p>
            <a:pPr lvl="1" algn="just"/>
            <a:r>
              <a:rPr lang="en-US" sz="2000" dirty="0"/>
              <a:t>Regulators</a:t>
            </a:r>
          </a:p>
          <a:p>
            <a:pPr algn="just"/>
            <a:r>
              <a:rPr lang="en-US" sz="2600" dirty="0"/>
              <a:t>Managerial accountants provide information to internal users</a:t>
            </a:r>
          </a:p>
          <a:p>
            <a:pPr lvl="1" algn="just"/>
            <a:r>
              <a:rPr lang="en-US" sz="2000" dirty="0"/>
              <a:t>Managers</a:t>
            </a:r>
          </a:p>
          <a:p>
            <a:pPr algn="just"/>
            <a:r>
              <a:rPr lang="en-US" sz="2600" dirty="0"/>
              <a:t>Cost accountants provide information to both internal and external users</a:t>
            </a:r>
          </a:p>
          <a:p>
            <a:pPr lvl="1" algn="just"/>
            <a:r>
              <a:rPr lang="en-US" sz="2000" dirty="0"/>
              <a:t>Product cost information</a:t>
            </a:r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90600" y="5867400"/>
            <a:ext cx="7391400" cy="574675"/>
          </a:xfrm>
          <a:prstGeom prst="rect">
            <a:avLst/>
          </a:prstGeom>
          <a:solidFill>
            <a:srgbClr val="FFCC99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 dirty="0">
                <a:solidFill>
                  <a:srgbClr val="A50021"/>
                </a:solidFill>
              </a:rPr>
              <a:t>Accounting is the language of business</a:t>
            </a:r>
            <a:r>
              <a:rPr lang="en-US" sz="2400" dirty="0">
                <a:solidFill>
                  <a:srgbClr val="A5002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u="sng" smtClean="0"/>
              <a:t>Examples of Indirect expenses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 lIns="92075" tIns="46038" rIns="92075" bIns="46038"/>
          <a:lstStyle/>
          <a:p>
            <a:pPr algn="just" eaLnBrk="1" hangingPunct="1">
              <a:defRPr/>
            </a:pPr>
            <a:r>
              <a:rPr lang="en-US" dirty="0" smtClean="0"/>
              <a:t>At factory level – factory  rent, factory insurance, lighting, etc.</a:t>
            </a:r>
          </a:p>
          <a:p>
            <a:pPr algn="just" eaLnBrk="1" hangingPunct="1">
              <a:defRPr/>
            </a:pPr>
            <a:r>
              <a:rPr lang="en-US" dirty="0" smtClean="0"/>
              <a:t>At office level – office rent, office insurance, office lighting, etc.</a:t>
            </a:r>
          </a:p>
          <a:p>
            <a:pPr algn="just" eaLnBrk="1" hangingPunct="1">
              <a:defRPr/>
            </a:pPr>
            <a:r>
              <a:rPr lang="en-US" dirty="0" smtClean="0"/>
              <a:t>At sales &amp; </a:t>
            </a:r>
            <a:r>
              <a:rPr lang="en-US" dirty="0" err="1" smtClean="0"/>
              <a:t>dist.level</a:t>
            </a:r>
            <a:r>
              <a:rPr lang="en-US" dirty="0" smtClean="0"/>
              <a:t> – advertising, show room expenses like rent, insurance,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563" name="Group 507"/>
          <p:cNvGraphicFramePr>
            <a:graphicFrameLocks noGrp="1"/>
          </p:cNvGraphicFramePr>
          <p:nvPr/>
        </p:nvGraphicFramePr>
        <p:xfrm>
          <a:off x="533400" y="381000"/>
          <a:ext cx="7467600" cy="6400800"/>
        </p:xfrm>
        <a:graphic>
          <a:graphicData uri="http://schemas.openxmlformats.org/drawingml/2006/table">
            <a:tbl>
              <a:tblPr/>
              <a:tblGrid>
                <a:gridCol w="4711700"/>
                <a:gridCol w="1211263"/>
                <a:gridCol w="1544637"/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Particulars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cost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per unit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 Material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opening stock of raw materials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 Purchases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 Carriage inward/importduty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Less: Closing Stock of raw material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Prime Cost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Add:Factory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or works overheads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Indirect material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Indirect wages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Factory rent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Factory lighting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Factory insurance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Drawing office expenses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 and fuel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Depreciation repairs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Maintaince of Plant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Factory manager Salary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sale of scrap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Less: sale of Scrap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Factory cost or work cost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319" name="Group 239"/>
          <p:cNvGraphicFramePr>
            <a:graphicFrameLocks noGrp="1"/>
          </p:cNvGraphicFramePr>
          <p:nvPr/>
        </p:nvGraphicFramePr>
        <p:xfrm>
          <a:off x="762000" y="76200"/>
          <a:ext cx="7162800" cy="6858000"/>
        </p:xfrm>
        <a:graphic>
          <a:graphicData uri="http://schemas.openxmlformats.org/drawingml/2006/table">
            <a:tbl>
              <a:tblPr/>
              <a:tblGrid>
                <a:gridCol w="4519613"/>
                <a:gridCol w="1162050"/>
                <a:gridCol w="14811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 And Administration Overheads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 rent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 Salaries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Director's Fees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 Lighting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Establishment charges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audit fees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Legal Charges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Bank Charges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Office Expenses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Production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Add:Opening stock of finished goods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Less: Closing Stock of finished Goods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Goods Sold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 Selling and distribution Expenses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showroom expenses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salesman Salaries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trvelling Expenses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advertisement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Market research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 debts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free samples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Sales or total Cost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Add: Profit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of Financial, Management, and Cost Accounting</a:t>
            </a:r>
            <a:endParaRPr lang="en-US" dirty="0"/>
          </a:p>
        </p:txBody>
      </p:sp>
      <p:sp>
        <p:nvSpPr>
          <p:cNvPr id="4" name="Oval 9"/>
          <p:cNvSpPr>
            <a:spLocks noGrp="1" noChangeArrowheads="1"/>
          </p:cNvSpPr>
          <p:nvPr>
            <p:ph sz="quarter" idx="1"/>
          </p:nvPr>
        </p:nvSpPr>
        <p:spPr bwMode="auto">
          <a:xfrm>
            <a:off x="1600200" y="2667000"/>
            <a:ext cx="3200400" cy="28956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lIns="90488" tIns="44450" rIns="90488" bIns="44450" anchorCtr="1"/>
          <a:lstStyle/>
          <a:p>
            <a:pPr eaLnBrk="0" hangingPunct="0"/>
            <a:r>
              <a:rPr lang="en-US" sz="3200" b="1" dirty="0">
                <a:latin typeface="Times New Roman" charset="0"/>
              </a:rPr>
              <a:t>   </a:t>
            </a:r>
            <a:r>
              <a:rPr lang="en-US" sz="2800" b="1" dirty="0">
                <a:latin typeface="Times New Roman" charset="0"/>
              </a:rPr>
              <a:t> </a:t>
            </a: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3352800" y="2743200"/>
            <a:ext cx="3200400" cy="2819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lIns="90488" tIns="44450" rIns="90488" bIns="44450" anchorCtr="1"/>
          <a:lstStyle/>
          <a:p>
            <a:pPr eaLnBrk="0" hangingPunct="0"/>
            <a:r>
              <a:rPr lang="en-US" sz="3200" b="1">
                <a:latin typeface="Times New Roman" charset="0"/>
              </a:rPr>
              <a:t>   </a:t>
            </a:r>
            <a:r>
              <a:rPr lang="en-US" sz="2800" b="1">
                <a:latin typeface="Times New Roman" charset="0"/>
              </a:rPr>
              <a:t>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76400" y="3657601"/>
            <a:ext cx="17526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400" dirty="0"/>
              <a:t> </a:t>
            </a:r>
            <a:r>
              <a:rPr lang="en-US" sz="1600" b="1" dirty="0"/>
              <a:t>FINANCIAL</a:t>
            </a:r>
          </a:p>
          <a:p>
            <a:pPr algn="ctr" eaLnBrk="0" hangingPunct="0"/>
            <a:r>
              <a:rPr lang="en-US" sz="1600" b="1" dirty="0"/>
              <a:t>ACCOUNTING</a:t>
            </a:r>
            <a:endParaRPr lang="en-US" sz="160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581400" y="3581400"/>
            <a:ext cx="990600" cy="82843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/>
              <a:t>COST</a:t>
            </a:r>
          </a:p>
          <a:p>
            <a:pPr algn="ctr" eaLnBrk="0" hangingPunct="0"/>
            <a:r>
              <a:rPr lang="en-US" sz="1600" b="1" dirty="0"/>
              <a:t>ACCOUNTING</a:t>
            </a:r>
            <a:endParaRPr lang="en-US" sz="16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876800" y="3733800"/>
            <a:ext cx="16002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/>
              <a:t>MANAGEMENT</a:t>
            </a:r>
          </a:p>
          <a:p>
            <a:pPr algn="ctr" eaLnBrk="0" hangingPunct="0"/>
            <a:r>
              <a:rPr lang="en-US" sz="1600" b="1" dirty="0"/>
              <a:t>ACCOUNTING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600" b="1" smtClean="0"/>
              <a:t>Meaning of Costing and Cost Accounting: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2400" dirty="0" smtClean="0"/>
              <a:t>The Charted Institute of Management Accountants defined costing as “ the techniques and processes of ascertaining costs”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algn="just" eaLnBrk="1" hangingPunct="1">
              <a:defRPr/>
            </a:pPr>
            <a:r>
              <a:rPr lang="en-US" sz="2400" dirty="0" smtClean="0"/>
              <a:t>Costing simply means cost finding by technique.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algn="just" eaLnBrk="1" hangingPunct="1">
              <a:defRPr/>
            </a:pPr>
            <a:r>
              <a:rPr lang="en-US" sz="2400" dirty="0" smtClean="0"/>
              <a:t>Cost accounting is a formal system of accounting for costs in the books of account, by mean of which cost of product and services are ascertained and controlled.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COSTING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2800" dirty="0" smtClean="0"/>
              <a:t>Costing is the technique and process of ascertaining costs. It is referred to as classifying recording and appropriate allocation of expenditure for the determination of costs of products or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cost Accounting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2800" dirty="0" smtClean="0"/>
              <a:t>Cost accounting is the formal mechanism by means of which costs of product or services ascertained and controlled. </a:t>
            </a:r>
          </a:p>
          <a:p>
            <a:pPr algn="just" eaLnBrk="1" hangingPunct="1">
              <a:defRPr/>
            </a:pPr>
            <a:r>
              <a:rPr lang="en-US" sz="2800" i="1" dirty="0" smtClean="0"/>
              <a:t>Weldon</a:t>
            </a:r>
            <a:r>
              <a:rPr lang="en-US" sz="2800" dirty="0" smtClean="0"/>
              <a:t> Defines Cost accounting as “ the classifying, recording and appropriate allocation of expenditure for the determination of costs of products or services, the relation of these costs to sales value and the ascertainment of profitability”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Characteristics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2800" dirty="0" smtClean="0"/>
              <a:t>Cost Recording- posting of the cost transactions</a:t>
            </a:r>
          </a:p>
          <a:p>
            <a:pPr algn="just" eaLnBrk="1" hangingPunct="1">
              <a:defRPr/>
            </a:pPr>
            <a:r>
              <a:rPr lang="en-US" sz="2800" dirty="0" smtClean="0"/>
              <a:t>Cost  Classification- grouping of the cost into a common group like material , labour etc</a:t>
            </a:r>
          </a:p>
          <a:p>
            <a:pPr algn="just" eaLnBrk="1" hangingPunct="1">
              <a:defRPr/>
            </a:pPr>
            <a:r>
              <a:rPr lang="en-US" sz="2800" dirty="0" smtClean="0"/>
              <a:t>Cost Allocation- allotment of cost to various department</a:t>
            </a:r>
          </a:p>
          <a:p>
            <a:pPr algn="just" eaLnBrk="1" hangingPunct="1">
              <a:defRPr/>
            </a:pPr>
            <a:r>
              <a:rPr lang="en-US" sz="2800" dirty="0" smtClean="0"/>
              <a:t>Cost Control</a:t>
            </a:r>
          </a:p>
          <a:p>
            <a:pPr algn="just" eaLnBrk="1" hangingPunct="1">
              <a:defRPr/>
            </a:pPr>
            <a:r>
              <a:rPr lang="en-US" sz="2800" dirty="0" smtClean="0"/>
              <a:t>Cost Reporting- furnishing of data on a regular basis</a:t>
            </a:r>
          </a:p>
          <a:p>
            <a:pPr algn="just" eaLnBrk="1" hangingPunct="1">
              <a:defRPr/>
            </a:pPr>
            <a:r>
              <a:rPr lang="en-US" sz="2800" dirty="0" smtClean="0"/>
              <a:t>Cost Ascertainment – cost of goods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Objectives and Functions of Cost Accounting: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1) Ascertainment of Cost: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2) Cost control and Cost Reduction: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3) Guide to Business Policy: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4) Determination of Selling Price: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5) Fixing profit per products.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Importance of Cost Accounting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Detailed Cost information</a:t>
            </a:r>
          </a:p>
          <a:p>
            <a:pPr eaLnBrk="1" hangingPunct="1">
              <a:defRPr/>
            </a:pPr>
            <a:r>
              <a:rPr lang="en-US" sz="2800" dirty="0" smtClean="0"/>
              <a:t>Help in price fixation</a:t>
            </a:r>
          </a:p>
          <a:p>
            <a:pPr eaLnBrk="1" hangingPunct="1">
              <a:defRPr/>
            </a:pPr>
            <a:r>
              <a:rPr lang="en-US" sz="2800" dirty="0" smtClean="0"/>
              <a:t>Reveals profitable or non profitable activity</a:t>
            </a:r>
          </a:p>
          <a:p>
            <a:pPr eaLnBrk="1" hangingPunct="1">
              <a:defRPr/>
            </a:pPr>
            <a:r>
              <a:rPr lang="en-US" sz="2800" dirty="0" smtClean="0"/>
              <a:t>Reveals idle capacity</a:t>
            </a:r>
          </a:p>
          <a:p>
            <a:pPr eaLnBrk="1" hangingPunct="1">
              <a:defRPr/>
            </a:pPr>
            <a:r>
              <a:rPr lang="en-US" sz="2800" dirty="0" smtClean="0"/>
              <a:t>Helps in decision making</a:t>
            </a:r>
          </a:p>
          <a:p>
            <a:pPr eaLnBrk="1" hangingPunct="1">
              <a:defRPr/>
            </a:pPr>
            <a:r>
              <a:rPr lang="en-US" sz="2800" dirty="0" smtClean="0"/>
              <a:t>Helps in controlling costs</a:t>
            </a:r>
          </a:p>
          <a:p>
            <a:pPr eaLnBrk="1" hangingPunct="1">
              <a:defRPr/>
            </a:pPr>
            <a:r>
              <a:rPr lang="en-US" sz="2800" dirty="0" smtClean="0"/>
              <a:t>Cost comparison</a:t>
            </a:r>
          </a:p>
          <a:p>
            <a:pPr eaLnBrk="1" hangingPunct="1">
              <a:defRPr/>
            </a:pPr>
            <a:r>
              <a:rPr lang="en-US" sz="2800" dirty="0" smtClean="0"/>
              <a:t>Helps in inventory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</TotalTime>
  <Words>722</Words>
  <Application>Microsoft Office PowerPoint</Application>
  <PresentationFormat>On-screen Show (4:3)</PresentationFormat>
  <Paragraphs>282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COST ACCOUNTING</vt:lpstr>
      <vt:lpstr>Accountants</vt:lpstr>
      <vt:lpstr>Relationship of Financial, Management, and Cost Accounting</vt:lpstr>
      <vt:lpstr>Meaning of Costing and Cost Accounting:</vt:lpstr>
      <vt:lpstr>WHAT IS COSTING </vt:lpstr>
      <vt:lpstr>What is cost Accounting</vt:lpstr>
      <vt:lpstr>Characteristics </vt:lpstr>
      <vt:lpstr>Objectives and Functions of Cost Accounting: </vt:lpstr>
      <vt:lpstr>Importance of Cost Accounting</vt:lpstr>
      <vt:lpstr>Classification of cost</vt:lpstr>
      <vt:lpstr>Slide 11</vt:lpstr>
      <vt:lpstr>Slide 12</vt:lpstr>
      <vt:lpstr>Slide 13</vt:lpstr>
      <vt:lpstr>Slide 14</vt:lpstr>
      <vt:lpstr>Elements of cost</vt:lpstr>
      <vt:lpstr>Slide 16</vt:lpstr>
      <vt:lpstr>Overhead cost</vt:lpstr>
      <vt:lpstr>Examples of Indirect material</vt:lpstr>
      <vt:lpstr>Examples of Indirect labour</vt:lpstr>
      <vt:lpstr>Examples of Indirect expenses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ACCOUNTING</dc:title>
  <dc:creator>DOM</dc:creator>
  <cp:lastModifiedBy>User</cp:lastModifiedBy>
  <cp:revision>29</cp:revision>
  <dcterms:created xsi:type="dcterms:W3CDTF">2006-08-16T00:00:00Z</dcterms:created>
  <dcterms:modified xsi:type="dcterms:W3CDTF">2020-09-10T04:18:08Z</dcterms:modified>
</cp:coreProperties>
</file>