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tags/tag8.xml" ContentType="application/vnd.openxmlformats-officedocument.presentationml.tags+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Layouts/slideLayout2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Default Extension="vml" ContentType="application/vnd.openxmlformats-officedocument.vmlDrawing"/>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tags/tag2.xml" ContentType="application/vnd.openxmlformats-officedocument.presentationml.tags+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wmf" ContentType="image/x-wmf"/>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 id="2147483672" r:id="rId3"/>
  </p:sldMasterIdLst>
  <p:notesMasterIdLst>
    <p:notesMasterId r:id="rId41"/>
  </p:notesMasterIdLst>
  <p:sldIdLst>
    <p:sldId id="256" r:id="rId4"/>
    <p:sldId id="257" r:id="rId5"/>
    <p:sldId id="260" r:id="rId6"/>
    <p:sldId id="261" r:id="rId7"/>
    <p:sldId id="262" r:id="rId8"/>
    <p:sldId id="263" r:id="rId9"/>
    <p:sldId id="293" r:id="rId10"/>
    <p:sldId id="294" r:id="rId11"/>
    <p:sldId id="297" r:id="rId12"/>
    <p:sldId id="295" r:id="rId13"/>
    <p:sldId id="296" r:id="rId14"/>
    <p:sldId id="298" r:id="rId15"/>
    <p:sldId id="299" r:id="rId16"/>
    <p:sldId id="265" r:id="rId17"/>
    <p:sldId id="266" r:id="rId18"/>
    <p:sldId id="300" r:id="rId19"/>
    <p:sldId id="301" r:id="rId20"/>
    <p:sldId id="267" r:id="rId21"/>
    <p:sldId id="302" r:id="rId22"/>
    <p:sldId id="291" r:id="rId23"/>
    <p:sldId id="303" r:id="rId24"/>
    <p:sldId id="269" r:id="rId25"/>
    <p:sldId id="270" r:id="rId26"/>
    <p:sldId id="283" r:id="rId27"/>
    <p:sldId id="304" r:id="rId28"/>
    <p:sldId id="273" r:id="rId29"/>
    <p:sldId id="305" r:id="rId30"/>
    <p:sldId id="274" r:id="rId31"/>
    <p:sldId id="275" r:id="rId32"/>
    <p:sldId id="271" r:id="rId33"/>
    <p:sldId id="285" r:id="rId34"/>
    <p:sldId id="284" r:id="rId35"/>
    <p:sldId id="272" r:id="rId36"/>
    <p:sldId id="278" r:id="rId37"/>
    <p:sldId id="282" r:id="rId38"/>
    <p:sldId id="281" r:id="rId39"/>
    <p:sldId id="268" r:id="rId4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777" autoAdjust="0"/>
    <p:restoredTop sz="94600"/>
  </p:normalViewPr>
  <p:slideViewPr>
    <p:cSldViewPr snapToGrid="0">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89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89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89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89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89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B75C5D96-C0DA-435E-B180-FBECBA4F3249}" type="slidenum">
              <a:rPr lang="en-US"/>
              <a:pPr/>
              <a:t>‹#›</a:t>
            </a:fld>
            <a:endParaRPr lang="en-US"/>
          </a:p>
        </p:txBody>
      </p:sp>
    </p:spTree>
    <p:extLst>
      <p:ext uri="{BB962C8B-B14F-4D97-AF65-F5344CB8AC3E}">
        <p14:creationId xmlns="" xmlns:p14="http://schemas.microsoft.com/office/powerpoint/2010/main" val="103077883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Rishabh</a:t>
            </a:r>
            <a:endParaRPr lang="en-US" dirty="0"/>
          </a:p>
        </p:txBody>
      </p:sp>
      <p:sp>
        <p:nvSpPr>
          <p:cNvPr id="4" name="Slide Number Placeholder 3"/>
          <p:cNvSpPr>
            <a:spLocks noGrp="1"/>
          </p:cNvSpPr>
          <p:nvPr>
            <p:ph type="sldNum" sz="quarter" idx="10"/>
          </p:nvPr>
        </p:nvSpPr>
        <p:spPr/>
        <p:txBody>
          <a:bodyPr/>
          <a:lstStyle/>
          <a:p>
            <a:fld id="{B75C5D96-C0DA-435E-B180-FBECBA4F3249}" type="slidenum">
              <a:rPr lang="en-US" smtClean="0"/>
              <a:pPr/>
              <a:t>2</a:t>
            </a:fld>
            <a:endParaRPr lang="en-US"/>
          </a:p>
        </p:txBody>
      </p:sp>
    </p:spTree>
    <p:extLst>
      <p:ext uri="{BB962C8B-B14F-4D97-AF65-F5344CB8AC3E}">
        <p14:creationId xmlns="" xmlns:p14="http://schemas.microsoft.com/office/powerpoint/2010/main" val="26053883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shahbaz</a:t>
            </a:r>
            <a:endParaRPr lang="en-US" dirty="0"/>
          </a:p>
        </p:txBody>
      </p:sp>
      <p:sp>
        <p:nvSpPr>
          <p:cNvPr id="4" name="Slide Number Placeholder 3"/>
          <p:cNvSpPr>
            <a:spLocks noGrp="1"/>
          </p:cNvSpPr>
          <p:nvPr>
            <p:ph type="sldNum" sz="quarter" idx="10"/>
          </p:nvPr>
        </p:nvSpPr>
        <p:spPr/>
        <p:txBody>
          <a:bodyPr/>
          <a:lstStyle/>
          <a:p>
            <a:fld id="{B75C5D96-C0DA-435E-B180-FBECBA4F3249}" type="slidenum">
              <a:rPr lang="en-US" smtClean="0"/>
              <a:pPr/>
              <a:t>22</a:t>
            </a:fld>
            <a:endParaRPr lang="en-US"/>
          </a:p>
        </p:txBody>
      </p:sp>
    </p:spTree>
    <p:extLst>
      <p:ext uri="{BB962C8B-B14F-4D97-AF65-F5344CB8AC3E}">
        <p14:creationId xmlns="" xmlns:p14="http://schemas.microsoft.com/office/powerpoint/2010/main" val="31359251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baba</a:t>
            </a:r>
            <a:endParaRPr lang="en-US" dirty="0"/>
          </a:p>
        </p:txBody>
      </p:sp>
      <p:sp>
        <p:nvSpPr>
          <p:cNvPr id="4" name="Slide Number Placeholder 3"/>
          <p:cNvSpPr>
            <a:spLocks noGrp="1"/>
          </p:cNvSpPr>
          <p:nvPr>
            <p:ph type="sldNum" sz="quarter" idx="10"/>
          </p:nvPr>
        </p:nvSpPr>
        <p:spPr/>
        <p:txBody>
          <a:bodyPr/>
          <a:lstStyle/>
          <a:p>
            <a:fld id="{B75C5D96-C0DA-435E-B180-FBECBA4F3249}" type="slidenum">
              <a:rPr lang="en-US" smtClean="0"/>
              <a:pPr/>
              <a:t>23</a:t>
            </a:fld>
            <a:endParaRPr lang="en-US"/>
          </a:p>
        </p:txBody>
      </p:sp>
    </p:spTree>
    <p:extLst>
      <p:ext uri="{BB962C8B-B14F-4D97-AF65-F5344CB8AC3E}">
        <p14:creationId xmlns="" xmlns:p14="http://schemas.microsoft.com/office/powerpoint/2010/main" val="10443773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baba</a:t>
            </a:r>
            <a:endParaRPr lang="en-US" dirty="0"/>
          </a:p>
        </p:txBody>
      </p:sp>
      <p:sp>
        <p:nvSpPr>
          <p:cNvPr id="4" name="Slide Number Placeholder 3"/>
          <p:cNvSpPr>
            <a:spLocks noGrp="1"/>
          </p:cNvSpPr>
          <p:nvPr>
            <p:ph type="sldNum" sz="quarter" idx="10"/>
          </p:nvPr>
        </p:nvSpPr>
        <p:spPr/>
        <p:txBody>
          <a:bodyPr/>
          <a:lstStyle/>
          <a:p>
            <a:fld id="{B75C5D96-C0DA-435E-B180-FBECBA4F3249}" type="slidenum">
              <a:rPr lang="en-US" smtClean="0"/>
              <a:pPr/>
              <a:t>24</a:t>
            </a:fld>
            <a:endParaRPr lang="en-US"/>
          </a:p>
        </p:txBody>
      </p:sp>
    </p:spTree>
    <p:extLst>
      <p:ext uri="{BB962C8B-B14F-4D97-AF65-F5344CB8AC3E}">
        <p14:creationId xmlns="" xmlns:p14="http://schemas.microsoft.com/office/powerpoint/2010/main" val="9485732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shahbaz</a:t>
            </a:r>
            <a:endParaRPr lang="en-US" dirty="0"/>
          </a:p>
        </p:txBody>
      </p:sp>
      <p:sp>
        <p:nvSpPr>
          <p:cNvPr id="4" name="Slide Number Placeholder 3"/>
          <p:cNvSpPr>
            <a:spLocks noGrp="1"/>
          </p:cNvSpPr>
          <p:nvPr>
            <p:ph type="sldNum" sz="quarter" idx="10"/>
          </p:nvPr>
        </p:nvSpPr>
        <p:spPr/>
        <p:txBody>
          <a:bodyPr/>
          <a:lstStyle/>
          <a:p>
            <a:fld id="{B75C5D96-C0DA-435E-B180-FBECBA4F3249}" type="slidenum">
              <a:rPr lang="en-US" smtClean="0"/>
              <a:pPr/>
              <a:t>30</a:t>
            </a:fld>
            <a:endParaRPr lang="en-US"/>
          </a:p>
        </p:txBody>
      </p:sp>
    </p:spTree>
    <p:extLst>
      <p:ext uri="{BB962C8B-B14F-4D97-AF65-F5344CB8AC3E}">
        <p14:creationId xmlns="" xmlns:p14="http://schemas.microsoft.com/office/powerpoint/2010/main" val="256510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deepak</a:t>
            </a:r>
            <a:endParaRPr lang="en-US" dirty="0"/>
          </a:p>
        </p:txBody>
      </p:sp>
      <p:sp>
        <p:nvSpPr>
          <p:cNvPr id="4" name="Slide Number Placeholder 3"/>
          <p:cNvSpPr>
            <a:spLocks noGrp="1"/>
          </p:cNvSpPr>
          <p:nvPr>
            <p:ph type="sldNum" sz="quarter" idx="10"/>
          </p:nvPr>
        </p:nvSpPr>
        <p:spPr/>
        <p:txBody>
          <a:bodyPr/>
          <a:lstStyle/>
          <a:p>
            <a:fld id="{B75C5D96-C0DA-435E-B180-FBECBA4F3249}" type="slidenum">
              <a:rPr lang="en-US" smtClean="0"/>
              <a:pPr/>
              <a:t>33</a:t>
            </a:fld>
            <a:endParaRPr lang="en-US"/>
          </a:p>
        </p:txBody>
      </p:sp>
    </p:spTree>
    <p:extLst>
      <p:ext uri="{BB962C8B-B14F-4D97-AF65-F5344CB8AC3E}">
        <p14:creationId xmlns="" xmlns:p14="http://schemas.microsoft.com/office/powerpoint/2010/main" val="21675591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deepak</a:t>
            </a:r>
            <a:endParaRPr lang="en-US" dirty="0"/>
          </a:p>
        </p:txBody>
      </p:sp>
      <p:sp>
        <p:nvSpPr>
          <p:cNvPr id="4" name="Slide Number Placeholder 3"/>
          <p:cNvSpPr>
            <a:spLocks noGrp="1"/>
          </p:cNvSpPr>
          <p:nvPr>
            <p:ph type="sldNum" sz="quarter" idx="10"/>
          </p:nvPr>
        </p:nvSpPr>
        <p:spPr/>
        <p:txBody>
          <a:bodyPr/>
          <a:lstStyle/>
          <a:p>
            <a:fld id="{B75C5D96-C0DA-435E-B180-FBECBA4F3249}" type="slidenum">
              <a:rPr lang="en-US" smtClean="0"/>
              <a:pPr/>
              <a:t>34</a:t>
            </a:fld>
            <a:endParaRPr lang="en-US"/>
          </a:p>
        </p:txBody>
      </p:sp>
    </p:spTree>
    <p:extLst>
      <p:ext uri="{BB962C8B-B14F-4D97-AF65-F5344CB8AC3E}">
        <p14:creationId xmlns="" xmlns:p14="http://schemas.microsoft.com/office/powerpoint/2010/main" val="22947476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mintu</a:t>
            </a:r>
            <a:endParaRPr lang="en-US" dirty="0"/>
          </a:p>
        </p:txBody>
      </p:sp>
      <p:sp>
        <p:nvSpPr>
          <p:cNvPr id="4" name="Slide Number Placeholder 3"/>
          <p:cNvSpPr>
            <a:spLocks noGrp="1"/>
          </p:cNvSpPr>
          <p:nvPr>
            <p:ph type="sldNum" sz="quarter" idx="10"/>
          </p:nvPr>
        </p:nvSpPr>
        <p:spPr/>
        <p:txBody>
          <a:bodyPr/>
          <a:lstStyle/>
          <a:p>
            <a:fld id="{B75C5D96-C0DA-435E-B180-FBECBA4F3249}" type="slidenum">
              <a:rPr lang="en-US" smtClean="0"/>
              <a:pPr/>
              <a:t>3</a:t>
            </a:fld>
            <a:endParaRPr lang="en-US"/>
          </a:p>
        </p:txBody>
      </p:sp>
    </p:spTree>
    <p:extLst>
      <p:ext uri="{BB962C8B-B14F-4D97-AF65-F5344CB8AC3E}">
        <p14:creationId xmlns="" xmlns:p14="http://schemas.microsoft.com/office/powerpoint/2010/main" val="19358781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mintu</a:t>
            </a:r>
            <a:endParaRPr lang="en-US" dirty="0"/>
          </a:p>
        </p:txBody>
      </p:sp>
      <p:sp>
        <p:nvSpPr>
          <p:cNvPr id="4" name="Slide Number Placeholder 3"/>
          <p:cNvSpPr>
            <a:spLocks noGrp="1"/>
          </p:cNvSpPr>
          <p:nvPr>
            <p:ph type="sldNum" sz="quarter" idx="10"/>
          </p:nvPr>
        </p:nvSpPr>
        <p:spPr/>
        <p:txBody>
          <a:bodyPr/>
          <a:lstStyle/>
          <a:p>
            <a:fld id="{B75C5D96-C0DA-435E-B180-FBECBA4F3249}" type="slidenum">
              <a:rPr lang="en-US" smtClean="0"/>
              <a:pPr/>
              <a:t>4</a:t>
            </a:fld>
            <a:endParaRPr lang="en-US"/>
          </a:p>
        </p:txBody>
      </p:sp>
    </p:spTree>
    <p:extLst>
      <p:ext uri="{BB962C8B-B14F-4D97-AF65-F5344CB8AC3E}">
        <p14:creationId xmlns="" xmlns:p14="http://schemas.microsoft.com/office/powerpoint/2010/main" val="35641449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Mintu</a:t>
            </a:r>
            <a:endParaRPr lang="en-US" dirty="0"/>
          </a:p>
        </p:txBody>
      </p:sp>
      <p:sp>
        <p:nvSpPr>
          <p:cNvPr id="4" name="Slide Number Placeholder 3"/>
          <p:cNvSpPr>
            <a:spLocks noGrp="1"/>
          </p:cNvSpPr>
          <p:nvPr>
            <p:ph type="sldNum" sz="quarter" idx="10"/>
          </p:nvPr>
        </p:nvSpPr>
        <p:spPr/>
        <p:txBody>
          <a:bodyPr/>
          <a:lstStyle/>
          <a:p>
            <a:fld id="{B75C5D96-C0DA-435E-B180-FBECBA4F3249}" type="slidenum">
              <a:rPr lang="en-US" smtClean="0"/>
              <a:pPr/>
              <a:t>5</a:t>
            </a:fld>
            <a:endParaRPr lang="en-US"/>
          </a:p>
        </p:txBody>
      </p:sp>
    </p:spTree>
    <p:extLst>
      <p:ext uri="{BB962C8B-B14F-4D97-AF65-F5344CB8AC3E}">
        <p14:creationId xmlns="" xmlns:p14="http://schemas.microsoft.com/office/powerpoint/2010/main" val="15358062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Mintu</a:t>
            </a:r>
            <a:endParaRPr lang="en-US" dirty="0"/>
          </a:p>
        </p:txBody>
      </p:sp>
      <p:sp>
        <p:nvSpPr>
          <p:cNvPr id="4" name="Slide Number Placeholder 3"/>
          <p:cNvSpPr>
            <a:spLocks noGrp="1"/>
          </p:cNvSpPr>
          <p:nvPr>
            <p:ph type="sldNum" sz="quarter" idx="10"/>
          </p:nvPr>
        </p:nvSpPr>
        <p:spPr/>
        <p:txBody>
          <a:bodyPr/>
          <a:lstStyle/>
          <a:p>
            <a:fld id="{B75C5D96-C0DA-435E-B180-FBECBA4F3249}" type="slidenum">
              <a:rPr lang="en-US" smtClean="0"/>
              <a:pPr/>
              <a:t>6</a:t>
            </a:fld>
            <a:endParaRPr lang="en-US"/>
          </a:p>
        </p:txBody>
      </p:sp>
    </p:spTree>
    <p:extLst>
      <p:ext uri="{BB962C8B-B14F-4D97-AF65-F5344CB8AC3E}">
        <p14:creationId xmlns="" xmlns:p14="http://schemas.microsoft.com/office/powerpoint/2010/main" val="4750189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Rishabh</a:t>
            </a:r>
            <a:endParaRPr lang="en-US" dirty="0"/>
          </a:p>
        </p:txBody>
      </p:sp>
      <p:sp>
        <p:nvSpPr>
          <p:cNvPr id="4" name="Slide Number Placeholder 3"/>
          <p:cNvSpPr>
            <a:spLocks noGrp="1"/>
          </p:cNvSpPr>
          <p:nvPr>
            <p:ph type="sldNum" sz="quarter" idx="10"/>
          </p:nvPr>
        </p:nvSpPr>
        <p:spPr/>
        <p:txBody>
          <a:bodyPr/>
          <a:lstStyle/>
          <a:p>
            <a:fld id="{B75C5D96-C0DA-435E-B180-FBECBA4F3249}" type="slidenum">
              <a:rPr lang="en-US" smtClean="0"/>
              <a:pPr/>
              <a:t>14</a:t>
            </a:fld>
            <a:endParaRPr lang="en-US"/>
          </a:p>
        </p:txBody>
      </p:sp>
    </p:spTree>
    <p:extLst>
      <p:ext uri="{BB962C8B-B14F-4D97-AF65-F5344CB8AC3E}">
        <p14:creationId xmlns="" xmlns:p14="http://schemas.microsoft.com/office/powerpoint/2010/main" val="1509172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Rishabh</a:t>
            </a:r>
            <a:endParaRPr lang="en-US" dirty="0"/>
          </a:p>
        </p:txBody>
      </p:sp>
      <p:sp>
        <p:nvSpPr>
          <p:cNvPr id="4" name="Slide Number Placeholder 3"/>
          <p:cNvSpPr>
            <a:spLocks noGrp="1"/>
          </p:cNvSpPr>
          <p:nvPr>
            <p:ph type="sldNum" sz="quarter" idx="10"/>
          </p:nvPr>
        </p:nvSpPr>
        <p:spPr/>
        <p:txBody>
          <a:bodyPr/>
          <a:lstStyle/>
          <a:p>
            <a:fld id="{B75C5D96-C0DA-435E-B180-FBECBA4F3249}" type="slidenum">
              <a:rPr lang="en-US" smtClean="0"/>
              <a:pPr/>
              <a:t>15</a:t>
            </a:fld>
            <a:endParaRPr lang="en-US"/>
          </a:p>
        </p:txBody>
      </p:sp>
    </p:spTree>
    <p:extLst>
      <p:ext uri="{BB962C8B-B14F-4D97-AF65-F5344CB8AC3E}">
        <p14:creationId xmlns="" xmlns:p14="http://schemas.microsoft.com/office/powerpoint/2010/main" val="31444934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rishabh</a:t>
            </a:r>
            <a:endParaRPr lang="en-US" dirty="0"/>
          </a:p>
        </p:txBody>
      </p:sp>
      <p:sp>
        <p:nvSpPr>
          <p:cNvPr id="4" name="Slide Number Placeholder 3"/>
          <p:cNvSpPr>
            <a:spLocks noGrp="1"/>
          </p:cNvSpPr>
          <p:nvPr>
            <p:ph type="sldNum" sz="quarter" idx="10"/>
          </p:nvPr>
        </p:nvSpPr>
        <p:spPr/>
        <p:txBody>
          <a:bodyPr/>
          <a:lstStyle/>
          <a:p>
            <a:fld id="{B75C5D96-C0DA-435E-B180-FBECBA4F3249}" type="slidenum">
              <a:rPr lang="en-US" smtClean="0"/>
              <a:pPr/>
              <a:t>18</a:t>
            </a:fld>
            <a:endParaRPr lang="en-US"/>
          </a:p>
        </p:txBody>
      </p:sp>
    </p:spTree>
    <p:extLst>
      <p:ext uri="{BB962C8B-B14F-4D97-AF65-F5344CB8AC3E}">
        <p14:creationId xmlns="" xmlns:p14="http://schemas.microsoft.com/office/powerpoint/2010/main" val="31434300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anupam</a:t>
            </a:r>
            <a:endParaRPr lang="en-US" dirty="0"/>
          </a:p>
        </p:txBody>
      </p:sp>
      <p:sp>
        <p:nvSpPr>
          <p:cNvPr id="4" name="Slide Number Placeholder 3"/>
          <p:cNvSpPr>
            <a:spLocks noGrp="1"/>
          </p:cNvSpPr>
          <p:nvPr>
            <p:ph type="sldNum" sz="quarter" idx="10"/>
          </p:nvPr>
        </p:nvSpPr>
        <p:spPr/>
        <p:txBody>
          <a:bodyPr/>
          <a:lstStyle/>
          <a:p>
            <a:fld id="{B75C5D96-C0DA-435E-B180-FBECBA4F3249}" type="slidenum">
              <a:rPr lang="en-US" smtClean="0"/>
              <a:pPr/>
              <a:t>20</a:t>
            </a:fld>
            <a:endParaRPr lang="en-US"/>
          </a:p>
        </p:txBody>
      </p:sp>
    </p:spTree>
    <p:extLst>
      <p:ext uri="{BB962C8B-B14F-4D97-AF65-F5344CB8AC3E}">
        <p14:creationId xmlns="" xmlns:p14="http://schemas.microsoft.com/office/powerpoint/2010/main" val="2461105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image" Target="../media/image2.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ctrTitle"/>
            <p:custDataLst>
              <p:tags r:id="rId1"/>
            </p:custDataLst>
          </p:nvPr>
        </p:nvSpPr>
        <p:spPr>
          <a:xfrm>
            <a:off x="2701925" y="2130425"/>
            <a:ext cx="4800600" cy="1470025"/>
          </a:xfrm>
        </p:spPr>
        <p:txBody>
          <a:bodyPr/>
          <a:lstStyle>
            <a:lvl1pPr>
              <a:buClr>
                <a:srgbClr val="FFFFFF"/>
              </a:buClr>
              <a:defRPr/>
            </a:lvl1pPr>
          </a:lstStyle>
          <a:p>
            <a:r>
              <a:rPr lang="en-US" smtClean="0"/>
              <a:t>Click to edit Master title style</a:t>
            </a:r>
            <a:endParaRPr lang="en-US"/>
          </a:p>
        </p:txBody>
      </p:sp>
      <p:sp>
        <p:nvSpPr>
          <p:cNvPr id="22531" name="Rectangle 3"/>
          <p:cNvSpPr>
            <a:spLocks noGrp="1" noChangeArrowheads="1"/>
          </p:cNvSpPr>
          <p:nvPr>
            <p:ph type="subTitle" idx="1"/>
            <p:custDataLst>
              <p:tags r:id="rId2"/>
            </p:custDataLst>
          </p:nvPr>
        </p:nvSpPr>
        <p:spPr>
          <a:xfrm>
            <a:off x="2701925" y="3886200"/>
            <a:ext cx="4114800" cy="1752600"/>
          </a:xfrm>
        </p:spPr>
        <p:txBody>
          <a:bodyPr/>
          <a:lstStyle>
            <a:lvl1pPr marL="0" indent="0">
              <a:buClr>
                <a:srgbClr val="FFFFFF"/>
              </a:buClr>
              <a:buFontTx/>
              <a:buNone/>
              <a:defRPr/>
            </a:lvl1pPr>
          </a:lstStyle>
          <a:p>
            <a:r>
              <a:rPr lang="en-US" smtClean="0"/>
              <a:t>Click to edit Master subtitle style</a:t>
            </a:r>
            <a:endParaRPr lang="en-US"/>
          </a:p>
        </p:txBody>
      </p:sp>
      <p:sp>
        <p:nvSpPr>
          <p:cNvPr id="22532" name="Rectangle 4"/>
          <p:cNvSpPr>
            <a:spLocks noGrp="1" noChangeArrowheads="1"/>
          </p:cNvSpPr>
          <p:nvPr>
            <p:ph type="dt" sz="half" idx="2"/>
          </p:nvPr>
        </p:nvSpPr>
        <p:spPr/>
        <p:txBody>
          <a:bodyPr/>
          <a:lstStyle>
            <a:lvl1pPr>
              <a:defRPr/>
            </a:lvl1pPr>
          </a:lstStyle>
          <a:p>
            <a:endParaRPr lang="en-US"/>
          </a:p>
        </p:txBody>
      </p:sp>
      <p:sp>
        <p:nvSpPr>
          <p:cNvPr id="22533" name="Rectangle 5"/>
          <p:cNvSpPr>
            <a:spLocks noGrp="1" noChangeArrowheads="1"/>
          </p:cNvSpPr>
          <p:nvPr>
            <p:ph type="ftr" sz="quarter" idx="3"/>
          </p:nvPr>
        </p:nvSpPr>
        <p:spPr/>
        <p:txBody>
          <a:bodyPr/>
          <a:lstStyle>
            <a:lvl1pPr>
              <a:defRPr/>
            </a:lvl1pPr>
          </a:lstStyle>
          <a:p>
            <a:endParaRPr lang="en-US"/>
          </a:p>
        </p:txBody>
      </p:sp>
      <p:sp>
        <p:nvSpPr>
          <p:cNvPr id="22534" name="Rectangle 6"/>
          <p:cNvSpPr>
            <a:spLocks noGrp="1" noChangeArrowheads="1"/>
          </p:cNvSpPr>
          <p:nvPr>
            <p:ph type="sldNum" sz="quarter" idx="4"/>
          </p:nvPr>
        </p:nvSpPr>
        <p:spPr/>
        <p:txBody>
          <a:bodyPr/>
          <a:lstStyle>
            <a:lvl1pPr>
              <a:defRPr/>
            </a:lvl1pPr>
          </a:lstStyle>
          <a:p>
            <a:fld id="{98C9DB05-7E31-43EA-B333-3228F121E977}" type="slidenum">
              <a:rPr lang="en-US"/>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991719E-C6D9-4C66-A9FE-9FF9D99099BA}" type="slidenum">
              <a:rPr lang="en-US"/>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39025" y="274638"/>
            <a:ext cx="158115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693988" y="274638"/>
            <a:ext cx="4592637"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0EB1789-DECB-4FDB-86E1-3B7108776649}" type="slidenum">
              <a:rPr lang="en-US"/>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136525" y="136525"/>
            <a:ext cx="8866188" cy="6581775"/>
          </a:xfrm>
          <a:prstGeom prst="rect">
            <a:avLst/>
          </a:prstGeom>
          <a:solidFill>
            <a:schemeClr val="bg1">
              <a:alpha val="50000"/>
            </a:schemeClr>
          </a:solidFill>
          <a:ln w="9525">
            <a:noFill/>
            <a:miter lim="800000"/>
            <a:headEnd/>
            <a:tailEnd/>
          </a:ln>
          <a:effectLst/>
        </p:spPr>
        <p:txBody>
          <a:bodyPr wrap="none" anchor="ctr"/>
          <a:lstStyle/>
          <a:p>
            <a:endParaRPr lang="en-US"/>
          </a:p>
        </p:txBody>
      </p:sp>
      <p:sp>
        <p:nvSpPr>
          <p:cNvPr id="29699" name="Rectangle 3"/>
          <p:cNvSpPr>
            <a:spLocks noGrp="1" noChangeArrowheads="1"/>
          </p:cNvSpPr>
          <p:nvPr>
            <p:ph type="ctrTitle"/>
            <p:custDataLst>
              <p:tags r:id="rId1"/>
            </p:custDataLst>
          </p:nvPr>
        </p:nvSpPr>
        <p:spPr>
          <a:xfrm>
            <a:off x="455613" y="2130425"/>
            <a:ext cx="7313612" cy="1470025"/>
          </a:xfrm>
        </p:spPr>
        <p:txBody>
          <a:bodyPr/>
          <a:lstStyle>
            <a:lvl1pPr>
              <a:defRPr/>
            </a:lvl1pPr>
          </a:lstStyle>
          <a:p>
            <a:r>
              <a:rPr lang="en-US"/>
              <a:t>Click to edit Master title style</a:t>
            </a:r>
          </a:p>
        </p:txBody>
      </p:sp>
      <p:sp>
        <p:nvSpPr>
          <p:cNvPr id="29700" name="Rectangle 4"/>
          <p:cNvSpPr>
            <a:spLocks noGrp="1" noChangeArrowheads="1"/>
          </p:cNvSpPr>
          <p:nvPr>
            <p:ph type="subTitle" idx="1"/>
            <p:custDataLst>
              <p:tags r:id="rId2"/>
            </p:custDataLst>
          </p:nvPr>
        </p:nvSpPr>
        <p:spPr>
          <a:xfrm>
            <a:off x="455613" y="3886200"/>
            <a:ext cx="7313612" cy="1752600"/>
          </a:xfrm>
        </p:spPr>
        <p:txBody>
          <a:bodyPr/>
          <a:lstStyle>
            <a:lvl1pPr marL="0" indent="0">
              <a:buClr>
                <a:srgbClr val="FFFFFF"/>
              </a:buClr>
              <a:buFontTx/>
              <a:buNone/>
              <a:defRPr/>
            </a:lvl1pPr>
          </a:lstStyle>
          <a:p>
            <a:r>
              <a:rPr lang="en-US"/>
              <a:t>Click to edit Master subtitle style</a:t>
            </a:r>
          </a:p>
        </p:txBody>
      </p:sp>
      <p:sp>
        <p:nvSpPr>
          <p:cNvPr id="29701" name="Rectangle 5"/>
          <p:cNvSpPr>
            <a:spLocks noGrp="1" noChangeArrowheads="1"/>
          </p:cNvSpPr>
          <p:nvPr>
            <p:ph type="dt" sz="half" idx="2"/>
          </p:nvPr>
        </p:nvSpPr>
        <p:spPr/>
        <p:txBody>
          <a:bodyPr/>
          <a:lstStyle>
            <a:lvl1pPr>
              <a:defRPr/>
            </a:lvl1pPr>
          </a:lstStyle>
          <a:p>
            <a:endParaRPr lang="en-US"/>
          </a:p>
        </p:txBody>
      </p:sp>
      <p:sp>
        <p:nvSpPr>
          <p:cNvPr id="29702" name="Rectangle 6"/>
          <p:cNvSpPr>
            <a:spLocks noGrp="1" noChangeArrowheads="1"/>
          </p:cNvSpPr>
          <p:nvPr>
            <p:ph type="ftr" sz="quarter" idx="3"/>
          </p:nvPr>
        </p:nvSpPr>
        <p:spPr/>
        <p:txBody>
          <a:bodyPr/>
          <a:lstStyle>
            <a:lvl1pPr>
              <a:defRPr/>
            </a:lvl1pPr>
          </a:lstStyle>
          <a:p>
            <a:endParaRPr lang="en-US"/>
          </a:p>
        </p:txBody>
      </p:sp>
      <p:sp>
        <p:nvSpPr>
          <p:cNvPr id="29703" name="Rectangle 7"/>
          <p:cNvSpPr>
            <a:spLocks noGrp="1" noChangeArrowheads="1"/>
          </p:cNvSpPr>
          <p:nvPr>
            <p:ph type="sldNum" sz="quarter" idx="4"/>
          </p:nvPr>
        </p:nvSpPr>
        <p:spPr/>
        <p:txBody>
          <a:bodyPr/>
          <a:lstStyle>
            <a:lvl1pPr>
              <a:defRPr/>
            </a:lvl1pPr>
          </a:lstStyle>
          <a:p>
            <a:fld id="{40B5A5E6-7B7F-404A-8088-66C29D4922CF}" type="slidenum">
              <a:rPr lang="en-US"/>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F811BBE-9823-4F87-8A20-F03B1C029D66}" type="slidenum">
              <a:rPr lang="en-US"/>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6B89A0C-82CD-4A2B-864B-3376D38BB1A7}" type="slidenum">
              <a:rPr lang="en-US"/>
              <a:pPr/>
              <a:t>‹#›</a:t>
            </a:fld>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600200"/>
            <a:ext cx="403701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5025" y="1600200"/>
            <a:ext cx="403701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2DE0E3D-E8EB-4561-900E-2FF5D89361DE}" type="slidenum">
              <a:rPr lang="en-US"/>
              <a:pPr/>
              <a:t>‹#›</a:t>
            </a:fld>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A5442F71-62B0-47E2-AFE3-CAE48830D155}" type="slidenum">
              <a:rPr lang="en-US"/>
              <a:pPr/>
              <a:t>‹#›</a:t>
            </a:fld>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BEA837A7-9042-4EAA-A62C-996163396222}" type="slidenum">
              <a:rPr lang="en-US"/>
              <a:pPr/>
              <a:t>‹#›</a:t>
            </a:fld>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96FC8977-92C9-4494-AC3F-C5343E2B5E0F}" type="slidenum">
              <a:rPr lang="en-US"/>
              <a:pPr/>
              <a:t>‹#›</a:t>
            </a:fld>
            <a:endParaRPr lang="en-US"/>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2D14425-0420-4D04-873A-F1217A3A318F}" type="slidenum">
              <a:rPr lang="en-US"/>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858A6B1-8156-4BA0-A9E4-2C3312D28006}" type="slidenum">
              <a:rPr lang="en-US"/>
              <a:pPr/>
              <a:t>‹#›</a:t>
            </a:fld>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0707EE6-65AD-4DF7-9DC2-432649AB0895}" type="slidenum">
              <a:rPr lang="en-US"/>
              <a:pPr/>
              <a:t>‹#›</a:t>
            </a:fld>
            <a:endParaRPr lang="en-US"/>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069D181-E084-4B3E-9818-26626AF8180B}" type="slidenum">
              <a:rPr lang="en-US"/>
              <a:pPr/>
              <a:t>‹#›</a:t>
            </a:fld>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274638"/>
            <a:ext cx="2055813"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74638"/>
            <a:ext cx="6018212"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48F3748-0FC9-4D14-B152-9664D3FF99C8}" type="slidenum">
              <a:rPr lang="en-US"/>
              <a:pPr/>
              <a:t>‹#›</a:t>
            </a:fld>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B5A5E6-7B7F-404A-8088-66C29D4922CF}"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811BBE-9823-4F87-8A20-F03B1C029D66}"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B89A0C-82CD-4A2B-864B-3376D38BB1A7}"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DE0E3D-E8EB-4561-900E-2FF5D89361DE}"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442F71-62B0-47E2-AFE3-CAE48830D155}"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A837A7-9042-4EAA-A62C-996163396222}"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FC8977-92C9-4494-AC3F-C5343E2B5E0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F0E2B9B-69A7-4554-833D-F8A37C6736F7}" type="slidenum">
              <a:rPr lang="en-US"/>
              <a:pPr/>
              <a:t>‹#›</a:t>
            </a:fld>
            <a:endParaRPr lang="en-US"/>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D14425-0420-4D04-873A-F1217A3A318F}"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707EE6-65AD-4DF7-9DC2-432649AB0895}"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69D181-E084-4B3E-9818-26626AF8180B}"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8F3748-0FC9-4D14-B152-9664D3FF99C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693988" y="1600200"/>
            <a:ext cx="30861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32488" y="1600200"/>
            <a:ext cx="308768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6C7918D-1D37-4B37-8C7F-5B8E8D25BD8D}" type="slidenum">
              <a:rPr lang="en-US"/>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D19958CF-44B3-4747-BD8A-EFB14B1C68B9}" type="slidenum">
              <a:rPr lang="en-US"/>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C8E7DF5-0A08-4FF8-A5D1-F8DA008EC4F5}" type="slidenum">
              <a:rPr lang="en-US"/>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52A4FE3A-5B44-473A-BE08-426E98179CA4}" type="slidenum">
              <a:rPr lang="en-US"/>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5CA0BD9-DC1B-4FD5-9D06-F4A0DBD63834}" type="slidenum">
              <a:rPr lang="en-US"/>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8AF69D4-36D9-4E93-9CB2-9D4174B1AD20}" type="slidenum">
              <a:rPr lang="en-US"/>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ags" Target="../tags/tag5.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ags" Target="../tags/tag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custDataLst>
              <p:tags r:id="rId13"/>
            </p:custDataLst>
          </p:nvPr>
        </p:nvSpPr>
        <p:spPr bwMode="auto">
          <a:xfrm>
            <a:off x="2703513" y="274638"/>
            <a:ext cx="6316662"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custDataLst>
              <p:tags r:id="rId14"/>
            </p:custDataLst>
          </p:nvPr>
        </p:nvSpPr>
        <p:spPr bwMode="auto">
          <a:xfrm>
            <a:off x="2693988" y="1600200"/>
            <a:ext cx="6326187"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4A792300-352D-48D1-AF7E-B52EBF90CF55}"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txStyles>
    <p:titleStyle>
      <a:lvl1pPr algn="l" rtl="0" eaLnBrk="1" fontAlgn="base" hangingPunct="1">
        <a:spcBef>
          <a:spcPct val="0"/>
        </a:spcBef>
        <a:spcAft>
          <a:spcPct val="0"/>
        </a:spcAft>
        <a:buClr>
          <a:schemeClr val="tx1"/>
        </a:buClr>
        <a:defRPr sz="3200">
          <a:solidFill>
            <a:schemeClr val="tx1"/>
          </a:solidFill>
          <a:latin typeface="+mj-lt"/>
          <a:ea typeface="+mj-ea"/>
          <a:cs typeface="+mj-cs"/>
        </a:defRPr>
      </a:lvl1pPr>
      <a:lvl2pPr algn="l" rtl="0" eaLnBrk="1" fontAlgn="base" hangingPunct="1">
        <a:spcBef>
          <a:spcPct val="0"/>
        </a:spcBef>
        <a:spcAft>
          <a:spcPct val="0"/>
        </a:spcAft>
        <a:buClr>
          <a:schemeClr val="tx1"/>
        </a:buClr>
        <a:defRPr sz="3200">
          <a:solidFill>
            <a:schemeClr val="tx1"/>
          </a:solidFill>
          <a:latin typeface="Arial" charset="0"/>
          <a:cs typeface="Arial" charset="0"/>
        </a:defRPr>
      </a:lvl2pPr>
      <a:lvl3pPr algn="l" rtl="0" eaLnBrk="1" fontAlgn="base" hangingPunct="1">
        <a:spcBef>
          <a:spcPct val="0"/>
        </a:spcBef>
        <a:spcAft>
          <a:spcPct val="0"/>
        </a:spcAft>
        <a:buClr>
          <a:schemeClr val="tx1"/>
        </a:buClr>
        <a:defRPr sz="3200">
          <a:solidFill>
            <a:schemeClr val="tx1"/>
          </a:solidFill>
          <a:latin typeface="Arial" charset="0"/>
          <a:cs typeface="Arial" charset="0"/>
        </a:defRPr>
      </a:lvl3pPr>
      <a:lvl4pPr algn="l" rtl="0" eaLnBrk="1" fontAlgn="base" hangingPunct="1">
        <a:spcBef>
          <a:spcPct val="0"/>
        </a:spcBef>
        <a:spcAft>
          <a:spcPct val="0"/>
        </a:spcAft>
        <a:buClr>
          <a:schemeClr val="tx1"/>
        </a:buClr>
        <a:defRPr sz="3200">
          <a:solidFill>
            <a:schemeClr val="tx1"/>
          </a:solidFill>
          <a:latin typeface="Arial" charset="0"/>
          <a:cs typeface="Arial" charset="0"/>
        </a:defRPr>
      </a:lvl4pPr>
      <a:lvl5pPr algn="l" rtl="0" eaLnBrk="1" fontAlgn="base" hangingPunct="1">
        <a:spcBef>
          <a:spcPct val="0"/>
        </a:spcBef>
        <a:spcAft>
          <a:spcPct val="0"/>
        </a:spcAft>
        <a:buClr>
          <a:schemeClr val="tx1"/>
        </a:buClr>
        <a:defRPr sz="3200">
          <a:solidFill>
            <a:schemeClr val="tx1"/>
          </a:solidFill>
          <a:latin typeface="Arial" charset="0"/>
          <a:cs typeface="Arial" charset="0"/>
        </a:defRPr>
      </a:lvl5pPr>
      <a:lvl6pPr marL="457200" algn="l" rtl="0" eaLnBrk="1" fontAlgn="base" hangingPunct="1">
        <a:spcBef>
          <a:spcPct val="0"/>
        </a:spcBef>
        <a:spcAft>
          <a:spcPct val="0"/>
        </a:spcAft>
        <a:buClr>
          <a:schemeClr val="tx1"/>
        </a:buClr>
        <a:defRPr sz="3200">
          <a:solidFill>
            <a:schemeClr val="tx1"/>
          </a:solidFill>
          <a:latin typeface="Arial" charset="0"/>
          <a:cs typeface="Arial" charset="0"/>
        </a:defRPr>
      </a:lvl6pPr>
      <a:lvl7pPr marL="914400" algn="l" rtl="0" eaLnBrk="1" fontAlgn="base" hangingPunct="1">
        <a:spcBef>
          <a:spcPct val="0"/>
        </a:spcBef>
        <a:spcAft>
          <a:spcPct val="0"/>
        </a:spcAft>
        <a:buClr>
          <a:schemeClr val="tx1"/>
        </a:buClr>
        <a:defRPr sz="3200">
          <a:solidFill>
            <a:schemeClr val="tx1"/>
          </a:solidFill>
          <a:latin typeface="Arial" charset="0"/>
          <a:cs typeface="Arial" charset="0"/>
        </a:defRPr>
      </a:lvl7pPr>
      <a:lvl8pPr marL="1371600" algn="l" rtl="0" eaLnBrk="1" fontAlgn="base" hangingPunct="1">
        <a:spcBef>
          <a:spcPct val="0"/>
        </a:spcBef>
        <a:spcAft>
          <a:spcPct val="0"/>
        </a:spcAft>
        <a:buClr>
          <a:schemeClr val="tx1"/>
        </a:buClr>
        <a:defRPr sz="3200">
          <a:solidFill>
            <a:schemeClr val="tx1"/>
          </a:solidFill>
          <a:latin typeface="Arial" charset="0"/>
          <a:cs typeface="Arial" charset="0"/>
        </a:defRPr>
      </a:lvl8pPr>
      <a:lvl9pPr marL="1828800" algn="l" rtl="0" eaLnBrk="1" fontAlgn="base" hangingPunct="1">
        <a:spcBef>
          <a:spcPct val="0"/>
        </a:spcBef>
        <a:spcAft>
          <a:spcPct val="0"/>
        </a:spcAft>
        <a:buClr>
          <a:schemeClr val="tx1"/>
        </a:buClr>
        <a:defRPr sz="3200">
          <a:solidFill>
            <a:schemeClr val="tx1"/>
          </a:solidFill>
          <a:latin typeface="Arial" charset="0"/>
          <a:cs typeface="Arial" charset="0"/>
        </a:defRPr>
      </a:lvl9pPr>
    </p:titleStyle>
    <p:bodyStyle>
      <a:lvl1pPr marL="342900" indent="-342900" algn="l" rtl="0" eaLnBrk="1" fontAlgn="base" hangingPunct="1">
        <a:spcBef>
          <a:spcPct val="20000"/>
        </a:spcBef>
        <a:spcAft>
          <a:spcPct val="0"/>
        </a:spcAft>
        <a:buClr>
          <a:schemeClr val="tx1"/>
        </a:buClr>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2400">
          <a:solidFill>
            <a:schemeClr val="tx1"/>
          </a:solidFill>
          <a:latin typeface="+mn-lt"/>
          <a:cs typeface="+mn-cs"/>
        </a:defRPr>
      </a:lvl2pPr>
      <a:lvl3pPr marL="1143000" indent="-228600" algn="l" rtl="0" eaLnBrk="1" fontAlgn="base" hangingPunct="1">
        <a:spcBef>
          <a:spcPct val="20000"/>
        </a:spcBef>
        <a:spcAft>
          <a:spcPct val="0"/>
        </a:spcAft>
        <a:buClr>
          <a:schemeClr val="tx1"/>
        </a:buClr>
        <a:buChar char="•"/>
        <a:defRPr sz="2400">
          <a:solidFill>
            <a:schemeClr val="tx1"/>
          </a:solidFill>
          <a:latin typeface="+mn-lt"/>
          <a:cs typeface="+mn-cs"/>
        </a:defRPr>
      </a:lvl3pPr>
      <a:lvl4pPr marL="1600200" indent="-228600" algn="l" rtl="0" eaLnBrk="1" fontAlgn="base" hangingPunct="1">
        <a:spcBef>
          <a:spcPct val="20000"/>
        </a:spcBef>
        <a:spcAft>
          <a:spcPct val="0"/>
        </a:spcAft>
        <a:buClr>
          <a:schemeClr val="tx1"/>
        </a:buClr>
        <a:buChar char="•"/>
        <a:defRPr sz="2400">
          <a:solidFill>
            <a:schemeClr val="tx1"/>
          </a:solidFill>
          <a:latin typeface="+mn-lt"/>
          <a:cs typeface="+mn-cs"/>
        </a:defRPr>
      </a:lvl4pPr>
      <a:lvl5pPr marL="2057400" indent="-228600" algn="l" rtl="0" eaLnBrk="1" fontAlgn="base" hangingPunct="1">
        <a:spcBef>
          <a:spcPct val="20000"/>
        </a:spcBef>
        <a:spcAft>
          <a:spcPct val="0"/>
        </a:spcAft>
        <a:buClr>
          <a:schemeClr val="tx1"/>
        </a:buClr>
        <a:buChar char="•"/>
        <a:defRPr sz="2400">
          <a:solidFill>
            <a:schemeClr val="tx1"/>
          </a:solidFill>
          <a:latin typeface="+mn-lt"/>
          <a:cs typeface="+mn-cs"/>
        </a:defRPr>
      </a:lvl5pPr>
      <a:lvl6pPr marL="2514600" indent="-228600" algn="l" rtl="0" eaLnBrk="1" fontAlgn="base" hangingPunct="1">
        <a:spcBef>
          <a:spcPct val="20000"/>
        </a:spcBef>
        <a:spcAft>
          <a:spcPct val="0"/>
        </a:spcAft>
        <a:buClr>
          <a:schemeClr val="tx1"/>
        </a:buClr>
        <a:buChar char="•"/>
        <a:defRPr sz="2400">
          <a:solidFill>
            <a:schemeClr val="tx1"/>
          </a:solidFill>
          <a:latin typeface="+mn-lt"/>
          <a:cs typeface="+mn-cs"/>
        </a:defRPr>
      </a:lvl6pPr>
      <a:lvl7pPr marL="2971800" indent="-228600" algn="l" rtl="0" eaLnBrk="1" fontAlgn="base" hangingPunct="1">
        <a:spcBef>
          <a:spcPct val="20000"/>
        </a:spcBef>
        <a:spcAft>
          <a:spcPct val="0"/>
        </a:spcAft>
        <a:buClr>
          <a:schemeClr val="tx1"/>
        </a:buClr>
        <a:buChar char="•"/>
        <a:defRPr sz="2400">
          <a:solidFill>
            <a:schemeClr val="tx1"/>
          </a:solidFill>
          <a:latin typeface="+mn-lt"/>
          <a:cs typeface="+mn-cs"/>
        </a:defRPr>
      </a:lvl7pPr>
      <a:lvl8pPr marL="3429000" indent="-228600" algn="l" rtl="0" eaLnBrk="1" fontAlgn="base" hangingPunct="1">
        <a:spcBef>
          <a:spcPct val="20000"/>
        </a:spcBef>
        <a:spcAft>
          <a:spcPct val="0"/>
        </a:spcAft>
        <a:buClr>
          <a:schemeClr val="tx1"/>
        </a:buClr>
        <a:buChar char="•"/>
        <a:defRPr sz="2400">
          <a:solidFill>
            <a:schemeClr val="tx1"/>
          </a:solidFill>
          <a:latin typeface="+mn-lt"/>
          <a:cs typeface="+mn-cs"/>
        </a:defRPr>
      </a:lvl8pPr>
      <a:lvl9pPr marL="3886200" indent="-228600" algn="l" rtl="0" eaLnBrk="1" fontAlgn="base" hangingPunct="1">
        <a:spcBef>
          <a:spcPct val="20000"/>
        </a:spcBef>
        <a:spcAft>
          <a:spcPct val="0"/>
        </a:spcAft>
        <a:buClr>
          <a:schemeClr val="tx1"/>
        </a:buClr>
        <a:buChar char="•"/>
        <a:defRPr sz="2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136525" y="136525"/>
            <a:ext cx="8866188" cy="6581775"/>
          </a:xfrm>
          <a:prstGeom prst="rect">
            <a:avLst/>
          </a:prstGeom>
          <a:solidFill>
            <a:schemeClr val="bg1">
              <a:alpha val="50000"/>
            </a:schemeClr>
          </a:solidFill>
          <a:ln w="9525">
            <a:noFill/>
            <a:miter lim="800000"/>
            <a:headEnd/>
            <a:tailEnd/>
          </a:ln>
          <a:effectLst/>
        </p:spPr>
        <p:txBody>
          <a:bodyPr wrap="none" anchor="ctr"/>
          <a:lstStyle/>
          <a:p>
            <a:endParaRPr lang="en-US"/>
          </a:p>
        </p:txBody>
      </p:sp>
      <p:sp>
        <p:nvSpPr>
          <p:cNvPr id="28675" name="Rectangle 3"/>
          <p:cNvSpPr>
            <a:spLocks noGrp="1" noChangeArrowheads="1"/>
          </p:cNvSpPr>
          <p:nvPr>
            <p:ph type="title"/>
            <p:custDataLst>
              <p:tags r:id="rId13"/>
            </p:custDataLst>
          </p:nvPr>
        </p:nvSpPr>
        <p:spPr bwMode="auto">
          <a:xfrm>
            <a:off x="455613" y="274638"/>
            <a:ext cx="8226425"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8676" name="Rectangle 4"/>
          <p:cNvSpPr>
            <a:spLocks noGrp="1" noChangeArrowheads="1"/>
          </p:cNvSpPr>
          <p:nvPr>
            <p:ph type="body" idx="1"/>
            <p:custDataLst>
              <p:tags r:id="rId14"/>
            </p:custDataLst>
          </p:nvPr>
        </p:nvSpPr>
        <p:spPr bwMode="auto">
          <a:xfrm>
            <a:off x="455613" y="1600200"/>
            <a:ext cx="8226425"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8677" name="Rectangle 5"/>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28678" name="Rectangle 6"/>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28679" name="Rectangle 7"/>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13F30AE9-5740-4BDC-ABFD-620866FAB7D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rtl="0" fontAlgn="base">
        <a:spcBef>
          <a:spcPct val="0"/>
        </a:spcBef>
        <a:spcAft>
          <a:spcPct val="0"/>
        </a:spcAft>
        <a:buClr>
          <a:schemeClr val="tx1"/>
        </a:buClr>
        <a:defRPr sz="3200">
          <a:solidFill>
            <a:schemeClr val="tx1"/>
          </a:solidFill>
          <a:latin typeface="+mj-lt"/>
          <a:ea typeface="+mj-ea"/>
          <a:cs typeface="+mj-cs"/>
        </a:defRPr>
      </a:lvl1pPr>
      <a:lvl2pPr algn="l" rtl="0" fontAlgn="base">
        <a:spcBef>
          <a:spcPct val="0"/>
        </a:spcBef>
        <a:spcAft>
          <a:spcPct val="0"/>
        </a:spcAft>
        <a:buClr>
          <a:schemeClr val="tx1"/>
        </a:buClr>
        <a:defRPr sz="3200">
          <a:solidFill>
            <a:schemeClr val="tx1"/>
          </a:solidFill>
          <a:latin typeface="Arial" charset="0"/>
        </a:defRPr>
      </a:lvl2pPr>
      <a:lvl3pPr algn="l" rtl="0" fontAlgn="base">
        <a:spcBef>
          <a:spcPct val="0"/>
        </a:spcBef>
        <a:spcAft>
          <a:spcPct val="0"/>
        </a:spcAft>
        <a:buClr>
          <a:schemeClr val="tx1"/>
        </a:buClr>
        <a:defRPr sz="3200">
          <a:solidFill>
            <a:schemeClr val="tx1"/>
          </a:solidFill>
          <a:latin typeface="Arial" charset="0"/>
        </a:defRPr>
      </a:lvl3pPr>
      <a:lvl4pPr algn="l" rtl="0" fontAlgn="base">
        <a:spcBef>
          <a:spcPct val="0"/>
        </a:spcBef>
        <a:spcAft>
          <a:spcPct val="0"/>
        </a:spcAft>
        <a:buClr>
          <a:schemeClr val="tx1"/>
        </a:buClr>
        <a:defRPr sz="3200">
          <a:solidFill>
            <a:schemeClr val="tx1"/>
          </a:solidFill>
          <a:latin typeface="Arial" charset="0"/>
        </a:defRPr>
      </a:lvl4pPr>
      <a:lvl5pPr algn="l" rtl="0" fontAlgn="base">
        <a:spcBef>
          <a:spcPct val="0"/>
        </a:spcBef>
        <a:spcAft>
          <a:spcPct val="0"/>
        </a:spcAft>
        <a:buClr>
          <a:schemeClr val="tx1"/>
        </a:buClr>
        <a:defRPr sz="3200">
          <a:solidFill>
            <a:schemeClr val="tx1"/>
          </a:solidFill>
          <a:latin typeface="Arial" charset="0"/>
        </a:defRPr>
      </a:lvl5pPr>
      <a:lvl6pPr marL="457200" algn="l" rtl="0" fontAlgn="base">
        <a:spcBef>
          <a:spcPct val="0"/>
        </a:spcBef>
        <a:spcAft>
          <a:spcPct val="0"/>
        </a:spcAft>
        <a:buClr>
          <a:schemeClr val="tx1"/>
        </a:buClr>
        <a:defRPr sz="3200">
          <a:solidFill>
            <a:schemeClr val="tx1"/>
          </a:solidFill>
          <a:latin typeface="Arial" charset="0"/>
        </a:defRPr>
      </a:lvl6pPr>
      <a:lvl7pPr marL="914400" algn="l" rtl="0" fontAlgn="base">
        <a:spcBef>
          <a:spcPct val="0"/>
        </a:spcBef>
        <a:spcAft>
          <a:spcPct val="0"/>
        </a:spcAft>
        <a:buClr>
          <a:schemeClr val="tx1"/>
        </a:buClr>
        <a:defRPr sz="3200">
          <a:solidFill>
            <a:schemeClr val="tx1"/>
          </a:solidFill>
          <a:latin typeface="Arial" charset="0"/>
        </a:defRPr>
      </a:lvl7pPr>
      <a:lvl8pPr marL="1371600" algn="l" rtl="0" fontAlgn="base">
        <a:spcBef>
          <a:spcPct val="0"/>
        </a:spcBef>
        <a:spcAft>
          <a:spcPct val="0"/>
        </a:spcAft>
        <a:buClr>
          <a:schemeClr val="tx1"/>
        </a:buClr>
        <a:defRPr sz="3200">
          <a:solidFill>
            <a:schemeClr val="tx1"/>
          </a:solidFill>
          <a:latin typeface="Arial" charset="0"/>
        </a:defRPr>
      </a:lvl8pPr>
      <a:lvl9pPr marL="1828800" algn="l" rtl="0" fontAlgn="base">
        <a:spcBef>
          <a:spcPct val="0"/>
        </a:spcBef>
        <a:spcAft>
          <a:spcPct val="0"/>
        </a:spcAft>
        <a:buClr>
          <a:schemeClr val="tx1"/>
        </a:buClr>
        <a:defRPr sz="3200">
          <a:solidFill>
            <a:schemeClr val="tx1"/>
          </a:solidFill>
          <a:latin typeface="Arial" charset="0"/>
        </a:defRPr>
      </a:lvl9pPr>
    </p:titleStyle>
    <p:bodyStyle>
      <a:lvl1pPr marL="342900" indent="-342900" algn="l" rtl="0" fontAlgn="base">
        <a:spcBef>
          <a:spcPct val="20000"/>
        </a:spcBef>
        <a:spcAft>
          <a:spcPct val="0"/>
        </a:spcAft>
        <a:buClr>
          <a:schemeClr val="tx1"/>
        </a:buClr>
        <a:buChar char="•"/>
        <a:defRPr sz="2400">
          <a:solidFill>
            <a:schemeClr val="tx1"/>
          </a:solidFill>
          <a:latin typeface="+mn-lt"/>
          <a:ea typeface="+mn-ea"/>
          <a:cs typeface="+mn-cs"/>
        </a:defRPr>
      </a:lvl1pPr>
      <a:lvl2pPr marL="742950" indent="-285750" algn="l" rtl="0" fontAlgn="base">
        <a:spcBef>
          <a:spcPct val="20000"/>
        </a:spcBef>
        <a:spcAft>
          <a:spcPct val="0"/>
        </a:spcAft>
        <a:buClr>
          <a:schemeClr val="tx1"/>
        </a:buClr>
        <a:buChar char="•"/>
        <a:defRPr sz="2400">
          <a:solidFill>
            <a:schemeClr val="tx1"/>
          </a:solidFill>
          <a:latin typeface="+mn-lt"/>
        </a:defRPr>
      </a:lvl2pPr>
      <a:lvl3pPr marL="1143000" indent="-228600" algn="l" rtl="0" fontAlgn="base">
        <a:spcBef>
          <a:spcPct val="20000"/>
        </a:spcBef>
        <a:spcAft>
          <a:spcPct val="0"/>
        </a:spcAft>
        <a:buClr>
          <a:schemeClr val="tx1"/>
        </a:buClr>
        <a:buChar char="•"/>
        <a:defRPr sz="2400">
          <a:solidFill>
            <a:schemeClr val="tx1"/>
          </a:solidFill>
          <a:latin typeface="+mn-lt"/>
        </a:defRPr>
      </a:lvl3pPr>
      <a:lvl4pPr marL="1600200" indent="-228600" algn="l" rtl="0" fontAlgn="base">
        <a:spcBef>
          <a:spcPct val="20000"/>
        </a:spcBef>
        <a:spcAft>
          <a:spcPct val="0"/>
        </a:spcAft>
        <a:buClr>
          <a:schemeClr val="tx1"/>
        </a:buClr>
        <a:buChar char="•"/>
        <a:defRPr sz="2400">
          <a:solidFill>
            <a:schemeClr val="tx1"/>
          </a:solidFill>
          <a:latin typeface="+mn-lt"/>
        </a:defRPr>
      </a:lvl4pPr>
      <a:lvl5pPr marL="2057400" indent="-228600" algn="l" rtl="0" fontAlgn="base">
        <a:spcBef>
          <a:spcPct val="20000"/>
        </a:spcBef>
        <a:spcAft>
          <a:spcPct val="0"/>
        </a:spcAft>
        <a:buClr>
          <a:schemeClr val="tx1"/>
        </a:buClr>
        <a:buChar char="•"/>
        <a:defRPr sz="2400">
          <a:solidFill>
            <a:schemeClr val="tx1"/>
          </a:solidFill>
          <a:latin typeface="+mn-lt"/>
        </a:defRPr>
      </a:lvl5pPr>
      <a:lvl6pPr marL="2514600" indent="-228600" algn="l" rtl="0" fontAlgn="base">
        <a:spcBef>
          <a:spcPct val="20000"/>
        </a:spcBef>
        <a:spcAft>
          <a:spcPct val="0"/>
        </a:spcAft>
        <a:buClr>
          <a:schemeClr val="tx1"/>
        </a:buClr>
        <a:buChar char="•"/>
        <a:defRPr sz="2400">
          <a:solidFill>
            <a:schemeClr val="tx1"/>
          </a:solidFill>
          <a:latin typeface="+mn-lt"/>
        </a:defRPr>
      </a:lvl6pPr>
      <a:lvl7pPr marL="2971800" indent="-228600" algn="l" rtl="0" fontAlgn="base">
        <a:spcBef>
          <a:spcPct val="20000"/>
        </a:spcBef>
        <a:spcAft>
          <a:spcPct val="0"/>
        </a:spcAft>
        <a:buClr>
          <a:schemeClr val="tx1"/>
        </a:buClr>
        <a:buChar char="•"/>
        <a:defRPr sz="2400">
          <a:solidFill>
            <a:schemeClr val="tx1"/>
          </a:solidFill>
          <a:latin typeface="+mn-lt"/>
        </a:defRPr>
      </a:lvl7pPr>
      <a:lvl8pPr marL="3429000" indent="-228600" algn="l" rtl="0" fontAlgn="base">
        <a:spcBef>
          <a:spcPct val="20000"/>
        </a:spcBef>
        <a:spcAft>
          <a:spcPct val="0"/>
        </a:spcAft>
        <a:buClr>
          <a:schemeClr val="tx1"/>
        </a:buClr>
        <a:buChar char="•"/>
        <a:defRPr sz="2400">
          <a:solidFill>
            <a:schemeClr val="tx1"/>
          </a:solidFill>
          <a:latin typeface="+mn-lt"/>
        </a:defRPr>
      </a:lvl8pPr>
      <a:lvl9pPr marL="3886200" indent="-228600" algn="l" rtl="0" fontAlgn="base">
        <a:spcBef>
          <a:spcPct val="20000"/>
        </a:spcBef>
        <a:spcAft>
          <a:spcPct val="0"/>
        </a:spcAft>
        <a:buClr>
          <a:schemeClr val="tx1"/>
        </a:buClr>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792300-352D-48D1-AF7E-B52EBF90CF5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4.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24.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2.xml"/><Relationship Id="rId1" Type="http://schemas.openxmlformats.org/officeDocument/2006/relationships/slideLayout" Target="../slideLayouts/slideLayout24.xml"/><Relationship Id="rId4" Type="http://schemas.openxmlformats.org/officeDocument/2006/relationships/image" Target="../media/image9.w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p:nvPr>
        </p:nvSpPr>
        <p:spPr>
          <a:xfrm>
            <a:off x="397564" y="530086"/>
            <a:ext cx="8560905" cy="4214191"/>
          </a:xfrm>
        </p:spPr>
        <p:txBody>
          <a:bodyPr/>
          <a:lstStyle/>
          <a:p>
            <a:pPr algn="ctr"/>
            <a:r>
              <a:rPr lang="en-US" sz="6600" b="1" i="1" dirty="0" smtClean="0">
                <a:latin typeface="Times New Roman" pitchFamily="18" charset="0"/>
                <a:cs typeface="Times New Roman" pitchFamily="18" charset="0"/>
              </a:rPr>
              <a:t>THEORY OF  </a:t>
            </a:r>
            <a:r>
              <a:rPr lang="en-US" sz="11500" b="1" i="1" dirty="0" smtClean="0">
                <a:latin typeface="Times New Roman" pitchFamily="18" charset="0"/>
                <a:cs typeface="Times New Roman" pitchFamily="18" charset="0"/>
              </a:rPr>
              <a:t> “DEMAND”</a:t>
            </a:r>
            <a:endParaRPr lang="en-US" sz="11500" b="1" i="1" dirty="0">
              <a:latin typeface="Times New Roman" pitchFamily="18" charset="0"/>
              <a:cs typeface="Times New Roman" pitchFamily="18" charset="0"/>
            </a:endParaRPr>
          </a:p>
        </p:txBody>
      </p:sp>
      <p:sp>
        <p:nvSpPr>
          <p:cNvPr id="3" name="Rectangle 2"/>
          <p:cNvSpPr/>
          <p:nvPr/>
        </p:nvSpPr>
        <p:spPr>
          <a:xfrm>
            <a:off x="5219114" y="5222632"/>
            <a:ext cx="3488788" cy="1392701"/>
          </a:xfrm>
          <a:prstGeom prst="rect">
            <a:avLst/>
          </a:prstGeom>
          <a:solidFill>
            <a:srgbClr val="FFC000"/>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b="1" dirty="0" smtClean="0">
                <a:solidFill>
                  <a:schemeClr val="bg1"/>
                </a:solidFill>
              </a:rPr>
              <a:t>Ms. Mital Thakkar</a:t>
            </a:r>
          </a:p>
          <a:p>
            <a:pPr algn="ctr"/>
            <a:r>
              <a:rPr lang="en-US" b="1" dirty="0" smtClean="0">
                <a:solidFill>
                  <a:schemeClr val="bg1"/>
                </a:solidFill>
              </a:rPr>
              <a:t>Assistant Professor</a:t>
            </a:r>
          </a:p>
          <a:p>
            <a:pPr algn="ctr"/>
            <a:r>
              <a:rPr lang="en-US" b="1" dirty="0" smtClean="0">
                <a:solidFill>
                  <a:schemeClr val="bg1"/>
                </a:solidFill>
              </a:rPr>
              <a:t>Department of Management</a:t>
            </a:r>
          </a:p>
          <a:p>
            <a:pPr algn="ctr"/>
            <a:r>
              <a:rPr lang="en-US" b="1" dirty="0" smtClean="0">
                <a:solidFill>
                  <a:schemeClr val="bg1"/>
                </a:solidFill>
              </a:rPr>
              <a:t>SVDU</a:t>
            </a:r>
            <a:endParaRPr lang="en-US" b="1" dirty="0">
              <a:solidFill>
                <a:schemeClr val="bg1"/>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Determinants of Demand</a:t>
            </a:r>
            <a:endParaRPr lang="en-IN" dirty="0"/>
          </a:p>
        </p:txBody>
      </p:sp>
      <p:sp>
        <p:nvSpPr>
          <p:cNvPr id="3" name="Content Placeholder 2"/>
          <p:cNvSpPr>
            <a:spLocks noGrp="1"/>
          </p:cNvSpPr>
          <p:nvPr>
            <p:ph idx="1"/>
          </p:nvPr>
        </p:nvSpPr>
        <p:spPr/>
        <p:txBody>
          <a:bodyPr>
            <a:normAutofit fontScale="92500" lnSpcReduction="10000"/>
          </a:bodyPr>
          <a:lstStyle/>
          <a:p>
            <a:pPr marL="457200" indent="-457200">
              <a:buAutoNum type="alphaUcPeriod"/>
            </a:pPr>
            <a:r>
              <a:rPr lang="en-IN" dirty="0" smtClean="0"/>
              <a:t>Factors Influencing Individual Demand</a:t>
            </a:r>
          </a:p>
          <a:p>
            <a:pPr lvl="1"/>
            <a:r>
              <a:rPr lang="en-IN" dirty="0" smtClean="0"/>
              <a:t>Price</a:t>
            </a:r>
          </a:p>
          <a:p>
            <a:pPr lvl="1"/>
            <a:r>
              <a:rPr lang="en-IN" dirty="0" smtClean="0"/>
              <a:t>Income</a:t>
            </a:r>
          </a:p>
          <a:p>
            <a:pPr lvl="1"/>
            <a:r>
              <a:rPr lang="en-IN" dirty="0" smtClean="0"/>
              <a:t>Tastes, habits &amp; preferences</a:t>
            </a:r>
          </a:p>
          <a:p>
            <a:pPr lvl="1"/>
            <a:r>
              <a:rPr lang="en-IN" dirty="0" smtClean="0"/>
              <a:t>People with different taste and habits have different preferences for different goods</a:t>
            </a:r>
          </a:p>
          <a:p>
            <a:pPr lvl="1"/>
            <a:r>
              <a:rPr lang="en-IN" dirty="0" smtClean="0"/>
              <a:t>Relative prices of other goods – substitute and complementary products</a:t>
            </a:r>
          </a:p>
          <a:p>
            <a:pPr lvl="1"/>
            <a:r>
              <a:rPr lang="en-IN" dirty="0" smtClean="0"/>
              <a:t>Consumer’s expectation</a:t>
            </a:r>
          </a:p>
          <a:p>
            <a:pPr lvl="1"/>
            <a:r>
              <a:rPr lang="en-IN" dirty="0" smtClean="0"/>
              <a:t>Advertisement effect</a:t>
            </a:r>
            <a:endParaRPr lang="en-IN" dirty="0"/>
          </a:p>
        </p:txBody>
      </p:sp>
    </p:spTree>
    <p:extLst>
      <p:ext uri="{BB962C8B-B14F-4D97-AF65-F5344CB8AC3E}">
        <p14:creationId xmlns="" xmlns:p14="http://schemas.microsoft.com/office/powerpoint/2010/main" val="184750643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5613" y="144855"/>
            <a:ext cx="8226425" cy="6437014"/>
          </a:xfrm>
        </p:spPr>
        <p:txBody>
          <a:bodyPr>
            <a:normAutofit fontScale="92500" lnSpcReduction="10000"/>
          </a:bodyPr>
          <a:lstStyle/>
          <a:p>
            <a:pPr marL="0" indent="0">
              <a:buNone/>
            </a:pPr>
            <a:r>
              <a:rPr lang="en-IN" dirty="0" smtClean="0"/>
              <a:t>B. Factors Influencing Market Demand</a:t>
            </a:r>
          </a:p>
          <a:p>
            <a:pPr lvl="1"/>
            <a:r>
              <a:rPr lang="en-IN" dirty="0" smtClean="0"/>
              <a:t>Price of the product</a:t>
            </a:r>
          </a:p>
          <a:p>
            <a:pPr lvl="1"/>
            <a:r>
              <a:rPr lang="en-IN" dirty="0" smtClean="0"/>
              <a:t>Distribution of income and wealth in the community</a:t>
            </a:r>
          </a:p>
          <a:p>
            <a:pPr lvl="1"/>
            <a:r>
              <a:rPr lang="en-IN" dirty="0" smtClean="0"/>
              <a:t>Community’s common habits and scale of preferences</a:t>
            </a:r>
          </a:p>
          <a:p>
            <a:pPr lvl="1"/>
            <a:r>
              <a:rPr lang="en-IN" dirty="0" smtClean="0"/>
              <a:t>General standards of living and spending habits of the people</a:t>
            </a:r>
          </a:p>
          <a:p>
            <a:pPr lvl="1"/>
            <a:r>
              <a:rPr lang="en-IN" dirty="0" smtClean="0"/>
              <a:t>Number of buyers in the market and the growth of population</a:t>
            </a:r>
          </a:p>
          <a:p>
            <a:pPr lvl="1"/>
            <a:r>
              <a:rPr lang="en-IN" dirty="0" smtClean="0"/>
              <a:t>Age structure and sex ratio of the population</a:t>
            </a:r>
          </a:p>
          <a:p>
            <a:pPr lvl="1"/>
            <a:r>
              <a:rPr lang="en-IN" dirty="0" smtClean="0"/>
              <a:t>Future expectations</a:t>
            </a:r>
          </a:p>
          <a:p>
            <a:pPr lvl="1"/>
            <a:r>
              <a:rPr lang="en-IN" dirty="0" smtClean="0"/>
              <a:t>Level of taxation &amp; tax structure</a:t>
            </a:r>
          </a:p>
          <a:p>
            <a:pPr lvl="1"/>
            <a:r>
              <a:rPr lang="en-IN" dirty="0" smtClean="0"/>
              <a:t>Fashions</a:t>
            </a:r>
          </a:p>
          <a:p>
            <a:pPr lvl="1"/>
            <a:r>
              <a:rPr lang="en-IN" dirty="0" smtClean="0"/>
              <a:t>Climate &amp; weather conditions</a:t>
            </a:r>
          </a:p>
          <a:p>
            <a:pPr lvl="1"/>
            <a:r>
              <a:rPr lang="en-IN" dirty="0" smtClean="0"/>
              <a:t>Customs</a:t>
            </a:r>
            <a:endParaRPr lang="en-IN" dirty="0"/>
          </a:p>
        </p:txBody>
      </p:sp>
    </p:spTree>
    <p:extLst>
      <p:ext uri="{BB962C8B-B14F-4D97-AF65-F5344CB8AC3E}">
        <p14:creationId xmlns="" xmlns:p14="http://schemas.microsoft.com/office/powerpoint/2010/main" val="4178331657"/>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Law of Demand</a:t>
            </a:r>
            <a:endParaRPr lang="en-IN" dirty="0"/>
          </a:p>
        </p:txBody>
      </p:sp>
      <p:sp>
        <p:nvSpPr>
          <p:cNvPr id="3" name="Content Placeholder 2"/>
          <p:cNvSpPr>
            <a:spLocks noGrp="1"/>
          </p:cNvSpPr>
          <p:nvPr>
            <p:ph idx="1"/>
          </p:nvPr>
        </p:nvSpPr>
        <p:spPr/>
        <p:txBody>
          <a:bodyPr>
            <a:normAutofit fontScale="92500" lnSpcReduction="20000"/>
          </a:bodyPr>
          <a:lstStyle/>
          <a:p>
            <a:pPr marL="0" indent="0" algn="just">
              <a:buNone/>
            </a:pPr>
            <a:r>
              <a:rPr lang="en-IN" dirty="0" smtClean="0"/>
              <a:t>“The higher the price of a commodity, the smaller is the quantity demanded and lower the price, larger the quantity demanded.”</a:t>
            </a:r>
          </a:p>
          <a:p>
            <a:pPr algn="just"/>
            <a:r>
              <a:rPr lang="en-IN" dirty="0" smtClean="0"/>
              <a:t>Briefly stated, the law of demand stresses that, other things remaining unchanged, demand varies inversely with price.</a:t>
            </a:r>
          </a:p>
          <a:p>
            <a:pPr algn="just"/>
            <a:r>
              <a:rPr lang="en-IN" dirty="0" smtClean="0"/>
              <a:t>The law of demand can be illustrated with the help of a market demand schedule, i.e., as the price of a commodity decreases the corresponding quantity demanded for that commodity increases and vice versa.</a:t>
            </a:r>
            <a:endParaRPr lang="en-IN" dirty="0"/>
          </a:p>
        </p:txBody>
      </p:sp>
    </p:spTree>
    <p:extLst>
      <p:ext uri="{BB962C8B-B14F-4D97-AF65-F5344CB8AC3E}">
        <p14:creationId xmlns="" xmlns:p14="http://schemas.microsoft.com/office/powerpoint/2010/main" val="3198135580"/>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522067"/>
          </a:xfrm>
        </p:spPr>
        <p:txBody>
          <a:bodyPr>
            <a:normAutofit fontScale="90000"/>
          </a:bodyPr>
          <a:lstStyle/>
          <a:p>
            <a:r>
              <a:rPr lang="en-IN" dirty="0" smtClean="0"/>
              <a:t>Assumptions</a:t>
            </a:r>
            <a:endParaRPr lang="en-IN" dirty="0"/>
          </a:p>
        </p:txBody>
      </p:sp>
      <p:sp>
        <p:nvSpPr>
          <p:cNvPr id="3" name="Content Placeholder 2"/>
          <p:cNvSpPr>
            <a:spLocks noGrp="1"/>
          </p:cNvSpPr>
          <p:nvPr>
            <p:ph idx="1"/>
          </p:nvPr>
        </p:nvSpPr>
        <p:spPr>
          <a:xfrm>
            <a:off x="455613" y="923453"/>
            <a:ext cx="8226425" cy="5703683"/>
          </a:xfrm>
        </p:spPr>
        <p:txBody>
          <a:bodyPr>
            <a:normAutofit fontScale="85000" lnSpcReduction="10000"/>
          </a:bodyPr>
          <a:lstStyle/>
          <a:p>
            <a:r>
              <a:rPr lang="en-IN" dirty="0" smtClean="0"/>
              <a:t>No change in consumer’s income</a:t>
            </a:r>
          </a:p>
          <a:p>
            <a:r>
              <a:rPr lang="en-IN" dirty="0" smtClean="0"/>
              <a:t>No change in consumer’s preferences</a:t>
            </a:r>
          </a:p>
          <a:p>
            <a:r>
              <a:rPr lang="en-IN" dirty="0" smtClean="0"/>
              <a:t>No change in the fashion</a:t>
            </a:r>
          </a:p>
          <a:p>
            <a:r>
              <a:rPr lang="en-IN" dirty="0" smtClean="0"/>
              <a:t>No change in the price of related goods</a:t>
            </a:r>
          </a:p>
          <a:p>
            <a:r>
              <a:rPr lang="en-IN" dirty="0" smtClean="0"/>
              <a:t>No expectation of future price changes or shortages</a:t>
            </a:r>
          </a:p>
          <a:p>
            <a:r>
              <a:rPr lang="en-IN" dirty="0" smtClean="0"/>
              <a:t>No change in size, age composition and sex ratio of the population</a:t>
            </a:r>
          </a:p>
          <a:p>
            <a:r>
              <a:rPr lang="en-IN" dirty="0" smtClean="0"/>
              <a:t>No change in the rage of goods available to the consumers</a:t>
            </a:r>
          </a:p>
          <a:p>
            <a:r>
              <a:rPr lang="en-IN" dirty="0" smtClean="0"/>
              <a:t>No change in the distribution of income and wealth of the community</a:t>
            </a:r>
          </a:p>
          <a:p>
            <a:r>
              <a:rPr lang="en-IN" dirty="0" smtClean="0"/>
              <a:t>No change in government policy</a:t>
            </a:r>
          </a:p>
          <a:p>
            <a:r>
              <a:rPr lang="en-IN" dirty="0" smtClean="0"/>
              <a:t>No change in weather conditions</a:t>
            </a:r>
            <a:endParaRPr lang="en-IN" dirty="0"/>
          </a:p>
        </p:txBody>
      </p:sp>
    </p:spTree>
    <p:extLst>
      <p:ext uri="{BB962C8B-B14F-4D97-AF65-F5344CB8AC3E}">
        <p14:creationId xmlns="" xmlns:p14="http://schemas.microsoft.com/office/powerpoint/2010/main" val="532637726"/>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530" y="274638"/>
            <a:ext cx="8772939" cy="1143000"/>
          </a:xfrm>
        </p:spPr>
        <p:txBody>
          <a:bodyPr>
            <a:normAutofit fontScale="90000"/>
          </a:bodyPr>
          <a:lstStyle/>
          <a:p>
            <a:pPr algn="ctr"/>
            <a:r>
              <a:rPr lang="en-US" b="1" i="1" dirty="0" smtClean="0">
                <a:latin typeface="Andalus" pitchFamily="18" charset="-78"/>
                <a:cs typeface="Andalus" pitchFamily="18" charset="-78"/>
              </a:rPr>
              <a:t>CHANGE IN DEMAND VS. CHANGE IN QUANTITY DEMANDED</a:t>
            </a:r>
            <a:endParaRPr lang="en-US" b="1" i="1" dirty="0">
              <a:latin typeface="Andalus" pitchFamily="18" charset="-78"/>
              <a:cs typeface="Andalus" pitchFamily="18" charset="-78"/>
            </a:endParaRPr>
          </a:p>
        </p:txBody>
      </p:sp>
      <p:sp>
        <p:nvSpPr>
          <p:cNvPr id="3" name="Content Placeholder 2"/>
          <p:cNvSpPr>
            <a:spLocks noGrp="1"/>
          </p:cNvSpPr>
          <p:nvPr>
            <p:ph idx="1"/>
          </p:nvPr>
        </p:nvSpPr>
        <p:spPr>
          <a:xfrm>
            <a:off x="185530" y="1600200"/>
            <a:ext cx="8759687" cy="5065643"/>
          </a:xfrm>
        </p:spPr>
        <p:txBody>
          <a:bodyPr/>
          <a:lstStyle/>
          <a:p>
            <a:r>
              <a:rPr lang="en-US" sz="2800" i="1" dirty="0" smtClean="0">
                <a:latin typeface="Times New Roman" pitchFamily="18" charset="0"/>
                <a:cs typeface="Times New Roman" pitchFamily="18" charset="0"/>
              </a:rPr>
              <a:t>A shift of the entire demand curve to a new position is called change in demand.</a:t>
            </a:r>
          </a:p>
          <a:p>
            <a:r>
              <a:rPr lang="en-US" sz="2800" i="1" dirty="0" smtClean="0">
                <a:latin typeface="Times New Roman" pitchFamily="18" charset="0"/>
                <a:cs typeface="Times New Roman" pitchFamily="18" charset="0"/>
              </a:rPr>
              <a:t>Changes in non-price determinants of demand.</a:t>
            </a:r>
          </a:p>
          <a:p>
            <a:endParaRPr lang="en-US" dirty="0" smtClean="0">
              <a:latin typeface="Times New Roman" pitchFamily="18" charset="0"/>
              <a:cs typeface="Times New Roman" pitchFamily="18" charset="0"/>
            </a:endParaRPr>
          </a:p>
          <a:p>
            <a:endParaRPr lang="en-US" dirty="0"/>
          </a:p>
        </p:txBody>
      </p:sp>
      <p:pic>
        <p:nvPicPr>
          <p:cNvPr id="5" name="Picture 2" descr="C:\Users\DEEP\Desktop\eco\economics10.gif"/>
          <p:cNvPicPr>
            <a:picLocks noChangeAspect="1" noChangeArrowheads="1"/>
          </p:cNvPicPr>
          <p:nvPr/>
        </p:nvPicPr>
        <p:blipFill>
          <a:blip r:embed="rId3"/>
          <a:srcRect t="8019"/>
          <a:stretch>
            <a:fillRect/>
          </a:stretch>
        </p:blipFill>
        <p:spPr bwMode="auto">
          <a:xfrm>
            <a:off x="2489982" y="3657600"/>
            <a:ext cx="4473526" cy="27432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865049"/>
          </a:xfrm>
        </p:spPr>
        <p:txBody>
          <a:bodyPr/>
          <a:lstStyle/>
          <a:p>
            <a:pPr algn="ctr"/>
            <a:r>
              <a:rPr lang="en-US" sz="4400" b="1" i="1" dirty="0" smtClean="0">
                <a:latin typeface="Andalus" pitchFamily="18" charset="-78"/>
                <a:cs typeface="Andalus" pitchFamily="18" charset="-78"/>
              </a:rPr>
              <a:t>QUANTITY DEMANDED</a:t>
            </a:r>
            <a:endParaRPr lang="en-US" sz="4400" i="1" dirty="0">
              <a:latin typeface="Andalus" pitchFamily="18" charset="-78"/>
              <a:cs typeface="Andalus" pitchFamily="18" charset="-78"/>
            </a:endParaRPr>
          </a:p>
        </p:txBody>
      </p:sp>
      <p:sp>
        <p:nvSpPr>
          <p:cNvPr id="3" name="Content Placeholder 2"/>
          <p:cNvSpPr>
            <a:spLocks noGrp="1"/>
          </p:cNvSpPr>
          <p:nvPr>
            <p:ph idx="1"/>
          </p:nvPr>
        </p:nvSpPr>
        <p:spPr>
          <a:xfrm>
            <a:off x="172279" y="1272210"/>
            <a:ext cx="8759686" cy="4853954"/>
          </a:xfrm>
        </p:spPr>
        <p:txBody>
          <a:bodyPr/>
          <a:lstStyle/>
          <a:p>
            <a:r>
              <a:rPr lang="en-US" sz="2800" i="1" dirty="0" smtClean="0">
                <a:latin typeface="Times New Roman" pitchFamily="18" charset="0"/>
                <a:cs typeface="Times New Roman" pitchFamily="18" charset="0"/>
              </a:rPr>
              <a:t>Fluctuations in price, another determinant of demand, cause movement along the demand curve.</a:t>
            </a:r>
          </a:p>
          <a:p>
            <a:endParaRPr lang="en-US" dirty="0"/>
          </a:p>
        </p:txBody>
      </p:sp>
      <p:pic>
        <p:nvPicPr>
          <p:cNvPr id="5" name="Picture 2" descr="C:\Users\DEEP\Desktop\eco\Demand and Law of Demand1.jpg"/>
          <p:cNvPicPr>
            <a:picLocks noChangeAspect="1" noChangeArrowheads="1"/>
          </p:cNvPicPr>
          <p:nvPr/>
        </p:nvPicPr>
        <p:blipFill>
          <a:blip r:embed="rId3"/>
          <a:srcRect/>
          <a:stretch>
            <a:fillRect/>
          </a:stretch>
        </p:blipFill>
        <p:spPr bwMode="auto">
          <a:xfrm>
            <a:off x="2390567" y="2757268"/>
            <a:ext cx="5220054" cy="3753901"/>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4666" y="624690"/>
            <a:ext cx="8226425" cy="5803270"/>
          </a:xfrm>
        </p:spPr>
        <p:txBody>
          <a:bodyPr>
            <a:normAutofit fontScale="85000" lnSpcReduction="10000"/>
          </a:bodyPr>
          <a:lstStyle/>
          <a:p>
            <a:pPr marL="0" indent="0">
              <a:buNone/>
            </a:pPr>
            <a:r>
              <a:rPr lang="en-IN" dirty="0" smtClean="0"/>
              <a:t>“An </a:t>
            </a:r>
            <a:r>
              <a:rPr lang="en-IN" b="1" dirty="0" smtClean="0"/>
              <a:t>increase</a:t>
            </a:r>
            <a:r>
              <a:rPr lang="en-IN" dirty="0" smtClean="0"/>
              <a:t> in demand signifies either that more will be demanded at a given price or same will be demanded at a higher price. An increase in demand really means that more is now demanded that before at each and every price.”</a:t>
            </a:r>
          </a:p>
          <a:p>
            <a:pPr marL="0" indent="0">
              <a:buNone/>
            </a:pPr>
            <a:endParaRPr lang="en-IN" dirty="0"/>
          </a:p>
          <a:p>
            <a:pPr marL="0" indent="0">
              <a:buNone/>
            </a:pPr>
            <a:r>
              <a:rPr lang="en-IN" dirty="0" smtClean="0"/>
              <a:t>“Likewise, a decrease in demand signifies either that less will be demanded at a given price or the same quantity will be demanded at the lower price. Decrease in demand really means that less is now demanded that before at each and every rise in price.”</a:t>
            </a:r>
          </a:p>
          <a:p>
            <a:pPr marL="0" indent="0">
              <a:buNone/>
            </a:pPr>
            <a:endParaRPr lang="en-IN" dirty="0"/>
          </a:p>
          <a:p>
            <a:pPr marL="0" indent="0" algn="ctr">
              <a:buNone/>
            </a:pPr>
            <a:r>
              <a:rPr lang="en-IN" b="1" dirty="0" smtClean="0"/>
              <a:t>Shifting the demand curves shows the increase and decrease in demand.</a:t>
            </a:r>
            <a:endParaRPr lang="en-IN" b="1" dirty="0"/>
          </a:p>
        </p:txBody>
      </p:sp>
    </p:spTree>
    <p:extLst>
      <p:ext uri="{BB962C8B-B14F-4D97-AF65-F5344CB8AC3E}">
        <p14:creationId xmlns="" xmlns:p14="http://schemas.microsoft.com/office/powerpoint/2010/main" val="95653569"/>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Reasons for change in Demand</a:t>
            </a:r>
            <a:endParaRPr lang="en-IN" dirty="0"/>
          </a:p>
        </p:txBody>
      </p:sp>
      <p:sp>
        <p:nvSpPr>
          <p:cNvPr id="3" name="Content Placeholder 2"/>
          <p:cNvSpPr>
            <a:spLocks noGrp="1"/>
          </p:cNvSpPr>
          <p:nvPr>
            <p:ph idx="1"/>
          </p:nvPr>
        </p:nvSpPr>
        <p:spPr/>
        <p:txBody>
          <a:bodyPr>
            <a:normAutofit fontScale="85000" lnSpcReduction="20000"/>
          </a:bodyPr>
          <a:lstStyle/>
          <a:p>
            <a:r>
              <a:rPr lang="en-IN" dirty="0" smtClean="0"/>
              <a:t>Change in income</a:t>
            </a:r>
          </a:p>
          <a:p>
            <a:r>
              <a:rPr lang="en-IN" dirty="0" smtClean="0"/>
              <a:t>Change in taste, habits and preferences</a:t>
            </a:r>
          </a:p>
          <a:p>
            <a:r>
              <a:rPr lang="en-IN" dirty="0" smtClean="0"/>
              <a:t>Change in fashions and customs</a:t>
            </a:r>
          </a:p>
          <a:p>
            <a:r>
              <a:rPr lang="en-IN" dirty="0" smtClean="0"/>
              <a:t>Change in the distribution of wealth</a:t>
            </a:r>
          </a:p>
          <a:p>
            <a:r>
              <a:rPr lang="en-IN" dirty="0" smtClean="0"/>
              <a:t>Change in substitutes</a:t>
            </a:r>
          </a:p>
          <a:p>
            <a:r>
              <a:rPr lang="en-IN" dirty="0" smtClean="0"/>
              <a:t>Change in demand position of complementary goods</a:t>
            </a:r>
          </a:p>
          <a:p>
            <a:r>
              <a:rPr lang="en-IN" dirty="0" smtClean="0"/>
              <a:t>Change in population</a:t>
            </a:r>
          </a:p>
          <a:p>
            <a:r>
              <a:rPr lang="en-IN" dirty="0" smtClean="0"/>
              <a:t>Advertisement and publicity persuasion</a:t>
            </a:r>
          </a:p>
          <a:p>
            <a:r>
              <a:rPr lang="en-IN" dirty="0" smtClean="0"/>
              <a:t>Change in the level of taxation</a:t>
            </a:r>
          </a:p>
          <a:p>
            <a:r>
              <a:rPr lang="en-IN" dirty="0" smtClean="0"/>
              <a:t>Expectation of future change in prices</a:t>
            </a:r>
          </a:p>
        </p:txBody>
      </p:sp>
    </p:spTree>
    <p:extLst>
      <p:ext uri="{BB962C8B-B14F-4D97-AF65-F5344CB8AC3E}">
        <p14:creationId xmlns="" xmlns:p14="http://schemas.microsoft.com/office/powerpoint/2010/main" val="2093876458"/>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279" y="274638"/>
            <a:ext cx="8759686" cy="1116840"/>
          </a:xfrm>
        </p:spPr>
        <p:txBody>
          <a:bodyPr>
            <a:normAutofit fontScale="90000"/>
          </a:bodyPr>
          <a:lstStyle/>
          <a:p>
            <a:pPr algn="ctr"/>
            <a:r>
              <a:rPr lang="en-US" sz="4000" b="1" i="1" dirty="0" smtClean="0">
                <a:latin typeface="Andalus" pitchFamily="18" charset="-78"/>
                <a:cs typeface="Andalus" pitchFamily="18" charset="-78"/>
              </a:rPr>
              <a:t>Why the demand curve slope downwards?</a:t>
            </a:r>
            <a:endParaRPr lang="en-US" sz="4000" i="1" dirty="0">
              <a:latin typeface="Andalus" pitchFamily="18" charset="-78"/>
              <a:cs typeface="Andalus" pitchFamily="18" charset="-78"/>
            </a:endParaRPr>
          </a:p>
        </p:txBody>
      </p:sp>
      <p:sp>
        <p:nvSpPr>
          <p:cNvPr id="3" name="Content Placeholder 2"/>
          <p:cNvSpPr>
            <a:spLocks noGrp="1"/>
          </p:cNvSpPr>
          <p:nvPr>
            <p:ph idx="1"/>
          </p:nvPr>
        </p:nvSpPr>
        <p:spPr>
          <a:xfrm>
            <a:off x="455613" y="1391478"/>
            <a:ext cx="8226425" cy="4734685"/>
          </a:xfrm>
        </p:spPr>
        <p:txBody>
          <a:bodyPr/>
          <a:lstStyle/>
          <a:p>
            <a:r>
              <a:rPr lang="en-US" sz="3200" i="1" dirty="0" smtClean="0">
                <a:latin typeface="Times New Roman" pitchFamily="18" charset="0"/>
                <a:cs typeface="Times New Roman" pitchFamily="18" charset="0"/>
              </a:rPr>
              <a:t>Law of diminishing marginal utility.</a:t>
            </a:r>
          </a:p>
          <a:p>
            <a:r>
              <a:rPr lang="en-US" sz="3200" i="1" dirty="0" smtClean="0">
                <a:latin typeface="Times New Roman" pitchFamily="18" charset="0"/>
                <a:cs typeface="Times New Roman" pitchFamily="18" charset="0"/>
              </a:rPr>
              <a:t>Income effect.</a:t>
            </a:r>
          </a:p>
          <a:p>
            <a:r>
              <a:rPr lang="en-US" sz="3200" i="1" dirty="0" smtClean="0">
                <a:latin typeface="Times New Roman" pitchFamily="18" charset="0"/>
                <a:cs typeface="Times New Roman" pitchFamily="18" charset="0"/>
              </a:rPr>
              <a:t>Substitution effect.</a:t>
            </a:r>
          </a:p>
          <a:p>
            <a:r>
              <a:rPr lang="en-US" sz="3200" i="1" dirty="0" smtClean="0">
                <a:latin typeface="Times New Roman" pitchFamily="18" charset="0"/>
                <a:cs typeface="Times New Roman" pitchFamily="18" charset="0"/>
              </a:rPr>
              <a:t>New consumers.</a:t>
            </a:r>
          </a:p>
          <a:p>
            <a:r>
              <a:rPr lang="en-US" sz="3200" i="1" dirty="0" smtClean="0">
                <a:latin typeface="Times New Roman" pitchFamily="18" charset="0"/>
                <a:cs typeface="Times New Roman" pitchFamily="18" charset="0"/>
              </a:rPr>
              <a:t>Multiple use of commodity.</a:t>
            </a:r>
          </a:p>
          <a:p>
            <a:endParaRPr lang="en-US" sz="2000"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Types of Demand</a:t>
            </a:r>
            <a:endParaRPr lang="en-IN" dirty="0"/>
          </a:p>
        </p:txBody>
      </p:sp>
      <p:sp>
        <p:nvSpPr>
          <p:cNvPr id="3" name="Content Placeholder 2"/>
          <p:cNvSpPr>
            <a:spLocks noGrp="1"/>
          </p:cNvSpPr>
          <p:nvPr>
            <p:ph idx="1"/>
          </p:nvPr>
        </p:nvSpPr>
        <p:spPr/>
        <p:txBody>
          <a:bodyPr>
            <a:normAutofit fontScale="92500" lnSpcReduction="10000"/>
          </a:bodyPr>
          <a:lstStyle/>
          <a:p>
            <a:pPr marL="457200" indent="-457200">
              <a:buFont typeface="+mj-lt"/>
              <a:buAutoNum type="arabicPeriod"/>
            </a:pPr>
            <a:r>
              <a:rPr lang="en-IN" dirty="0" smtClean="0"/>
              <a:t>Demand for consumer goods and producers goods</a:t>
            </a:r>
          </a:p>
          <a:p>
            <a:pPr marL="457200" indent="-457200">
              <a:buFont typeface="+mj-lt"/>
              <a:buAutoNum type="arabicPeriod"/>
            </a:pPr>
            <a:r>
              <a:rPr lang="en-IN" dirty="0" smtClean="0"/>
              <a:t>Demand for perishable goods and durable goods</a:t>
            </a:r>
          </a:p>
          <a:p>
            <a:pPr marL="457200" indent="-457200">
              <a:buFont typeface="+mj-lt"/>
              <a:buAutoNum type="arabicPeriod"/>
            </a:pPr>
            <a:r>
              <a:rPr lang="en-IN" dirty="0" smtClean="0"/>
              <a:t>Autonomous demand and company demand</a:t>
            </a:r>
          </a:p>
          <a:p>
            <a:pPr marL="457200" indent="-457200">
              <a:buFont typeface="+mj-lt"/>
              <a:buAutoNum type="arabicPeriod"/>
            </a:pPr>
            <a:r>
              <a:rPr lang="en-IN" dirty="0" smtClean="0"/>
              <a:t>Industry demand and long run demand</a:t>
            </a:r>
          </a:p>
          <a:p>
            <a:pPr marL="457200" indent="-457200">
              <a:buFont typeface="+mj-lt"/>
              <a:buAutoNum type="arabicPeriod"/>
            </a:pPr>
            <a:r>
              <a:rPr lang="en-IN" dirty="0" smtClean="0"/>
              <a:t>Short-run demand and Company demand</a:t>
            </a:r>
          </a:p>
          <a:p>
            <a:pPr marL="457200" indent="-457200">
              <a:buFont typeface="+mj-lt"/>
              <a:buAutoNum type="arabicPeriod"/>
            </a:pPr>
            <a:r>
              <a:rPr lang="en-IN" dirty="0" smtClean="0"/>
              <a:t>Joint demand and composite demand</a:t>
            </a:r>
          </a:p>
          <a:p>
            <a:pPr marL="457200" indent="-457200">
              <a:buFont typeface="+mj-lt"/>
              <a:buAutoNum type="arabicPeriod"/>
            </a:pPr>
            <a:r>
              <a:rPr lang="en-IN" dirty="0" smtClean="0"/>
              <a:t>Price demand, Income demand and cross demand</a:t>
            </a:r>
            <a:endParaRPr lang="en-IN" dirty="0"/>
          </a:p>
        </p:txBody>
      </p:sp>
    </p:spTree>
    <p:extLst>
      <p:ext uri="{BB962C8B-B14F-4D97-AF65-F5344CB8AC3E}">
        <p14:creationId xmlns="" xmlns:p14="http://schemas.microsoft.com/office/powerpoint/2010/main" val="4906768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185530" y="274638"/>
            <a:ext cx="8834645" cy="971066"/>
          </a:xfrm>
        </p:spPr>
        <p:txBody>
          <a:bodyPr/>
          <a:lstStyle/>
          <a:p>
            <a:pPr algn="ctr"/>
            <a:r>
              <a:rPr lang="en-US" sz="5400" b="1" i="1" dirty="0" smtClean="0">
                <a:effectLst>
                  <a:outerShdw blurRad="38100" dist="38100" dir="2700000" algn="tl">
                    <a:srgbClr val="000000">
                      <a:alpha val="43137"/>
                    </a:srgbClr>
                  </a:outerShdw>
                </a:effectLst>
                <a:latin typeface="Andalus" pitchFamily="18" charset="-78"/>
                <a:cs typeface="Andalus" pitchFamily="18" charset="-78"/>
              </a:rPr>
              <a:t>INTRODUCTION</a:t>
            </a:r>
            <a:endParaRPr lang="en-US" sz="5400" b="1" i="1" dirty="0">
              <a:latin typeface="Andalus" pitchFamily="18" charset="-78"/>
              <a:cs typeface="Andalus" pitchFamily="18" charset="-78"/>
            </a:endParaRPr>
          </a:p>
        </p:txBody>
      </p:sp>
      <p:sp>
        <p:nvSpPr>
          <p:cNvPr id="54275" name="Rectangle 3"/>
          <p:cNvSpPr>
            <a:spLocks noGrp="1" noChangeArrowheads="1"/>
          </p:cNvSpPr>
          <p:nvPr>
            <p:ph idx="1"/>
          </p:nvPr>
        </p:nvSpPr>
        <p:spPr>
          <a:xfrm>
            <a:off x="452064" y="1345916"/>
            <a:ext cx="8044664" cy="4780248"/>
          </a:xfrm>
        </p:spPr>
        <p:txBody>
          <a:bodyPr/>
          <a:lstStyle/>
          <a:p>
            <a:pPr algn="just">
              <a:lnSpc>
                <a:spcPct val="90000"/>
              </a:lnSpc>
            </a:pPr>
            <a:r>
              <a:rPr lang="en-US" sz="2500" i="1" dirty="0" smtClean="0">
                <a:latin typeface="Times New Roman" pitchFamily="18" charset="0"/>
                <a:cs typeface="Times New Roman" pitchFamily="18" charset="0"/>
              </a:rPr>
              <a:t>Demand for a particular commodity refers to  the commodity which an individual consumer or household is willing to purchase per unit of time at a particular price.</a:t>
            </a:r>
          </a:p>
          <a:p>
            <a:pPr algn="just">
              <a:lnSpc>
                <a:spcPct val="90000"/>
              </a:lnSpc>
            </a:pPr>
            <a:r>
              <a:rPr lang="en-US" sz="2500" i="1" dirty="0" smtClean="0">
                <a:latin typeface="Times New Roman" pitchFamily="18" charset="0"/>
                <a:cs typeface="Times New Roman" pitchFamily="18" charset="0"/>
              </a:rPr>
              <a:t>Demand for a particular commodity implies:</a:t>
            </a:r>
          </a:p>
          <a:p>
            <a:pPr algn="just">
              <a:lnSpc>
                <a:spcPct val="90000"/>
              </a:lnSpc>
              <a:buFont typeface="Wingdings" pitchFamily="2" charset="2"/>
              <a:buNone/>
            </a:pPr>
            <a:r>
              <a:rPr lang="en-US" sz="2500" i="1" dirty="0" smtClean="0">
                <a:latin typeface="Times New Roman" pitchFamily="18" charset="0"/>
                <a:cs typeface="Times New Roman" pitchFamily="18" charset="0"/>
              </a:rPr>
              <a:t>	- </a:t>
            </a:r>
            <a:r>
              <a:rPr lang="en-US" sz="2500" i="1" u="sng" dirty="0" smtClean="0">
                <a:latin typeface="Times New Roman" pitchFamily="18" charset="0"/>
                <a:cs typeface="Times New Roman" pitchFamily="18" charset="0"/>
              </a:rPr>
              <a:t>Desire</a:t>
            </a:r>
            <a:r>
              <a:rPr lang="en-US" sz="2500" i="1" dirty="0" smtClean="0">
                <a:latin typeface="Times New Roman" pitchFamily="18" charset="0"/>
                <a:cs typeface="Times New Roman" pitchFamily="18" charset="0"/>
              </a:rPr>
              <a:t> of the customer to buy the product;</a:t>
            </a:r>
          </a:p>
          <a:p>
            <a:pPr algn="just">
              <a:lnSpc>
                <a:spcPct val="90000"/>
              </a:lnSpc>
              <a:buFont typeface="Wingdings" pitchFamily="2" charset="2"/>
              <a:buNone/>
            </a:pPr>
            <a:r>
              <a:rPr lang="en-US" sz="2500" i="1" dirty="0" smtClean="0">
                <a:latin typeface="Times New Roman" pitchFamily="18" charset="0"/>
                <a:cs typeface="Times New Roman" pitchFamily="18" charset="0"/>
              </a:rPr>
              <a:t>	- The customers </a:t>
            </a:r>
            <a:r>
              <a:rPr lang="en-US" sz="2500" i="1" u="sng" dirty="0" smtClean="0">
                <a:latin typeface="Times New Roman" pitchFamily="18" charset="0"/>
                <a:cs typeface="Times New Roman" pitchFamily="18" charset="0"/>
              </a:rPr>
              <a:t>willingness</a:t>
            </a:r>
            <a:r>
              <a:rPr lang="en-US" sz="2500" i="1" dirty="0" smtClean="0">
                <a:latin typeface="Times New Roman" pitchFamily="18" charset="0"/>
                <a:cs typeface="Times New Roman" pitchFamily="18" charset="0"/>
              </a:rPr>
              <a:t> to buy the product;</a:t>
            </a:r>
          </a:p>
          <a:p>
            <a:pPr>
              <a:lnSpc>
                <a:spcPct val="90000"/>
              </a:lnSpc>
              <a:buFont typeface="Wingdings" pitchFamily="2" charset="2"/>
              <a:buNone/>
            </a:pPr>
            <a:r>
              <a:rPr lang="en-US" sz="2500" i="1" dirty="0" smtClean="0">
                <a:latin typeface="Times New Roman" pitchFamily="18" charset="0"/>
                <a:cs typeface="Times New Roman" pitchFamily="18" charset="0"/>
              </a:rPr>
              <a:t>	- Sufficient </a:t>
            </a:r>
            <a:r>
              <a:rPr lang="en-US" sz="2500" i="1" u="sng" dirty="0" smtClean="0">
                <a:latin typeface="Times New Roman" pitchFamily="18" charset="0"/>
                <a:cs typeface="Times New Roman" pitchFamily="18" charset="0"/>
              </a:rPr>
              <a:t>purchasing power</a:t>
            </a:r>
            <a:r>
              <a:rPr lang="en-US" sz="2500" i="1" dirty="0" smtClean="0">
                <a:latin typeface="Times New Roman" pitchFamily="18" charset="0"/>
                <a:cs typeface="Times New Roman" pitchFamily="18" charset="0"/>
              </a:rPr>
              <a:t> in the customers possession to buy the product.</a:t>
            </a:r>
          </a:p>
          <a:p>
            <a:pPr algn="just">
              <a:lnSpc>
                <a:spcPct val="90000"/>
              </a:lnSpc>
            </a:pPr>
            <a:r>
              <a:rPr lang="en-US" sz="2500" i="1" dirty="0" smtClean="0">
                <a:latin typeface="Times New Roman" pitchFamily="18" charset="0"/>
                <a:cs typeface="Times New Roman" pitchFamily="18" charset="0"/>
              </a:rPr>
              <a:t>The demand for a particular commodity by an individual consumer or household is known as Individual demand for the commodity and Summation of the individual demand is known as the Market demand.</a:t>
            </a:r>
            <a:endParaRPr lang="en-US" sz="2500" i="1" dirty="0" smtClean="0">
              <a:solidFill>
                <a:schemeClr val="tx1"/>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455613" y="274638"/>
            <a:ext cx="8226425" cy="745779"/>
          </a:xfrm>
        </p:spPr>
        <p:txBody>
          <a:bodyPr/>
          <a:lstStyle/>
          <a:p>
            <a:pPr algn="ctr"/>
            <a:r>
              <a:rPr lang="en-US" sz="4000" b="1" i="1" dirty="0" smtClean="0">
                <a:latin typeface="Andalus" pitchFamily="18" charset="-78"/>
                <a:cs typeface="Andalus" pitchFamily="18" charset="-78"/>
              </a:rPr>
              <a:t>DETERMINANTS OF DEMAND</a:t>
            </a:r>
            <a:endParaRPr lang="en-US" sz="4000" i="1" dirty="0">
              <a:latin typeface="Andalus" pitchFamily="18" charset="-78"/>
              <a:cs typeface="Andalus" pitchFamily="18" charset="-78"/>
            </a:endParaRPr>
          </a:p>
        </p:txBody>
      </p:sp>
      <p:sp>
        <p:nvSpPr>
          <p:cNvPr id="56323" name="Rectangle 3"/>
          <p:cNvSpPr>
            <a:spLocks noGrp="1" noChangeArrowheads="1"/>
          </p:cNvSpPr>
          <p:nvPr>
            <p:ph idx="1"/>
          </p:nvPr>
        </p:nvSpPr>
        <p:spPr>
          <a:xfrm>
            <a:off x="455613" y="1258958"/>
            <a:ext cx="8226425" cy="4867206"/>
          </a:xfrm>
        </p:spPr>
        <p:txBody>
          <a:bodyPr/>
          <a:lstStyle/>
          <a:p>
            <a:pPr>
              <a:lnSpc>
                <a:spcPct val="90000"/>
              </a:lnSpc>
            </a:pPr>
            <a:r>
              <a:rPr lang="en-US" sz="2800" i="1" dirty="0" smtClean="0">
                <a:latin typeface="Times New Roman" pitchFamily="18" charset="0"/>
                <a:cs typeface="Times New Roman" pitchFamily="18" charset="0"/>
              </a:rPr>
              <a:t>Price of Product</a:t>
            </a:r>
          </a:p>
          <a:p>
            <a:pPr>
              <a:lnSpc>
                <a:spcPct val="90000"/>
              </a:lnSpc>
            </a:pPr>
            <a:r>
              <a:rPr lang="en-US" sz="2800" i="1" dirty="0" smtClean="0">
                <a:latin typeface="Times New Roman" pitchFamily="18" charset="0"/>
                <a:cs typeface="Times New Roman" pitchFamily="18" charset="0"/>
              </a:rPr>
              <a:t>Income of Consumer</a:t>
            </a:r>
          </a:p>
          <a:p>
            <a:pPr>
              <a:lnSpc>
                <a:spcPct val="90000"/>
              </a:lnSpc>
            </a:pPr>
            <a:r>
              <a:rPr lang="en-US" sz="2800" i="1" dirty="0" smtClean="0">
                <a:latin typeface="Times New Roman" pitchFamily="18" charset="0"/>
                <a:cs typeface="Times New Roman" pitchFamily="18" charset="0"/>
              </a:rPr>
              <a:t>Price of Related Good</a:t>
            </a:r>
          </a:p>
          <a:p>
            <a:pPr>
              <a:lnSpc>
                <a:spcPct val="90000"/>
              </a:lnSpc>
            </a:pPr>
            <a:r>
              <a:rPr lang="en-US" sz="2800" i="1" dirty="0" smtClean="0">
                <a:latin typeface="Times New Roman" pitchFamily="18" charset="0"/>
                <a:cs typeface="Times New Roman" pitchFamily="18" charset="0"/>
              </a:rPr>
              <a:t>Tastes and Preferences</a:t>
            </a:r>
          </a:p>
          <a:p>
            <a:pPr>
              <a:lnSpc>
                <a:spcPct val="90000"/>
              </a:lnSpc>
            </a:pPr>
            <a:r>
              <a:rPr lang="en-US" sz="2800" i="1" dirty="0" smtClean="0">
                <a:latin typeface="Times New Roman" pitchFamily="18" charset="0"/>
                <a:cs typeface="Times New Roman" pitchFamily="18" charset="0"/>
              </a:rPr>
              <a:t>Advertising</a:t>
            </a:r>
          </a:p>
          <a:p>
            <a:pPr>
              <a:lnSpc>
                <a:spcPct val="90000"/>
              </a:lnSpc>
            </a:pPr>
            <a:r>
              <a:rPr lang="en-US" sz="2800" i="1" dirty="0" smtClean="0">
                <a:latin typeface="Times New Roman" pitchFamily="18" charset="0"/>
                <a:cs typeface="Times New Roman" pitchFamily="18" charset="0"/>
              </a:rPr>
              <a:t>Consumer’s expectation of future Income and Price</a:t>
            </a:r>
          </a:p>
          <a:p>
            <a:pPr>
              <a:lnSpc>
                <a:spcPct val="90000"/>
              </a:lnSpc>
            </a:pPr>
            <a:r>
              <a:rPr lang="en-US" sz="2800" i="1" dirty="0" smtClean="0">
                <a:latin typeface="Times New Roman" pitchFamily="18" charset="0"/>
                <a:cs typeface="Times New Roman" pitchFamily="18" charset="0"/>
              </a:rPr>
              <a:t>Growth of Economy</a:t>
            </a:r>
          </a:p>
          <a:p>
            <a:pPr>
              <a:lnSpc>
                <a:spcPct val="90000"/>
              </a:lnSpc>
            </a:pPr>
            <a:r>
              <a:rPr lang="en-US" sz="2800" i="1" dirty="0" smtClean="0">
                <a:latin typeface="Times New Roman" pitchFamily="18" charset="0"/>
                <a:cs typeface="Times New Roman" pitchFamily="18" charset="0"/>
              </a:rPr>
              <a:t>Seasonal conditions</a:t>
            </a:r>
          </a:p>
          <a:p>
            <a:pPr>
              <a:lnSpc>
                <a:spcPct val="90000"/>
              </a:lnSpc>
            </a:pPr>
            <a:r>
              <a:rPr lang="en-US" sz="2800" i="1" dirty="0" smtClean="0">
                <a:latin typeface="Times New Roman" pitchFamily="18" charset="0"/>
                <a:cs typeface="Times New Roman" pitchFamily="18" charset="0"/>
              </a:rPr>
              <a:t>Population  </a:t>
            </a:r>
          </a:p>
          <a:p>
            <a:endParaRPr lang="en-US" i="1"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Exceptions to the Law of Demand (Upward sloping Demand Curve)</a:t>
            </a:r>
            <a:endParaRPr lang="en-IN" dirty="0"/>
          </a:p>
        </p:txBody>
      </p:sp>
      <p:sp>
        <p:nvSpPr>
          <p:cNvPr id="3" name="Content Placeholder 2"/>
          <p:cNvSpPr>
            <a:spLocks noGrp="1"/>
          </p:cNvSpPr>
          <p:nvPr>
            <p:ph idx="1"/>
          </p:nvPr>
        </p:nvSpPr>
        <p:spPr/>
        <p:txBody>
          <a:bodyPr/>
          <a:lstStyle/>
          <a:p>
            <a:r>
              <a:rPr lang="en-IN" dirty="0" err="1" smtClean="0"/>
              <a:t>Giffen</a:t>
            </a:r>
            <a:r>
              <a:rPr lang="en-IN" dirty="0" smtClean="0"/>
              <a:t> goods</a:t>
            </a:r>
            <a:endParaRPr lang="en-IN" dirty="0"/>
          </a:p>
          <a:p>
            <a:endParaRPr lang="en-IN" dirty="0" smtClean="0"/>
          </a:p>
          <a:p>
            <a:r>
              <a:rPr lang="en-IN" dirty="0" smtClean="0"/>
              <a:t>Articles of Snob appeal</a:t>
            </a:r>
          </a:p>
          <a:p>
            <a:endParaRPr lang="en-IN" dirty="0"/>
          </a:p>
          <a:p>
            <a:r>
              <a:rPr lang="en-IN" dirty="0" smtClean="0"/>
              <a:t>Speculation</a:t>
            </a:r>
          </a:p>
          <a:p>
            <a:endParaRPr lang="en-IN" dirty="0"/>
          </a:p>
          <a:p>
            <a:r>
              <a:rPr lang="en-IN" dirty="0" smtClean="0"/>
              <a:t>Consumer’s psychological bias or Illusion.</a:t>
            </a:r>
            <a:endParaRPr lang="en-IN" dirty="0"/>
          </a:p>
        </p:txBody>
      </p:sp>
    </p:spTree>
    <p:extLst>
      <p:ext uri="{BB962C8B-B14F-4D97-AF65-F5344CB8AC3E}">
        <p14:creationId xmlns="" xmlns:p14="http://schemas.microsoft.com/office/powerpoint/2010/main" val="693604926"/>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i="1" dirty="0" smtClean="0">
                <a:latin typeface="Andalus" pitchFamily="18" charset="-78"/>
                <a:cs typeface="Andalus" pitchFamily="18" charset="-78"/>
              </a:rPr>
              <a:t>ELASTICITY OF DEMAND</a:t>
            </a:r>
            <a:endParaRPr lang="en-US" sz="4000" b="1" i="1" dirty="0">
              <a:latin typeface="Andalus" pitchFamily="18" charset="-78"/>
              <a:cs typeface="Andalus" pitchFamily="18" charset="-78"/>
            </a:endParaRPr>
          </a:p>
        </p:txBody>
      </p:sp>
      <p:sp>
        <p:nvSpPr>
          <p:cNvPr id="3" name="Content Placeholder 2"/>
          <p:cNvSpPr>
            <a:spLocks noGrp="1"/>
          </p:cNvSpPr>
          <p:nvPr>
            <p:ph idx="1"/>
          </p:nvPr>
        </p:nvSpPr>
        <p:spPr>
          <a:xfrm>
            <a:off x="427478" y="1586133"/>
            <a:ext cx="8226425" cy="4525963"/>
          </a:xfrm>
          <a:noFill/>
          <a:ln w="9525">
            <a:noFill/>
            <a:miter lim="800000"/>
            <a:headEnd/>
            <a:tailEnd/>
          </a:ln>
          <a:effectLst/>
        </p:spPr>
        <p:txBody>
          <a:bodyPr vert="horz" wrap="square" lIns="91440" tIns="45720" rIns="91440" bIns="45720" numCol="1" anchor="t" anchorCtr="0" compatLnSpc="1">
            <a:prstTxWarp prst="textNoShape">
              <a:avLst/>
            </a:prstTxWarp>
            <a:normAutofit fontScale="85000" lnSpcReduction="10000"/>
          </a:bodyPr>
          <a:lstStyle/>
          <a:p>
            <a:pPr algn="just"/>
            <a:r>
              <a:rPr lang="en-US" i="1" dirty="0" smtClean="0">
                <a:latin typeface="Times New Roman" pitchFamily="18" charset="0"/>
                <a:cs typeface="Times New Roman" pitchFamily="18" charset="0"/>
              </a:rPr>
              <a:t>Elasticity of demand is defined as the responsiveness of the quantity of a good to changes in one of the variables on which demand depends-</a:t>
            </a:r>
          </a:p>
          <a:p>
            <a:pPr algn="just">
              <a:buFont typeface="Wingdings" pitchFamily="2" charset="2"/>
              <a:buChar char="ü"/>
            </a:pPr>
            <a:r>
              <a:rPr lang="en-US" i="1" dirty="0" smtClean="0">
                <a:latin typeface="Times New Roman" pitchFamily="18" charset="0"/>
                <a:cs typeface="Times New Roman" pitchFamily="18" charset="0"/>
              </a:rPr>
              <a:t>Price of the commodity</a:t>
            </a:r>
          </a:p>
          <a:p>
            <a:pPr algn="just">
              <a:buFont typeface="Wingdings" pitchFamily="2" charset="2"/>
              <a:buChar char="ü"/>
            </a:pPr>
            <a:r>
              <a:rPr lang="en-US" i="1" dirty="0" smtClean="0">
                <a:latin typeface="Times New Roman" pitchFamily="18" charset="0"/>
                <a:cs typeface="Times New Roman" pitchFamily="18" charset="0"/>
              </a:rPr>
              <a:t>Income of the Consumer</a:t>
            </a:r>
          </a:p>
          <a:p>
            <a:pPr algn="just">
              <a:buFont typeface="Wingdings" pitchFamily="2" charset="2"/>
              <a:buChar char="ü"/>
            </a:pPr>
            <a:r>
              <a:rPr lang="en-US" i="1" dirty="0" smtClean="0">
                <a:latin typeface="Times New Roman" pitchFamily="18" charset="0"/>
                <a:cs typeface="Times New Roman" pitchFamily="18" charset="0"/>
              </a:rPr>
              <a:t>Various other factor </a:t>
            </a:r>
          </a:p>
          <a:p>
            <a:pPr algn="just">
              <a:buFont typeface="Wingdings" pitchFamily="2" charset="2"/>
              <a:buChar char="ü"/>
            </a:pPr>
            <a:endParaRPr lang="en-US" i="1" dirty="0" smtClean="0">
              <a:latin typeface="Times New Roman" pitchFamily="18" charset="0"/>
              <a:cs typeface="Times New Roman" pitchFamily="18" charset="0"/>
            </a:endParaRPr>
          </a:p>
          <a:p>
            <a:pPr algn="just">
              <a:buNone/>
            </a:pPr>
            <a:r>
              <a:rPr lang="en-US" i="1" dirty="0" smtClean="0">
                <a:latin typeface="Times New Roman" pitchFamily="18" charset="0"/>
                <a:cs typeface="Times New Roman" pitchFamily="18" charset="0"/>
              </a:rPr>
              <a:t>DEFINATION-’’The elasticity of demand measures the response of the demand for the commodity to change in price”.</a:t>
            </a:r>
          </a:p>
          <a:p>
            <a:endParaRPr lang="en-US" dirty="0" smtClean="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i="1" dirty="0" smtClean="0">
                <a:latin typeface="Andalus" pitchFamily="18" charset="-78"/>
                <a:cs typeface="Andalus" pitchFamily="18" charset="-78"/>
              </a:rPr>
              <a:t>PRICE ELASTICITY OF DEMAND</a:t>
            </a:r>
            <a:endParaRPr lang="en-US" sz="3600" b="1" i="1" dirty="0">
              <a:latin typeface="Andalus" pitchFamily="18" charset="-78"/>
              <a:cs typeface="Andalus" pitchFamily="18" charset="-78"/>
            </a:endParaRPr>
          </a:p>
        </p:txBody>
      </p:sp>
      <p:sp>
        <p:nvSpPr>
          <p:cNvPr id="3" name="Content Placeholder 2"/>
          <p:cNvSpPr>
            <a:spLocks noGrp="1"/>
          </p:cNvSpPr>
          <p:nvPr>
            <p:ph idx="1"/>
          </p:nvPr>
        </p:nvSpPr>
        <p:spPr/>
        <p:txBody>
          <a:bodyPr/>
          <a:lstStyle/>
          <a:p>
            <a:r>
              <a:rPr lang="en-US" i="1" dirty="0" smtClean="0">
                <a:latin typeface="Times New Roman" pitchFamily="18" charset="0"/>
                <a:cs typeface="Times New Roman" pitchFamily="18" charset="0"/>
              </a:rPr>
              <a:t>The </a:t>
            </a:r>
            <a:r>
              <a:rPr lang="en-US" b="1" i="1" dirty="0" smtClean="0">
                <a:latin typeface="Times New Roman" pitchFamily="18" charset="0"/>
                <a:cs typeface="Times New Roman" pitchFamily="18" charset="0"/>
              </a:rPr>
              <a:t>price elasticity of demand</a:t>
            </a:r>
            <a:r>
              <a:rPr lang="en-US" i="1" dirty="0" smtClean="0">
                <a:latin typeface="Times New Roman" pitchFamily="18" charset="0"/>
                <a:cs typeface="Times New Roman" pitchFamily="18" charset="0"/>
              </a:rPr>
              <a:t> is the percentage change in quantity demanded divided by the percentage change in price.</a:t>
            </a:r>
          </a:p>
          <a:p>
            <a:endParaRPr lang="en-US" dirty="0"/>
          </a:p>
        </p:txBody>
      </p:sp>
      <p:graphicFrame>
        <p:nvGraphicFramePr>
          <p:cNvPr id="3075" name="Object 3"/>
          <p:cNvGraphicFramePr>
            <a:graphicFrameLocks noChangeAspect="1"/>
          </p:cNvGraphicFramePr>
          <p:nvPr/>
        </p:nvGraphicFramePr>
        <p:xfrm>
          <a:off x="858129" y="3277772"/>
          <a:ext cx="7526215" cy="883066"/>
        </p:xfrm>
        <a:graphic>
          <a:graphicData uri="http://schemas.openxmlformats.org/presentationml/2006/ole">
            <p:oleObj spid="_x0000_s3107" name="Equation" r:id="rId4" imgW="6438900" imgH="596900" progId="">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3075"/>
                                        </p:tgtEl>
                                        <p:attrNameLst>
                                          <p:attrName>style.visibility</p:attrName>
                                        </p:attrNameLst>
                                      </p:cBhvr>
                                      <p:to>
                                        <p:strVal val="visible"/>
                                      </p:to>
                                    </p:set>
                                    <p:animEffect transition="in" filter="box(out)">
                                      <p:cBhvr>
                                        <p:cTn id="7" dur="500"/>
                                        <p:tgtEl>
                                          <p:spTgt spid="30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smtClean="0">
                <a:latin typeface="Andalus" pitchFamily="18" charset="-78"/>
                <a:cs typeface="Andalus" pitchFamily="18" charset="-78"/>
              </a:rPr>
              <a:t>PRICE ELASTICITY OF DEMAND</a:t>
            </a:r>
            <a:endParaRPr lang="en-US" i="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endParaRPr lang="en-US" i="1" dirty="0" smtClean="0">
              <a:latin typeface="Times New Roman" pitchFamily="18" charset="0"/>
              <a:cs typeface="Times New Roman" pitchFamily="18" charset="0"/>
            </a:endParaRPr>
          </a:p>
          <a:p>
            <a:endParaRPr lang="en-US" i="1" dirty="0" smtClean="0">
              <a:latin typeface="Times New Roman" pitchFamily="18" charset="0"/>
              <a:cs typeface="Times New Roman" pitchFamily="18" charset="0"/>
            </a:endParaRPr>
          </a:p>
          <a:p>
            <a:endParaRPr lang="en-US" sz="2800" i="1" kern="1200" dirty="0">
              <a:latin typeface="Times New Roman" pitchFamily="18" charset="0"/>
              <a:cs typeface="Times New Roman" pitchFamily="18" charset="0"/>
            </a:endParaRPr>
          </a:p>
        </p:txBody>
      </p:sp>
      <p:pic>
        <p:nvPicPr>
          <p:cNvPr id="4" name="Picture 3"/>
          <p:cNvPicPr>
            <a:picLocks noChangeAspect="1" noChangeArrowheads="1"/>
          </p:cNvPicPr>
          <p:nvPr/>
        </p:nvPicPr>
        <p:blipFill>
          <a:blip r:embed="rId3"/>
          <a:srcRect/>
          <a:stretch>
            <a:fillRect/>
          </a:stretch>
        </p:blipFill>
        <p:spPr bwMode="auto">
          <a:xfrm>
            <a:off x="4174588" y="1620130"/>
            <a:ext cx="3500438" cy="1049338"/>
          </a:xfrm>
          <a:prstGeom prst="rect">
            <a:avLst/>
          </a:prstGeom>
          <a:noFill/>
          <a:ln w="9525">
            <a:noFill/>
            <a:miter lim="800000"/>
            <a:headEnd/>
            <a:tailEnd/>
          </a:ln>
          <a:effectLst/>
        </p:spPr>
      </p:pic>
      <p:sp>
        <p:nvSpPr>
          <p:cNvPr id="5" name="Text Box 5"/>
          <p:cNvSpPr txBox="1">
            <a:spLocks noChangeArrowheads="1"/>
          </p:cNvSpPr>
          <p:nvPr/>
        </p:nvSpPr>
        <p:spPr bwMode="auto">
          <a:xfrm>
            <a:off x="872197" y="1941342"/>
            <a:ext cx="2507418" cy="523220"/>
          </a:xfrm>
          <a:prstGeom prst="rect">
            <a:avLst/>
          </a:prstGeom>
          <a:noFill/>
          <a:ln w="9525">
            <a:noFill/>
            <a:miter lim="800000"/>
            <a:headEnd/>
            <a:tailEnd/>
          </a:ln>
          <a:effectLst/>
        </p:spPr>
        <p:txBody>
          <a:bodyPr wrap="none">
            <a:spAutoFit/>
          </a:bodyPr>
          <a:lstStyle/>
          <a:p>
            <a:r>
              <a:rPr lang="en-US" sz="2800" i="1" dirty="0">
                <a:latin typeface="Times New Roman" pitchFamily="18" charset="0"/>
                <a:cs typeface="Times New Roman" pitchFamily="18" charset="0"/>
              </a:rPr>
              <a:t>Point Definition</a:t>
            </a:r>
          </a:p>
        </p:txBody>
      </p:sp>
      <p:sp>
        <p:nvSpPr>
          <p:cNvPr id="6" name="Text Box 5"/>
          <p:cNvSpPr txBox="1">
            <a:spLocks noChangeArrowheads="1"/>
          </p:cNvSpPr>
          <p:nvPr/>
        </p:nvSpPr>
        <p:spPr bwMode="auto">
          <a:xfrm>
            <a:off x="852267" y="3193366"/>
            <a:ext cx="2232791" cy="523220"/>
          </a:xfrm>
          <a:prstGeom prst="rect">
            <a:avLst/>
          </a:prstGeom>
          <a:noFill/>
          <a:ln w="9525">
            <a:noFill/>
            <a:miter lim="800000"/>
            <a:headEnd/>
            <a:tailEnd/>
          </a:ln>
          <a:effectLst/>
        </p:spPr>
        <p:txBody>
          <a:bodyPr wrap="none">
            <a:spAutoFit/>
          </a:bodyPr>
          <a:lstStyle/>
          <a:p>
            <a:r>
              <a:rPr lang="en-US" sz="2800" i="1" dirty="0">
                <a:latin typeface="Times New Roman" pitchFamily="18" charset="0"/>
                <a:cs typeface="Times New Roman" pitchFamily="18" charset="0"/>
              </a:rPr>
              <a:t>Arc Definition</a:t>
            </a:r>
          </a:p>
        </p:txBody>
      </p:sp>
      <p:pic>
        <p:nvPicPr>
          <p:cNvPr id="7" name="Picture 6"/>
          <p:cNvPicPr>
            <a:picLocks noChangeAspect="1" noChangeArrowheads="1"/>
          </p:cNvPicPr>
          <p:nvPr/>
        </p:nvPicPr>
        <p:blipFill>
          <a:blip r:embed="rId4"/>
          <a:srcRect/>
          <a:stretch>
            <a:fillRect/>
          </a:stretch>
        </p:blipFill>
        <p:spPr bwMode="auto">
          <a:xfrm>
            <a:off x="4097217" y="2992902"/>
            <a:ext cx="3427413" cy="107950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i="1" dirty="0" smtClean="0">
                <a:solidFill>
                  <a:srgbClr val="000000"/>
                </a:solidFill>
                <a:latin typeface="Andalus" pitchFamily="18" charset="-78"/>
                <a:cs typeface="Andalus" pitchFamily="18" charset="-78"/>
              </a:rPr>
              <a:t>Perfectly Elastic Demand: Elasticity Equals Infinity</a:t>
            </a:r>
            <a:endParaRPr lang="en-US" i="1" dirty="0">
              <a:latin typeface="Andalus" pitchFamily="18" charset="-78"/>
              <a:cs typeface="Andalus" pitchFamily="18" charset="-78"/>
            </a:endParaRPr>
          </a:p>
        </p:txBody>
      </p:sp>
      <p:sp>
        <p:nvSpPr>
          <p:cNvPr id="3" name="Content Placeholder 2"/>
          <p:cNvSpPr>
            <a:spLocks noGrp="1"/>
          </p:cNvSpPr>
          <p:nvPr>
            <p:ph idx="1"/>
          </p:nvPr>
        </p:nvSpPr>
        <p:spPr/>
        <p:txBody>
          <a:bodyPr/>
          <a:lstStyle/>
          <a:p>
            <a:endParaRPr lang="en-US" dirty="0"/>
          </a:p>
        </p:txBody>
      </p:sp>
      <p:sp>
        <p:nvSpPr>
          <p:cNvPr id="6" name="Rectangle 4"/>
          <p:cNvSpPr>
            <a:spLocks noChangeArrowheads="1"/>
          </p:cNvSpPr>
          <p:nvPr/>
        </p:nvSpPr>
        <p:spPr bwMode="auto">
          <a:xfrm>
            <a:off x="2028825" y="2114550"/>
            <a:ext cx="5862638" cy="3300413"/>
          </a:xfrm>
          <a:prstGeom prst="rect">
            <a:avLst/>
          </a:prstGeom>
          <a:solidFill>
            <a:srgbClr val="F3F6F9"/>
          </a:solidFill>
          <a:ln w="261938">
            <a:solidFill>
              <a:srgbClr val="F3F6F9"/>
            </a:solidFill>
            <a:miter lim="800000"/>
            <a:headEnd/>
            <a:tailEnd/>
          </a:ln>
        </p:spPr>
        <p:txBody>
          <a:bodyPr/>
          <a:lstStyle/>
          <a:p>
            <a:endParaRPr lang="en-US"/>
          </a:p>
        </p:txBody>
      </p:sp>
      <p:sp>
        <p:nvSpPr>
          <p:cNvPr id="7" name="Rectangle 5"/>
          <p:cNvSpPr>
            <a:spLocks noChangeArrowheads="1"/>
          </p:cNvSpPr>
          <p:nvPr/>
        </p:nvSpPr>
        <p:spPr bwMode="auto">
          <a:xfrm>
            <a:off x="2028825" y="2114550"/>
            <a:ext cx="5862638" cy="3300413"/>
          </a:xfrm>
          <a:prstGeom prst="rect">
            <a:avLst/>
          </a:prstGeom>
          <a:solidFill>
            <a:srgbClr val="F2F4F8"/>
          </a:solidFill>
          <a:ln w="238125">
            <a:solidFill>
              <a:srgbClr val="F2F4F8"/>
            </a:solidFill>
            <a:miter lim="800000"/>
            <a:headEnd/>
            <a:tailEnd/>
          </a:ln>
        </p:spPr>
        <p:txBody>
          <a:bodyPr/>
          <a:lstStyle/>
          <a:p>
            <a:endParaRPr lang="en-US"/>
          </a:p>
        </p:txBody>
      </p:sp>
      <p:sp>
        <p:nvSpPr>
          <p:cNvPr id="8" name="Rectangle 6"/>
          <p:cNvSpPr>
            <a:spLocks noChangeArrowheads="1"/>
          </p:cNvSpPr>
          <p:nvPr/>
        </p:nvSpPr>
        <p:spPr bwMode="auto">
          <a:xfrm>
            <a:off x="2028825" y="2114550"/>
            <a:ext cx="5862638" cy="3300413"/>
          </a:xfrm>
          <a:prstGeom prst="rect">
            <a:avLst/>
          </a:prstGeom>
          <a:solidFill>
            <a:srgbClr val="F1F4F7"/>
          </a:solidFill>
          <a:ln w="214313">
            <a:solidFill>
              <a:srgbClr val="F1F4F7"/>
            </a:solidFill>
            <a:miter lim="800000"/>
            <a:headEnd/>
            <a:tailEnd/>
          </a:ln>
        </p:spPr>
        <p:txBody>
          <a:bodyPr/>
          <a:lstStyle/>
          <a:p>
            <a:endParaRPr lang="en-US"/>
          </a:p>
        </p:txBody>
      </p:sp>
      <p:sp>
        <p:nvSpPr>
          <p:cNvPr id="9" name="Rectangle 7"/>
          <p:cNvSpPr>
            <a:spLocks noChangeArrowheads="1"/>
          </p:cNvSpPr>
          <p:nvPr/>
        </p:nvSpPr>
        <p:spPr bwMode="auto">
          <a:xfrm>
            <a:off x="2028825" y="2114550"/>
            <a:ext cx="5862638" cy="3300413"/>
          </a:xfrm>
          <a:prstGeom prst="rect">
            <a:avLst/>
          </a:prstGeom>
          <a:solidFill>
            <a:srgbClr val="F0F2F5"/>
          </a:solidFill>
          <a:ln w="190500">
            <a:solidFill>
              <a:srgbClr val="F0F2F5"/>
            </a:solidFill>
            <a:miter lim="800000"/>
            <a:headEnd/>
            <a:tailEnd/>
          </a:ln>
        </p:spPr>
        <p:txBody>
          <a:bodyPr/>
          <a:lstStyle/>
          <a:p>
            <a:endParaRPr lang="en-US"/>
          </a:p>
        </p:txBody>
      </p:sp>
      <p:sp>
        <p:nvSpPr>
          <p:cNvPr id="10" name="Rectangle 8"/>
          <p:cNvSpPr>
            <a:spLocks noChangeArrowheads="1"/>
          </p:cNvSpPr>
          <p:nvPr/>
        </p:nvSpPr>
        <p:spPr bwMode="auto">
          <a:xfrm>
            <a:off x="2028825" y="2114550"/>
            <a:ext cx="5862638" cy="3300413"/>
          </a:xfrm>
          <a:prstGeom prst="rect">
            <a:avLst/>
          </a:prstGeom>
          <a:solidFill>
            <a:srgbClr val="EEF1F4"/>
          </a:solidFill>
          <a:ln w="166688">
            <a:solidFill>
              <a:srgbClr val="EEF1F4"/>
            </a:solidFill>
            <a:miter lim="800000"/>
            <a:headEnd/>
            <a:tailEnd/>
          </a:ln>
        </p:spPr>
        <p:txBody>
          <a:bodyPr/>
          <a:lstStyle/>
          <a:p>
            <a:endParaRPr lang="en-US"/>
          </a:p>
        </p:txBody>
      </p:sp>
      <p:sp>
        <p:nvSpPr>
          <p:cNvPr id="11" name="Rectangle 9"/>
          <p:cNvSpPr>
            <a:spLocks noChangeArrowheads="1"/>
          </p:cNvSpPr>
          <p:nvPr/>
        </p:nvSpPr>
        <p:spPr bwMode="auto">
          <a:xfrm>
            <a:off x="2028825" y="2114550"/>
            <a:ext cx="5862638" cy="3300413"/>
          </a:xfrm>
          <a:prstGeom prst="rect">
            <a:avLst/>
          </a:prstGeom>
          <a:solidFill>
            <a:srgbClr val="EDEFF3"/>
          </a:solidFill>
          <a:ln w="142875">
            <a:solidFill>
              <a:srgbClr val="EDEFF3"/>
            </a:solidFill>
            <a:miter lim="800000"/>
            <a:headEnd/>
            <a:tailEnd/>
          </a:ln>
        </p:spPr>
        <p:txBody>
          <a:bodyPr/>
          <a:lstStyle/>
          <a:p>
            <a:endParaRPr lang="en-US"/>
          </a:p>
        </p:txBody>
      </p:sp>
      <p:sp>
        <p:nvSpPr>
          <p:cNvPr id="12" name="Rectangle 10"/>
          <p:cNvSpPr>
            <a:spLocks noChangeArrowheads="1"/>
          </p:cNvSpPr>
          <p:nvPr/>
        </p:nvSpPr>
        <p:spPr bwMode="auto">
          <a:xfrm>
            <a:off x="2028825" y="2114550"/>
            <a:ext cx="5862638" cy="3300413"/>
          </a:xfrm>
          <a:prstGeom prst="rect">
            <a:avLst/>
          </a:prstGeom>
          <a:solidFill>
            <a:srgbClr val="EBEEF2"/>
          </a:solidFill>
          <a:ln w="119063">
            <a:solidFill>
              <a:srgbClr val="EBEEF2"/>
            </a:solidFill>
            <a:miter lim="800000"/>
            <a:headEnd/>
            <a:tailEnd/>
          </a:ln>
        </p:spPr>
        <p:txBody>
          <a:bodyPr/>
          <a:lstStyle/>
          <a:p>
            <a:endParaRPr lang="en-US"/>
          </a:p>
        </p:txBody>
      </p:sp>
      <p:sp>
        <p:nvSpPr>
          <p:cNvPr id="13" name="Rectangle 11"/>
          <p:cNvSpPr>
            <a:spLocks noChangeArrowheads="1"/>
          </p:cNvSpPr>
          <p:nvPr/>
        </p:nvSpPr>
        <p:spPr bwMode="auto">
          <a:xfrm>
            <a:off x="2028825" y="2114550"/>
            <a:ext cx="5862638" cy="3300413"/>
          </a:xfrm>
          <a:prstGeom prst="rect">
            <a:avLst/>
          </a:prstGeom>
          <a:solidFill>
            <a:srgbClr val="EAECF1"/>
          </a:solidFill>
          <a:ln w="95250">
            <a:solidFill>
              <a:srgbClr val="EAECF1"/>
            </a:solidFill>
            <a:miter lim="800000"/>
            <a:headEnd/>
            <a:tailEnd/>
          </a:ln>
        </p:spPr>
        <p:txBody>
          <a:bodyPr/>
          <a:lstStyle/>
          <a:p>
            <a:endParaRPr lang="en-US"/>
          </a:p>
        </p:txBody>
      </p:sp>
      <p:sp>
        <p:nvSpPr>
          <p:cNvPr id="14" name="Rectangle 12"/>
          <p:cNvSpPr>
            <a:spLocks noChangeArrowheads="1"/>
          </p:cNvSpPr>
          <p:nvPr/>
        </p:nvSpPr>
        <p:spPr bwMode="auto">
          <a:xfrm>
            <a:off x="2028825" y="2114550"/>
            <a:ext cx="5862638" cy="3300413"/>
          </a:xfrm>
          <a:prstGeom prst="rect">
            <a:avLst/>
          </a:prstGeom>
          <a:solidFill>
            <a:srgbClr val="E9EBF0"/>
          </a:solidFill>
          <a:ln w="71438">
            <a:solidFill>
              <a:srgbClr val="E9EBF0"/>
            </a:solidFill>
            <a:miter lim="800000"/>
            <a:headEnd/>
            <a:tailEnd/>
          </a:ln>
        </p:spPr>
        <p:txBody>
          <a:bodyPr/>
          <a:lstStyle/>
          <a:p>
            <a:endParaRPr lang="en-US"/>
          </a:p>
        </p:txBody>
      </p:sp>
      <p:sp>
        <p:nvSpPr>
          <p:cNvPr id="15" name="Rectangle 13"/>
          <p:cNvSpPr>
            <a:spLocks noChangeArrowheads="1"/>
          </p:cNvSpPr>
          <p:nvPr/>
        </p:nvSpPr>
        <p:spPr bwMode="auto">
          <a:xfrm>
            <a:off x="2028825" y="2114550"/>
            <a:ext cx="5862638" cy="3300413"/>
          </a:xfrm>
          <a:prstGeom prst="rect">
            <a:avLst/>
          </a:prstGeom>
          <a:solidFill>
            <a:srgbClr val="E7EAEF"/>
          </a:solidFill>
          <a:ln w="47625">
            <a:solidFill>
              <a:srgbClr val="E7EAEF"/>
            </a:solidFill>
            <a:miter lim="800000"/>
            <a:headEnd/>
            <a:tailEnd/>
          </a:ln>
        </p:spPr>
        <p:txBody>
          <a:bodyPr/>
          <a:lstStyle/>
          <a:p>
            <a:endParaRPr lang="en-US"/>
          </a:p>
        </p:txBody>
      </p:sp>
      <p:sp>
        <p:nvSpPr>
          <p:cNvPr id="16" name="Rectangle 14"/>
          <p:cNvSpPr>
            <a:spLocks noChangeArrowheads="1"/>
          </p:cNvSpPr>
          <p:nvPr/>
        </p:nvSpPr>
        <p:spPr bwMode="auto">
          <a:xfrm>
            <a:off x="2028825" y="2114550"/>
            <a:ext cx="5862638" cy="3300413"/>
          </a:xfrm>
          <a:prstGeom prst="rect">
            <a:avLst/>
          </a:prstGeom>
          <a:solidFill>
            <a:srgbClr val="E6E9EF"/>
          </a:solidFill>
          <a:ln w="23813">
            <a:solidFill>
              <a:srgbClr val="E6E9EF"/>
            </a:solidFill>
            <a:miter lim="800000"/>
            <a:headEnd/>
            <a:tailEnd/>
          </a:ln>
        </p:spPr>
        <p:txBody>
          <a:bodyPr/>
          <a:lstStyle/>
          <a:p>
            <a:endParaRPr lang="en-US"/>
          </a:p>
        </p:txBody>
      </p:sp>
      <p:sp>
        <p:nvSpPr>
          <p:cNvPr id="17" name="Rectangle 15"/>
          <p:cNvSpPr>
            <a:spLocks noChangeArrowheads="1"/>
          </p:cNvSpPr>
          <p:nvPr/>
        </p:nvSpPr>
        <p:spPr bwMode="auto">
          <a:xfrm>
            <a:off x="1933575" y="2017713"/>
            <a:ext cx="5862638" cy="3300412"/>
          </a:xfrm>
          <a:prstGeom prst="rect">
            <a:avLst/>
          </a:prstGeom>
          <a:solidFill>
            <a:srgbClr val="FFFFFF"/>
          </a:solidFill>
          <a:ln w="9525">
            <a:noFill/>
            <a:miter lim="800000"/>
            <a:headEnd/>
            <a:tailEnd/>
          </a:ln>
        </p:spPr>
        <p:txBody>
          <a:bodyPr/>
          <a:lstStyle/>
          <a:p>
            <a:endParaRPr lang="en-US"/>
          </a:p>
        </p:txBody>
      </p:sp>
      <p:sp>
        <p:nvSpPr>
          <p:cNvPr id="18" name="Freeform 16"/>
          <p:cNvSpPr>
            <a:spLocks/>
          </p:cNvSpPr>
          <p:nvPr/>
        </p:nvSpPr>
        <p:spPr bwMode="auto">
          <a:xfrm>
            <a:off x="1914525" y="2017713"/>
            <a:ext cx="5862638" cy="3300412"/>
          </a:xfrm>
          <a:custGeom>
            <a:avLst/>
            <a:gdLst/>
            <a:ahLst/>
            <a:cxnLst>
              <a:cxn ang="0">
                <a:pos x="0" y="0"/>
              </a:cxn>
              <a:cxn ang="0">
                <a:pos x="0" y="2079"/>
              </a:cxn>
              <a:cxn ang="0">
                <a:pos x="3693" y="2079"/>
              </a:cxn>
            </a:cxnLst>
            <a:rect l="0" t="0" r="r" b="b"/>
            <a:pathLst>
              <a:path w="3693" h="2079">
                <a:moveTo>
                  <a:pt x="0" y="0"/>
                </a:moveTo>
                <a:lnTo>
                  <a:pt x="0" y="2079"/>
                </a:lnTo>
                <a:lnTo>
                  <a:pt x="3693" y="2079"/>
                </a:lnTo>
              </a:path>
            </a:pathLst>
          </a:custGeom>
          <a:noFill/>
          <a:ln w="23813">
            <a:solidFill>
              <a:srgbClr val="000000"/>
            </a:solidFill>
            <a:prstDash val="solid"/>
            <a:round/>
            <a:headEnd/>
            <a:tailEnd/>
          </a:ln>
        </p:spPr>
        <p:txBody>
          <a:bodyPr/>
          <a:lstStyle/>
          <a:p>
            <a:endParaRPr lang="en-US"/>
          </a:p>
        </p:txBody>
      </p:sp>
      <p:sp>
        <p:nvSpPr>
          <p:cNvPr id="20" name="Rectangle 18"/>
          <p:cNvSpPr>
            <a:spLocks noChangeArrowheads="1"/>
          </p:cNvSpPr>
          <p:nvPr/>
        </p:nvSpPr>
        <p:spPr bwMode="auto">
          <a:xfrm>
            <a:off x="6908800" y="5367338"/>
            <a:ext cx="876300" cy="258762"/>
          </a:xfrm>
          <a:prstGeom prst="rect">
            <a:avLst/>
          </a:prstGeom>
          <a:noFill/>
          <a:ln w="9525">
            <a:noFill/>
            <a:miter lim="800000"/>
            <a:headEnd/>
            <a:tailEnd/>
          </a:ln>
        </p:spPr>
        <p:txBody>
          <a:bodyPr wrap="none" lIns="0" tIns="0" rIns="0" bIns="0">
            <a:spAutoFit/>
          </a:bodyPr>
          <a:lstStyle/>
          <a:p>
            <a:r>
              <a:rPr lang="en-US" sz="1700" b="1">
                <a:solidFill>
                  <a:srgbClr val="000000"/>
                </a:solidFill>
                <a:latin typeface="Arial" charset="0"/>
              </a:rPr>
              <a:t>Quantity</a:t>
            </a:r>
            <a:endParaRPr lang="en-US"/>
          </a:p>
        </p:txBody>
      </p:sp>
      <p:sp>
        <p:nvSpPr>
          <p:cNvPr id="21" name="Rectangle 19"/>
          <p:cNvSpPr>
            <a:spLocks noChangeArrowheads="1"/>
          </p:cNvSpPr>
          <p:nvPr/>
        </p:nvSpPr>
        <p:spPr bwMode="auto">
          <a:xfrm>
            <a:off x="1704975" y="5373688"/>
            <a:ext cx="120650" cy="258762"/>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0</a:t>
            </a:r>
            <a:endParaRPr lang="en-US"/>
          </a:p>
        </p:txBody>
      </p:sp>
      <p:sp>
        <p:nvSpPr>
          <p:cNvPr id="22" name="Rectangle 20"/>
          <p:cNvSpPr>
            <a:spLocks noChangeArrowheads="1"/>
          </p:cNvSpPr>
          <p:nvPr/>
        </p:nvSpPr>
        <p:spPr bwMode="auto">
          <a:xfrm>
            <a:off x="1303338" y="1973263"/>
            <a:ext cx="530225" cy="258762"/>
          </a:xfrm>
          <a:prstGeom prst="rect">
            <a:avLst/>
          </a:prstGeom>
          <a:noFill/>
          <a:ln w="9525">
            <a:noFill/>
            <a:miter lim="800000"/>
            <a:headEnd/>
            <a:tailEnd/>
          </a:ln>
        </p:spPr>
        <p:txBody>
          <a:bodyPr wrap="none" lIns="0" tIns="0" rIns="0" bIns="0">
            <a:spAutoFit/>
          </a:bodyPr>
          <a:lstStyle/>
          <a:p>
            <a:r>
              <a:rPr lang="en-US" sz="1700" b="1">
                <a:solidFill>
                  <a:srgbClr val="000000"/>
                </a:solidFill>
                <a:latin typeface="Arial" charset="0"/>
              </a:rPr>
              <a:t>Price</a:t>
            </a:r>
            <a:endParaRPr lang="en-US"/>
          </a:p>
        </p:txBody>
      </p:sp>
      <p:grpSp>
        <p:nvGrpSpPr>
          <p:cNvPr id="23" name="Group 21"/>
          <p:cNvGrpSpPr>
            <a:grpSpLocks/>
          </p:cNvGrpSpPr>
          <p:nvPr/>
        </p:nvGrpSpPr>
        <p:grpSpPr bwMode="auto">
          <a:xfrm>
            <a:off x="1592263" y="3389313"/>
            <a:ext cx="5551487" cy="271462"/>
            <a:chOff x="1003" y="2135"/>
            <a:chExt cx="3497" cy="171"/>
          </a:xfrm>
        </p:grpSpPr>
        <p:sp>
          <p:nvSpPr>
            <p:cNvPr id="24" name="Rectangle 22"/>
            <p:cNvSpPr>
              <a:spLocks noChangeArrowheads="1"/>
            </p:cNvSpPr>
            <p:nvPr/>
          </p:nvSpPr>
          <p:spPr bwMode="auto">
            <a:xfrm>
              <a:off x="1003" y="2135"/>
              <a:ext cx="152"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$4</a:t>
              </a:r>
              <a:endParaRPr lang="en-US"/>
            </a:p>
          </p:txBody>
        </p:sp>
        <p:grpSp>
          <p:nvGrpSpPr>
            <p:cNvPr id="25" name="Group 23"/>
            <p:cNvGrpSpPr>
              <a:grpSpLocks/>
            </p:cNvGrpSpPr>
            <p:nvPr/>
          </p:nvGrpSpPr>
          <p:grpSpPr bwMode="auto">
            <a:xfrm>
              <a:off x="1214" y="2143"/>
              <a:ext cx="3286" cy="163"/>
              <a:chOff x="1218" y="2143"/>
              <a:chExt cx="3286" cy="163"/>
            </a:xfrm>
          </p:grpSpPr>
          <p:sp>
            <p:nvSpPr>
              <p:cNvPr id="26" name="Line 24"/>
              <p:cNvSpPr>
                <a:spLocks noChangeShapeType="1"/>
              </p:cNvSpPr>
              <p:nvPr/>
            </p:nvSpPr>
            <p:spPr bwMode="auto">
              <a:xfrm flipH="1">
                <a:off x="1218" y="2223"/>
                <a:ext cx="2717" cy="1"/>
              </a:xfrm>
              <a:prstGeom prst="line">
                <a:avLst/>
              </a:prstGeom>
              <a:noFill/>
              <a:ln w="71438">
                <a:solidFill>
                  <a:srgbClr val="004C9F"/>
                </a:solidFill>
                <a:round/>
                <a:headEnd/>
                <a:tailEnd/>
              </a:ln>
            </p:spPr>
            <p:txBody>
              <a:bodyPr/>
              <a:lstStyle/>
              <a:p>
                <a:endParaRPr lang="en-US"/>
              </a:p>
            </p:txBody>
          </p:sp>
          <p:sp>
            <p:nvSpPr>
              <p:cNvPr id="27" name="Rectangle 25"/>
              <p:cNvSpPr>
                <a:spLocks noChangeArrowheads="1"/>
              </p:cNvSpPr>
              <p:nvPr/>
            </p:nvSpPr>
            <p:spPr bwMode="auto">
              <a:xfrm>
                <a:off x="3989" y="2143"/>
                <a:ext cx="515"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Demand</a:t>
                </a:r>
                <a:endParaRPr lang="en-US"/>
              </a:p>
            </p:txBody>
          </p:sp>
        </p:grpSp>
      </p:grpSp>
      <p:grpSp>
        <p:nvGrpSpPr>
          <p:cNvPr id="28" name="Group 26"/>
          <p:cNvGrpSpPr>
            <a:grpSpLocks/>
          </p:cNvGrpSpPr>
          <p:nvPr/>
        </p:nvGrpSpPr>
        <p:grpSpPr bwMode="auto">
          <a:xfrm>
            <a:off x="4054475" y="3608388"/>
            <a:ext cx="2025650" cy="1139825"/>
            <a:chOff x="2554" y="2273"/>
            <a:chExt cx="1276" cy="718"/>
          </a:xfrm>
        </p:grpSpPr>
        <p:sp>
          <p:nvSpPr>
            <p:cNvPr id="29" name="Line 27"/>
            <p:cNvSpPr>
              <a:spLocks noChangeShapeType="1"/>
            </p:cNvSpPr>
            <p:nvPr/>
          </p:nvSpPr>
          <p:spPr bwMode="auto">
            <a:xfrm>
              <a:off x="3020" y="2273"/>
              <a:ext cx="180" cy="247"/>
            </a:xfrm>
            <a:prstGeom prst="line">
              <a:avLst/>
            </a:prstGeom>
            <a:noFill/>
            <a:ln w="23813">
              <a:solidFill>
                <a:srgbClr val="000000"/>
              </a:solidFill>
              <a:round/>
              <a:headEnd/>
              <a:tailEnd/>
            </a:ln>
          </p:spPr>
          <p:txBody>
            <a:bodyPr/>
            <a:lstStyle/>
            <a:p>
              <a:endParaRPr lang="en-US"/>
            </a:p>
          </p:txBody>
        </p:sp>
        <p:sp>
          <p:nvSpPr>
            <p:cNvPr id="30" name="Rectangle 28"/>
            <p:cNvSpPr>
              <a:spLocks noChangeArrowheads="1"/>
            </p:cNvSpPr>
            <p:nvPr/>
          </p:nvSpPr>
          <p:spPr bwMode="auto">
            <a:xfrm>
              <a:off x="2554" y="2471"/>
              <a:ext cx="1276" cy="520"/>
            </a:xfrm>
            <a:prstGeom prst="rect">
              <a:avLst/>
            </a:prstGeom>
            <a:solidFill>
              <a:srgbClr val="E1E5E9"/>
            </a:solidFill>
            <a:ln w="9525">
              <a:noFill/>
              <a:miter lim="800000"/>
              <a:headEnd/>
              <a:tailEnd/>
            </a:ln>
          </p:spPr>
          <p:txBody>
            <a:bodyPr/>
            <a:lstStyle/>
            <a:p>
              <a:endParaRPr lang="en-US"/>
            </a:p>
          </p:txBody>
        </p:sp>
        <p:sp>
          <p:nvSpPr>
            <p:cNvPr id="31" name="Rectangle 29"/>
            <p:cNvSpPr>
              <a:spLocks noChangeArrowheads="1"/>
            </p:cNvSpPr>
            <p:nvPr/>
          </p:nvSpPr>
          <p:spPr bwMode="auto">
            <a:xfrm>
              <a:off x="2591" y="2489"/>
              <a:ext cx="971"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2. At exactly $4,</a:t>
              </a:r>
              <a:endParaRPr lang="en-US"/>
            </a:p>
          </p:txBody>
        </p:sp>
        <p:sp>
          <p:nvSpPr>
            <p:cNvPr id="32" name="Rectangle 30"/>
            <p:cNvSpPr>
              <a:spLocks noChangeArrowheads="1"/>
            </p:cNvSpPr>
            <p:nvPr/>
          </p:nvSpPr>
          <p:spPr bwMode="auto">
            <a:xfrm>
              <a:off x="2591" y="2653"/>
              <a:ext cx="892"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consumers will</a:t>
              </a:r>
              <a:endParaRPr lang="en-US"/>
            </a:p>
          </p:txBody>
        </p:sp>
        <p:sp>
          <p:nvSpPr>
            <p:cNvPr id="33" name="Rectangle 31"/>
            <p:cNvSpPr>
              <a:spLocks noChangeArrowheads="1"/>
            </p:cNvSpPr>
            <p:nvPr/>
          </p:nvSpPr>
          <p:spPr bwMode="auto">
            <a:xfrm>
              <a:off x="2591" y="2818"/>
              <a:ext cx="1032"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buy any quantity.</a:t>
              </a:r>
              <a:endParaRPr lang="en-US"/>
            </a:p>
          </p:txBody>
        </p:sp>
      </p:grpSp>
      <p:grpSp>
        <p:nvGrpSpPr>
          <p:cNvPr id="34" name="Group 32"/>
          <p:cNvGrpSpPr>
            <a:grpSpLocks/>
          </p:cNvGrpSpPr>
          <p:nvPr/>
        </p:nvGrpSpPr>
        <p:grpSpPr bwMode="auto">
          <a:xfrm>
            <a:off x="2005013" y="2428875"/>
            <a:ext cx="2644775" cy="825500"/>
            <a:chOff x="1263" y="1530"/>
            <a:chExt cx="1666" cy="520"/>
          </a:xfrm>
        </p:grpSpPr>
        <p:sp>
          <p:nvSpPr>
            <p:cNvPr id="35" name="Line 33"/>
            <p:cNvSpPr>
              <a:spLocks noChangeShapeType="1"/>
            </p:cNvSpPr>
            <p:nvPr/>
          </p:nvSpPr>
          <p:spPr bwMode="auto">
            <a:xfrm flipV="1">
              <a:off x="1263" y="1679"/>
              <a:ext cx="286" cy="62"/>
            </a:xfrm>
            <a:prstGeom prst="line">
              <a:avLst/>
            </a:prstGeom>
            <a:noFill/>
            <a:ln w="23813">
              <a:solidFill>
                <a:srgbClr val="000000"/>
              </a:solidFill>
              <a:round/>
              <a:headEnd/>
              <a:tailEnd/>
            </a:ln>
          </p:spPr>
          <p:txBody>
            <a:bodyPr/>
            <a:lstStyle/>
            <a:p>
              <a:endParaRPr lang="en-US"/>
            </a:p>
          </p:txBody>
        </p:sp>
        <p:sp>
          <p:nvSpPr>
            <p:cNvPr id="36" name="Rectangle 34"/>
            <p:cNvSpPr>
              <a:spLocks noChangeArrowheads="1"/>
            </p:cNvSpPr>
            <p:nvPr/>
          </p:nvSpPr>
          <p:spPr bwMode="auto">
            <a:xfrm>
              <a:off x="1519" y="1530"/>
              <a:ext cx="1410" cy="520"/>
            </a:xfrm>
            <a:prstGeom prst="rect">
              <a:avLst/>
            </a:prstGeom>
            <a:solidFill>
              <a:srgbClr val="E1E5E9"/>
            </a:solidFill>
            <a:ln w="9525">
              <a:noFill/>
              <a:miter lim="800000"/>
              <a:headEnd/>
              <a:tailEnd/>
            </a:ln>
          </p:spPr>
          <p:txBody>
            <a:bodyPr/>
            <a:lstStyle/>
            <a:p>
              <a:endParaRPr lang="en-US"/>
            </a:p>
          </p:txBody>
        </p:sp>
        <p:sp>
          <p:nvSpPr>
            <p:cNvPr id="37" name="Rectangle 35"/>
            <p:cNvSpPr>
              <a:spLocks noChangeArrowheads="1"/>
            </p:cNvSpPr>
            <p:nvPr/>
          </p:nvSpPr>
          <p:spPr bwMode="auto">
            <a:xfrm>
              <a:off x="1568" y="1556"/>
              <a:ext cx="872"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1. At any price</a:t>
              </a:r>
              <a:endParaRPr lang="en-US"/>
            </a:p>
          </p:txBody>
        </p:sp>
        <p:sp>
          <p:nvSpPr>
            <p:cNvPr id="38" name="Rectangle 36"/>
            <p:cNvSpPr>
              <a:spLocks noChangeArrowheads="1"/>
            </p:cNvSpPr>
            <p:nvPr/>
          </p:nvSpPr>
          <p:spPr bwMode="auto">
            <a:xfrm>
              <a:off x="1568" y="1720"/>
              <a:ext cx="1116"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above $4, quantity</a:t>
              </a:r>
              <a:endParaRPr lang="en-US"/>
            </a:p>
          </p:txBody>
        </p:sp>
        <p:sp>
          <p:nvSpPr>
            <p:cNvPr id="39" name="Rectangle 37"/>
            <p:cNvSpPr>
              <a:spLocks noChangeArrowheads="1"/>
            </p:cNvSpPr>
            <p:nvPr/>
          </p:nvSpPr>
          <p:spPr bwMode="auto">
            <a:xfrm>
              <a:off x="1568" y="1884"/>
              <a:ext cx="1122"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demanded is zero.</a:t>
              </a:r>
              <a:endParaRPr lang="en-US"/>
            </a:p>
          </p:txBody>
        </p:sp>
      </p:grpSp>
      <p:grpSp>
        <p:nvGrpSpPr>
          <p:cNvPr id="40" name="Group 38"/>
          <p:cNvGrpSpPr>
            <a:grpSpLocks/>
          </p:cNvGrpSpPr>
          <p:nvPr/>
        </p:nvGrpSpPr>
        <p:grpSpPr bwMode="auto">
          <a:xfrm>
            <a:off x="481013" y="4276725"/>
            <a:ext cx="3478212" cy="1924050"/>
            <a:chOff x="303" y="2694"/>
            <a:chExt cx="2191" cy="1212"/>
          </a:xfrm>
        </p:grpSpPr>
        <p:sp>
          <p:nvSpPr>
            <p:cNvPr id="41" name="Line 39"/>
            <p:cNvSpPr>
              <a:spLocks noChangeShapeType="1"/>
            </p:cNvSpPr>
            <p:nvPr/>
          </p:nvSpPr>
          <p:spPr bwMode="auto">
            <a:xfrm flipV="1">
              <a:off x="468" y="2694"/>
              <a:ext cx="690" cy="878"/>
            </a:xfrm>
            <a:prstGeom prst="line">
              <a:avLst/>
            </a:prstGeom>
            <a:noFill/>
            <a:ln w="23813">
              <a:solidFill>
                <a:srgbClr val="000000"/>
              </a:solidFill>
              <a:round/>
              <a:headEnd/>
              <a:tailEnd/>
            </a:ln>
          </p:spPr>
          <p:txBody>
            <a:bodyPr/>
            <a:lstStyle/>
            <a:p>
              <a:endParaRPr lang="en-US"/>
            </a:p>
          </p:txBody>
        </p:sp>
        <p:sp>
          <p:nvSpPr>
            <p:cNvPr id="42" name="Rectangle 40"/>
            <p:cNvSpPr>
              <a:spLocks noChangeArrowheads="1"/>
            </p:cNvSpPr>
            <p:nvPr/>
          </p:nvSpPr>
          <p:spPr bwMode="auto">
            <a:xfrm>
              <a:off x="303" y="3548"/>
              <a:ext cx="2191" cy="358"/>
            </a:xfrm>
            <a:prstGeom prst="rect">
              <a:avLst/>
            </a:prstGeom>
            <a:solidFill>
              <a:srgbClr val="E1E5E9"/>
            </a:solidFill>
            <a:ln w="9525">
              <a:noFill/>
              <a:miter lim="800000"/>
              <a:headEnd/>
              <a:tailEnd/>
            </a:ln>
          </p:spPr>
          <p:txBody>
            <a:bodyPr/>
            <a:lstStyle/>
            <a:p>
              <a:endParaRPr lang="en-US"/>
            </a:p>
          </p:txBody>
        </p:sp>
        <p:sp>
          <p:nvSpPr>
            <p:cNvPr id="43" name="Rectangle 41"/>
            <p:cNvSpPr>
              <a:spLocks noChangeArrowheads="1"/>
            </p:cNvSpPr>
            <p:nvPr/>
          </p:nvSpPr>
          <p:spPr bwMode="auto">
            <a:xfrm>
              <a:off x="360" y="3570"/>
              <a:ext cx="1350"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3. At a price below $4,</a:t>
              </a:r>
              <a:endParaRPr lang="en-US"/>
            </a:p>
          </p:txBody>
        </p:sp>
        <p:sp>
          <p:nvSpPr>
            <p:cNvPr id="44" name="Rectangle 42"/>
            <p:cNvSpPr>
              <a:spLocks noChangeArrowheads="1"/>
            </p:cNvSpPr>
            <p:nvPr/>
          </p:nvSpPr>
          <p:spPr bwMode="auto">
            <a:xfrm>
              <a:off x="360" y="3734"/>
              <a:ext cx="1767"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quantity demanded is infinite.</a:t>
              </a:r>
              <a:endParaRPr lang="en-US"/>
            </a:p>
          </p:txBody>
        </p:sp>
      </p:grpSp>
    </p:spTree>
    <p:extLst>
      <p:ext uri="{BB962C8B-B14F-4D97-AF65-F5344CB8AC3E}">
        <p14:creationId xmlns="" xmlns:p14="http://schemas.microsoft.com/office/powerpoint/2010/main" val="2821503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wipe(left)">
                                      <p:cBhvr>
                                        <p:cTn id="12" dur="500"/>
                                        <p:tgtEl>
                                          <p:spTgt spid="3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wipe(up)">
                                      <p:cBhvr>
                                        <p:cTn id="17" dur="500"/>
                                        <p:tgtEl>
                                          <p:spTgt spid="2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40"/>
                                        </p:tgtEl>
                                        <p:attrNameLst>
                                          <p:attrName>style.visibility</p:attrName>
                                        </p:attrNameLst>
                                      </p:cBhvr>
                                      <p:to>
                                        <p:strVal val="visible"/>
                                      </p:to>
                                    </p:set>
                                    <p:animEffect transition="in" filter="wipe(up)">
                                      <p:cBhvr>
                                        <p:cTn id="22"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Rectangle 3"/>
          <p:cNvSpPr>
            <a:spLocks noGrp="1" noChangeArrowheads="1"/>
          </p:cNvSpPr>
          <p:nvPr>
            <p:ph type="title"/>
          </p:nvPr>
        </p:nvSpPr>
        <p:spPr>
          <a:xfrm>
            <a:off x="623668" y="599440"/>
            <a:ext cx="8229600" cy="685800"/>
          </a:xfrm>
        </p:spPr>
        <p:txBody>
          <a:bodyPr>
            <a:normAutofit fontScale="90000"/>
          </a:bodyPr>
          <a:lstStyle/>
          <a:p>
            <a:pPr algn="ctr">
              <a:lnSpc>
                <a:spcPct val="80000"/>
              </a:lnSpc>
            </a:pPr>
            <a:r>
              <a:rPr lang="en-US" sz="2400" b="1" i="1" dirty="0" smtClean="0">
                <a:solidFill>
                  <a:srgbClr val="000000"/>
                </a:solidFill>
                <a:latin typeface="Times New Roman" pitchFamily="18" charset="0"/>
                <a:cs typeface="Times New Roman" pitchFamily="18" charset="0"/>
              </a:rPr>
              <a:t> </a:t>
            </a:r>
            <a:r>
              <a:rPr lang="en-US" b="1" i="1" dirty="0" smtClean="0">
                <a:solidFill>
                  <a:srgbClr val="000000"/>
                </a:solidFill>
                <a:latin typeface="Times New Roman" pitchFamily="18" charset="0"/>
                <a:cs typeface="Times New Roman" pitchFamily="18" charset="0"/>
              </a:rPr>
              <a:t>Perfectly Inelastic Demand: Elasticity Equals 0 </a:t>
            </a:r>
            <a:r>
              <a:rPr lang="en-US" i="1" dirty="0" smtClean="0">
                <a:solidFill>
                  <a:schemeClr val="bg1"/>
                </a:solidFill>
                <a:latin typeface="Times New Roman" pitchFamily="18" charset="0"/>
                <a:cs typeface="Times New Roman" pitchFamily="18" charset="0"/>
              </a:rPr>
              <a:t>city </a:t>
            </a:r>
            <a:r>
              <a:rPr lang="en-US" sz="2400" i="1" dirty="0" smtClean="0">
                <a:solidFill>
                  <a:schemeClr val="bg1"/>
                </a:solidFill>
                <a:latin typeface="Times New Roman" pitchFamily="18" charset="0"/>
                <a:cs typeface="Times New Roman" pitchFamily="18" charset="0"/>
              </a:rPr>
              <a:t>of Demand</a:t>
            </a:r>
            <a:endParaRPr lang="en-US" sz="2400" i="1" dirty="0">
              <a:solidFill>
                <a:schemeClr val="bg1"/>
              </a:solidFill>
              <a:latin typeface="Times New Roman" pitchFamily="18" charset="0"/>
              <a:cs typeface="Times New Roman" pitchFamily="18" charset="0"/>
            </a:endParaRPr>
          </a:p>
        </p:txBody>
      </p:sp>
      <p:sp>
        <p:nvSpPr>
          <p:cNvPr id="50" name="Text Box 4"/>
          <p:cNvSpPr txBox="1">
            <a:spLocks noChangeArrowheads="1"/>
          </p:cNvSpPr>
          <p:nvPr/>
        </p:nvSpPr>
        <p:spPr bwMode="auto">
          <a:xfrm>
            <a:off x="6564313" y="6680200"/>
            <a:ext cx="2438488" cy="215444"/>
          </a:xfrm>
          <a:prstGeom prst="rect">
            <a:avLst/>
          </a:prstGeom>
          <a:noFill/>
          <a:ln w="9525">
            <a:noFill/>
            <a:miter lim="800000"/>
            <a:headEnd/>
            <a:tailEnd/>
          </a:ln>
          <a:effectLst/>
        </p:spPr>
        <p:txBody>
          <a:bodyPr wrap="none">
            <a:spAutoFit/>
          </a:bodyPr>
          <a:lstStyle/>
          <a:p>
            <a:r>
              <a:rPr lang="en-US" altLang="en-US" sz="800" b="1" i="1">
                <a:solidFill>
                  <a:schemeClr val="bg1"/>
                </a:solidFill>
                <a:latin typeface="Times New Roman" pitchFamily="18" charset="0"/>
                <a:cs typeface="Times New Roman" pitchFamily="18" charset="0"/>
              </a:rPr>
              <a:t>Copyright©2003  Southwestern/Thomson Learning</a:t>
            </a:r>
          </a:p>
        </p:txBody>
      </p:sp>
      <p:sp>
        <p:nvSpPr>
          <p:cNvPr id="51" name="Rectangle 5"/>
          <p:cNvSpPr>
            <a:spLocks noChangeArrowheads="1"/>
          </p:cNvSpPr>
          <p:nvPr/>
        </p:nvSpPr>
        <p:spPr bwMode="auto">
          <a:xfrm>
            <a:off x="2147888" y="2143125"/>
            <a:ext cx="5862637" cy="3300413"/>
          </a:xfrm>
          <a:prstGeom prst="rect">
            <a:avLst/>
          </a:prstGeom>
          <a:solidFill>
            <a:srgbClr val="F3F6F9"/>
          </a:solidFill>
          <a:ln w="261938">
            <a:solidFill>
              <a:srgbClr val="F3F6F9"/>
            </a:solidFill>
            <a:miter lim="800000"/>
            <a:headEnd/>
            <a:tailEnd/>
          </a:ln>
        </p:spPr>
        <p:txBody>
          <a:bodyPr/>
          <a:lstStyle/>
          <a:p>
            <a:endParaRPr lang="en-US" i="1">
              <a:latin typeface="Times New Roman" pitchFamily="18" charset="0"/>
              <a:cs typeface="Times New Roman" pitchFamily="18" charset="0"/>
            </a:endParaRPr>
          </a:p>
        </p:txBody>
      </p:sp>
      <p:sp>
        <p:nvSpPr>
          <p:cNvPr id="52" name="Rectangle 6"/>
          <p:cNvSpPr>
            <a:spLocks noChangeArrowheads="1"/>
          </p:cNvSpPr>
          <p:nvPr/>
        </p:nvSpPr>
        <p:spPr bwMode="auto">
          <a:xfrm>
            <a:off x="2147888" y="2143125"/>
            <a:ext cx="5862637" cy="3300413"/>
          </a:xfrm>
          <a:prstGeom prst="rect">
            <a:avLst/>
          </a:prstGeom>
          <a:solidFill>
            <a:srgbClr val="F2F4F8"/>
          </a:solidFill>
          <a:ln w="238125">
            <a:solidFill>
              <a:srgbClr val="F2F4F8"/>
            </a:solidFill>
            <a:miter lim="800000"/>
            <a:headEnd/>
            <a:tailEnd/>
          </a:ln>
        </p:spPr>
        <p:txBody>
          <a:bodyPr/>
          <a:lstStyle/>
          <a:p>
            <a:endParaRPr lang="en-US" i="1">
              <a:latin typeface="Times New Roman" pitchFamily="18" charset="0"/>
              <a:cs typeface="Times New Roman" pitchFamily="18" charset="0"/>
            </a:endParaRPr>
          </a:p>
        </p:txBody>
      </p:sp>
      <p:sp>
        <p:nvSpPr>
          <p:cNvPr id="53" name="Rectangle 7"/>
          <p:cNvSpPr>
            <a:spLocks noChangeArrowheads="1"/>
          </p:cNvSpPr>
          <p:nvPr/>
        </p:nvSpPr>
        <p:spPr bwMode="auto">
          <a:xfrm>
            <a:off x="2147888" y="2143125"/>
            <a:ext cx="5862637" cy="3300413"/>
          </a:xfrm>
          <a:prstGeom prst="rect">
            <a:avLst/>
          </a:prstGeom>
          <a:solidFill>
            <a:srgbClr val="F1F4F7"/>
          </a:solidFill>
          <a:ln w="214313">
            <a:solidFill>
              <a:srgbClr val="F1F4F7"/>
            </a:solidFill>
            <a:miter lim="800000"/>
            <a:headEnd/>
            <a:tailEnd/>
          </a:ln>
        </p:spPr>
        <p:txBody>
          <a:bodyPr/>
          <a:lstStyle/>
          <a:p>
            <a:endParaRPr lang="en-US" i="1">
              <a:latin typeface="Times New Roman" pitchFamily="18" charset="0"/>
              <a:cs typeface="Times New Roman" pitchFamily="18" charset="0"/>
            </a:endParaRPr>
          </a:p>
        </p:txBody>
      </p:sp>
      <p:sp>
        <p:nvSpPr>
          <p:cNvPr id="54" name="Rectangle 8"/>
          <p:cNvSpPr>
            <a:spLocks noChangeArrowheads="1"/>
          </p:cNvSpPr>
          <p:nvPr/>
        </p:nvSpPr>
        <p:spPr bwMode="auto">
          <a:xfrm>
            <a:off x="2147888" y="2143125"/>
            <a:ext cx="5862637" cy="3300413"/>
          </a:xfrm>
          <a:prstGeom prst="rect">
            <a:avLst/>
          </a:prstGeom>
          <a:solidFill>
            <a:srgbClr val="F0F2F5"/>
          </a:solidFill>
          <a:ln w="190500">
            <a:solidFill>
              <a:srgbClr val="F0F2F5"/>
            </a:solidFill>
            <a:miter lim="800000"/>
            <a:headEnd/>
            <a:tailEnd/>
          </a:ln>
        </p:spPr>
        <p:txBody>
          <a:bodyPr/>
          <a:lstStyle/>
          <a:p>
            <a:endParaRPr lang="en-US" i="1">
              <a:latin typeface="Times New Roman" pitchFamily="18" charset="0"/>
              <a:cs typeface="Times New Roman" pitchFamily="18" charset="0"/>
            </a:endParaRPr>
          </a:p>
        </p:txBody>
      </p:sp>
      <p:sp>
        <p:nvSpPr>
          <p:cNvPr id="55" name="Rectangle 9"/>
          <p:cNvSpPr>
            <a:spLocks noChangeArrowheads="1"/>
          </p:cNvSpPr>
          <p:nvPr/>
        </p:nvSpPr>
        <p:spPr bwMode="auto">
          <a:xfrm>
            <a:off x="2147888" y="2143125"/>
            <a:ext cx="5862637" cy="3300413"/>
          </a:xfrm>
          <a:prstGeom prst="rect">
            <a:avLst/>
          </a:prstGeom>
          <a:solidFill>
            <a:srgbClr val="EEF1F4"/>
          </a:solidFill>
          <a:ln w="166688">
            <a:solidFill>
              <a:srgbClr val="EEF1F4"/>
            </a:solidFill>
            <a:miter lim="800000"/>
            <a:headEnd/>
            <a:tailEnd/>
          </a:ln>
        </p:spPr>
        <p:txBody>
          <a:bodyPr/>
          <a:lstStyle/>
          <a:p>
            <a:endParaRPr lang="en-US" i="1">
              <a:latin typeface="Times New Roman" pitchFamily="18" charset="0"/>
              <a:cs typeface="Times New Roman" pitchFamily="18" charset="0"/>
            </a:endParaRPr>
          </a:p>
        </p:txBody>
      </p:sp>
      <p:sp>
        <p:nvSpPr>
          <p:cNvPr id="56" name="Rectangle 10"/>
          <p:cNvSpPr>
            <a:spLocks noChangeArrowheads="1"/>
          </p:cNvSpPr>
          <p:nvPr/>
        </p:nvSpPr>
        <p:spPr bwMode="auto">
          <a:xfrm>
            <a:off x="2147888" y="2143125"/>
            <a:ext cx="5862637" cy="3300413"/>
          </a:xfrm>
          <a:prstGeom prst="rect">
            <a:avLst/>
          </a:prstGeom>
          <a:solidFill>
            <a:srgbClr val="EDEFF3"/>
          </a:solidFill>
          <a:ln w="142875">
            <a:solidFill>
              <a:srgbClr val="EDEFF3"/>
            </a:solidFill>
            <a:miter lim="800000"/>
            <a:headEnd/>
            <a:tailEnd/>
          </a:ln>
        </p:spPr>
        <p:txBody>
          <a:bodyPr/>
          <a:lstStyle/>
          <a:p>
            <a:endParaRPr lang="en-US" i="1">
              <a:latin typeface="Times New Roman" pitchFamily="18" charset="0"/>
              <a:cs typeface="Times New Roman" pitchFamily="18" charset="0"/>
            </a:endParaRPr>
          </a:p>
        </p:txBody>
      </p:sp>
      <p:sp>
        <p:nvSpPr>
          <p:cNvPr id="57" name="Rectangle 11"/>
          <p:cNvSpPr>
            <a:spLocks noChangeArrowheads="1"/>
          </p:cNvSpPr>
          <p:nvPr/>
        </p:nvSpPr>
        <p:spPr bwMode="auto">
          <a:xfrm>
            <a:off x="2147888" y="2143125"/>
            <a:ext cx="5862637" cy="3300413"/>
          </a:xfrm>
          <a:prstGeom prst="rect">
            <a:avLst/>
          </a:prstGeom>
          <a:solidFill>
            <a:srgbClr val="EBEEF2"/>
          </a:solidFill>
          <a:ln w="119063">
            <a:solidFill>
              <a:srgbClr val="EBEEF2"/>
            </a:solidFill>
            <a:miter lim="800000"/>
            <a:headEnd/>
            <a:tailEnd/>
          </a:ln>
        </p:spPr>
        <p:txBody>
          <a:bodyPr/>
          <a:lstStyle/>
          <a:p>
            <a:endParaRPr lang="en-US" i="1">
              <a:latin typeface="Times New Roman" pitchFamily="18" charset="0"/>
              <a:cs typeface="Times New Roman" pitchFamily="18" charset="0"/>
            </a:endParaRPr>
          </a:p>
        </p:txBody>
      </p:sp>
      <p:sp>
        <p:nvSpPr>
          <p:cNvPr id="58" name="Rectangle 12"/>
          <p:cNvSpPr>
            <a:spLocks noChangeArrowheads="1"/>
          </p:cNvSpPr>
          <p:nvPr/>
        </p:nvSpPr>
        <p:spPr bwMode="auto">
          <a:xfrm>
            <a:off x="2147888" y="2143125"/>
            <a:ext cx="5862637" cy="3300413"/>
          </a:xfrm>
          <a:prstGeom prst="rect">
            <a:avLst/>
          </a:prstGeom>
          <a:solidFill>
            <a:srgbClr val="EAECF1"/>
          </a:solidFill>
          <a:ln w="95250">
            <a:solidFill>
              <a:srgbClr val="EAECF1"/>
            </a:solidFill>
            <a:miter lim="800000"/>
            <a:headEnd/>
            <a:tailEnd/>
          </a:ln>
        </p:spPr>
        <p:txBody>
          <a:bodyPr/>
          <a:lstStyle/>
          <a:p>
            <a:endParaRPr lang="en-US" i="1">
              <a:latin typeface="Times New Roman" pitchFamily="18" charset="0"/>
              <a:cs typeface="Times New Roman" pitchFamily="18" charset="0"/>
            </a:endParaRPr>
          </a:p>
        </p:txBody>
      </p:sp>
      <p:sp>
        <p:nvSpPr>
          <p:cNvPr id="59" name="Rectangle 13"/>
          <p:cNvSpPr>
            <a:spLocks noChangeArrowheads="1"/>
          </p:cNvSpPr>
          <p:nvPr/>
        </p:nvSpPr>
        <p:spPr bwMode="auto">
          <a:xfrm>
            <a:off x="2147888" y="2143125"/>
            <a:ext cx="5862637" cy="3300413"/>
          </a:xfrm>
          <a:prstGeom prst="rect">
            <a:avLst/>
          </a:prstGeom>
          <a:solidFill>
            <a:srgbClr val="E9EBF0"/>
          </a:solidFill>
          <a:ln w="71438">
            <a:solidFill>
              <a:srgbClr val="E9EBF0"/>
            </a:solidFill>
            <a:miter lim="800000"/>
            <a:headEnd/>
            <a:tailEnd/>
          </a:ln>
        </p:spPr>
        <p:txBody>
          <a:bodyPr/>
          <a:lstStyle/>
          <a:p>
            <a:endParaRPr lang="en-US" i="1">
              <a:latin typeface="Times New Roman" pitchFamily="18" charset="0"/>
              <a:cs typeface="Times New Roman" pitchFamily="18" charset="0"/>
            </a:endParaRPr>
          </a:p>
        </p:txBody>
      </p:sp>
      <p:sp>
        <p:nvSpPr>
          <p:cNvPr id="60" name="Rectangle 14"/>
          <p:cNvSpPr>
            <a:spLocks noChangeArrowheads="1"/>
          </p:cNvSpPr>
          <p:nvPr/>
        </p:nvSpPr>
        <p:spPr bwMode="auto">
          <a:xfrm>
            <a:off x="2147888" y="2143125"/>
            <a:ext cx="5862637" cy="3300413"/>
          </a:xfrm>
          <a:prstGeom prst="rect">
            <a:avLst/>
          </a:prstGeom>
          <a:solidFill>
            <a:srgbClr val="E7EAEF"/>
          </a:solidFill>
          <a:ln w="47625">
            <a:solidFill>
              <a:srgbClr val="E7EAEF"/>
            </a:solidFill>
            <a:miter lim="800000"/>
            <a:headEnd/>
            <a:tailEnd/>
          </a:ln>
        </p:spPr>
        <p:txBody>
          <a:bodyPr/>
          <a:lstStyle/>
          <a:p>
            <a:endParaRPr lang="en-US" i="1">
              <a:latin typeface="Times New Roman" pitchFamily="18" charset="0"/>
              <a:cs typeface="Times New Roman" pitchFamily="18" charset="0"/>
            </a:endParaRPr>
          </a:p>
        </p:txBody>
      </p:sp>
      <p:sp>
        <p:nvSpPr>
          <p:cNvPr id="61" name="Rectangle 15"/>
          <p:cNvSpPr>
            <a:spLocks noChangeArrowheads="1"/>
          </p:cNvSpPr>
          <p:nvPr/>
        </p:nvSpPr>
        <p:spPr bwMode="auto">
          <a:xfrm>
            <a:off x="2147888" y="2143125"/>
            <a:ext cx="5862637" cy="3300413"/>
          </a:xfrm>
          <a:prstGeom prst="rect">
            <a:avLst/>
          </a:prstGeom>
          <a:solidFill>
            <a:srgbClr val="E6E9EF"/>
          </a:solidFill>
          <a:ln w="23813">
            <a:solidFill>
              <a:srgbClr val="E6E9EF"/>
            </a:solidFill>
            <a:miter lim="800000"/>
            <a:headEnd/>
            <a:tailEnd/>
          </a:ln>
        </p:spPr>
        <p:txBody>
          <a:bodyPr/>
          <a:lstStyle/>
          <a:p>
            <a:endParaRPr lang="en-US" i="1">
              <a:latin typeface="Times New Roman" pitchFamily="18" charset="0"/>
              <a:cs typeface="Times New Roman" pitchFamily="18" charset="0"/>
            </a:endParaRPr>
          </a:p>
        </p:txBody>
      </p:sp>
      <p:sp>
        <p:nvSpPr>
          <p:cNvPr id="62" name="Rectangle 16"/>
          <p:cNvSpPr>
            <a:spLocks noChangeArrowheads="1"/>
          </p:cNvSpPr>
          <p:nvPr/>
        </p:nvSpPr>
        <p:spPr bwMode="auto">
          <a:xfrm>
            <a:off x="2028825" y="2044700"/>
            <a:ext cx="5862638" cy="3300413"/>
          </a:xfrm>
          <a:prstGeom prst="rect">
            <a:avLst/>
          </a:prstGeom>
          <a:solidFill>
            <a:srgbClr val="FFFFFF"/>
          </a:solidFill>
          <a:ln w="9525">
            <a:noFill/>
            <a:miter lim="800000"/>
            <a:headEnd/>
            <a:tailEnd/>
          </a:ln>
        </p:spPr>
        <p:txBody>
          <a:bodyPr/>
          <a:lstStyle/>
          <a:p>
            <a:endParaRPr lang="en-US" i="1">
              <a:latin typeface="Times New Roman" pitchFamily="18" charset="0"/>
              <a:cs typeface="Times New Roman" pitchFamily="18" charset="0"/>
            </a:endParaRPr>
          </a:p>
        </p:txBody>
      </p:sp>
      <p:sp>
        <p:nvSpPr>
          <p:cNvPr id="63" name="Freeform 17"/>
          <p:cNvSpPr>
            <a:spLocks/>
          </p:cNvSpPr>
          <p:nvPr/>
        </p:nvSpPr>
        <p:spPr bwMode="auto">
          <a:xfrm>
            <a:off x="2028825" y="2044700"/>
            <a:ext cx="5862638" cy="3300413"/>
          </a:xfrm>
          <a:custGeom>
            <a:avLst/>
            <a:gdLst/>
            <a:ahLst/>
            <a:cxnLst>
              <a:cxn ang="0">
                <a:pos x="0" y="0"/>
              </a:cxn>
              <a:cxn ang="0">
                <a:pos x="0" y="2079"/>
              </a:cxn>
              <a:cxn ang="0">
                <a:pos x="3693" y="2079"/>
              </a:cxn>
            </a:cxnLst>
            <a:rect l="0" t="0" r="r" b="b"/>
            <a:pathLst>
              <a:path w="3693" h="2079">
                <a:moveTo>
                  <a:pt x="0" y="0"/>
                </a:moveTo>
                <a:lnTo>
                  <a:pt x="0" y="2079"/>
                </a:lnTo>
                <a:lnTo>
                  <a:pt x="3693" y="2079"/>
                </a:lnTo>
              </a:path>
            </a:pathLst>
          </a:custGeom>
          <a:noFill/>
          <a:ln w="23813">
            <a:solidFill>
              <a:srgbClr val="000000"/>
            </a:solidFill>
            <a:prstDash val="solid"/>
            <a:round/>
            <a:headEnd/>
            <a:tailEnd/>
          </a:ln>
        </p:spPr>
        <p:txBody>
          <a:bodyPr/>
          <a:lstStyle/>
          <a:p>
            <a:endParaRPr lang="en-US" i="1">
              <a:latin typeface="Times New Roman" pitchFamily="18" charset="0"/>
              <a:cs typeface="Times New Roman" pitchFamily="18" charset="0"/>
            </a:endParaRPr>
          </a:p>
        </p:txBody>
      </p:sp>
      <p:sp>
        <p:nvSpPr>
          <p:cNvPr id="64" name="Line 18"/>
          <p:cNvSpPr>
            <a:spLocks noChangeShapeType="1"/>
          </p:cNvSpPr>
          <p:nvPr/>
        </p:nvSpPr>
        <p:spPr bwMode="auto">
          <a:xfrm>
            <a:off x="1862138" y="3246438"/>
            <a:ext cx="1587" cy="249237"/>
          </a:xfrm>
          <a:prstGeom prst="line">
            <a:avLst/>
          </a:prstGeom>
          <a:noFill/>
          <a:ln w="23876">
            <a:solidFill>
              <a:srgbClr val="000000"/>
            </a:solidFill>
            <a:round/>
            <a:headEnd type="stealth" w="med" len="med"/>
            <a:tailEnd/>
          </a:ln>
        </p:spPr>
        <p:txBody>
          <a:bodyPr/>
          <a:lstStyle/>
          <a:p>
            <a:endParaRPr lang="en-US" i="1">
              <a:latin typeface="Times New Roman" pitchFamily="18" charset="0"/>
              <a:cs typeface="Times New Roman" pitchFamily="18" charset="0"/>
            </a:endParaRPr>
          </a:p>
        </p:txBody>
      </p:sp>
      <p:grpSp>
        <p:nvGrpSpPr>
          <p:cNvPr id="66" name="Group 20"/>
          <p:cNvGrpSpPr>
            <a:grpSpLocks/>
          </p:cNvGrpSpPr>
          <p:nvPr/>
        </p:nvGrpSpPr>
        <p:grpSpPr bwMode="auto">
          <a:xfrm>
            <a:off x="1666875" y="3008313"/>
            <a:ext cx="3698875" cy="261937"/>
            <a:chOff x="1050" y="1895"/>
            <a:chExt cx="2330" cy="165"/>
          </a:xfrm>
        </p:grpSpPr>
        <p:sp>
          <p:nvSpPr>
            <p:cNvPr id="67" name="Line 21"/>
            <p:cNvSpPr>
              <a:spLocks noChangeShapeType="1"/>
            </p:cNvSpPr>
            <p:nvPr/>
          </p:nvSpPr>
          <p:spPr bwMode="auto">
            <a:xfrm flipH="1">
              <a:off x="1278" y="1956"/>
              <a:ext cx="2102" cy="1"/>
            </a:xfrm>
            <a:prstGeom prst="line">
              <a:avLst/>
            </a:prstGeom>
            <a:noFill/>
            <a:ln w="23813">
              <a:solidFill>
                <a:schemeClr val="tx1"/>
              </a:solidFill>
              <a:prstDash val="sysDot"/>
              <a:round/>
              <a:headEnd/>
              <a:tailEnd/>
            </a:ln>
          </p:spPr>
          <p:txBody>
            <a:bodyPr/>
            <a:lstStyle/>
            <a:p>
              <a:endParaRPr lang="en-US" i="1">
                <a:latin typeface="Times New Roman" pitchFamily="18" charset="0"/>
                <a:cs typeface="Times New Roman" pitchFamily="18" charset="0"/>
              </a:endParaRPr>
            </a:p>
          </p:txBody>
        </p:sp>
        <p:sp>
          <p:nvSpPr>
            <p:cNvPr id="68" name="Rectangle 22"/>
            <p:cNvSpPr>
              <a:spLocks noChangeArrowheads="1"/>
            </p:cNvSpPr>
            <p:nvPr/>
          </p:nvSpPr>
          <p:spPr bwMode="auto">
            <a:xfrm>
              <a:off x="1050" y="1895"/>
              <a:ext cx="137" cy="165"/>
            </a:xfrm>
            <a:prstGeom prst="rect">
              <a:avLst/>
            </a:prstGeom>
            <a:noFill/>
            <a:ln w="9525">
              <a:noFill/>
              <a:miter lim="800000"/>
              <a:headEnd/>
              <a:tailEnd/>
            </a:ln>
          </p:spPr>
          <p:txBody>
            <a:bodyPr wrap="none" lIns="0" tIns="0" rIns="0" bIns="0">
              <a:spAutoFit/>
            </a:bodyPr>
            <a:lstStyle/>
            <a:p>
              <a:r>
                <a:rPr lang="en-US" sz="1700" i="1">
                  <a:solidFill>
                    <a:srgbClr val="000000"/>
                  </a:solidFill>
                  <a:latin typeface="Times New Roman" pitchFamily="18" charset="0"/>
                  <a:cs typeface="Times New Roman" pitchFamily="18" charset="0"/>
                </a:rPr>
                <a:t>$5</a:t>
              </a:r>
              <a:endParaRPr lang="en-US" i="1">
                <a:latin typeface="Times New Roman" pitchFamily="18" charset="0"/>
                <a:cs typeface="Times New Roman" pitchFamily="18" charset="0"/>
              </a:endParaRPr>
            </a:p>
          </p:txBody>
        </p:sp>
      </p:grpSp>
      <p:grpSp>
        <p:nvGrpSpPr>
          <p:cNvPr id="69" name="Group 23"/>
          <p:cNvGrpSpPr>
            <a:grpSpLocks/>
          </p:cNvGrpSpPr>
          <p:nvPr/>
        </p:nvGrpSpPr>
        <p:grpSpPr bwMode="auto">
          <a:xfrm>
            <a:off x="1787525" y="3444875"/>
            <a:ext cx="3578225" cy="261938"/>
            <a:chOff x="1126" y="2170"/>
            <a:chExt cx="2254" cy="165"/>
          </a:xfrm>
        </p:grpSpPr>
        <p:sp>
          <p:nvSpPr>
            <p:cNvPr id="70" name="Line 24"/>
            <p:cNvSpPr>
              <a:spLocks noChangeShapeType="1"/>
            </p:cNvSpPr>
            <p:nvPr/>
          </p:nvSpPr>
          <p:spPr bwMode="auto">
            <a:xfrm flipH="1">
              <a:off x="1278" y="2241"/>
              <a:ext cx="2102" cy="1"/>
            </a:xfrm>
            <a:prstGeom prst="line">
              <a:avLst/>
            </a:prstGeom>
            <a:noFill/>
            <a:ln w="23813">
              <a:solidFill>
                <a:schemeClr val="tx1"/>
              </a:solidFill>
              <a:prstDash val="sysDot"/>
              <a:round/>
              <a:headEnd/>
              <a:tailEnd/>
            </a:ln>
          </p:spPr>
          <p:txBody>
            <a:bodyPr/>
            <a:lstStyle/>
            <a:p>
              <a:endParaRPr lang="en-US" i="1">
                <a:latin typeface="Times New Roman" pitchFamily="18" charset="0"/>
                <a:cs typeface="Times New Roman" pitchFamily="18" charset="0"/>
              </a:endParaRPr>
            </a:p>
          </p:txBody>
        </p:sp>
        <p:sp>
          <p:nvSpPr>
            <p:cNvPr id="71" name="Rectangle 25"/>
            <p:cNvSpPr>
              <a:spLocks noChangeArrowheads="1"/>
            </p:cNvSpPr>
            <p:nvPr/>
          </p:nvSpPr>
          <p:spPr bwMode="auto">
            <a:xfrm>
              <a:off x="1126" y="2170"/>
              <a:ext cx="69" cy="165"/>
            </a:xfrm>
            <a:prstGeom prst="rect">
              <a:avLst/>
            </a:prstGeom>
            <a:noFill/>
            <a:ln w="9525">
              <a:noFill/>
              <a:miter lim="800000"/>
              <a:headEnd/>
              <a:tailEnd/>
            </a:ln>
          </p:spPr>
          <p:txBody>
            <a:bodyPr wrap="none" lIns="0" tIns="0" rIns="0" bIns="0">
              <a:spAutoFit/>
            </a:bodyPr>
            <a:lstStyle/>
            <a:p>
              <a:r>
                <a:rPr lang="en-US" sz="1700" i="1">
                  <a:solidFill>
                    <a:srgbClr val="000000"/>
                  </a:solidFill>
                  <a:latin typeface="Times New Roman" pitchFamily="18" charset="0"/>
                  <a:cs typeface="Times New Roman" pitchFamily="18" charset="0"/>
                </a:rPr>
                <a:t>4</a:t>
              </a:r>
              <a:endParaRPr lang="en-US" i="1">
                <a:latin typeface="Times New Roman" pitchFamily="18" charset="0"/>
                <a:cs typeface="Times New Roman" pitchFamily="18" charset="0"/>
              </a:endParaRPr>
            </a:p>
          </p:txBody>
        </p:sp>
      </p:grpSp>
      <p:sp>
        <p:nvSpPr>
          <p:cNvPr id="72" name="Rectangle 26"/>
          <p:cNvSpPr>
            <a:spLocks noChangeArrowheads="1"/>
          </p:cNvSpPr>
          <p:nvPr/>
        </p:nvSpPr>
        <p:spPr bwMode="auto">
          <a:xfrm>
            <a:off x="6961188" y="5391150"/>
            <a:ext cx="788677" cy="261610"/>
          </a:xfrm>
          <a:prstGeom prst="rect">
            <a:avLst/>
          </a:prstGeom>
          <a:noFill/>
          <a:ln w="9525">
            <a:noFill/>
            <a:miter lim="800000"/>
            <a:headEnd/>
            <a:tailEnd/>
          </a:ln>
        </p:spPr>
        <p:txBody>
          <a:bodyPr wrap="none" lIns="0" tIns="0" rIns="0" bIns="0">
            <a:spAutoFit/>
          </a:bodyPr>
          <a:lstStyle/>
          <a:p>
            <a:r>
              <a:rPr lang="en-US" sz="1700" b="1" i="1">
                <a:solidFill>
                  <a:srgbClr val="000000"/>
                </a:solidFill>
                <a:latin typeface="Times New Roman" pitchFamily="18" charset="0"/>
                <a:cs typeface="Times New Roman" pitchFamily="18" charset="0"/>
              </a:rPr>
              <a:t>Quantity</a:t>
            </a:r>
            <a:endParaRPr lang="en-US" i="1">
              <a:latin typeface="Times New Roman" pitchFamily="18" charset="0"/>
              <a:cs typeface="Times New Roman" pitchFamily="18" charset="0"/>
            </a:endParaRPr>
          </a:p>
        </p:txBody>
      </p:sp>
      <p:grpSp>
        <p:nvGrpSpPr>
          <p:cNvPr id="73" name="Group 27"/>
          <p:cNvGrpSpPr>
            <a:grpSpLocks/>
          </p:cNvGrpSpPr>
          <p:nvPr/>
        </p:nvGrpSpPr>
        <p:grpSpPr bwMode="auto">
          <a:xfrm>
            <a:off x="5180015" y="2295525"/>
            <a:ext cx="1028700" cy="3363913"/>
            <a:chOff x="3263" y="1446"/>
            <a:chExt cx="648" cy="2119"/>
          </a:xfrm>
        </p:grpSpPr>
        <p:grpSp>
          <p:nvGrpSpPr>
            <p:cNvPr id="74" name="Group 28"/>
            <p:cNvGrpSpPr>
              <a:grpSpLocks/>
            </p:cNvGrpSpPr>
            <p:nvPr/>
          </p:nvGrpSpPr>
          <p:grpSpPr bwMode="auto">
            <a:xfrm>
              <a:off x="3380" y="1446"/>
              <a:ext cx="531" cy="1921"/>
              <a:chOff x="3380" y="1446"/>
              <a:chExt cx="531" cy="1921"/>
            </a:xfrm>
          </p:grpSpPr>
          <p:sp>
            <p:nvSpPr>
              <p:cNvPr id="76" name="Line 29"/>
              <p:cNvSpPr>
                <a:spLocks noChangeShapeType="1"/>
              </p:cNvSpPr>
              <p:nvPr/>
            </p:nvSpPr>
            <p:spPr bwMode="auto">
              <a:xfrm flipV="1">
                <a:off x="3380" y="1498"/>
                <a:ext cx="1" cy="1869"/>
              </a:xfrm>
              <a:prstGeom prst="line">
                <a:avLst/>
              </a:prstGeom>
              <a:noFill/>
              <a:ln w="71438">
                <a:solidFill>
                  <a:srgbClr val="004C9F"/>
                </a:solidFill>
                <a:round/>
                <a:headEnd/>
                <a:tailEnd/>
              </a:ln>
            </p:spPr>
            <p:txBody>
              <a:bodyPr/>
              <a:lstStyle/>
              <a:p>
                <a:endParaRPr lang="en-US" i="1">
                  <a:latin typeface="Times New Roman" pitchFamily="18" charset="0"/>
                  <a:cs typeface="Times New Roman" pitchFamily="18" charset="0"/>
                </a:endParaRPr>
              </a:p>
            </p:txBody>
          </p:sp>
          <p:sp>
            <p:nvSpPr>
              <p:cNvPr id="77" name="Rectangle 30"/>
              <p:cNvSpPr>
                <a:spLocks noChangeArrowheads="1"/>
              </p:cNvSpPr>
              <p:nvPr/>
            </p:nvSpPr>
            <p:spPr bwMode="auto">
              <a:xfrm>
                <a:off x="3447" y="1446"/>
                <a:ext cx="464" cy="165"/>
              </a:xfrm>
              <a:prstGeom prst="rect">
                <a:avLst/>
              </a:prstGeom>
              <a:noFill/>
              <a:ln w="9525">
                <a:noFill/>
                <a:miter lim="800000"/>
                <a:headEnd/>
                <a:tailEnd/>
              </a:ln>
            </p:spPr>
            <p:txBody>
              <a:bodyPr wrap="none" lIns="0" tIns="0" rIns="0" bIns="0">
                <a:spAutoFit/>
              </a:bodyPr>
              <a:lstStyle/>
              <a:p>
                <a:r>
                  <a:rPr lang="en-US" sz="1700" i="1">
                    <a:solidFill>
                      <a:srgbClr val="000000"/>
                    </a:solidFill>
                    <a:latin typeface="Times New Roman" pitchFamily="18" charset="0"/>
                    <a:cs typeface="Times New Roman" pitchFamily="18" charset="0"/>
                  </a:rPr>
                  <a:t>Demand</a:t>
                </a:r>
                <a:endParaRPr lang="en-US" i="1">
                  <a:latin typeface="Times New Roman" pitchFamily="18" charset="0"/>
                  <a:cs typeface="Times New Roman" pitchFamily="18" charset="0"/>
                </a:endParaRPr>
              </a:p>
            </p:txBody>
          </p:sp>
        </p:grpSp>
        <p:sp>
          <p:nvSpPr>
            <p:cNvPr id="75" name="Rectangle 31"/>
            <p:cNvSpPr>
              <a:spLocks noChangeArrowheads="1"/>
            </p:cNvSpPr>
            <p:nvPr/>
          </p:nvSpPr>
          <p:spPr bwMode="auto">
            <a:xfrm>
              <a:off x="3263" y="3400"/>
              <a:ext cx="206" cy="165"/>
            </a:xfrm>
            <a:prstGeom prst="rect">
              <a:avLst/>
            </a:prstGeom>
            <a:noFill/>
            <a:ln w="9525">
              <a:noFill/>
              <a:miter lim="800000"/>
              <a:headEnd/>
              <a:tailEnd/>
            </a:ln>
          </p:spPr>
          <p:txBody>
            <a:bodyPr wrap="none" lIns="0" tIns="0" rIns="0" bIns="0">
              <a:spAutoFit/>
            </a:bodyPr>
            <a:lstStyle/>
            <a:p>
              <a:r>
                <a:rPr lang="en-US" sz="1700" i="1">
                  <a:solidFill>
                    <a:srgbClr val="000000"/>
                  </a:solidFill>
                  <a:latin typeface="Times New Roman" pitchFamily="18" charset="0"/>
                  <a:cs typeface="Times New Roman" pitchFamily="18" charset="0"/>
                </a:rPr>
                <a:t>100</a:t>
              </a:r>
              <a:endParaRPr lang="en-US" i="1">
                <a:latin typeface="Times New Roman" pitchFamily="18" charset="0"/>
                <a:cs typeface="Times New Roman" pitchFamily="18" charset="0"/>
              </a:endParaRPr>
            </a:p>
          </p:txBody>
        </p:sp>
      </p:grpSp>
      <p:sp>
        <p:nvSpPr>
          <p:cNvPr id="78" name="Rectangle 32"/>
          <p:cNvSpPr>
            <a:spLocks noChangeArrowheads="1"/>
          </p:cNvSpPr>
          <p:nvPr/>
        </p:nvSpPr>
        <p:spPr bwMode="auto">
          <a:xfrm>
            <a:off x="1966913" y="5397500"/>
            <a:ext cx="109004" cy="261610"/>
          </a:xfrm>
          <a:prstGeom prst="rect">
            <a:avLst/>
          </a:prstGeom>
          <a:noFill/>
          <a:ln w="9525">
            <a:noFill/>
            <a:miter lim="800000"/>
            <a:headEnd/>
            <a:tailEnd/>
          </a:ln>
        </p:spPr>
        <p:txBody>
          <a:bodyPr wrap="none" lIns="0" tIns="0" rIns="0" bIns="0">
            <a:spAutoFit/>
          </a:bodyPr>
          <a:lstStyle/>
          <a:p>
            <a:r>
              <a:rPr lang="en-US" sz="1700" i="1">
                <a:solidFill>
                  <a:srgbClr val="000000"/>
                </a:solidFill>
                <a:latin typeface="Times New Roman" pitchFamily="18" charset="0"/>
                <a:cs typeface="Times New Roman" pitchFamily="18" charset="0"/>
              </a:rPr>
              <a:t>0</a:t>
            </a:r>
            <a:endParaRPr lang="en-US" i="1">
              <a:latin typeface="Times New Roman" pitchFamily="18" charset="0"/>
              <a:cs typeface="Times New Roman" pitchFamily="18" charset="0"/>
            </a:endParaRPr>
          </a:p>
        </p:txBody>
      </p:sp>
      <p:grpSp>
        <p:nvGrpSpPr>
          <p:cNvPr id="79" name="Group 33"/>
          <p:cNvGrpSpPr>
            <a:grpSpLocks/>
          </p:cNvGrpSpPr>
          <p:nvPr/>
        </p:nvGrpSpPr>
        <p:grpSpPr bwMode="auto">
          <a:xfrm>
            <a:off x="528638" y="3400425"/>
            <a:ext cx="1404937" cy="1217613"/>
            <a:chOff x="333" y="2142"/>
            <a:chExt cx="885" cy="767"/>
          </a:xfrm>
        </p:grpSpPr>
        <p:sp>
          <p:nvSpPr>
            <p:cNvPr id="80" name="Line 34"/>
            <p:cNvSpPr>
              <a:spLocks noChangeShapeType="1"/>
            </p:cNvSpPr>
            <p:nvPr/>
          </p:nvSpPr>
          <p:spPr bwMode="auto">
            <a:xfrm flipV="1">
              <a:off x="813" y="2142"/>
              <a:ext cx="300" cy="297"/>
            </a:xfrm>
            <a:prstGeom prst="line">
              <a:avLst/>
            </a:prstGeom>
            <a:noFill/>
            <a:ln w="23813">
              <a:solidFill>
                <a:srgbClr val="000000"/>
              </a:solidFill>
              <a:round/>
              <a:headEnd/>
              <a:tailEnd/>
            </a:ln>
          </p:spPr>
          <p:txBody>
            <a:bodyPr/>
            <a:lstStyle/>
            <a:p>
              <a:endParaRPr lang="en-US" i="1">
                <a:latin typeface="Times New Roman" pitchFamily="18" charset="0"/>
                <a:cs typeface="Times New Roman" pitchFamily="18" charset="0"/>
              </a:endParaRPr>
            </a:p>
          </p:txBody>
        </p:sp>
        <p:grpSp>
          <p:nvGrpSpPr>
            <p:cNvPr id="81" name="Group 35"/>
            <p:cNvGrpSpPr>
              <a:grpSpLocks/>
            </p:cNvGrpSpPr>
            <p:nvPr/>
          </p:nvGrpSpPr>
          <p:grpSpPr bwMode="auto">
            <a:xfrm>
              <a:off x="333" y="2389"/>
              <a:ext cx="885" cy="520"/>
              <a:chOff x="333" y="2389"/>
              <a:chExt cx="885" cy="520"/>
            </a:xfrm>
          </p:grpSpPr>
          <p:sp>
            <p:nvSpPr>
              <p:cNvPr id="82" name="Rectangle 36"/>
              <p:cNvSpPr>
                <a:spLocks noChangeArrowheads="1"/>
              </p:cNvSpPr>
              <p:nvPr/>
            </p:nvSpPr>
            <p:spPr bwMode="auto">
              <a:xfrm>
                <a:off x="333" y="2389"/>
                <a:ext cx="885" cy="520"/>
              </a:xfrm>
              <a:prstGeom prst="rect">
                <a:avLst/>
              </a:prstGeom>
              <a:solidFill>
                <a:srgbClr val="E1E5E9"/>
              </a:solidFill>
              <a:ln w="9525">
                <a:noFill/>
                <a:miter lim="800000"/>
                <a:headEnd/>
                <a:tailEnd/>
              </a:ln>
            </p:spPr>
            <p:txBody>
              <a:bodyPr/>
              <a:lstStyle/>
              <a:p>
                <a:endParaRPr lang="en-US" i="1">
                  <a:latin typeface="Times New Roman" pitchFamily="18" charset="0"/>
                  <a:cs typeface="Times New Roman" pitchFamily="18" charset="0"/>
                </a:endParaRPr>
              </a:p>
            </p:txBody>
          </p:sp>
          <p:sp>
            <p:nvSpPr>
              <p:cNvPr id="83" name="Rectangle 37"/>
              <p:cNvSpPr>
                <a:spLocks noChangeArrowheads="1"/>
              </p:cNvSpPr>
              <p:nvPr/>
            </p:nvSpPr>
            <p:spPr bwMode="auto">
              <a:xfrm>
                <a:off x="402" y="2393"/>
                <a:ext cx="297" cy="165"/>
              </a:xfrm>
              <a:prstGeom prst="rect">
                <a:avLst/>
              </a:prstGeom>
              <a:noFill/>
              <a:ln w="9525">
                <a:noFill/>
                <a:miter lim="800000"/>
                <a:headEnd/>
                <a:tailEnd/>
              </a:ln>
            </p:spPr>
            <p:txBody>
              <a:bodyPr wrap="none" lIns="0" tIns="0" rIns="0" bIns="0">
                <a:spAutoFit/>
              </a:bodyPr>
              <a:lstStyle/>
              <a:p>
                <a:r>
                  <a:rPr lang="en-US" sz="1700" i="1">
                    <a:solidFill>
                      <a:srgbClr val="000000"/>
                    </a:solidFill>
                    <a:latin typeface="Times New Roman" pitchFamily="18" charset="0"/>
                    <a:cs typeface="Times New Roman" pitchFamily="18" charset="0"/>
                  </a:rPr>
                  <a:t>1. An</a:t>
                </a:r>
                <a:endParaRPr lang="en-US" i="1">
                  <a:latin typeface="Times New Roman" pitchFamily="18" charset="0"/>
                  <a:cs typeface="Times New Roman" pitchFamily="18" charset="0"/>
                </a:endParaRPr>
              </a:p>
            </p:txBody>
          </p:sp>
          <p:sp>
            <p:nvSpPr>
              <p:cNvPr id="84" name="Rectangle 38"/>
              <p:cNvSpPr>
                <a:spLocks noChangeArrowheads="1"/>
              </p:cNvSpPr>
              <p:nvPr/>
            </p:nvSpPr>
            <p:spPr bwMode="auto">
              <a:xfrm>
                <a:off x="402" y="2557"/>
                <a:ext cx="459" cy="165"/>
              </a:xfrm>
              <a:prstGeom prst="rect">
                <a:avLst/>
              </a:prstGeom>
              <a:noFill/>
              <a:ln w="9525">
                <a:noFill/>
                <a:miter lim="800000"/>
                <a:headEnd/>
                <a:tailEnd/>
              </a:ln>
            </p:spPr>
            <p:txBody>
              <a:bodyPr wrap="none" lIns="0" tIns="0" rIns="0" bIns="0">
                <a:spAutoFit/>
              </a:bodyPr>
              <a:lstStyle/>
              <a:p>
                <a:r>
                  <a:rPr lang="en-US" sz="1700" i="1">
                    <a:solidFill>
                      <a:srgbClr val="000000"/>
                    </a:solidFill>
                    <a:latin typeface="Times New Roman" pitchFamily="18" charset="0"/>
                    <a:cs typeface="Times New Roman" pitchFamily="18" charset="0"/>
                  </a:rPr>
                  <a:t>increase</a:t>
                </a:r>
                <a:endParaRPr lang="en-US" i="1">
                  <a:latin typeface="Times New Roman" pitchFamily="18" charset="0"/>
                  <a:cs typeface="Times New Roman" pitchFamily="18" charset="0"/>
                </a:endParaRPr>
              </a:p>
            </p:txBody>
          </p:sp>
          <p:sp>
            <p:nvSpPr>
              <p:cNvPr id="85" name="Rectangle 39"/>
              <p:cNvSpPr>
                <a:spLocks noChangeArrowheads="1"/>
              </p:cNvSpPr>
              <p:nvPr/>
            </p:nvSpPr>
            <p:spPr bwMode="auto">
              <a:xfrm>
                <a:off x="402" y="2722"/>
                <a:ext cx="629" cy="165"/>
              </a:xfrm>
              <a:prstGeom prst="rect">
                <a:avLst/>
              </a:prstGeom>
              <a:noFill/>
              <a:ln w="9525">
                <a:noFill/>
                <a:miter lim="800000"/>
                <a:headEnd/>
                <a:tailEnd/>
              </a:ln>
            </p:spPr>
            <p:txBody>
              <a:bodyPr wrap="none" lIns="0" tIns="0" rIns="0" bIns="0">
                <a:spAutoFit/>
              </a:bodyPr>
              <a:lstStyle/>
              <a:p>
                <a:r>
                  <a:rPr lang="en-US" sz="1700" i="1">
                    <a:solidFill>
                      <a:srgbClr val="000000"/>
                    </a:solidFill>
                    <a:latin typeface="Times New Roman" pitchFamily="18" charset="0"/>
                    <a:cs typeface="Times New Roman" pitchFamily="18" charset="0"/>
                  </a:rPr>
                  <a:t>in price . . .</a:t>
                </a:r>
                <a:endParaRPr lang="en-US" i="1">
                  <a:latin typeface="Times New Roman" pitchFamily="18" charset="0"/>
                  <a:cs typeface="Times New Roman" pitchFamily="18" charset="0"/>
                </a:endParaRPr>
              </a:p>
            </p:txBody>
          </p:sp>
        </p:grpSp>
      </p:grpSp>
      <p:grpSp>
        <p:nvGrpSpPr>
          <p:cNvPr id="86" name="Group 40"/>
          <p:cNvGrpSpPr>
            <a:grpSpLocks/>
          </p:cNvGrpSpPr>
          <p:nvPr/>
        </p:nvGrpSpPr>
        <p:grpSpPr bwMode="auto">
          <a:xfrm>
            <a:off x="2411413" y="5640388"/>
            <a:ext cx="4845050" cy="509587"/>
            <a:chOff x="1519" y="3553"/>
            <a:chExt cx="3052" cy="321"/>
          </a:xfrm>
        </p:grpSpPr>
        <p:sp>
          <p:nvSpPr>
            <p:cNvPr id="87" name="Line 41"/>
            <p:cNvSpPr>
              <a:spLocks noChangeShapeType="1"/>
            </p:cNvSpPr>
            <p:nvPr/>
          </p:nvSpPr>
          <p:spPr bwMode="auto">
            <a:xfrm flipH="1">
              <a:off x="3335" y="3553"/>
              <a:ext cx="75" cy="160"/>
            </a:xfrm>
            <a:prstGeom prst="line">
              <a:avLst/>
            </a:prstGeom>
            <a:noFill/>
            <a:ln w="23813">
              <a:solidFill>
                <a:srgbClr val="000000"/>
              </a:solidFill>
              <a:round/>
              <a:headEnd/>
              <a:tailEnd/>
            </a:ln>
          </p:spPr>
          <p:txBody>
            <a:bodyPr/>
            <a:lstStyle/>
            <a:p>
              <a:endParaRPr lang="en-US" i="1">
                <a:latin typeface="Times New Roman" pitchFamily="18" charset="0"/>
                <a:cs typeface="Times New Roman" pitchFamily="18" charset="0"/>
              </a:endParaRPr>
            </a:p>
          </p:txBody>
        </p:sp>
        <p:grpSp>
          <p:nvGrpSpPr>
            <p:cNvPr id="88" name="Group 42"/>
            <p:cNvGrpSpPr>
              <a:grpSpLocks/>
            </p:cNvGrpSpPr>
            <p:nvPr/>
          </p:nvGrpSpPr>
          <p:grpSpPr bwMode="auto">
            <a:xfrm>
              <a:off x="1519" y="3676"/>
              <a:ext cx="3052" cy="198"/>
              <a:chOff x="1519" y="3676"/>
              <a:chExt cx="3052" cy="198"/>
            </a:xfrm>
          </p:grpSpPr>
          <p:sp>
            <p:nvSpPr>
              <p:cNvPr id="89" name="Rectangle 43"/>
              <p:cNvSpPr>
                <a:spLocks noChangeArrowheads="1"/>
              </p:cNvSpPr>
              <p:nvPr/>
            </p:nvSpPr>
            <p:spPr bwMode="auto">
              <a:xfrm>
                <a:off x="1519" y="3676"/>
                <a:ext cx="3052" cy="198"/>
              </a:xfrm>
              <a:prstGeom prst="rect">
                <a:avLst/>
              </a:prstGeom>
              <a:solidFill>
                <a:srgbClr val="E1E5E9"/>
              </a:solidFill>
              <a:ln w="9525">
                <a:noFill/>
                <a:miter lim="800000"/>
                <a:headEnd/>
                <a:tailEnd/>
              </a:ln>
            </p:spPr>
            <p:txBody>
              <a:bodyPr/>
              <a:lstStyle/>
              <a:p>
                <a:endParaRPr lang="en-US" i="1">
                  <a:latin typeface="Times New Roman" pitchFamily="18" charset="0"/>
                  <a:cs typeface="Times New Roman" pitchFamily="18" charset="0"/>
                </a:endParaRPr>
              </a:p>
            </p:txBody>
          </p:sp>
          <p:sp>
            <p:nvSpPr>
              <p:cNvPr id="90" name="Rectangle 44"/>
              <p:cNvSpPr>
                <a:spLocks noChangeArrowheads="1"/>
              </p:cNvSpPr>
              <p:nvPr/>
            </p:nvSpPr>
            <p:spPr bwMode="auto">
              <a:xfrm>
                <a:off x="1599" y="3695"/>
                <a:ext cx="2632" cy="165"/>
              </a:xfrm>
              <a:prstGeom prst="rect">
                <a:avLst/>
              </a:prstGeom>
              <a:noFill/>
              <a:ln w="9525">
                <a:noFill/>
                <a:miter lim="800000"/>
                <a:headEnd/>
                <a:tailEnd/>
              </a:ln>
            </p:spPr>
            <p:txBody>
              <a:bodyPr wrap="none" lIns="0" tIns="0" rIns="0" bIns="0">
                <a:spAutoFit/>
              </a:bodyPr>
              <a:lstStyle/>
              <a:p>
                <a:r>
                  <a:rPr lang="en-US" sz="1700" i="1">
                    <a:solidFill>
                      <a:srgbClr val="000000"/>
                    </a:solidFill>
                    <a:latin typeface="Times New Roman" pitchFamily="18" charset="0"/>
                    <a:cs typeface="Times New Roman" pitchFamily="18" charset="0"/>
                  </a:rPr>
                  <a:t>2. . . . leaves the quantity demanded unchanged.</a:t>
                </a:r>
                <a:endParaRPr lang="en-US" i="1">
                  <a:latin typeface="Times New Roman" pitchFamily="18" charset="0"/>
                  <a:cs typeface="Times New Roman" pitchFamily="18" charset="0"/>
                </a:endParaRPr>
              </a:p>
            </p:txBody>
          </p:sp>
        </p:grpSp>
      </p:grpSp>
      <p:sp>
        <p:nvSpPr>
          <p:cNvPr id="91" name="Rectangle 45"/>
          <p:cNvSpPr>
            <a:spLocks noChangeArrowheads="1"/>
          </p:cNvSpPr>
          <p:nvPr/>
        </p:nvSpPr>
        <p:spPr bwMode="auto">
          <a:xfrm>
            <a:off x="1303338" y="2035175"/>
            <a:ext cx="482504" cy="261610"/>
          </a:xfrm>
          <a:prstGeom prst="rect">
            <a:avLst/>
          </a:prstGeom>
          <a:noFill/>
          <a:ln w="9525">
            <a:noFill/>
            <a:miter lim="800000"/>
            <a:headEnd/>
            <a:tailEnd/>
          </a:ln>
        </p:spPr>
        <p:txBody>
          <a:bodyPr wrap="none" lIns="0" tIns="0" rIns="0" bIns="0">
            <a:spAutoFit/>
          </a:bodyPr>
          <a:lstStyle/>
          <a:p>
            <a:r>
              <a:rPr lang="en-US" sz="1700" b="1" i="1">
                <a:solidFill>
                  <a:srgbClr val="000000"/>
                </a:solidFill>
                <a:latin typeface="Times New Roman" pitchFamily="18" charset="0"/>
                <a:cs typeface="Times New Roman" pitchFamily="18" charset="0"/>
              </a:rPr>
              <a:t>Price</a:t>
            </a:r>
            <a:endParaRPr lang="en-US" i="1">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73"/>
                                        </p:tgtEl>
                                        <p:attrNameLst>
                                          <p:attrName>style.visibility</p:attrName>
                                        </p:attrNameLst>
                                      </p:cBhvr>
                                      <p:to>
                                        <p:strVal val="visible"/>
                                      </p:to>
                                    </p:set>
                                    <p:animEffect transition="in" filter="wipe(down)">
                                      <p:cBhvr>
                                        <p:cTn id="7" dur="500"/>
                                        <p:tgtEl>
                                          <p:spTgt spid="7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9"/>
                                        </p:tgtEl>
                                        <p:attrNameLst>
                                          <p:attrName>style.visibility</p:attrName>
                                        </p:attrNameLst>
                                      </p:cBhvr>
                                      <p:to>
                                        <p:strVal val="visible"/>
                                      </p:to>
                                    </p:set>
                                    <p:animEffect transition="in" filter="wipe(left)">
                                      <p:cBhvr>
                                        <p:cTn id="12" dur="500"/>
                                        <p:tgtEl>
                                          <p:spTgt spid="69"/>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288" fill="hold" grpId="0" nodeType="clickEffect">
                                  <p:stCondLst>
                                    <p:cond delay="0"/>
                                  </p:stCondLst>
                                  <p:childTnLst>
                                    <p:set>
                                      <p:cBhvr>
                                        <p:cTn id="16" dur="1" fill="hold">
                                          <p:stCondLst>
                                            <p:cond delay="0"/>
                                          </p:stCondLst>
                                        </p:cTn>
                                        <p:tgtEl>
                                          <p:spTgt spid="64"/>
                                        </p:tgtEl>
                                        <p:attrNameLst>
                                          <p:attrName>style.visibility</p:attrName>
                                        </p:attrNameLst>
                                      </p:cBhvr>
                                      <p:to>
                                        <p:strVal val="visible"/>
                                      </p:to>
                                    </p:set>
                                    <p:anim calcmode="lin" valueType="num">
                                      <p:cBhvr>
                                        <p:cTn id="17" dur="500" fill="hold"/>
                                        <p:tgtEl>
                                          <p:spTgt spid="64"/>
                                        </p:tgtEl>
                                        <p:attrNameLst>
                                          <p:attrName>ppt_w</p:attrName>
                                        </p:attrNameLst>
                                      </p:cBhvr>
                                      <p:tavLst>
                                        <p:tav tm="0">
                                          <p:val>
                                            <p:strVal val="4/3*#ppt_w"/>
                                          </p:val>
                                        </p:tav>
                                        <p:tav tm="100000">
                                          <p:val>
                                            <p:strVal val="#ppt_w"/>
                                          </p:val>
                                        </p:tav>
                                      </p:tavLst>
                                    </p:anim>
                                    <p:anim calcmode="lin" valueType="num">
                                      <p:cBhvr>
                                        <p:cTn id="18" dur="500" fill="hold"/>
                                        <p:tgtEl>
                                          <p:spTgt spid="64"/>
                                        </p:tgtEl>
                                        <p:attrNameLst>
                                          <p:attrName>ppt_h</p:attrName>
                                        </p:attrNameLst>
                                      </p:cBhvr>
                                      <p:tavLst>
                                        <p:tav tm="0">
                                          <p:val>
                                            <p:strVal val="4/3*#ppt_h"/>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79"/>
                                        </p:tgtEl>
                                        <p:attrNameLst>
                                          <p:attrName>style.visibility</p:attrName>
                                        </p:attrNameLst>
                                      </p:cBhvr>
                                      <p:to>
                                        <p:strVal val="visible"/>
                                      </p:to>
                                    </p:set>
                                    <p:animEffect transition="in" filter="wipe(up)">
                                      <p:cBhvr>
                                        <p:cTn id="23" dur="500"/>
                                        <p:tgtEl>
                                          <p:spTgt spid="79"/>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66"/>
                                        </p:tgtEl>
                                        <p:attrNameLst>
                                          <p:attrName>style.visibility</p:attrName>
                                        </p:attrNameLst>
                                      </p:cBhvr>
                                      <p:to>
                                        <p:strVal val="visible"/>
                                      </p:to>
                                    </p:set>
                                    <p:animEffect transition="in" filter="wipe(left)">
                                      <p:cBhvr>
                                        <p:cTn id="28" dur="500"/>
                                        <p:tgtEl>
                                          <p:spTgt spid="66"/>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1" fill="hold" nodeType="clickEffect">
                                  <p:stCondLst>
                                    <p:cond delay="0"/>
                                  </p:stCondLst>
                                  <p:childTnLst>
                                    <p:set>
                                      <p:cBhvr>
                                        <p:cTn id="32" dur="1" fill="hold">
                                          <p:stCondLst>
                                            <p:cond delay="0"/>
                                          </p:stCondLst>
                                        </p:cTn>
                                        <p:tgtEl>
                                          <p:spTgt spid="86"/>
                                        </p:tgtEl>
                                        <p:attrNameLst>
                                          <p:attrName>style.visibility</p:attrName>
                                        </p:attrNameLst>
                                      </p:cBhvr>
                                      <p:to>
                                        <p:strVal val="visible"/>
                                      </p:to>
                                    </p:set>
                                    <p:animEffect transition="in" filter="wipe(up)">
                                      <p:cBhvr>
                                        <p:cTn id="33" dur="500"/>
                                        <p:tgtEl>
                                          <p:spTgt spid="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i="1" dirty="0" smtClean="0">
                <a:solidFill>
                  <a:srgbClr val="000000"/>
                </a:solidFill>
                <a:latin typeface="Andalus" pitchFamily="18" charset="-78"/>
                <a:cs typeface="Andalus" pitchFamily="18" charset="-78"/>
              </a:rPr>
              <a:t>Elastic Demand: Elasticity Is Greater Than 1</a:t>
            </a:r>
            <a:endParaRPr lang="en-US" i="1" dirty="0">
              <a:latin typeface="Andalus" pitchFamily="18" charset="-78"/>
              <a:cs typeface="Andalus" pitchFamily="18" charset="-78"/>
            </a:endParaRPr>
          </a:p>
        </p:txBody>
      </p:sp>
      <p:sp>
        <p:nvSpPr>
          <p:cNvPr id="3" name="Content Placeholder 2"/>
          <p:cNvSpPr>
            <a:spLocks noGrp="1"/>
          </p:cNvSpPr>
          <p:nvPr>
            <p:ph idx="1"/>
          </p:nvPr>
        </p:nvSpPr>
        <p:spPr/>
        <p:txBody>
          <a:bodyPr/>
          <a:lstStyle/>
          <a:p>
            <a:endParaRPr lang="en-US"/>
          </a:p>
        </p:txBody>
      </p:sp>
      <p:sp>
        <p:nvSpPr>
          <p:cNvPr id="6" name="Rectangle 4"/>
          <p:cNvSpPr>
            <a:spLocks noChangeArrowheads="1"/>
          </p:cNvSpPr>
          <p:nvPr/>
        </p:nvSpPr>
        <p:spPr bwMode="auto">
          <a:xfrm>
            <a:off x="2128838" y="2019300"/>
            <a:ext cx="5862637" cy="3300413"/>
          </a:xfrm>
          <a:prstGeom prst="rect">
            <a:avLst/>
          </a:prstGeom>
          <a:solidFill>
            <a:srgbClr val="F3F6F9"/>
          </a:solidFill>
          <a:ln w="261938">
            <a:solidFill>
              <a:srgbClr val="F3F6F9"/>
            </a:solidFill>
            <a:miter lim="800000"/>
            <a:headEnd/>
            <a:tailEnd/>
          </a:ln>
        </p:spPr>
        <p:txBody>
          <a:bodyPr/>
          <a:lstStyle/>
          <a:p>
            <a:endParaRPr lang="en-US"/>
          </a:p>
        </p:txBody>
      </p:sp>
      <p:sp>
        <p:nvSpPr>
          <p:cNvPr id="7" name="Rectangle 5"/>
          <p:cNvSpPr>
            <a:spLocks noChangeArrowheads="1"/>
          </p:cNvSpPr>
          <p:nvPr/>
        </p:nvSpPr>
        <p:spPr bwMode="auto">
          <a:xfrm>
            <a:off x="2128838" y="2019300"/>
            <a:ext cx="5862637" cy="3300413"/>
          </a:xfrm>
          <a:prstGeom prst="rect">
            <a:avLst/>
          </a:prstGeom>
          <a:solidFill>
            <a:srgbClr val="F2F4F8"/>
          </a:solidFill>
          <a:ln w="238125">
            <a:solidFill>
              <a:srgbClr val="F2F4F8"/>
            </a:solidFill>
            <a:miter lim="800000"/>
            <a:headEnd/>
            <a:tailEnd/>
          </a:ln>
        </p:spPr>
        <p:txBody>
          <a:bodyPr/>
          <a:lstStyle/>
          <a:p>
            <a:endParaRPr lang="en-US"/>
          </a:p>
        </p:txBody>
      </p:sp>
      <p:sp>
        <p:nvSpPr>
          <p:cNvPr id="8" name="Rectangle 6"/>
          <p:cNvSpPr>
            <a:spLocks noChangeArrowheads="1"/>
          </p:cNvSpPr>
          <p:nvPr/>
        </p:nvSpPr>
        <p:spPr bwMode="auto">
          <a:xfrm>
            <a:off x="2128838" y="2019300"/>
            <a:ext cx="5862637" cy="3300413"/>
          </a:xfrm>
          <a:prstGeom prst="rect">
            <a:avLst/>
          </a:prstGeom>
          <a:solidFill>
            <a:srgbClr val="F1F4F7"/>
          </a:solidFill>
          <a:ln w="214313">
            <a:solidFill>
              <a:srgbClr val="F1F4F7"/>
            </a:solidFill>
            <a:miter lim="800000"/>
            <a:headEnd/>
            <a:tailEnd/>
          </a:ln>
        </p:spPr>
        <p:txBody>
          <a:bodyPr/>
          <a:lstStyle/>
          <a:p>
            <a:endParaRPr lang="en-US"/>
          </a:p>
        </p:txBody>
      </p:sp>
      <p:sp>
        <p:nvSpPr>
          <p:cNvPr id="9" name="Rectangle 7"/>
          <p:cNvSpPr>
            <a:spLocks noChangeArrowheads="1"/>
          </p:cNvSpPr>
          <p:nvPr/>
        </p:nvSpPr>
        <p:spPr bwMode="auto">
          <a:xfrm>
            <a:off x="2128838" y="2019300"/>
            <a:ext cx="5862637" cy="3300413"/>
          </a:xfrm>
          <a:prstGeom prst="rect">
            <a:avLst/>
          </a:prstGeom>
          <a:solidFill>
            <a:srgbClr val="F0F2F5"/>
          </a:solidFill>
          <a:ln w="190500">
            <a:solidFill>
              <a:srgbClr val="F0F2F5"/>
            </a:solidFill>
            <a:miter lim="800000"/>
            <a:headEnd/>
            <a:tailEnd/>
          </a:ln>
        </p:spPr>
        <p:txBody>
          <a:bodyPr/>
          <a:lstStyle/>
          <a:p>
            <a:endParaRPr lang="en-US"/>
          </a:p>
        </p:txBody>
      </p:sp>
      <p:sp>
        <p:nvSpPr>
          <p:cNvPr id="10" name="Rectangle 8"/>
          <p:cNvSpPr>
            <a:spLocks noChangeArrowheads="1"/>
          </p:cNvSpPr>
          <p:nvPr/>
        </p:nvSpPr>
        <p:spPr bwMode="auto">
          <a:xfrm>
            <a:off x="2128838" y="2019300"/>
            <a:ext cx="5862637" cy="3300413"/>
          </a:xfrm>
          <a:prstGeom prst="rect">
            <a:avLst/>
          </a:prstGeom>
          <a:solidFill>
            <a:srgbClr val="EEF1F4"/>
          </a:solidFill>
          <a:ln w="166688">
            <a:solidFill>
              <a:srgbClr val="EEF1F4"/>
            </a:solidFill>
            <a:miter lim="800000"/>
            <a:headEnd/>
            <a:tailEnd/>
          </a:ln>
        </p:spPr>
        <p:txBody>
          <a:bodyPr/>
          <a:lstStyle/>
          <a:p>
            <a:endParaRPr lang="en-US"/>
          </a:p>
        </p:txBody>
      </p:sp>
      <p:sp>
        <p:nvSpPr>
          <p:cNvPr id="11" name="Rectangle 9"/>
          <p:cNvSpPr>
            <a:spLocks noChangeArrowheads="1"/>
          </p:cNvSpPr>
          <p:nvPr/>
        </p:nvSpPr>
        <p:spPr bwMode="auto">
          <a:xfrm>
            <a:off x="2128838" y="2019300"/>
            <a:ext cx="5862637" cy="3300413"/>
          </a:xfrm>
          <a:prstGeom prst="rect">
            <a:avLst/>
          </a:prstGeom>
          <a:solidFill>
            <a:srgbClr val="EDEFF3"/>
          </a:solidFill>
          <a:ln w="142875">
            <a:solidFill>
              <a:srgbClr val="EDEFF3"/>
            </a:solidFill>
            <a:miter lim="800000"/>
            <a:headEnd/>
            <a:tailEnd/>
          </a:ln>
        </p:spPr>
        <p:txBody>
          <a:bodyPr/>
          <a:lstStyle/>
          <a:p>
            <a:endParaRPr lang="en-US"/>
          </a:p>
        </p:txBody>
      </p:sp>
      <p:sp>
        <p:nvSpPr>
          <p:cNvPr id="12" name="Rectangle 10"/>
          <p:cNvSpPr>
            <a:spLocks noChangeArrowheads="1"/>
          </p:cNvSpPr>
          <p:nvPr/>
        </p:nvSpPr>
        <p:spPr bwMode="auto">
          <a:xfrm>
            <a:off x="2128838" y="2019300"/>
            <a:ext cx="5862637" cy="3300413"/>
          </a:xfrm>
          <a:prstGeom prst="rect">
            <a:avLst/>
          </a:prstGeom>
          <a:solidFill>
            <a:srgbClr val="EBEEF2"/>
          </a:solidFill>
          <a:ln w="119063">
            <a:solidFill>
              <a:srgbClr val="EBEEF2"/>
            </a:solidFill>
            <a:miter lim="800000"/>
            <a:headEnd/>
            <a:tailEnd/>
          </a:ln>
        </p:spPr>
        <p:txBody>
          <a:bodyPr/>
          <a:lstStyle/>
          <a:p>
            <a:endParaRPr lang="en-US"/>
          </a:p>
        </p:txBody>
      </p:sp>
      <p:sp>
        <p:nvSpPr>
          <p:cNvPr id="13" name="Rectangle 11"/>
          <p:cNvSpPr>
            <a:spLocks noChangeArrowheads="1"/>
          </p:cNvSpPr>
          <p:nvPr/>
        </p:nvSpPr>
        <p:spPr bwMode="auto">
          <a:xfrm>
            <a:off x="2128838" y="2019300"/>
            <a:ext cx="5862637" cy="3300413"/>
          </a:xfrm>
          <a:prstGeom prst="rect">
            <a:avLst/>
          </a:prstGeom>
          <a:solidFill>
            <a:srgbClr val="EAECF1"/>
          </a:solidFill>
          <a:ln w="95250">
            <a:solidFill>
              <a:srgbClr val="EAECF1"/>
            </a:solidFill>
            <a:miter lim="800000"/>
            <a:headEnd/>
            <a:tailEnd/>
          </a:ln>
        </p:spPr>
        <p:txBody>
          <a:bodyPr/>
          <a:lstStyle/>
          <a:p>
            <a:endParaRPr lang="en-US"/>
          </a:p>
        </p:txBody>
      </p:sp>
      <p:sp>
        <p:nvSpPr>
          <p:cNvPr id="14" name="Rectangle 12"/>
          <p:cNvSpPr>
            <a:spLocks noChangeArrowheads="1"/>
          </p:cNvSpPr>
          <p:nvPr/>
        </p:nvSpPr>
        <p:spPr bwMode="auto">
          <a:xfrm>
            <a:off x="2128838" y="2019300"/>
            <a:ext cx="5862637" cy="3300413"/>
          </a:xfrm>
          <a:prstGeom prst="rect">
            <a:avLst/>
          </a:prstGeom>
          <a:solidFill>
            <a:srgbClr val="E9EBF0"/>
          </a:solidFill>
          <a:ln w="71438">
            <a:solidFill>
              <a:srgbClr val="E9EBF0"/>
            </a:solidFill>
            <a:miter lim="800000"/>
            <a:headEnd/>
            <a:tailEnd/>
          </a:ln>
        </p:spPr>
        <p:txBody>
          <a:bodyPr/>
          <a:lstStyle/>
          <a:p>
            <a:endParaRPr lang="en-US"/>
          </a:p>
        </p:txBody>
      </p:sp>
      <p:sp>
        <p:nvSpPr>
          <p:cNvPr id="15" name="Rectangle 13"/>
          <p:cNvSpPr>
            <a:spLocks noChangeArrowheads="1"/>
          </p:cNvSpPr>
          <p:nvPr/>
        </p:nvSpPr>
        <p:spPr bwMode="auto">
          <a:xfrm>
            <a:off x="2128838" y="2019300"/>
            <a:ext cx="5862637" cy="3300413"/>
          </a:xfrm>
          <a:prstGeom prst="rect">
            <a:avLst/>
          </a:prstGeom>
          <a:solidFill>
            <a:srgbClr val="E7EAEF"/>
          </a:solidFill>
          <a:ln w="47625">
            <a:solidFill>
              <a:srgbClr val="E7EAEF"/>
            </a:solidFill>
            <a:miter lim="800000"/>
            <a:headEnd/>
            <a:tailEnd/>
          </a:ln>
        </p:spPr>
        <p:txBody>
          <a:bodyPr/>
          <a:lstStyle/>
          <a:p>
            <a:endParaRPr lang="en-US"/>
          </a:p>
        </p:txBody>
      </p:sp>
      <p:sp>
        <p:nvSpPr>
          <p:cNvPr id="16" name="Rectangle 14"/>
          <p:cNvSpPr>
            <a:spLocks noChangeArrowheads="1"/>
          </p:cNvSpPr>
          <p:nvPr/>
        </p:nvSpPr>
        <p:spPr bwMode="auto">
          <a:xfrm>
            <a:off x="2128838" y="2019300"/>
            <a:ext cx="5862637" cy="3300413"/>
          </a:xfrm>
          <a:prstGeom prst="rect">
            <a:avLst/>
          </a:prstGeom>
          <a:solidFill>
            <a:srgbClr val="E6E9EF"/>
          </a:solidFill>
          <a:ln w="23813">
            <a:solidFill>
              <a:srgbClr val="E6E9EF"/>
            </a:solidFill>
            <a:miter lim="800000"/>
            <a:headEnd/>
            <a:tailEnd/>
          </a:ln>
        </p:spPr>
        <p:txBody>
          <a:bodyPr/>
          <a:lstStyle/>
          <a:p>
            <a:endParaRPr lang="en-US"/>
          </a:p>
        </p:txBody>
      </p:sp>
      <p:sp>
        <p:nvSpPr>
          <p:cNvPr id="17" name="Line 15"/>
          <p:cNvSpPr>
            <a:spLocks noChangeShapeType="1"/>
          </p:cNvSpPr>
          <p:nvPr/>
        </p:nvSpPr>
        <p:spPr bwMode="auto">
          <a:xfrm>
            <a:off x="1700213" y="3198813"/>
            <a:ext cx="1587" cy="1587"/>
          </a:xfrm>
          <a:prstGeom prst="line">
            <a:avLst/>
          </a:prstGeom>
          <a:noFill/>
          <a:ln w="23813">
            <a:solidFill>
              <a:srgbClr val="000000"/>
            </a:solidFill>
            <a:round/>
            <a:headEnd/>
            <a:tailEnd/>
          </a:ln>
        </p:spPr>
        <p:txBody>
          <a:bodyPr/>
          <a:lstStyle/>
          <a:p>
            <a:endParaRPr lang="en-US"/>
          </a:p>
        </p:txBody>
      </p:sp>
      <p:sp>
        <p:nvSpPr>
          <p:cNvPr id="18" name="Rectangle 16"/>
          <p:cNvSpPr>
            <a:spLocks noChangeArrowheads="1"/>
          </p:cNvSpPr>
          <p:nvPr/>
        </p:nvSpPr>
        <p:spPr bwMode="auto">
          <a:xfrm>
            <a:off x="2009775" y="1922463"/>
            <a:ext cx="5862638" cy="3300412"/>
          </a:xfrm>
          <a:prstGeom prst="rect">
            <a:avLst/>
          </a:prstGeom>
          <a:solidFill>
            <a:srgbClr val="FFFFFF"/>
          </a:solidFill>
          <a:ln w="9525">
            <a:noFill/>
            <a:miter lim="800000"/>
            <a:headEnd/>
            <a:tailEnd/>
          </a:ln>
        </p:spPr>
        <p:txBody>
          <a:bodyPr/>
          <a:lstStyle/>
          <a:p>
            <a:endParaRPr lang="en-US"/>
          </a:p>
        </p:txBody>
      </p:sp>
      <p:sp>
        <p:nvSpPr>
          <p:cNvPr id="19" name="Freeform 17"/>
          <p:cNvSpPr>
            <a:spLocks/>
          </p:cNvSpPr>
          <p:nvPr/>
        </p:nvSpPr>
        <p:spPr bwMode="auto">
          <a:xfrm>
            <a:off x="2009775" y="1922463"/>
            <a:ext cx="5862638" cy="3300412"/>
          </a:xfrm>
          <a:custGeom>
            <a:avLst/>
            <a:gdLst/>
            <a:ahLst/>
            <a:cxnLst>
              <a:cxn ang="0">
                <a:pos x="0" y="0"/>
              </a:cxn>
              <a:cxn ang="0">
                <a:pos x="0" y="2079"/>
              </a:cxn>
              <a:cxn ang="0">
                <a:pos x="3693" y="2079"/>
              </a:cxn>
            </a:cxnLst>
            <a:rect l="0" t="0" r="r" b="b"/>
            <a:pathLst>
              <a:path w="3693" h="2079">
                <a:moveTo>
                  <a:pt x="0" y="0"/>
                </a:moveTo>
                <a:lnTo>
                  <a:pt x="0" y="2079"/>
                </a:lnTo>
                <a:lnTo>
                  <a:pt x="3693" y="2079"/>
                </a:lnTo>
              </a:path>
            </a:pathLst>
          </a:custGeom>
          <a:noFill/>
          <a:ln w="23813">
            <a:solidFill>
              <a:srgbClr val="000000"/>
            </a:solidFill>
            <a:prstDash val="solid"/>
            <a:round/>
            <a:headEnd/>
            <a:tailEnd/>
          </a:ln>
        </p:spPr>
        <p:txBody>
          <a:bodyPr/>
          <a:lstStyle/>
          <a:p>
            <a:endParaRPr lang="en-US"/>
          </a:p>
        </p:txBody>
      </p:sp>
      <p:sp>
        <p:nvSpPr>
          <p:cNvPr id="20" name="Line 18"/>
          <p:cNvSpPr>
            <a:spLocks noChangeShapeType="1"/>
          </p:cNvSpPr>
          <p:nvPr/>
        </p:nvSpPr>
        <p:spPr bwMode="auto">
          <a:xfrm>
            <a:off x="1843088" y="3089275"/>
            <a:ext cx="3175" cy="217488"/>
          </a:xfrm>
          <a:prstGeom prst="line">
            <a:avLst/>
          </a:prstGeom>
          <a:noFill/>
          <a:ln w="23876">
            <a:solidFill>
              <a:srgbClr val="000000"/>
            </a:solidFill>
            <a:round/>
            <a:headEnd type="stealth" w="med" len="med"/>
            <a:tailEnd/>
          </a:ln>
          <a:effectLst/>
        </p:spPr>
        <p:txBody>
          <a:bodyPr/>
          <a:lstStyle/>
          <a:p>
            <a:endParaRPr lang="en-US"/>
          </a:p>
        </p:txBody>
      </p:sp>
      <p:sp>
        <p:nvSpPr>
          <p:cNvPr id="21" name="Line 19"/>
          <p:cNvSpPr>
            <a:spLocks noChangeShapeType="1"/>
          </p:cNvSpPr>
          <p:nvPr/>
        </p:nvSpPr>
        <p:spPr bwMode="auto">
          <a:xfrm>
            <a:off x="4059238" y="5418138"/>
            <a:ext cx="1001712" cy="1587"/>
          </a:xfrm>
          <a:prstGeom prst="line">
            <a:avLst/>
          </a:prstGeom>
          <a:noFill/>
          <a:ln w="23876">
            <a:solidFill>
              <a:srgbClr val="000000"/>
            </a:solidFill>
            <a:round/>
            <a:headEnd type="stealth" w="med" len="med"/>
            <a:tailEnd/>
          </a:ln>
          <a:effectLst/>
        </p:spPr>
        <p:txBody>
          <a:bodyPr/>
          <a:lstStyle/>
          <a:p>
            <a:endParaRPr lang="en-US"/>
          </a:p>
        </p:txBody>
      </p:sp>
      <p:grpSp>
        <p:nvGrpSpPr>
          <p:cNvPr id="23" name="Group 21"/>
          <p:cNvGrpSpPr>
            <a:grpSpLocks/>
          </p:cNvGrpSpPr>
          <p:nvPr/>
        </p:nvGrpSpPr>
        <p:grpSpPr bwMode="auto">
          <a:xfrm>
            <a:off x="2582863" y="2255838"/>
            <a:ext cx="4867275" cy="1376362"/>
            <a:chOff x="1627" y="1421"/>
            <a:chExt cx="3066" cy="867"/>
          </a:xfrm>
        </p:grpSpPr>
        <p:sp>
          <p:nvSpPr>
            <p:cNvPr id="24" name="Freeform 22"/>
            <p:cNvSpPr>
              <a:spLocks/>
            </p:cNvSpPr>
            <p:nvPr/>
          </p:nvSpPr>
          <p:spPr bwMode="auto">
            <a:xfrm>
              <a:off x="1627" y="1421"/>
              <a:ext cx="2461" cy="804"/>
            </a:xfrm>
            <a:custGeom>
              <a:avLst/>
              <a:gdLst/>
              <a:ahLst/>
              <a:cxnLst>
                <a:cxn ang="0">
                  <a:pos x="0" y="0"/>
                </a:cxn>
                <a:cxn ang="0">
                  <a:pos x="164" y="65"/>
                </a:cxn>
              </a:cxnLst>
              <a:rect l="0" t="0" r="r" b="b"/>
              <a:pathLst>
                <a:path w="164" h="65">
                  <a:moveTo>
                    <a:pt x="0" y="0"/>
                  </a:moveTo>
                  <a:cubicBezTo>
                    <a:pt x="33" y="46"/>
                    <a:pt x="111" y="64"/>
                    <a:pt x="164" y="65"/>
                  </a:cubicBezTo>
                </a:path>
              </a:pathLst>
            </a:custGeom>
            <a:noFill/>
            <a:ln w="71438">
              <a:solidFill>
                <a:srgbClr val="004C9F"/>
              </a:solidFill>
              <a:prstDash val="solid"/>
              <a:round/>
              <a:headEnd/>
              <a:tailEnd/>
            </a:ln>
          </p:spPr>
          <p:txBody>
            <a:bodyPr/>
            <a:lstStyle/>
            <a:p>
              <a:endParaRPr lang="en-US"/>
            </a:p>
          </p:txBody>
        </p:sp>
        <p:sp>
          <p:nvSpPr>
            <p:cNvPr id="25" name="Rectangle 23"/>
            <p:cNvSpPr>
              <a:spLocks noChangeArrowheads="1"/>
            </p:cNvSpPr>
            <p:nvPr/>
          </p:nvSpPr>
          <p:spPr bwMode="auto">
            <a:xfrm>
              <a:off x="4178" y="2125"/>
              <a:ext cx="515"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Demand</a:t>
              </a:r>
              <a:endParaRPr lang="en-US"/>
            </a:p>
          </p:txBody>
        </p:sp>
      </p:grpSp>
      <p:sp>
        <p:nvSpPr>
          <p:cNvPr id="26" name="Rectangle 24"/>
          <p:cNvSpPr>
            <a:spLocks noChangeArrowheads="1"/>
          </p:cNvSpPr>
          <p:nvPr/>
        </p:nvSpPr>
        <p:spPr bwMode="auto">
          <a:xfrm>
            <a:off x="6846888" y="5272088"/>
            <a:ext cx="876300" cy="258762"/>
          </a:xfrm>
          <a:prstGeom prst="rect">
            <a:avLst/>
          </a:prstGeom>
          <a:noFill/>
          <a:ln w="9525">
            <a:noFill/>
            <a:miter lim="800000"/>
            <a:headEnd/>
            <a:tailEnd/>
          </a:ln>
        </p:spPr>
        <p:txBody>
          <a:bodyPr wrap="none" lIns="0" tIns="0" rIns="0" bIns="0">
            <a:spAutoFit/>
          </a:bodyPr>
          <a:lstStyle/>
          <a:p>
            <a:r>
              <a:rPr lang="en-US" sz="1700" b="1">
                <a:solidFill>
                  <a:srgbClr val="000000"/>
                </a:solidFill>
                <a:latin typeface="Arial" charset="0"/>
              </a:rPr>
              <a:t>Quantity</a:t>
            </a:r>
            <a:endParaRPr lang="en-US"/>
          </a:p>
        </p:txBody>
      </p:sp>
      <p:grpSp>
        <p:nvGrpSpPr>
          <p:cNvPr id="27" name="Group 25"/>
          <p:cNvGrpSpPr>
            <a:grpSpLocks/>
          </p:cNvGrpSpPr>
          <p:nvPr/>
        </p:nvGrpSpPr>
        <p:grpSpPr bwMode="auto">
          <a:xfrm>
            <a:off x="1768475" y="3294063"/>
            <a:ext cx="3729038" cy="2243137"/>
            <a:chOff x="1114" y="2075"/>
            <a:chExt cx="2349" cy="1413"/>
          </a:xfrm>
        </p:grpSpPr>
        <p:sp>
          <p:nvSpPr>
            <p:cNvPr id="28" name="Freeform 26"/>
            <p:cNvSpPr>
              <a:spLocks/>
            </p:cNvSpPr>
            <p:nvPr/>
          </p:nvSpPr>
          <p:spPr bwMode="auto">
            <a:xfrm>
              <a:off x="1266" y="2163"/>
              <a:ext cx="2102" cy="1127"/>
            </a:xfrm>
            <a:custGeom>
              <a:avLst/>
              <a:gdLst/>
              <a:ahLst/>
              <a:cxnLst>
                <a:cxn ang="0">
                  <a:pos x="2102" y="1127"/>
                </a:cxn>
                <a:cxn ang="0">
                  <a:pos x="2102" y="0"/>
                </a:cxn>
                <a:cxn ang="0">
                  <a:pos x="0" y="0"/>
                </a:cxn>
              </a:cxnLst>
              <a:rect l="0" t="0" r="r" b="b"/>
              <a:pathLst>
                <a:path w="2102" h="1127">
                  <a:moveTo>
                    <a:pt x="2102" y="1127"/>
                  </a:moveTo>
                  <a:lnTo>
                    <a:pt x="2102" y="0"/>
                  </a:lnTo>
                  <a:lnTo>
                    <a:pt x="0" y="0"/>
                  </a:lnTo>
                </a:path>
              </a:pathLst>
            </a:custGeom>
            <a:noFill/>
            <a:ln w="23813" cap="flat">
              <a:solidFill>
                <a:schemeClr val="tx1"/>
              </a:solidFill>
              <a:prstDash val="sysDot"/>
              <a:round/>
              <a:headEnd/>
              <a:tailEnd/>
            </a:ln>
          </p:spPr>
          <p:txBody>
            <a:bodyPr/>
            <a:lstStyle/>
            <a:p>
              <a:endParaRPr lang="en-US"/>
            </a:p>
          </p:txBody>
        </p:sp>
        <p:sp>
          <p:nvSpPr>
            <p:cNvPr id="29" name="Rectangle 27"/>
            <p:cNvSpPr>
              <a:spLocks noChangeArrowheads="1"/>
            </p:cNvSpPr>
            <p:nvPr/>
          </p:nvSpPr>
          <p:spPr bwMode="auto">
            <a:xfrm>
              <a:off x="1114" y="2075"/>
              <a:ext cx="76"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4</a:t>
              </a:r>
              <a:endParaRPr lang="en-US"/>
            </a:p>
          </p:txBody>
        </p:sp>
        <p:sp>
          <p:nvSpPr>
            <p:cNvPr id="30" name="Rectangle 28"/>
            <p:cNvSpPr>
              <a:spLocks noChangeArrowheads="1"/>
            </p:cNvSpPr>
            <p:nvPr/>
          </p:nvSpPr>
          <p:spPr bwMode="auto">
            <a:xfrm>
              <a:off x="3235" y="3325"/>
              <a:ext cx="228"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100</a:t>
              </a:r>
              <a:endParaRPr lang="en-US"/>
            </a:p>
          </p:txBody>
        </p:sp>
      </p:grpSp>
      <p:sp>
        <p:nvSpPr>
          <p:cNvPr id="31" name="Rectangle 29"/>
          <p:cNvSpPr>
            <a:spLocks noChangeArrowheads="1"/>
          </p:cNvSpPr>
          <p:nvPr/>
        </p:nvSpPr>
        <p:spPr bwMode="auto">
          <a:xfrm>
            <a:off x="1776413" y="5278438"/>
            <a:ext cx="120650" cy="258762"/>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0</a:t>
            </a:r>
            <a:endParaRPr lang="en-US"/>
          </a:p>
        </p:txBody>
      </p:sp>
      <p:sp>
        <p:nvSpPr>
          <p:cNvPr id="32" name="Rectangle 30"/>
          <p:cNvSpPr>
            <a:spLocks noChangeArrowheads="1"/>
          </p:cNvSpPr>
          <p:nvPr/>
        </p:nvSpPr>
        <p:spPr bwMode="auto">
          <a:xfrm>
            <a:off x="1284288" y="1858963"/>
            <a:ext cx="530225" cy="258762"/>
          </a:xfrm>
          <a:prstGeom prst="rect">
            <a:avLst/>
          </a:prstGeom>
          <a:noFill/>
          <a:ln w="9525">
            <a:noFill/>
            <a:miter lim="800000"/>
            <a:headEnd/>
            <a:tailEnd/>
          </a:ln>
        </p:spPr>
        <p:txBody>
          <a:bodyPr wrap="none" lIns="0" tIns="0" rIns="0" bIns="0">
            <a:spAutoFit/>
          </a:bodyPr>
          <a:lstStyle/>
          <a:p>
            <a:r>
              <a:rPr lang="en-US" sz="1700" b="1">
                <a:solidFill>
                  <a:srgbClr val="000000"/>
                </a:solidFill>
                <a:latin typeface="Arial" charset="0"/>
              </a:rPr>
              <a:t>Price</a:t>
            </a:r>
            <a:endParaRPr lang="en-US"/>
          </a:p>
        </p:txBody>
      </p:sp>
      <p:grpSp>
        <p:nvGrpSpPr>
          <p:cNvPr id="33" name="Group 31"/>
          <p:cNvGrpSpPr>
            <a:grpSpLocks/>
          </p:cNvGrpSpPr>
          <p:nvPr/>
        </p:nvGrpSpPr>
        <p:grpSpPr bwMode="auto">
          <a:xfrm>
            <a:off x="1625600" y="2857500"/>
            <a:ext cx="2159000" cy="2679700"/>
            <a:chOff x="1024" y="1800"/>
            <a:chExt cx="1360" cy="1688"/>
          </a:xfrm>
        </p:grpSpPr>
        <p:sp>
          <p:nvSpPr>
            <p:cNvPr id="34" name="Freeform 32"/>
            <p:cNvSpPr>
              <a:spLocks/>
            </p:cNvSpPr>
            <p:nvPr/>
          </p:nvSpPr>
          <p:spPr bwMode="auto">
            <a:xfrm>
              <a:off x="1266" y="1879"/>
              <a:ext cx="1051" cy="1411"/>
            </a:xfrm>
            <a:custGeom>
              <a:avLst/>
              <a:gdLst/>
              <a:ahLst/>
              <a:cxnLst>
                <a:cxn ang="0">
                  <a:pos x="1051" y="1411"/>
                </a:cxn>
                <a:cxn ang="0">
                  <a:pos x="1051" y="0"/>
                </a:cxn>
                <a:cxn ang="0">
                  <a:pos x="0" y="0"/>
                </a:cxn>
              </a:cxnLst>
              <a:rect l="0" t="0" r="r" b="b"/>
              <a:pathLst>
                <a:path w="1051" h="1411">
                  <a:moveTo>
                    <a:pt x="1051" y="1411"/>
                  </a:moveTo>
                  <a:lnTo>
                    <a:pt x="1051" y="0"/>
                  </a:lnTo>
                  <a:lnTo>
                    <a:pt x="0" y="0"/>
                  </a:lnTo>
                </a:path>
              </a:pathLst>
            </a:custGeom>
            <a:noFill/>
            <a:ln w="23813" cap="flat">
              <a:solidFill>
                <a:schemeClr val="tx1"/>
              </a:solidFill>
              <a:prstDash val="sysDot"/>
              <a:round/>
              <a:headEnd/>
              <a:tailEnd/>
            </a:ln>
          </p:spPr>
          <p:txBody>
            <a:bodyPr/>
            <a:lstStyle/>
            <a:p>
              <a:endParaRPr lang="en-US"/>
            </a:p>
          </p:txBody>
        </p:sp>
        <p:sp>
          <p:nvSpPr>
            <p:cNvPr id="35" name="Rectangle 33"/>
            <p:cNvSpPr>
              <a:spLocks noChangeArrowheads="1"/>
            </p:cNvSpPr>
            <p:nvPr/>
          </p:nvSpPr>
          <p:spPr bwMode="auto">
            <a:xfrm>
              <a:off x="1024" y="1800"/>
              <a:ext cx="152"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$5</a:t>
              </a:r>
              <a:endParaRPr lang="en-US"/>
            </a:p>
          </p:txBody>
        </p:sp>
        <p:sp>
          <p:nvSpPr>
            <p:cNvPr id="36" name="Rectangle 34"/>
            <p:cNvSpPr>
              <a:spLocks noChangeArrowheads="1"/>
            </p:cNvSpPr>
            <p:nvPr/>
          </p:nvSpPr>
          <p:spPr bwMode="auto">
            <a:xfrm>
              <a:off x="2232" y="3325"/>
              <a:ext cx="152"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50</a:t>
              </a:r>
              <a:endParaRPr lang="en-US"/>
            </a:p>
          </p:txBody>
        </p:sp>
      </p:grpSp>
      <p:grpSp>
        <p:nvGrpSpPr>
          <p:cNvPr id="37" name="Group 35"/>
          <p:cNvGrpSpPr>
            <a:grpSpLocks/>
          </p:cNvGrpSpPr>
          <p:nvPr/>
        </p:nvGrpSpPr>
        <p:grpSpPr bwMode="auto">
          <a:xfrm>
            <a:off x="509588" y="3257550"/>
            <a:ext cx="1333500" cy="1238250"/>
            <a:chOff x="321" y="2052"/>
            <a:chExt cx="840" cy="780"/>
          </a:xfrm>
        </p:grpSpPr>
        <p:sp>
          <p:nvSpPr>
            <p:cNvPr id="38" name="Line 36"/>
            <p:cNvSpPr>
              <a:spLocks noChangeShapeType="1"/>
            </p:cNvSpPr>
            <p:nvPr/>
          </p:nvSpPr>
          <p:spPr bwMode="auto">
            <a:xfrm flipV="1">
              <a:off x="741" y="2052"/>
              <a:ext cx="360" cy="297"/>
            </a:xfrm>
            <a:prstGeom prst="line">
              <a:avLst/>
            </a:prstGeom>
            <a:noFill/>
            <a:ln w="23813">
              <a:solidFill>
                <a:srgbClr val="000000"/>
              </a:solidFill>
              <a:round/>
              <a:headEnd/>
              <a:tailEnd/>
            </a:ln>
          </p:spPr>
          <p:txBody>
            <a:bodyPr/>
            <a:lstStyle/>
            <a:p>
              <a:endParaRPr lang="en-US"/>
            </a:p>
          </p:txBody>
        </p:sp>
        <p:grpSp>
          <p:nvGrpSpPr>
            <p:cNvPr id="39" name="Group 37"/>
            <p:cNvGrpSpPr>
              <a:grpSpLocks/>
            </p:cNvGrpSpPr>
            <p:nvPr/>
          </p:nvGrpSpPr>
          <p:grpSpPr bwMode="auto">
            <a:xfrm>
              <a:off x="321" y="2310"/>
              <a:ext cx="840" cy="522"/>
              <a:chOff x="321" y="2310"/>
              <a:chExt cx="840" cy="522"/>
            </a:xfrm>
          </p:grpSpPr>
          <p:sp>
            <p:nvSpPr>
              <p:cNvPr id="40" name="Rectangle 38"/>
              <p:cNvSpPr>
                <a:spLocks noChangeArrowheads="1"/>
              </p:cNvSpPr>
              <p:nvPr/>
            </p:nvSpPr>
            <p:spPr bwMode="auto">
              <a:xfrm>
                <a:off x="321" y="2312"/>
                <a:ext cx="840" cy="520"/>
              </a:xfrm>
              <a:prstGeom prst="rect">
                <a:avLst/>
              </a:prstGeom>
              <a:solidFill>
                <a:srgbClr val="E1E5E9"/>
              </a:solidFill>
              <a:ln w="9525">
                <a:noFill/>
                <a:miter lim="800000"/>
                <a:headEnd/>
                <a:tailEnd/>
              </a:ln>
            </p:spPr>
            <p:txBody>
              <a:bodyPr/>
              <a:lstStyle/>
              <a:p>
                <a:endParaRPr lang="en-US"/>
              </a:p>
            </p:txBody>
          </p:sp>
          <p:sp>
            <p:nvSpPr>
              <p:cNvPr id="41" name="Rectangle 39"/>
              <p:cNvSpPr>
                <a:spLocks noChangeArrowheads="1"/>
              </p:cNvSpPr>
              <p:nvPr/>
            </p:nvSpPr>
            <p:spPr bwMode="auto">
              <a:xfrm>
                <a:off x="360" y="2310"/>
                <a:ext cx="554"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1. A 22%</a:t>
                </a:r>
                <a:endParaRPr lang="en-US"/>
              </a:p>
            </p:txBody>
          </p:sp>
          <p:sp>
            <p:nvSpPr>
              <p:cNvPr id="42" name="Rectangle 40"/>
              <p:cNvSpPr>
                <a:spLocks noChangeArrowheads="1"/>
              </p:cNvSpPr>
              <p:nvPr/>
            </p:nvSpPr>
            <p:spPr bwMode="auto">
              <a:xfrm>
                <a:off x="360" y="2475"/>
                <a:ext cx="515"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increase</a:t>
                </a:r>
                <a:endParaRPr lang="en-US"/>
              </a:p>
            </p:txBody>
          </p:sp>
          <p:sp>
            <p:nvSpPr>
              <p:cNvPr id="43" name="Rectangle 41"/>
              <p:cNvSpPr>
                <a:spLocks noChangeArrowheads="1"/>
              </p:cNvSpPr>
              <p:nvPr/>
            </p:nvSpPr>
            <p:spPr bwMode="auto">
              <a:xfrm>
                <a:off x="360" y="2639"/>
                <a:ext cx="667"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in price . . .</a:t>
                </a:r>
                <a:endParaRPr lang="en-US"/>
              </a:p>
            </p:txBody>
          </p:sp>
        </p:grpSp>
      </p:grpSp>
      <p:grpSp>
        <p:nvGrpSpPr>
          <p:cNvPr id="44" name="Group 42"/>
          <p:cNvGrpSpPr>
            <a:grpSpLocks/>
          </p:cNvGrpSpPr>
          <p:nvPr/>
        </p:nvGrpSpPr>
        <p:grpSpPr bwMode="auto">
          <a:xfrm>
            <a:off x="1819275" y="5457825"/>
            <a:ext cx="5348288" cy="569913"/>
            <a:chOff x="1146" y="3438"/>
            <a:chExt cx="3369" cy="359"/>
          </a:xfrm>
        </p:grpSpPr>
        <p:sp>
          <p:nvSpPr>
            <p:cNvPr id="45" name="Line 43"/>
            <p:cNvSpPr>
              <a:spLocks noChangeShapeType="1"/>
            </p:cNvSpPr>
            <p:nvPr/>
          </p:nvSpPr>
          <p:spPr bwMode="auto">
            <a:xfrm>
              <a:off x="2872" y="3438"/>
              <a:ext cx="165" cy="173"/>
            </a:xfrm>
            <a:prstGeom prst="line">
              <a:avLst/>
            </a:prstGeom>
            <a:noFill/>
            <a:ln w="23813">
              <a:solidFill>
                <a:srgbClr val="000000"/>
              </a:solidFill>
              <a:round/>
              <a:headEnd/>
              <a:tailEnd/>
            </a:ln>
          </p:spPr>
          <p:txBody>
            <a:bodyPr/>
            <a:lstStyle/>
            <a:p>
              <a:endParaRPr lang="en-US"/>
            </a:p>
          </p:txBody>
        </p:sp>
        <p:sp>
          <p:nvSpPr>
            <p:cNvPr id="46" name="Rectangle 44"/>
            <p:cNvSpPr>
              <a:spLocks noChangeArrowheads="1"/>
            </p:cNvSpPr>
            <p:nvPr/>
          </p:nvSpPr>
          <p:spPr bwMode="auto">
            <a:xfrm>
              <a:off x="1146" y="3599"/>
              <a:ext cx="3369" cy="198"/>
            </a:xfrm>
            <a:prstGeom prst="rect">
              <a:avLst/>
            </a:prstGeom>
            <a:solidFill>
              <a:srgbClr val="E1E5E9"/>
            </a:solidFill>
            <a:ln w="9525">
              <a:noFill/>
              <a:miter lim="800000"/>
              <a:headEnd/>
              <a:tailEnd/>
            </a:ln>
          </p:spPr>
          <p:txBody>
            <a:bodyPr/>
            <a:lstStyle/>
            <a:p>
              <a:endParaRPr lang="en-US"/>
            </a:p>
          </p:txBody>
        </p:sp>
        <p:sp>
          <p:nvSpPr>
            <p:cNvPr id="47" name="Rectangle 45"/>
            <p:cNvSpPr>
              <a:spLocks noChangeArrowheads="1"/>
            </p:cNvSpPr>
            <p:nvPr/>
          </p:nvSpPr>
          <p:spPr bwMode="auto">
            <a:xfrm>
              <a:off x="1174" y="3621"/>
              <a:ext cx="3263"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2. . . . leads to a 67% decrease in quantity demanded.</a:t>
              </a:r>
              <a:endParaRPr lang="en-US"/>
            </a:p>
          </p:txBody>
        </p:sp>
      </p:grpSp>
    </p:spTree>
    <p:extLst>
      <p:ext uri="{BB962C8B-B14F-4D97-AF65-F5344CB8AC3E}">
        <p14:creationId xmlns="" xmlns:p14="http://schemas.microsoft.com/office/powerpoint/2010/main" val="239584285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strips(downRight)">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3" fill="hold"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strips(upRight)">
                                      <p:cBhvr>
                                        <p:cTn id="12" dur="500"/>
                                        <p:tgtEl>
                                          <p:spTgt spid="27"/>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288"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ppt_w</p:attrName>
                                        </p:attrNameLst>
                                      </p:cBhvr>
                                      <p:tavLst>
                                        <p:tav tm="0">
                                          <p:val>
                                            <p:strVal val="4/3*#ppt_w"/>
                                          </p:val>
                                        </p:tav>
                                        <p:tav tm="100000">
                                          <p:val>
                                            <p:strVal val="#ppt_w"/>
                                          </p:val>
                                        </p:tav>
                                      </p:tavLst>
                                    </p:anim>
                                    <p:anim calcmode="lin" valueType="num">
                                      <p:cBhvr>
                                        <p:cTn id="18" dur="500" fill="hold"/>
                                        <p:tgtEl>
                                          <p:spTgt spid="20"/>
                                        </p:tgtEl>
                                        <p:attrNameLst>
                                          <p:attrName>ppt_h</p:attrName>
                                        </p:attrNameLst>
                                      </p:cBhvr>
                                      <p:tavLst>
                                        <p:tav tm="0">
                                          <p:val>
                                            <p:strVal val="4/3*#ppt_h"/>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37"/>
                                        </p:tgtEl>
                                        <p:attrNameLst>
                                          <p:attrName>style.visibility</p:attrName>
                                        </p:attrNameLst>
                                      </p:cBhvr>
                                      <p:to>
                                        <p:strVal val="visible"/>
                                      </p:to>
                                    </p:set>
                                    <p:animEffect transition="in" filter="wipe(up)">
                                      <p:cBhvr>
                                        <p:cTn id="23" dur="500"/>
                                        <p:tgtEl>
                                          <p:spTgt spid="37"/>
                                        </p:tgtEl>
                                      </p:cBhvr>
                                    </p:animEffect>
                                  </p:childTnLst>
                                </p:cTn>
                              </p:par>
                            </p:childTnLst>
                          </p:cTn>
                        </p:par>
                      </p:childTnLst>
                    </p:cTn>
                  </p:par>
                  <p:par>
                    <p:cTn id="24" fill="hold">
                      <p:stCondLst>
                        <p:cond delay="indefinite"/>
                      </p:stCondLst>
                      <p:childTnLst>
                        <p:par>
                          <p:cTn id="25" fill="hold">
                            <p:stCondLst>
                              <p:cond delay="0"/>
                            </p:stCondLst>
                            <p:childTnLst>
                              <p:par>
                                <p:cTn id="26" presetID="18" presetClass="entr" presetSubtype="3" fill="hold" nodeType="clickEffect">
                                  <p:stCondLst>
                                    <p:cond delay="0"/>
                                  </p:stCondLst>
                                  <p:childTnLst>
                                    <p:set>
                                      <p:cBhvr>
                                        <p:cTn id="27" dur="1" fill="hold">
                                          <p:stCondLst>
                                            <p:cond delay="0"/>
                                          </p:stCondLst>
                                        </p:cTn>
                                        <p:tgtEl>
                                          <p:spTgt spid="33"/>
                                        </p:tgtEl>
                                        <p:attrNameLst>
                                          <p:attrName>style.visibility</p:attrName>
                                        </p:attrNameLst>
                                      </p:cBhvr>
                                      <p:to>
                                        <p:strVal val="visible"/>
                                      </p:to>
                                    </p:set>
                                    <p:animEffect transition="in" filter="strips(upRight)">
                                      <p:cBhvr>
                                        <p:cTn id="28" dur="500"/>
                                        <p:tgtEl>
                                          <p:spTgt spid="33"/>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2" fill="hold" grpId="0" nodeType="clickEffect">
                                  <p:stCondLst>
                                    <p:cond delay="0"/>
                                  </p:stCondLst>
                                  <p:childTnLst>
                                    <p:set>
                                      <p:cBhvr>
                                        <p:cTn id="32" dur="1" fill="hold">
                                          <p:stCondLst>
                                            <p:cond delay="0"/>
                                          </p:stCondLst>
                                        </p:cTn>
                                        <p:tgtEl>
                                          <p:spTgt spid="21"/>
                                        </p:tgtEl>
                                        <p:attrNameLst>
                                          <p:attrName>style.visibility</p:attrName>
                                        </p:attrNameLst>
                                      </p:cBhvr>
                                      <p:to>
                                        <p:strVal val="visible"/>
                                      </p:to>
                                    </p:set>
                                    <p:animEffect transition="in" filter="wipe(right)">
                                      <p:cBhvr>
                                        <p:cTn id="33" dur="500"/>
                                        <p:tgtEl>
                                          <p:spTgt spid="21"/>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1" fill="hold" nodeType="clickEffect">
                                  <p:stCondLst>
                                    <p:cond delay="0"/>
                                  </p:stCondLst>
                                  <p:childTnLst>
                                    <p:set>
                                      <p:cBhvr>
                                        <p:cTn id="37" dur="1" fill="hold">
                                          <p:stCondLst>
                                            <p:cond delay="0"/>
                                          </p:stCondLst>
                                        </p:cTn>
                                        <p:tgtEl>
                                          <p:spTgt spid="44"/>
                                        </p:tgtEl>
                                        <p:attrNameLst>
                                          <p:attrName>style.visibility</p:attrName>
                                        </p:attrNameLst>
                                      </p:cBhvr>
                                      <p:to>
                                        <p:strVal val="visible"/>
                                      </p:to>
                                    </p:set>
                                    <p:animEffect transition="in" filter="wipe(up)">
                                      <p:cBhvr>
                                        <p:cTn id="38"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53217"/>
            <a:ext cx="8407033" cy="1237957"/>
          </a:xfrm>
        </p:spPr>
        <p:txBody>
          <a:bodyPr>
            <a:normAutofit fontScale="90000"/>
          </a:bodyPr>
          <a:lstStyle/>
          <a:p>
            <a:pPr algn="ctr"/>
            <a:r>
              <a:rPr lang="en-US" b="1" i="1" dirty="0" smtClean="0">
                <a:solidFill>
                  <a:srgbClr val="000000"/>
                </a:solidFill>
                <a:latin typeface="Andalus" pitchFamily="18" charset="-78"/>
                <a:cs typeface="Andalus" pitchFamily="18" charset="-78"/>
              </a:rPr>
              <a:t>Inelastic Demand: Elasticity Is Less Than 1</a:t>
            </a:r>
            <a:r>
              <a:rPr lang="en-US" dirty="0" smtClean="0"/>
              <a:t/>
            </a:r>
            <a:br>
              <a:rPr lang="en-US" dirty="0" smtClean="0"/>
            </a:br>
            <a:endParaRPr lang="en-US" dirty="0"/>
          </a:p>
        </p:txBody>
      </p:sp>
      <p:sp>
        <p:nvSpPr>
          <p:cNvPr id="3" name="Content Placeholder 2"/>
          <p:cNvSpPr>
            <a:spLocks noGrp="1"/>
          </p:cNvSpPr>
          <p:nvPr>
            <p:ph idx="1"/>
          </p:nvPr>
        </p:nvSpPr>
        <p:spPr/>
        <p:txBody>
          <a:bodyPr/>
          <a:lstStyle/>
          <a:p>
            <a:endParaRPr lang="en-US"/>
          </a:p>
        </p:txBody>
      </p:sp>
      <p:sp>
        <p:nvSpPr>
          <p:cNvPr id="6" name="Rectangle 4"/>
          <p:cNvSpPr>
            <a:spLocks noChangeArrowheads="1"/>
          </p:cNvSpPr>
          <p:nvPr/>
        </p:nvSpPr>
        <p:spPr bwMode="auto">
          <a:xfrm>
            <a:off x="2105025" y="2181225"/>
            <a:ext cx="5862638" cy="3300413"/>
          </a:xfrm>
          <a:prstGeom prst="rect">
            <a:avLst/>
          </a:prstGeom>
          <a:solidFill>
            <a:srgbClr val="F3F6F9"/>
          </a:solidFill>
          <a:ln w="261938">
            <a:solidFill>
              <a:srgbClr val="F3F6F9"/>
            </a:solidFill>
            <a:miter lim="800000"/>
            <a:headEnd/>
            <a:tailEnd/>
          </a:ln>
        </p:spPr>
        <p:txBody>
          <a:bodyPr/>
          <a:lstStyle/>
          <a:p>
            <a:endParaRPr lang="en-US"/>
          </a:p>
        </p:txBody>
      </p:sp>
      <p:sp>
        <p:nvSpPr>
          <p:cNvPr id="7" name="Rectangle 5"/>
          <p:cNvSpPr>
            <a:spLocks noChangeArrowheads="1"/>
          </p:cNvSpPr>
          <p:nvPr/>
        </p:nvSpPr>
        <p:spPr bwMode="auto">
          <a:xfrm>
            <a:off x="2105025" y="2181225"/>
            <a:ext cx="5862638" cy="3300413"/>
          </a:xfrm>
          <a:prstGeom prst="rect">
            <a:avLst/>
          </a:prstGeom>
          <a:solidFill>
            <a:srgbClr val="F2F4F8"/>
          </a:solidFill>
          <a:ln w="238125">
            <a:solidFill>
              <a:srgbClr val="F2F4F8"/>
            </a:solidFill>
            <a:miter lim="800000"/>
            <a:headEnd/>
            <a:tailEnd/>
          </a:ln>
        </p:spPr>
        <p:txBody>
          <a:bodyPr/>
          <a:lstStyle/>
          <a:p>
            <a:endParaRPr lang="en-US"/>
          </a:p>
        </p:txBody>
      </p:sp>
      <p:sp>
        <p:nvSpPr>
          <p:cNvPr id="8" name="Rectangle 6"/>
          <p:cNvSpPr>
            <a:spLocks noChangeArrowheads="1"/>
          </p:cNvSpPr>
          <p:nvPr/>
        </p:nvSpPr>
        <p:spPr bwMode="auto">
          <a:xfrm>
            <a:off x="2105025" y="2181225"/>
            <a:ext cx="5862638" cy="3300413"/>
          </a:xfrm>
          <a:prstGeom prst="rect">
            <a:avLst/>
          </a:prstGeom>
          <a:solidFill>
            <a:srgbClr val="F1F4F7"/>
          </a:solidFill>
          <a:ln w="214313">
            <a:solidFill>
              <a:srgbClr val="F1F4F7"/>
            </a:solidFill>
            <a:miter lim="800000"/>
            <a:headEnd/>
            <a:tailEnd/>
          </a:ln>
        </p:spPr>
        <p:txBody>
          <a:bodyPr/>
          <a:lstStyle/>
          <a:p>
            <a:endParaRPr lang="en-US"/>
          </a:p>
        </p:txBody>
      </p:sp>
      <p:sp>
        <p:nvSpPr>
          <p:cNvPr id="9" name="Rectangle 7"/>
          <p:cNvSpPr>
            <a:spLocks noChangeArrowheads="1"/>
          </p:cNvSpPr>
          <p:nvPr/>
        </p:nvSpPr>
        <p:spPr bwMode="auto">
          <a:xfrm>
            <a:off x="2105025" y="2181225"/>
            <a:ext cx="5862638" cy="3300413"/>
          </a:xfrm>
          <a:prstGeom prst="rect">
            <a:avLst/>
          </a:prstGeom>
          <a:solidFill>
            <a:srgbClr val="F0F2F5"/>
          </a:solidFill>
          <a:ln w="190500">
            <a:solidFill>
              <a:srgbClr val="F0F2F5"/>
            </a:solidFill>
            <a:miter lim="800000"/>
            <a:headEnd/>
            <a:tailEnd/>
          </a:ln>
        </p:spPr>
        <p:txBody>
          <a:bodyPr/>
          <a:lstStyle/>
          <a:p>
            <a:endParaRPr lang="en-US"/>
          </a:p>
        </p:txBody>
      </p:sp>
      <p:sp>
        <p:nvSpPr>
          <p:cNvPr id="10" name="Rectangle 8"/>
          <p:cNvSpPr>
            <a:spLocks noChangeArrowheads="1"/>
          </p:cNvSpPr>
          <p:nvPr/>
        </p:nvSpPr>
        <p:spPr bwMode="auto">
          <a:xfrm>
            <a:off x="2105025" y="2181225"/>
            <a:ext cx="5862638" cy="3300413"/>
          </a:xfrm>
          <a:prstGeom prst="rect">
            <a:avLst/>
          </a:prstGeom>
          <a:solidFill>
            <a:srgbClr val="EEF1F4"/>
          </a:solidFill>
          <a:ln w="166688">
            <a:solidFill>
              <a:srgbClr val="EEF1F4"/>
            </a:solidFill>
            <a:miter lim="800000"/>
            <a:headEnd/>
            <a:tailEnd/>
          </a:ln>
        </p:spPr>
        <p:txBody>
          <a:bodyPr/>
          <a:lstStyle/>
          <a:p>
            <a:endParaRPr lang="en-US"/>
          </a:p>
        </p:txBody>
      </p:sp>
      <p:sp>
        <p:nvSpPr>
          <p:cNvPr id="11" name="Rectangle 9"/>
          <p:cNvSpPr>
            <a:spLocks noChangeArrowheads="1"/>
          </p:cNvSpPr>
          <p:nvPr/>
        </p:nvSpPr>
        <p:spPr bwMode="auto">
          <a:xfrm>
            <a:off x="2105025" y="2181225"/>
            <a:ext cx="5862638" cy="3300413"/>
          </a:xfrm>
          <a:prstGeom prst="rect">
            <a:avLst/>
          </a:prstGeom>
          <a:solidFill>
            <a:srgbClr val="EDEFF3"/>
          </a:solidFill>
          <a:ln w="142875">
            <a:solidFill>
              <a:srgbClr val="EDEFF3"/>
            </a:solidFill>
            <a:miter lim="800000"/>
            <a:headEnd/>
            <a:tailEnd/>
          </a:ln>
        </p:spPr>
        <p:txBody>
          <a:bodyPr/>
          <a:lstStyle/>
          <a:p>
            <a:endParaRPr lang="en-US"/>
          </a:p>
        </p:txBody>
      </p:sp>
      <p:sp>
        <p:nvSpPr>
          <p:cNvPr id="12" name="Rectangle 10"/>
          <p:cNvSpPr>
            <a:spLocks noChangeArrowheads="1"/>
          </p:cNvSpPr>
          <p:nvPr/>
        </p:nvSpPr>
        <p:spPr bwMode="auto">
          <a:xfrm>
            <a:off x="2105025" y="2181225"/>
            <a:ext cx="5862638" cy="3300413"/>
          </a:xfrm>
          <a:prstGeom prst="rect">
            <a:avLst/>
          </a:prstGeom>
          <a:solidFill>
            <a:srgbClr val="EBEEF2"/>
          </a:solidFill>
          <a:ln w="119063">
            <a:solidFill>
              <a:srgbClr val="EBEEF2"/>
            </a:solidFill>
            <a:miter lim="800000"/>
            <a:headEnd/>
            <a:tailEnd/>
          </a:ln>
        </p:spPr>
        <p:txBody>
          <a:bodyPr/>
          <a:lstStyle/>
          <a:p>
            <a:endParaRPr lang="en-US"/>
          </a:p>
        </p:txBody>
      </p:sp>
      <p:sp>
        <p:nvSpPr>
          <p:cNvPr id="13" name="Rectangle 11"/>
          <p:cNvSpPr>
            <a:spLocks noChangeArrowheads="1"/>
          </p:cNvSpPr>
          <p:nvPr/>
        </p:nvSpPr>
        <p:spPr bwMode="auto">
          <a:xfrm>
            <a:off x="2105025" y="2181225"/>
            <a:ext cx="5862638" cy="3300413"/>
          </a:xfrm>
          <a:prstGeom prst="rect">
            <a:avLst/>
          </a:prstGeom>
          <a:solidFill>
            <a:srgbClr val="EAECF1"/>
          </a:solidFill>
          <a:ln w="95250">
            <a:solidFill>
              <a:srgbClr val="EAECF1"/>
            </a:solidFill>
            <a:miter lim="800000"/>
            <a:headEnd/>
            <a:tailEnd/>
          </a:ln>
        </p:spPr>
        <p:txBody>
          <a:bodyPr/>
          <a:lstStyle/>
          <a:p>
            <a:endParaRPr lang="en-US"/>
          </a:p>
        </p:txBody>
      </p:sp>
      <p:sp>
        <p:nvSpPr>
          <p:cNvPr id="14" name="Rectangle 12"/>
          <p:cNvSpPr>
            <a:spLocks noChangeArrowheads="1"/>
          </p:cNvSpPr>
          <p:nvPr/>
        </p:nvSpPr>
        <p:spPr bwMode="auto">
          <a:xfrm>
            <a:off x="2105025" y="2181225"/>
            <a:ext cx="5862638" cy="3300413"/>
          </a:xfrm>
          <a:prstGeom prst="rect">
            <a:avLst/>
          </a:prstGeom>
          <a:solidFill>
            <a:srgbClr val="E9EBF0"/>
          </a:solidFill>
          <a:ln w="71438">
            <a:solidFill>
              <a:srgbClr val="E9EBF0"/>
            </a:solidFill>
            <a:miter lim="800000"/>
            <a:headEnd/>
            <a:tailEnd/>
          </a:ln>
        </p:spPr>
        <p:txBody>
          <a:bodyPr/>
          <a:lstStyle/>
          <a:p>
            <a:endParaRPr lang="en-US"/>
          </a:p>
        </p:txBody>
      </p:sp>
      <p:sp>
        <p:nvSpPr>
          <p:cNvPr id="15" name="Rectangle 13"/>
          <p:cNvSpPr>
            <a:spLocks noChangeArrowheads="1"/>
          </p:cNvSpPr>
          <p:nvPr/>
        </p:nvSpPr>
        <p:spPr bwMode="auto">
          <a:xfrm>
            <a:off x="2105025" y="2181225"/>
            <a:ext cx="5862638" cy="3300413"/>
          </a:xfrm>
          <a:prstGeom prst="rect">
            <a:avLst/>
          </a:prstGeom>
          <a:solidFill>
            <a:srgbClr val="E7EAEF"/>
          </a:solidFill>
          <a:ln w="47625">
            <a:solidFill>
              <a:srgbClr val="E7EAEF"/>
            </a:solidFill>
            <a:miter lim="800000"/>
            <a:headEnd/>
            <a:tailEnd/>
          </a:ln>
        </p:spPr>
        <p:txBody>
          <a:bodyPr/>
          <a:lstStyle/>
          <a:p>
            <a:endParaRPr lang="en-US"/>
          </a:p>
        </p:txBody>
      </p:sp>
      <p:sp>
        <p:nvSpPr>
          <p:cNvPr id="16" name="Rectangle 14"/>
          <p:cNvSpPr>
            <a:spLocks noChangeArrowheads="1"/>
          </p:cNvSpPr>
          <p:nvPr/>
        </p:nvSpPr>
        <p:spPr bwMode="auto">
          <a:xfrm>
            <a:off x="2105025" y="2181225"/>
            <a:ext cx="5862638" cy="3300413"/>
          </a:xfrm>
          <a:prstGeom prst="rect">
            <a:avLst/>
          </a:prstGeom>
          <a:solidFill>
            <a:srgbClr val="E6E9EF"/>
          </a:solidFill>
          <a:ln w="23813">
            <a:solidFill>
              <a:srgbClr val="E6E9EF"/>
            </a:solidFill>
            <a:miter lim="800000"/>
            <a:headEnd/>
            <a:tailEnd/>
          </a:ln>
        </p:spPr>
        <p:txBody>
          <a:bodyPr/>
          <a:lstStyle/>
          <a:p>
            <a:endParaRPr lang="en-US"/>
          </a:p>
        </p:txBody>
      </p:sp>
      <p:sp>
        <p:nvSpPr>
          <p:cNvPr id="17" name="Rectangle 15"/>
          <p:cNvSpPr>
            <a:spLocks noChangeArrowheads="1"/>
          </p:cNvSpPr>
          <p:nvPr/>
        </p:nvSpPr>
        <p:spPr bwMode="auto">
          <a:xfrm>
            <a:off x="2009775" y="2082800"/>
            <a:ext cx="5862638" cy="3300413"/>
          </a:xfrm>
          <a:prstGeom prst="rect">
            <a:avLst/>
          </a:prstGeom>
          <a:solidFill>
            <a:srgbClr val="FFFFFF"/>
          </a:solidFill>
          <a:ln w="9525">
            <a:noFill/>
            <a:miter lim="800000"/>
            <a:headEnd/>
            <a:tailEnd/>
          </a:ln>
        </p:spPr>
        <p:txBody>
          <a:bodyPr/>
          <a:lstStyle/>
          <a:p>
            <a:endParaRPr lang="en-US"/>
          </a:p>
        </p:txBody>
      </p:sp>
      <p:sp>
        <p:nvSpPr>
          <p:cNvPr id="18" name="Freeform 16"/>
          <p:cNvSpPr>
            <a:spLocks/>
          </p:cNvSpPr>
          <p:nvPr/>
        </p:nvSpPr>
        <p:spPr bwMode="auto">
          <a:xfrm>
            <a:off x="1997075" y="2082800"/>
            <a:ext cx="5862638" cy="3300413"/>
          </a:xfrm>
          <a:custGeom>
            <a:avLst/>
            <a:gdLst/>
            <a:ahLst/>
            <a:cxnLst>
              <a:cxn ang="0">
                <a:pos x="0" y="0"/>
              </a:cxn>
              <a:cxn ang="0">
                <a:pos x="0" y="2079"/>
              </a:cxn>
              <a:cxn ang="0">
                <a:pos x="3693" y="2079"/>
              </a:cxn>
            </a:cxnLst>
            <a:rect l="0" t="0" r="r" b="b"/>
            <a:pathLst>
              <a:path w="3693" h="2079">
                <a:moveTo>
                  <a:pt x="0" y="0"/>
                </a:moveTo>
                <a:lnTo>
                  <a:pt x="0" y="2079"/>
                </a:lnTo>
                <a:lnTo>
                  <a:pt x="3693" y="2079"/>
                </a:lnTo>
              </a:path>
            </a:pathLst>
          </a:custGeom>
          <a:noFill/>
          <a:ln w="23813">
            <a:solidFill>
              <a:srgbClr val="000000"/>
            </a:solidFill>
            <a:prstDash val="solid"/>
            <a:round/>
            <a:headEnd/>
            <a:tailEnd/>
          </a:ln>
        </p:spPr>
        <p:txBody>
          <a:bodyPr/>
          <a:lstStyle/>
          <a:p>
            <a:endParaRPr lang="en-US"/>
          </a:p>
        </p:txBody>
      </p:sp>
      <p:sp>
        <p:nvSpPr>
          <p:cNvPr id="19" name="Line 17"/>
          <p:cNvSpPr>
            <a:spLocks noChangeShapeType="1"/>
          </p:cNvSpPr>
          <p:nvPr/>
        </p:nvSpPr>
        <p:spPr bwMode="auto">
          <a:xfrm>
            <a:off x="1819275" y="3290888"/>
            <a:ext cx="1588" cy="242887"/>
          </a:xfrm>
          <a:prstGeom prst="line">
            <a:avLst/>
          </a:prstGeom>
          <a:noFill/>
          <a:ln w="23876">
            <a:solidFill>
              <a:srgbClr val="000000"/>
            </a:solidFill>
            <a:round/>
            <a:headEnd type="stealth" w="med" len="med"/>
            <a:tailEnd/>
          </a:ln>
          <a:effectLst/>
        </p:spPr>
        <p:txBody>
          <a:bodyPr/>
          <a:lstStyle/>
          <a:p>
            <a:endParaRPr lang="en-US"/>
          </a:p>
        </p:txBody>
      </p:sp>
      <p:sp>
        <p:nvSpPr>
          <p:cNvPr id="20" name="Line 18"/>
          <p:cNvSpPr>
            <a:spLocks noChangeShapeType="1"/>
          </p:cNvSpPr>
          <p:nvPr/>
        </p:nvSpPr>
        <p:spPr bwMode="auto">
          <a:xfrm>
            <a:off x="5043488" y="5578475"/>
            <a:ext cx="217487" cy="3175"/>
          </a:xfrm>
          <a:prstGeom prst="line">
            <a:avLst/>
          </a:prstGeom>
          <a:noFill/>
          <a:ln w="23876">
            <a:solidFill>
              <a:srgbClr val="000000"/>
            </a:solidFill>
            <a:round/>
            <a:headEnd type="stealth" w="med" len="med"/>
            <a:tailEnd/>
          </a:ln>
          <a:effectLst/>
        </p:spPr>
        <p:txBody>
          <a:bodyPr/>
          <a:lstStyle/>
          <a:p>
            <a:endParaRPr lang="en-US"/>
          </a:p>
        </p:txBody>
      </p:sp>
      <p:sp>
        <p:nvSpPr>
          <p:cNvPr id="22" name="Rectangle 20"/>
          <p:cNvSpPr>
            <a:spLocks noChangeArrowheads="1"/>
          </p:cNvSpPr>
          <p:nvPr/>
        </p:nvSpPr>
        <p:spPr bwMode="auto">
          <a:xfrm>
            <a:off x="6991350" y="5459413"/>
            <a:ext cx="876300" cy="258762"/>
          </a:xfrm>
          <a:prstGeom prst="rect">
            <a:avLst/>
          </a:prstGeom>
          <a:noFill/>
          <a:ln w="9525">
            <a:noFill/>
            <a:miter lim="800000"/>
            <a:headEnd/>
            <a:tailEnd/>
          </a:ln>
        </p:spPr>
        <p:txBody>
          <a:bodyPr wrap="none" lIns="0" tIns="0" rIns="0" bIns="0">
            <a:spAutoFit/>
          </a:bodyPr>
          <a:lstStyle/>
          <a:p>
            <a:r>
              <a:rPr lang="en-US" sz="1700" b="1">
                <a:solidFill>
                  <a:srgbClr val="000000"/>
                </a:solidFill>
                <a:latin typeface="Arial" charset="0"/>
              </a:rPr>
              <a:t>Quantity</a:t>
            </a:r>
            <a:endParaRPr lang="en-US"/>
          </a:p>
        </p:txBody>
      </p:sp>
      <p:sp>
        <p:nvSpPr>
          <p:cNvPr id="23" name="Rectangle 21"/>
          <p:cNvSpPr>
            <a:spLocks noChangeArrowheads="1"/>
          </p:cNvSpPr>
          <p:nvPr/>
        </p:nvSpPr>
        <p:spPr bwMode="auto">
          <a:xfrm>
            <a:off x="1939925" y="5465763"/>
            <a:ext cx="120650" cy="258762"/>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0</a:t>
            </a:r>
            <a:endParaRPr lang="en-US"/>
          </a:p>
        </p:txBody>
      </p:sp>
      <p:grpSp>
        <p:nvGrpSpPr>
          <p:cNvPr id="24" name="Group 22"/>
          <p:cNvGrpSpPr>
            <a:grpSpLocks/>
          </p:cNvGrpSpPr>
          <p:nvPr/>
        </p:nvGrpSpPr>
        <p:grpSpPr bwMode="auto">
          <a:xfrm>
            <a:off x="1620838" y="3044825"/>
            <a:ext cx="3392487" cy="2679700"/>
            <a:chOff x="1021" y="1918"/>
            <a:chExt cx="2137" cy="1688"/>
          </a:xfrm>
        </p:grpSpPr>
        <p:sp>
          <p:nvSpPr>
            <p:cNvPr id="25" name="Freeform 23"/>
            <p:cNvSpPr>
              <a:spLocks/>
            </p:cNvSpPr>
            <p:nvPr/>
          </p:nvSpPr>
          <p:spPr bwMode="auto">
            <a:xfrm>
              <a:off x="1266" y="1980"/>
              <a:ext cx="1892" cy="1411"/>
            </a:xfrm>
            <a:custGeom>
              <a:avLst/>
              <a:gdLst/>
              <a:ahLst/>
              <a:cxnLst>
                <a:cxn ang="0">
                  <a:pos x="1892" y="1411"/>
                </a:cxn>
                <a:cxn ang="0">
                  <a:pos x="1892" y="0"/>
                </a:cxn>
                <a:cxn ang="0">
                  <a:pos x="0" y="0"/>
                </a:cxn>
              </a:cxnLst>
              <a:rect l="0" t="0" r="r" b="b"/>
              <a:pathLst>
                <a:path w="1892" h="1411">
                  <a:moveTo>
                    <a:pt x="1892" y="1411"/>
                  </a:moveTo>
                  <a:lnTo>
                    <a:pt x="1892" y="0"/>
                  </a:lnTo>
                  <a:lnTo>
                    <a:pt x="0" y="0"/>
                  </a:lnTo>
                </a:path>
              </a:pathLst>
            </a:custGeom>
            <a:noFill/>
            <a:ln w="23813" cap="flat">
              <a:solidFill>
                <a:schemeClr val="tx1"/>
              </a:solidFill>
              <a:prstDash val="sysDot"/>
              <a:round/>
              <a:headEnd/>
              <a:tailEnd/>
            </a:ln>
          </p:spPr>
          <p:txBody>
            <a:bodyPr/>
            <a:lstStyle/>
            <a:p>
              <a:endParaRPr lang="en-US"/>
            </a:p>
          </p:txBody>
        </p:sp>
        <p:sp>
          <p:nvSpPr>
            <p:cNvPr id="26" name="Rectangle 24"/>
            <p:cNvSpPr>
              <a:spLocks noChangeArrowheads="1"/>
            </p:cNvSpPr>
            <p:nvPr/>
          </p:nvSpPr>
          <p:spPr bwMode="auto">
            <a:xfrm>
              <a:off x="1021" y="1918"/>
              <a:ext cx="152"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$5</a:t>
              </a:r>
              <a:endParaRPr lang="en-US"/>
            </a:p>
          </p:txBody>
        </p:sp>
        <p:sp>
          <p:nvSpPr>
            <p:cNvPr id="27" name="Rectangle 25"/>
            <p:cNvSpPr>
              <a:spLocks noChangeArrowheads="1"/>
            </p:cNvSpPr>
            <p:nvPr/>
          </p:nvSpPr>
          <p:spPr bwMode="auto">
            <a:xfrm>
              <a:off x="2989" y="3443"/>
              <a:ext cx="152"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90</a:t>
              </a:r>
              <a:endParaRPr lang="en-US"/>
            </a:p>
          </p:txBody>
        </p:sp>
      </p:grpSp>
      <p:grpSp>
        <p:nvGrpSpPr>
          <p:cNvPr id="28" name="Group 26"/>
          <p:cNvGrpSpPr>
            <a:grpSpLocks/>
          </p:cNvGrpSpPr>
          <p:nvPr/>
        </p:nvGrpSpPr>
        <p:grpSpPr bwMode="auto">
          <a:xfrm>
            <a:off x="4725988" y="2416175"/>
            <a:ext cx="2238375" cy="1743075"/>
            <a:chOff x="2977" y="1522"/>
            <a:chExt cx="1410" cy="1098"/>
          </a:xfrm>
        </p:grpSpPr>
        <p:sp>
          <p:nvSpPr>
            <p:cNvPr id="29" name="Freeform 27"/>
            <p:cNvSpPr>
              <a:spLocks/>
            </p:cNvSpPr>
            <p:nvPr/>
          </p:nvSpPr>
          <p:spPr bwMode="auto">
            <a:xfrm>
              <a:off x="2977" y="1522"/>
              <a:ext cx="856" cy="990"/>
            </a:xfrm>
            <a:custGeom>
              <a:avLst/>
              <a:gdLst/>
              <a:ahLst/>
              <a:cxnLst>
                <a:cxn ang="0">
                  <a:pos x="0" y="0"/>
                </a:cxn>
                <a:cxn ang="0">
                  <a:pos x="57" y="80"/>
                </a:cxn>
              </a:cxnLst>
              <a:rect l="0" t="0" r="r" b="b"/>
              <a:pathLst>
                <a:path w="57" h="80">
                  <a:moveTo>
                    <a:pt x="0" y="0"/>
                  </a:moveTo>
                  <a:cubicBezTo>
                    <a:pt x="10" y="33"/>
                    <a:pt x="14" y="64"/>
                    <a:pt x="57" y="80"/>
                  </a:cubicBezTo>
                </a:path>
              </a:pathLst>
            </a:custGeom>
            <a:noFill/>
            <a:ln w="71438">
              <a:solidFill>
                <a:srgbClr val="004C9F"/>
              </a:solidFill>
              <a:prstDash val="solid"/>
              <a:round/>
              <a:headEnd/>
              <a:tailEnd/>
            </a:ln>
          </p:spPr>
          <p:txBody>
            <a:bodyPr/>
            <a:lstStyle/>
            <a:p>
              <a:endParaRPr lang="en-US"/>
            </a:p>
          </p:txBody>
        </p:sp>
        <p:sp>
          <p:nvSpPr>
            <p:cNvPr id="30" name="Rectangle 28"/>
            <p:cNvSpPr>
              <a:spLocks noChangeArrowheads="1"/>
            </p:cNvSpPr>
            <p:nvPr/>
          </p:nvSpPr>
          <p:spPr bwMode="auto">
            <a:xfrm>
              <a:off x="3872" y="2457"/>
              <a:ext cx="515"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Demand</a:t>
              </a:r>
              <a:endParaRPr lang="en-US"/>
            </a:p>
          </p:txBody>
        </p:sp>
      </p:grpSp>
      <p:grpSp>
        <p:nvGrpSpPr>
          <p:cNvPr id="31" name="Group 29"/>
          <p:cNvGrpSpPr>
            <a:grpSpLocks/>
          </p:cNvGrpSpPr>
          <p:nvPr/>
        </p:nvGrpSpPr>
        <p:grpSpPr bwMode="auto">
          <a:xfrm>
            <a:off x="461963" y="3438525"/>
            <a:ext cx="1404937" cy="1217613"/>
            <a:chOff x="291" y="2166"/>
            <a:chExt cx="885" cy="767"/>
          </a:xfrm>
        </p:grpSpPr>
        <p:sp>
          <p:nvSpPr>
            <p:cNvPr id="32" name="Line 30"/>
            <p:cNvSpPr>
              <a:spLocks noChangeShapeType="1"/>
            </p:cNvSpPr>
            <p:nvPr/>
          </p:nvSpPr>
          <p:spPr bwMode="auto">
            <a:xfrm flipV="1">
              <a:off x="726" y="2166"/>
              <a:ext cx="360" cy="272"/>
            </a:xfrm>
            <a:prstGeom prst="line">
              <a:avLst/>
            </a:prstGeom>
            <a:noFill/>
            <a:ln w="23813">
              <a:solidFill>
                <a:srgbClr val="000000"/>
              </a:solidFill>
              <a:round/>
              <a:headEnd/>
              <a:tailEnd/>
            </a:ln>
          </p:spPr>
          <p:txBody>
            <a:bodyPr/>
            <a:lstStyle/>
            <a:p>
              <a:endParaRPr lang="en-US"/>
            </a:p>
          </p:txBody>
        </p:sp>
        <p:grpSp>
          <p:nvGrpSpPr>
            <p:cNvPr id="33" name="Group 31"/>
            <p:cNvGrpSpPr>
              <a:grpSpLocks/>
            </p:cNvGrpSpPr>
            <p:nvPr/>
          </p:nvGrpSpPr>
          <p:grpSpPr bwMode="auto">
            <a:xfrm>
              <a:off x="291" y="2413"/>
              <a:ext cx="885" cy="520"/>
              <a:chOff x="291" y="2413"/>
              <a:chExt cx="885" cy="520"/>
            </a:xfrm>
          </p:grpSpPr>
          <p:sp>
            <p:nvSpPr>
              <p:cNvPr id="34" name="Rectangle 32"/>
              <p:cNvSpPr>
                <a:spLocks noChangeArrowheads="1"/>
              </p:cNvSpPr>
              <p:nvPr/>
            </p:nvSpPr>
            <p:spPr bwMode="auto">
              <a:xfrm>
                <a:off x="291" y="2413"/>
                <a:ext cx="885" cy="520"/>
              </a:xfrm>
              <a:prstGeom prst="rect">
                <a:avLst/>
              </a:prstGeom>
              <a:solidFill>
                <a:srgbClr val="E1E5E9"/>
              </a:solidFill>
              <a:ln w="9525">
                <a:noFill/>
                <a:miter lim="800000"/>
                <a:headEnd/>
                <a:tailEnd/>
              </a:ln>
            </p:spPr>
            <p:txBody>
              <a:bodyPr/>
              <a:lstStyle/>
              <a:p>
                <a:endParaRPr lang="en-US"/>
              </a:p>
            </p:txBody>
          </p:sp>
          <p:sp>
            <p:nvSpPr>
              <p:cNvPr id="35" name="Rectangle 33"/>
              <p:cNvSpPr>
                <a:spLocks noChangeArrowheads="1"/>
              </p:cNvSpPr>
              <p:nvPr/>
            </p:nvSpPr>
            <p:spPr bwMode="auto">
              <a:xfrm>
                <a:off x="353" y="2429"/>
                <a:ext cx="554"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1. A 22%</a:t>
                </a:r>
                <a:endParaRPr lang="en-US"/>
              </a:p>
            </p:txBody>
          </p:sp>
          <p:sp>
            <p:nvSpPr>
              <p:cNvPr id="36" name="Rectangle 34"/>
              <p:cNvSpPr>
                <a:spLocks noChangeArrowheads="1"/>
              </p:cNvSpPr>
              <p:nvPr/>
            </p:nvSpPr>
            <p:spPr bwMode="auto">
              <a:xfrm>
                <a:off x="353" y="2593"/>
                <a:ext cx="515"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increase</a:t>
                </a:r>
                <a:endParaRPr lang="en-US"/>
              </a:p>
            </p:txBody>
          </p:sp>
          <p:sp>
            <p:nvSpPr>
              <p:cNvPr id="37" name="Rectangle 35"/>
              <p:cNvSpPr>
                <a:spLocks noChangeArrowheads="1"/>
              </p:cNvSpPr>
              <p:nvPr/>
            </p:nvSpPr>
            <p:spPr bwMode="auto">
              <a:xfrm>
                <a:off x="353" y="2758"/>
                <a:ext cx="667"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in price . . .</a:t>
                </a:r>
                <a:endParaRPr lang="en-US"/>
              </a:p>
            </p:txBody>
          </p:sp>
        </p:grpSp>
      </p:grpSp>
      <p:sp>
        <p:nvSpPr>
          <p:cNvPr id="38" name="Rectangle 36"/>
          <p:cNvSpPr>
            <a:spLocks noChangeArrowheads="1"/>
          </p:cNvSpPr>
          <p:nvPr/>
        </p:nvSpPr>
        <p:spPr bwMode="auto">
          <a:xfrm>
            <a:off x="1331913" y="2073275"/>
            <a:ext cx="530225" cy="258763"/>
          </a:xfrm>
          <a:prstGeom prst="rect">
            <a:avLst/>
          </a:prstGeom>
          <a:noFill/>
          <a:ln w="9525">
            <a:noFill/>
            <a:miter lim="800000"/>
            <a:headEnd/>
            <a:tailEnd/>
          </a:ln>
        </p:spPr>
        <p:txBody>
          <a:bodyPr wrap="none" lIns="0" tIns="0" rIns="0" bIns="0">
            <a:spAutoFit/>
          </a:bodyPr>
          <a:lstStyle/>
          <a:p>
            <a:r>
              <a:rPr lang="en-US" sz="1700" b="1">
                <a:solidFill>
                  <a:srgbClr val="000000"/>
                </a:solidFill>
                <a:latin typeface="Arial" charset="0"/>
              </a:rPr>
              <a:t>Price</a:t>
            </a:r>
            <a:endParaRPr lang="en-US"/>
          </a:p>
        </p:txBody>
      </p:sp>
      <p:grpSp>
        <p:nvGrpSpPr>
          <p:cNvPr id="39" name="Group 37"/>
          <p:cNvGrpSpPr>
            <a:grpSpLocks/>
          </p:cNvGrpSpPr>
          <p:nvPr/>
        </p:nvGrpSpPr>
        <p:grpSpPr bwMode="auto">
          <a:xfrm>
            <a:off x="1724025" y="5657850"/>
            <a:ext cx="5418138" cy="530225"/>
            <a:chOff x="1086" y="3564"/>
            <a:chExt cx="3413" cy="334"/>
          </a:xfrm>
        </p:grpSpPr>
        <p:sp>
          <p:nvSpPr>
            <p:cNvPr id="40" name="Line 38"/>
            <p:cNvSpPr>
              <a:spLocks noChangeShapeType="1"/>
            </p:cNvSpPr>
            <p:nvPr/>
          </p:nvSpPr>
          <p:spPr bwMode="auto">
            <a:xfrm flipH="1">
              <a:off x="3158" y="3564"/>
              <a:ext cx="135" cy="161"/>
            </a:xfrm>
            <a:prstGeom prst="line">
              <a:avLst/>
            </a:prstGeom>
            <a:noFill/>
            <a:ln w="23813">
              <a:solidFill>
                <a:srgbClr val="000000"/>
              </a:solidFill>
              <a:round/>
              <a:headEnd/>
              <a:tailEnd/>
            </a:ln>
          </p:spPr>
          <p:txBody>
            <a:bodyPr/>
            <a:lstStyle/>
            <a:p>
              <a:endParaRPr lang="en-US"/>
            </a:p>
          </p:txBody>
        </p:sp>
        <p:grpSp>
          <p:nvGrpSpPr>
            <p:cNvPr id="41" name="Group 39"/>
            <p:cNvGrpSpPr>
              <a:grpSpLocks/>
            </p:cNvGrpSpPr>
            <p:nvPr/>
          </p:nvGrpSpPr>
          <p:grpSpPr bwMode="auto">
            <a:xfrm>
              <a:off x="1086" y="3700"/>
              <a:ext cx="3413" cy="198"/>
              <a:chOff x="1086" y="3700"/>
              <a:chExt cx="3413" cy="198"/>
            </a:xfrm>
          </p:grpSpPr>
          <p:sp>
            <p:nvSpPr>
              <p:cNvPr id="42" name="Rectangle 40"/>
              <p:cNvSpPr>
                <a:spLocks noChangeArrowheads="1"/>
              </p:cNvSpPr>
              <p:nvPr/>
            </p:nvSpPr>
            <p:spPr bwMode="auto">
              <a:xfrm>
                <a:off x="1086" y="3700"/>
                <a:ext cx="3413" cy="198"/>
              </a:xfrm>
              <a:prstGeom prst="rect">
                <a:avLst/>
              </a:prstGeom>
              <a:solidFill>
                <a:srgbClr val="E1E5E9"/>
              </a:solidFill>
              <a:ln w="9525">
                <a:noFill/>
                <a:miter lim="800000"/>
                <a:headEnd/>
                <a:tailEnd/>
              </a:ln>
            </p:spPr>
            <p:txBody>
              <a:bodyPr/>
              <a:lstStyle/>
              <a:p>
                <a:endParaRPr lang="en-US"/>
              </a:p>
            </p:txBody>
          </p:sp>
          <p:sp>
            <p:nvSpPr>
              <p:cNvPr id="43" name="Rectangle 41"/>
              <p:cNvSpPr>
                <a:spLocks noChangeArrowheads="1"/>
              </p:cNvSpPr>
              <p:nvPr/>
            </p:nvSpPr>
            <p:spPr bwMode="auto">
              <a:xfrm>
                <a:off x="1132" y="3715"/>
                <a:ext cx="3339"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2. . . . leads to an 11% decrease in quantity demanded.</a:t>
                </a:r>
                <a:endParaRPr lang="en-US"/>
              </a:p>
            </p:txBody>
          </p:sp>
        </p:grpSp>
      </p:grpSp>
      <p:grpSp>
        <p:nvGrpSpPr>
          <p:cNvPr id="44" name="Group 42"/>
          <p:cNvGrpSpPr>
            <a:grpSpLocks/>
          </p:cNvGrpSpPr>
          <p:nvPr/>
        </p:nvGrpSpPr>
        <p:grpSpPr bwMode="auto">
          <a:xfrm>
            <a:off x="1741488" y="3508375"/>
            <a:ext cx="3903662" cy="2216150"/>
            <a:chOff x="1097" y="2210"/>
            <a:chExt cx="2459" cy="1396"/>
          </a:xfrm>
        </p:grpSpPr>
        <p:sp>
          <p:nvSpPr>
            <p:cNvPr id="45" name="Freeform 43"/>
            <p:cNvSpPr>
              <a:spLocks/>
            </p:cNvSpPr>
            <p:nvPr/>
          </p:nvSpPr>
          <p:spPr bwMode="auto">
            <a:xfrm>
              <a:off x="1266" y="2265"/>
              <a:ext cx="2102" cy="1126"/>
            </a:xfrm>
            <a:custGeom>
              <a:avLst/>
              <a:gdLst/>
              <a:ahLst/>
              <a:cxnLst>
                <a:cxn ang="0">
                  <a:pos x="2102" y="1126"/>
                </a:cxn>
                <a:cxn ang="0">
                  <a:pos x="2102" y="0"/>
                </a:cxn>
                <a:cxn ang="0">
                  <a:pos x="0" y="0"/>
                </a:cxn>
              </a:cxnLst>
              <a:rect l="0" t="0" r="r" b="b"/>
              <a:pathLst>
                <a:path w="2102" h="1126">
                  <a:moveTo>
                    <a:pt x="2102" y="1126"/>
                  </a:moveTo>
                  <a:lnTo>
                    <a:pt x="2102" y="0"/>
                  </a:lnTo>
                  <a:lnTo>
                    <a:pt x="0" y="0"/>
                  </a:lnTo>
                </a:path>
              </a:pathLst>
            </a:custGeom>
            <a:noFill/>
            <a:ln w="23813" cap="flat">
              <a:solidFill>
                <a:schemeClr val="tx1"/>
              </a:solidFill>
              <a:prstDash val="sysDot"/>
              <a:round/>
              <a:headEnd/>
              <a:tailEnd/>
            </a:ln>
          </p:spPr>
          <p:txBody>
            <a:bodyPr/>
            <a:lstStyle/>
            <a:p>
              <a:endParaRPr lang="en-US"/>
            </a:p>
          </p:txBody>
        </p:sp>
        <p:sp>
          <p:nvSpPr>
            <p:cNvPr id="46" name="Rectangle 44"/>
            <p:cNvSpPr>
              <a:spLocks noChangeArrowheads="1"/>
            </p:cNvSpPr>
            <p:nvPr/>
          </p:nvSpPr>
          <p:spPr bwMode="auto">
            <a:xfrm>
              <a:off x="1097" y="2210"/>
              <a:ext cx="76"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4</a:t>
              </a:r>
              <a:endParaRPr lang="en-US"/>
            </a:p>
          </p:txBody>
        </p:sp>
        <p:sp>
          <p:nvSpPr>
            <p:cNvPr id="47" name="Rectangle 45"/>
            <p:cNvSpPr>
              <a:spLocks noChangeArrowheads="1"/>
            </p:cNvSpPr>
            <p:nvPr/>
          </p:nvSpPr>
          <p:spPr bwMode="auto">
            <a:xfrm>
              <a:off x="3328" y="3443"/>
              <a:ext cx="228"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100</a:t>
              </a:r>
              <a:endParaRPr 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strips(downRight)">
                                      <p:cBhvr>
                                        <p:cTn id="7" dur="500"/>
                                        <p:tgtEl>
                                          <p:spTgt spid="28"/>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3" fill="hold" nodeType="clickEffect">
                                  <p:stCondLst>
                                    <p:cond delay="0"/>
                                  </p:stCondLst>
                                  <p:childTnLst>
                                    <p:set>
                                      <p:cBhvr>
                                        <p:cTn id="11" dur="1" fill="hold">
                                          <p:stCondLst>
                                            <p:cond delay="0"/>
                                          </p:stCondLst>
                                        </p:cTn>
                                        <p:tgtEl>
                                          <p:spTgt spid="44"/>
                                        </p:tgtEl>
                                        <p:attrNameLst>
                                          <p:attrName>style.visibility</p:attrName>
                                        </p:attrNameLst>
                                      </p:cBhvr>
                                      <p:to>
                                        <p:strVal val="visible"/>
                                      </p:to>
                                    </p:set>
                                    <p:animEffect transition="in" filter="strips(upRight)">
                                      <p:cBhvr>
                                        <p:cTn id="12" dur="500"/>
                                        <p:tgtEl>
                                          <p:spTgt spid="44"/>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272"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p:cTn id="17" dur="500" fill="hold"/>
                                        <p:tgtEl>
                                          <p:spTgt spid="19"/>
                                        </p:tgtEl>
                                        <p:attrNameLst>
                                          <p:attrName>ppt_w</p:attrName>
                                        </p:attrNameLst>
                                      </p:cBhvr>
                                      <p:tavLst>
                                        <p:tav tm="0">
                                          <p:val>
                                            <p:strVal val="2/3*#ppt_w"/>
                                          </p:val>
                                        </p:tav>
                                        <p:tav tm="100000">
                                          <p:val>
                                            <p:strVal val="#ppt_w"/>
                                          </p:val>
                                        </p:tav>
                                      </p:tavLst>
                                    </p:anim>
                                    <p:anim calcmode="lin" valueType="num">
                                      <p:cBhvr>
                                        <p:cTn id="18" dur="500" fill="hold"/>
                                        <p:tgtEl>
                                          <p:spTgt spid="19"/>
                                        </p:tgtEl>
                                        <p:attrNameLst>
                                          <p:attrName>ppt_h</p:attrName>
                                        </p:attrNameLst>
                                      </p:cBhvr>
                                      <p:tavLst>
                                        <p:tav tm="0">
                                          <p:val>
                                            <p:strVal val="2/3*#ppt_h"/>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31"/>
                                        </p:tgtEl>
                                        <p:attrNameLst>
                                          <p:attrName>style.visibility</p:attrName>
                                        </p:attrNameLst>
                                      </p:cBhvr>
                                      <p:to>
                                        <p:strVal val="visible"/>
                                      </p:to>
                                    </p:set>
                                    <p:animEffect transition="in" filter="wipe(up)">
                                      <p:cBhvr>
                                        <p:cTn id="23" dur="500"/>
                                        <p:tgtEl>
                                          <p:spTgt spid="31"/>
                                        </p:tgtEl>
                                      </p:cBhvr>
                                    </p:animEffect>
                                  </p:childTnLst>
                                </p:cTn>
                              </p:par>
                            </p:childTnLst>
                          </p:cTn>
                        </p:par>
                      </p:childTnLst>
                    </p:cTn>
                  </p:par>
                  <p:par>
                    <p:cTn id="24" fill="hold">
                      <p:stCondLst>
                        <p:cond delay="indefinite"/>
                      </p:stCondLst>
                      <p:childTnLst>
                        <p:par>
                          <p:cTn id="25" fill="hold">
                            <p:stCondLst>
                              <p:cond delay="0"/>
                            </p:stCondLst>
                            <p:childTnLst>
                              <p:par>
                                <p:cTn id="26" presetID="18" presetClass="entr" presetSubtype="3" fill="hold" nodeType="click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strips(upRight)">
                                      <p:cBhvr>
                                        <p:cTn id="28" dur="500"/>
                                        <p:tgtEl>
                                          <p:spTgt spid="24"/>
                                        </p:tgtEl>
                                      </p:cBhvr>
                                    </p:animEffect>
                                  </p:childTnLst>
                                </p:cTn>
                              </p:par>
                            </p:childTnLst>
                          </p:cTn>
                        </p:par>
                      </p:childTnLst>
                    </p:cTn>
                  </p:par>
                  <p:par>
                    <p:cTn id="29" fill="hold">
                      <p:stCondLst>
                        <p:cond delay="indefinite"/>
                      </p:stCondLst>
                      <p:childTnLst>
                        <p:par>
                          <p:cTn id="30" fill="hold">
                            <p:stCondLst>
                              <p:cond delay="0"/>
                            </p:stCondLst>
                            <p:childTnLst>
                              <p:par>
                                <p:cTn id="31" presetID="23" presetClass="entr" presetSubtype="272" fill="hold" grpId="0" nodeType="clickEffect">
                                  <p:stCondLst>
                                    <p:cond delay="0"/>
                                  </p:stCondLst>
                                  <p:childTnLst>
                                    <p:set>
                                      <p:cBhvr>
                                        <p:cTn id="32" dur="1" fill="hold">
                                          <p:stCondLst>
                                            <p:cond delay="0"/>
                                          </p:stCondLst>
                                        </p:cTn>
                                        <p:tgtEl>
                                          <p:spTgt spid="20"/>
                                        </p:tgtEl>
                                        <p:attrNameLst>
                                          <p:attrName>style.visibility</p:attrName>
                                        </p:attrNameLst>
                                      </p:cBhvr>
                                      <p:to>
                                        <p:strVal val="visible"/>
                                      </p:to>
                                    </p:set>
                                    <p:anim calcmode="lin" valueType="num">
                                      <p:cBhvr>
                                        <p:cTn id="33" dur="500" fill="hold"/>
                                        <p:tgtEl>
                                          <p:spTgt spid="20"/>
                                        </p:tgtEl>
                                        <p:attrNameLst>
                                          <p:attrName>ppt_w</p:attrName>
                                        </p:attrNameLst>
                                      </p:cBhvr>
                                      <p:tavLst>
                                        <p:tav tm="0">
                                          <p:val>
                                            <p:strVal val="2/3*#ppt_w"/>
                                          </p:val>
                                        </p:tav>
                                        <p:tav tm="100000">
                                          <p:val>
                                            <p:strVal val="#ppt_w"/>
                                          </p:val>
                                        </p:tav>
                                      </p:tavLst>
                                    </p:anim>
                                    <p:anim calcmode="lin" valueType="num">
                                      <p:cBhvr>
                                        <p:cTn id="34" dur="500" fill="hold"/>
                                        <p:tgtEl>
                                          <p:spTgt spid="20"/>
                                        </p:tgtEl>
                                        <p:attrNameLst>
                                          <p:attrName>ppt_h</p:attrName>
                                        </p:attrNameLst>
                                      </p:cBhvr>
                                      <p:tavLst>
                                        <p:tav tm="0">
                                          <p:val>
                                            <p:strVal val="2/3*#ppt_h"/>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22" presetClass="entr" presetSubtype="1" fill="hold" nodeType="clickEffect">
                                  <p:stCondLst>
                                    <p:cond delay="0"/>
                                  </p:stCondLst>
                                  <p:childTnLst>
                                    <p:set>
                                      <p:cBhvr>
                                        <p:cTn id="38" dur="1" fill="hold">
                                          <p:stCondLst>
                                            <p:cond delay="0"/>
                                          </p:stCondLst>
                                        </p:cTn>
                                        <p:tgtEl>
                                          <p:spTgt spid="39"/>
                                        </p:tgtEl>
                                        <p:attrNameLst>
                                          <p:attrName>style.visibility</p:attrName>
                                        </p:attrNameLst>
                                      </p:cBhvr>
                                      <p:to>
                                        <p:strVal val="visible"/>
                                      </p:to>
                                    </p:set>
                                    <p:animEffect transition="in" filter="wipe(up)">
                                      <p:cBhvr>
                                        <p:cTn id="39"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i="1" dirty="0" smtClean="0">
                <a:solidFill>
                  <a:srgbClr val="000000"/>
                </a:solidFill>
                <a:latin typeface="Andalus" pitchFamily="18" charset="-78"/>
                <a:cs typeface="Andalus" pitchFamily="18" charset="-78"/>
              </a:rPr>
              <a:t>Unit Elastic Demand: Elasticity Equals 1</a:t>
            </a:r>
            <a:endParaRPr lang="en-US" i="1" dirty="0">
              <a:latin typeface="Andalus" pitchFamily="18" charset="-78"/>
              <a:cs typeface="Andalus" pitchFamily="18" charset="-78"/>
            </a:endParaRPr>
          </a:p>
        </p:txBody>
      </p:sp>
      <p:sp>
        <p:nvSpPr>
          <p:cNvPr id="3" name="Content Placeholder 2"/>
          <p:cNvSpPr>
            <a:spLocks noGrp="1"/>
          </p:cNvSpPr>
          <p:nvPr>
            <p:ph idx="1"/>
          </p:nvPr>
        </p:nvSpPr>
        <p:spPr/>
        <p:txBody>
          <a:bodyPr/>
          <a:lstStyle/>
          <a:p>
            <a:endParaRPr lang="en-US"/>
          </a:p>
        </p:txBody>
      </p:sp>
      <p:sp>
        <p:nvSpPr>
          <p:cNvPr id="6" name="Text Box 4"/>
          <p:cNvSpPr txBox="1">
            <a:spLocks noChangeArrowheads="1"/>
          </p:cNvSpPr>
          <p:nvPr/>
        </p:nvSpPr>
        <p:spPr bwMode="auto">
          <a:xfrm>
            <a:off x="6564313" y="6680200"/>
            <a:ext cx="2641600" cy="214313"/>
          </a:xfrm>
          <a:prstGeom prst="rect">
            <a:avLst/>
          </a:prstGeom>
          <a:noFill/>
          <a:ln w="9525">
            <a:noFill/>
            <a:miter lim="800000"/>
            <a:headEnd/>
            <a:tailEnd/>
          </a:ln>
          <a:effectLst/>
        </p:spPr>
        <p:txBody>
          <a:bodyPr wrap="none">
            <a:spAutoFit/>
          </a:bodyPr>
          <a:lstStyle/>
          <a:p>
            <a:r>
              <a:rPr lang="en-US" altLang="en-US" sz="800" b="1">
                <a:solidFill>
                  <a:schemeClr val="bg1"/>
                </a:solidFill>
                <a:latin typeface="Arial" charset="0"/>
              </a:rPr>
              <a:t>Copyright©2003  Southwestern/Thomson Learning</a:t>
            </a:r>
          </a:p>
        </p:txBody>
      </p:sp>
      <p:sp>
        <p:nvSpPr>
          <p:cNvPr id="7" name="Rectangle 5"/>
          <p:cNvSpPr>
            <a:spLocks noChangeArrowheads="1"/>
          </p:cNvSpPr>
          <p:nvPr/>
        </p:nvSpPr>
        <p:spPr bwMode="auto">
          <a:xfrm>
            <a:off x="2322513" y="2119313"/>
            <a:ext cx="5861050" cy="3300412"/>
          </a:xfrm>
          <a:prstGeom prst="rect">
            <a:avLst/>
          </a:prstGeom>
          <a:solidFill>
            <a:srgbClr val="F3F6F9"/>
          </a:solidFill>
          <a:ln w="261938">
            <a:solidFill>
              <a:srgbClr val="F3F6F9"/>
            </a:solidFill>
            <a:miter lim="800000"/>
            <a:headEnd/>
            <a:tailEnd/>
          </a:ln>
        </p:spPr>
        <p:txBody>
          <a:bodyPr/>
          <a:lstStyle/>
          <a:p>
            <a:endParaRPr lang="en-US"/>
          </a:p>
        </p:txBody>
      </p:sp>
      <p:sp>
        <p:nvSpPr>
          <p:cNvPr id="8" name="Rectangle 6"/>
          <p:cNvSpPr>
            <a:spLocks noChangeArrowheads="1"/>
          </p:cNvSpPr>
          <p:nvPr/>
        </p:nvSpPr>
        <p:spPr bwMode="auto">
          <a:xfrm>
            <a:off x="2322513" y="2119313"/>
            <a:ext cx="5861050" cy="3300412"/>
          </a:xfrm>
          <a:prstGeom prst="rect">
            <a:avLst/>
          </a:prstGeom>
          <a:solidFill>
            <a:srgbClr val="F2F4F8"/>
          </a:solidFill>
          <a:ln w="238125">
            <a:solidFill>
              <a:srgbClr val="F2F4F8"/>
            </a:solidFill>
            <a:miter lim="800000"/>
            <a:headEnd/>
            <a:tailEnd/>
          </a:ln>
        </p:spPr>
        <p:txBody>
          <a:bodyPr/>
          <a:lstStyle/>
          <a:p>
            <a:endParaRPr lang="en-US"/>
          </a:p>
        </p:txBody>
      </p:sp>
      <p:sp>
        <p:nvSpPr>
          <p:cNvPr id="9" name="Rectangle 7"/>
          <p:cNvSpPr>
            <a:spLocks noChangeArrowheads="1"/>
          </p:cNvSpPr>
          <p:nvPr/>
        </p:nvSpPr>
        <p:spPr bwMode="auto">
          <a:xfrm>
            <a:off x="2322513" y="2119313"/>
            <a:ext cx="5861050" cy="3300412"/>
          </a:xfrm>
          <a:prstGeom prst="rect">
            <a:avLst/>
          </a:prstGeom>
          <a:solidFill>
            <a:srgbClr val="F1F4F7"/>
          </a:solidFill>
          <a:ln w="214313">
            <a:solidFill>
              <a:srgbClr val="F1F4F7"/>
            </a:solidFill>
            <a:miter lim="800000"/>
            <a:headEnd/>
            <a:tailEnd/>
          </a:ln>
        </p:spPr>
        <p:txBody>
          <a:bodyPr/>
          <a:lstStyle/>
          <a:p>
            <a:endParaRPr lang="en-US"/>
          </a:p>
        </p:txBody>
      </p:sp>
      <p:sp>
        <p:nvSpPr>
          <p:cNvPr id="10" name="Rectangle 8"/>
          <p:cNvSpPr>
            <a:spLocks noChangeArrowheads="1"/>
          </p:cNvSpPr>
          <p:nvPr/>
        </p:nvSpPr>
        <p:spPr bwMode="auto">
          <a:xfrm>
            <a:off x="2322513" y="2119313"/>
            <a:ext cx="5861050" cy="3300412"/>
          </a:xfrm>
          <a:prstGeom prst="rect">
            <a:avLst/>
          </a:prstGeom>
          <a:solidFill>
            <a:srgbClr val="F0F2F5"/>
          </a:solidFill>
          <a:ln w="190500">
            <a:solidFill>
              <a:srgbClr val="F0F2F5"/>
            </a:solidFill>
            <a:miter lim="800000"/>
            <a:headEnd/>
            <a:tailEnd/>
          </a:ln>
        </p:spPr>
        <p:txBody>
          <a:bodyPr/>
          <a:lstStyle/>
          <a:p>
            <a:endParaRPr lang="en-US"/>
          </a:p>
        </p:txBody>
      </p:sp>
      <p:sp>
        <p:nvSpPr>
          <p:cNvPr id="11" name="Rectangle 9"/>
          <p:cNvSpPr>
            <a:spLocks noChangeArrowheads="1"/>
          </p:cNvSpPr>
          <p:nvPr/>
        </p:nvSpPr>
        <p:spPr bwMode="auto">
          <a:xfrm>
            <a:off x="2322513" y="2119313"/>
            <a:ext cx="5861050" cy="3300412"/>
          </a:xfrm>
          <a:prstGeom prst="rect">
            <a:avLst/>
          </a:prstGeom>
          <a:solidFill>
            <a:srgbClr val="EEF1F4"/>
          </a:solidFill>
          <a:ln w="166688">
            <a:solidFill>
              <a:srgbClr val="EEF1F4"/>
            </a:solidFill>
            <a:miter lim="800000"/>
            <a:headEnd/>
            <a:tailEnd/>
          </a:ln>
        </p:spPr>
        <p:txBody>
          <a:bodyPr/>
          <a:lstStyle/>
          <a:p>
            <a:endParaRPr lang="en-US"/>
          </a:p>
        </p:txBody>
      </p:sp>
      <p:sp>
        <p:nvSpPr>
          <p:cNvPr id="12" name="Rectangle 10"/>
          <p:cNvSpPr>
            <a:spLocks noChangeArrowheads="1"/>
          </p:cNvSpPr>
          <p:nvPr/>
        </p:nvSpPr>
        <p:spPr bwMode="auto">
          <a:xfrm>
            <a:off x="2322513" y="2119313"/>
            <a:ext cx="5861050" cy="3300412"/>
          </a:xfrm>
          <a:prstGeom prst="rect">
            <a:avLst/>
          </a:prstGeom>
          <a:solidFill>
            <a:srgbClr val="EDEFF3"/>
          </a:solidFill>
          <a:ln w="142875">
            <a:solidFill>
              <a:srgbClr val="EDEFF3"/>
            </a:solidFill>
            <a:miter lim="800000"/>
            <a:headEnd/>
            <a:tailEnd/>
          </a:ln>
        </p:spPr>
        <p:txBody>
          <a:bodyPr/>
          <a:lstStyle/>
          <a:p>
            <a:endParaRPr lang="en-US"/>
          </a:p>
        </p:txBody>
      </p:sp>
      <p:sp>
        <p:nvSpPr>
          <p:cNvPr id="13" name="Rectangle 11"/>
          <p:cNvSpPr>
            <a:spLocks noChangeArrowheads="1"/>
          </p:cNvSpPr>
          <p:nvPr/>
        </p:nvSpPr>
        <p:spPr bwMode="auto">
          <a:xfrm>
            <a:off x="2322513" y="2119313"/>
            <a:ext cx="5861050" cy="3300412"/>
          </a:xfrm>
          <a:prstGeom prst="rect">
            <a:avLst/>
          </a:prstGeom>
          <a:solidFill>
            <a:srgbClr val="EBEEF2"/>
          </a:solidFill>
          <a:ln w="119063">
            <a:solidFill>
              <a:srgbClr val="EBEEF2"/>
            </a:solidFill>
            <a:miter lim="800000"/>
            <a:headEnd/>
            <a:tailEnd/>
          </a:ln>
        </p:spPr>
        <p:txBody>
          <a:bodyPr/>
          <a:lstStyle/>
          <a:p>
            <a:endParaRPr lang="en-US"/>
          </a:p>
        </p:txBody>
      </p:sp>
      <p:sp>
        <p:nvSpPr>
          <p:cNvPr id="14" name="Rectangle 12"/>
          <p:cNvSpPr>
            <a:spLocks noChangeArrowheads="1"/>
          </p:cNvSpPr>
          <p:nvPr/>
        </p:nvSpPr>
        <p:spPr bwMode="auto">
          <a:xfrm>
            <a:off x="2322513" y="2119313"/>
            <a:ext cx="5861050" cy="3300412"/>
          </a:xfrm>
          <a:prstGeom prst="rect">
            <a:avLst/>
          </a:prstGeom>
          <a:solidFill>
            <a:srgbClr val="EAECF1"/>
          </a:solidFill>
          <a:ln w="95250">
            <a:solidFill>
              <a:srgbClr val="EAECF1"/>
            </a:solidFill>
            <a:miter lim="800000"/>
            <a:headEnd/>
            <a:tailEnd/>
          </a:ln>
        </p:spPr>
        <p:txBody>
          <a:bodyPr/>
          <a:lstStyle/>
          <a:p>
            <a:endParaRPr lang="en-US"/>
          </a:p>
        </p:txBody>
      </p:sp>
      <p:sp>
        <p:nvSpPr>
          <p:cNvPr id="15" name="Rectangle 13"/>
          <p:cNvSpPr>
            <a:spLocks noChangeArrowheads="1"/>
          </p:cNvSpPr>
          <p:nvPr/>
        </p:nvSpPr>
        <p:spPr bwMode="auto">
          <a:xfrm>
            <a:off x="2322513" y="2119313"/>
            <a:ext cx="5861050" cy="3300412"/>
          </a:xfrm>
          <a:prstGeom prst="rect">
            <a:avLst/>
          </a:prstGeom>
          <a:solidFill>
            <a:srgbClr val="E9EBF0"/>
          </a:solidFill>
          <a:ln w="71438">
            <a:solidFill>
              <a:srgbClr val="E9EBF0"/>
            </a:solidFill>
            <a:miter lim="800000"/>
            <a:headEnd/>
            <a:tailEnd/>
          </a:ln>
        </p:spPr>
        <p:txBody>
          <a:bodyPr/>
          <a:lstStyle/>
          <a:p>
            <a:endParaRPr lang="en-US"/>
          </a:p>
        </p:txBody>
      </p:sp>
      <p:sp>
        <p:nvSpPr>
          <p:cNvPr id="16" name="Rectangle 14"/>
          <p:cNvSpPr>
            <a:spLocks noChangeArrowheads="1"/>
          </p:cNvSpPr>
          <p:nvPr/>
        </p:nvSpPr>
        <p:spPr bwMode="auto">
          <a:xfrm>
            <a:off x="2322513" y="2119313"/>
            <a:ext cx="5861050" cy="3300412"/>
          </a:xfrm>
          <a:prstGeom prst="rect">
            <a:avLst/>
          </a:prstGeom>
          <a:solidFill>
            <a:srgbClr val="E7EAEF"/>
          </a:solidFill>
          <a:ln w="47625">
            <a:solidFill>
              <a:srgbClr val="E7EAEF"/>
            </a:solidFill>
            <a:miter lim="800000"/>
            <a:headEnd/>
            <a:tailEnd/>
          </a:ln>
        </p:spPr>
        <p:txBody>
          <a:bodyPr/>
          <a:lstStyle/>
          <a:p>
            <a:endParaRPr lang="en-US"/>
          </a:p>
        </p:txBody>
      </p:sp>
      <p:sp>
        <p:nvSpPr>
          <p:cNvPr id="17" name="Rectangle 15"/>
          <p:cNvSpPr>
            <a:spLocks noChangeArrowheads="1"/>
          </p:cNvSpPr>
          <p:nvPr/>
        </p:nvSpPr>
        <p:spPr bwMode="auto">
          <a:xfrm>
            <a:off x="2322513" y="2119313"/>
            <a:ext cx="5861050" cy="3300412"/>
          </a:xfrm>
          <a:prstGeom prst="rect">
            <a:avLst/>
          </a:prstGeom>
          <a:solidFill>
            <a:srgbClr val="E6E9EF"/>
          </a:solidFill>
          <a:ln w="23813">
            <a:solidFill>
              <a:srgbClr val="E6E9EF"/>
            </a:solidFill>
            <a:miter lim="800000"/>
            <a:headEnd/>
            <a:tailEnd/>
          </a:ln>
        </p:spPr>
        <p:txBody>
          <a:bodyPr/>
          <a:lstStyle/>
          <a:p>
            <a:endParaRPr lang="en-US"/>
          </a:p>
        </p:txBody>
      </p:sp>
      <p:sp>
        <p:nvSpPr>
          <p:cNvPr id="18" name="Rectangle 16"/>
          <p:cNvSpPr>
            <a:spLocks noChangeArrowheads="1"/>
          </p:cNvSpPr>
          <p:nvPr/>
        </p:nvSpPr>
        <p:spPr bwMode="auto">
          <a:xfrm>
            <a:off x="2203450" y="2020888"/>
            <a:ext cx="5861050" cy="3300412"/>
          </a:xfrm>
          <a:prstGeom prst="rect">
            <a:avLst/>
          </a:prstGeom>
          <a:solidFill>
            <a:srgbClr val="FFFFFF"/>
          </a:solidFill>
          <a:ln w="9525">
            <a:noFill/>
            <a:miter lim="800000"/>
            <a:headEnd/>
            <a:tailEnd/>
          </a:ln>
        </p:spPr>
        <p:txBody>
          <a:bodyPr/>
          <a:lstStyle/>
          <a:p>
            <a:endParaRPr lang="en-US"/>
          </a:p>
        </p:txBody>
      </p:sp>
      <p:sp>
        <p:nvSpPr>
          <p:cNvPr id="19" name="Freeform 17"/>
          <p:cNvSpPr>
            <a:spLocks/>
          </p:cNvSpPr>
          <p:nvPr/>
        </p:nvSpPr>
        <p:spPr bwMode="auto">
          <a:xfrm>
            <a:off x="2203450" y="2020888"/>
            <a:ext cx="5861050" cy="3300412"/>
          </a:xfrm>
          <a:custGeom>
            <a:avLst/>
            <a:gdLst/>
            <a:ahLst/>
            <a:cxnLst>
              <a:cxn ang="0">
                <a:pos x="0" y="0"/>
              </a:cxn>
              <a:cxn ang="0">
                <a:pos x="0" y="2079"/>
              </a:cxn>
              <a:cxn ang="0">
                <a:pos x="3692" y="2079"/>
              </a:cxn>
            </a:cxnLst>
            <a:rect l="0" t="0" r="r" b="b"/>
            <a:pathLst>
              <a:path w="3692" h="2079">
                <a:moveTo>
                  <a:pt x="0" y="0"/>
                </a:moveTo>
                <a:lnTo>
                  <a:pt x="0" y="2079"/>
                </a:lnTo>
                <a:lnTo>
                  <a:pt x="3692" y="2079"/>
                </a:lnTo>
              </a:path>
            </a:pathLst>
          </a:custGeom>
          <a:noFill/>
          <a:ln w="23813">
            <a:solidFill>
              <a:srgbClr val="000000"/>
            </a:solidFill>
            <a:prstDash val="solid"/>
            <a:round/>
            <a:headEnd/>
            <a:tailEnd/>
          </a:ln>
        </p:spPr>
        <p:txBody>
          <a:bodyPr/>
          <a:lstStyle/>
          <a:p>
            <a:endParaRPr lang="en-US"/>
          </a:p>
        </p:txBody>
      </p:sp>
      <p:sp>
        <p:nvSpPr>
          <p:cNvPr id="20" name="Line 18"/>
          <p:cNvSpPr>
            <a:spLocks noChangeShapeType="1"/>
          </p:cNvSpPr>
          <p:nvPr/>
        </p:nvSpPr>
        <p:spPr bwMode="auto">
          <a:xfrm>
            <a:off x="2012950" y="3217863"/>
            <a:ext cx="1588" cy="236537"/>
          </a:xfrm>
          <a:prstGeom prst="line">
            <a:avLst/>
          </a:prstGeom>
          <a:noFill/>
          <a:ln w="23876">
            <a:solidFill>
              <a:srgbClr val="000000"/>
            </a:solidFill>
            <a:round/>
            <a:headEnd type="stealth" w="med" len="med"/>
            <a:tailEnd/>
          </a:ln>
          <a:effectLst/>
        </p:spPr>
        <p:txBody>
          <a:bodyPr/>
          <a:lstStyle/>
          <a:p>
            <a:endParaRPr lang="en-US"/>
          </a:p>
        </p:txBody>
      </p:sp>
      <p:sp>
        <p:nvSpPr>
          <p:cNvPr id="21" name="Line 19"/>
          <p:cNvSpPr>
            <a:spLocks noChangeShapeType="1"/>
          </p:cNvSpPr>
          <p:nvPr/>
        </p:nvSpPr>
        <p:spPr bwMode="auto">
          <a:xfrm>
            <a:off x="5003800" y="5518150"/>
            <a:ext cx="282575" cy="1588"/>
          </a:xfrm>
          <a:prstGeom prst="line">
            <a:avLst/>
          </a:prstGeom>
          <a:noFill/>
          <a:ln w="23876">
            <a:solidFill>
              <a:srgbClr val="000000"/>
            </a:solidFill>
            <a:round/>
            <a:headEnd type="stealth" w="med" len="med"/>
            <a:tailEnd/>
          </a:ln>
          <a:effectLst/>
        </p:spPr>
        <p:txBody>
          <a:bodyPr/>
          <a:lstStyle/>
          <a:p>
            <a:endParaRPr lang="en-US"/>
          </a:p>
        </p:txBody>
      </p:sp>
      <p:grpSp>
        <p:nvGrpSpPr>
          <p:cNvPr id="22" name="Group 20"/>
          <p:cNvGrpSpPr>
            <a:grpSpLocks/>
          </p:cNvGrpSpPr>
          <p:nvPr/>
        </p:nvGrpSpPr>
        <p:grpSpPr bwMode="auto">
          <a:xfrm>
            <a:off x="2012950" y="5557838"/>
            <a:ext cx="5329238" cy="569912"/>
            <a:chOff x="1268" y="3501"/>
            <a:chExt cx="3357" cy="359"/>
          </a:xfrm>
        </p:grpSpPr>
        <p:sp>
          <p:nvSpPr>
            <p:cNvPr id="23" name="Line 21"/>
            <p:cNvSpPr>
              <a:spLocks noChangeShapeType="1"/>
            </p:cNvSpPr>
            <p:nvPr/>
          </p:nvSpPr>
          <p:spPr bwMode="auto">
            <a:xfrm flipH="1">
              <a:off x="3144" y="3501"/>
              <a:ext cx="180" cy="185"/>
            </a:xfrm>
            <a:prstGeom prst="line">
              <a:avLst/>
            </a:prstGeom>
            <a:noFill/>
            <a:ln w="23813">
              <a:solidFill>
                <a:srgbClr val="000000"/>
              </a:solidFill>
              <a:round/>
              <a:headEnd/>
              <a:tailEnd/>
            </a:ln>
          </p:spPr>
          <p:txBody>
            <a:bodyPr/>
            <a:lstStyle/>
            <a:p>
              <a:endParaRPr lang="en-US"/>
            </a:p>
          </p:txBody>
        </p:sp>
        <p:grpSp>
          <p:nvGrpSpPr>
            <p:cNvPr id="24" name="Group 22"/>
            <p:cNvGrpSpPr>
              <a:grpSpLocks/>
            </p:cNvGrpSpPr>
            <p:nvPr/>
          </p:nvGrpSpPr>
          <p:grpSpPr bwMode="auto">
            <a:xfrm>
              <a:off x="1268" y="3662"/>
              <a:ext cx="3357" cy="198"/>
              <a:chOff x="1268" y="3662"/>
              <a:chExt cx="3357" cy="198"/>
            </a:xfrm>
          </p:grpSpPr>
          <p:sp>
            <p:nvSpPr>
              <p:cNvPr id="25" name="Rectangle 23"/>
              <p:cNvSpPr>
                <a:spLocks noChangeArrowheads="1"/>
              </p:cNvSpPr>
              <p:nvPr/>
            </p:nvSpPr>
            <p:spPr bwMode="auto">
              <a:xfrm>
                <a:off x="1268" y="3662"/>
                <a:ext cx="3357" cy="198"/>
              </a:xfrm>
              <a:prstGeom prst="rect">
                <a:avLst/>
              </a:prstGeom>
              <a:solidFill>
                <a:srgbClr val="E1E5E9"/>
              </a:solidFill>
              <a:ln w="9525">
                <a:noFill/>
                <a:miter lim="800000"/>
                <a:headEnd/>
                <a:tailEnd/>
              </a:ln>
            </p:spPr>
            <p:txBody>
              <a:bodyPr/>
              <a:lstStyle/>
              <a:p>
                <a:endParaRPr lang="en-US"/>
              </a:p>
            </p:txBody>
          </p:sp>
          <p:sp>
            <p:nvSpPr>
              <p:cNvPr id="26" name="Rectangle 24"/>
              <p:cNvSpPr>
                <a:spLocks noChangeArrowheads="1"/>
              </p:cNvSpPr>
              <p:nvPr/>
            </p:nvSpPr>
            <p:spPr bwMode="auto">
              <a:xfrm>
                <a:off x="1285" y="3686"/>
                <a:ext cx="3263"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2. . . . leads to a 22% decrease in quantity demanded.</a:t>
                </a:r>
                <a:endParaRPr lang="en-US"/>
              </a:p>
            </p:txBody>
          </p:sp>
        </p:grpSp>
      </p:grpSp>
      <p:sp>
        <p:nvSpPr>
          <p:cNvPr id="28" name="Rectangle 26"/>
          <p:cNvSpPr>
            <a:spLocks noChangeArrowheads="1"/>
          </p:cNvSpPr>
          <p:nvPr/>
        </p:nvSpPr>
        <p:spPr bwMode="auto">
          <a:xfrm>
            <a:off x="7170738" y="5381625"/>
            <a:ext cx="876300" cy="258763"/>
          </a:xfrm>
          <a:prstGeom prst="rect">
            <a:avLst/>
          </a:prstGeom>
          <a:noFill/>
          <a:ln w="9525">
            <a:noFill/>
            <a:miter lim="800000"/>
            <a:headEnd/>
            <a:tailEnd/>
          </a:ln>
        </p:spPr>
        <p:txBody>
          <a:bodyPr wrap="none" lIns="0" tIns="0" rIns="0" bIns="0">
            <a:spAutoFit/>
          </a:bodyPr>
          <a:lstStyle/>
          <a:p>
            <a:r>
              <a:rPr lang="en-US" sz="1700" b="1">
                <a:solidFill>
                  <a:srgbClr val="000000"/>
                </a:solidFill>
                <a:latin typeface="Arial" charset="0"/>
              </a:rPr>
              <a:t>Quantity</a:t>
            </a:r>
            <a:endParaRPr lang="en-US"/>
          </a:p>
        </p:txBody>
      </p:sp>
      <p:grpSp>
        <p:nvGrpSpPr>
          <p:cNvPr id="29" name="Group 27"/>
          <p:cNvGrpSpPr>
            <a:grpSpLocks/>
          </p:cNvGrpSpPr>
          <p:nvPr/>
        </p:nvGrpSpPr>
        <p:grpSpPr bwMode="auto">
          <a:xfrm>
            <a:off x="1944688" y="3436938"/>
            <a:ext cx="3762375" cy="2209800"/>
            <a:chOff x="1225" y="2165"/>
            <a:chExt cx="2370" cy="1392"/>
          </a:xfrm>
        </p:grpSpPr>
        <p:sp>
          <p:nvSpPr>
            <p:cNvPr id="30" name="Freeform 28"/>
            <p:cNvSpPr>
              <a:spLocks/>
            </p:cNvSpPr>
            <p:nvPr/>
          </p:nvSpPr>
          <p:spPr bwMode="auto">
            <a:xfrm>
              <a:off x="1388" y="2226"/>
              <a:ext cx="2101" cy="1126"/>
            </a:xfrm>
            <a:custGeom>
              <a:avLst/>
              <a:gdLst/>
              <a:ahLst/>
              <a:cxnLst>
                <a:cxn ang="0">
                  <a:pos x="2101" y="1126"/>
                </a:cxn>
                <a:cxn ang="0">
                  <a:pos x="2101" y="0"/>
                </a:cxn>
                <a:cxn ang="0">
                  <a:pos x="0" y="0"/>
                </a:cxn>
              </a:cxnLst>
              <a:rect l="0" t="0" r="r" b="b"/>
              <a:pathLst>
                <a:path w="2101" h="1126">
                  <a:moveTo>
                    <a:pt x="2101" y="1126"/>
                  </a:moveTo>
                  <a:lnTo>
                    <a:pt x="2101" y="0"/>
                  </a:lnTo>
                  <a:lnTo>
                    <a:pt x="0" y="0"/>
                  </a:lnTo>
                </a:path>
              </a:pathLst>
            </a:custGeom>
            <a:noFill/>
            <a:ln w="23813" cap="flat">
              <a:solidFill>
                <a:schemeClr val="tx1"/>
              </a:solidFill>
              <a:prstDash val="sysDot"/>
              <a:round/>
              <a:headEnd/>
              <a:tailEnd/>
            </a:ln>
          </p:spPr>
          <p:txBody>
            <a:bodyPr/>
            <a:lstStyle/>
            <a:p>
              <a:endParaRPr lang="en-US"/>
            </a:p>
          </p:txBody>
        </p:sp>
        <p:sp>
          <p:nvSpPr>
            <p:cNvPr id="31" name="Rectangle 29"/>
            <p:cNvSpPr>
              <a:spLocks noChangeArrowheads="1"/>
            </p:cNvSpPr>
            <p:nvPr/>
          </p:nvSpPr>
          <p:spPr bwMode="auto">
            <a:xfrm>
              <a:off x="1225" y="2165"/>
              <a:ext cx="76"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4</a:t>
              </a:r>
              <a:endParaRPr lang="en-US"/>
            </a:p>
          </p:txBody>
        </p:sp>
        <p:sp>
          <p:nvSpPr>
            <p:cNvPr id="32" name="Rectangle 30"/>
            <p:cNvSpPr>
              <a:spLocks noChangeArrowheads="1"/>
            </p:cNvSpPr>
            <p:nvPr/>
          </p:nvSpPr>
          <p:spPr bwMode="auto">
            <a:xfrm>
              <a:off x="3367" y="3394"/>
              <a:ext cx="228"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100</a:t>
              </a:r>
              <a:endParaRPr lang="en-US"/>
            </a:p>
          </p:txBody>
        </p:sp>
      </p:grpSp>
      <p:sp>
        <p:nvSpPr>
          <p:cNvPr id="33" name="Rectangle 31"/>
          <p:cNvSpPr>
            <a:spLocks noChangeArrowheads="1"/>
          </p:cNvSpPr>
          <p:nvPr/>
        </p:nvSpPr>
        <p:spPr bwMode="auto">
          <a:xfrm>
            <a:off x="2138363" y="5387975"/>
            <a:ext cx="120650" cy="258763"/>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0</a:t>
            </a:r>
            <a:endParaRPr lang="en-US"/>
          </a:p>
        </p:txBody>
      </p:sp>
      <p:sp>
        <p:nvSpPr>
          <p:cNvPr id="34" name="Rectangle 32"/>
          <p:cNvSpPr>
            <a:spLocks noChangeArrowheads="1"/>
          </p:cNvSpPr>
          <p:nvPr/>
        </p:nvSpPr>
        <p:spPr bwMode="auto">
          <a:xfrm>
            <a:off x="1535113" y="1968500"/>
            <a:ext cx="530225" cy="258763"/>
          </a:xfrm>
          <a:prstGeom prst="rect">
            <a:avLst/>
          </a:prstGeom>
          <a:noFill/>
          <a:ln w="9525">
            <a:noFill/>
            <a:miter lim="800000"/>
            <a:headEnd/>
            <a:tailEnd/>
          </a:ln>
        </p:spPr>
        <p:txBody>
          <a:bodyPr wrap="none" lIns="0" tIns="0" rIns="0" bIns="0">
            <a:spAutoFit/>
          </a:bodyPr>
          <a:lstStyle/>
          <a:p>
            <a:r>
              <a:rPr lang="en-US" sz="1700" b="1">
                <a:solidFill>
                  <a:srgbClr val="000000"/>
                </a:solidFill>
                <a:latin typeface="Arial" charset="0"/>
              </a:rPr>
              <a:t>Price</a:t>
            </a:r>
            <a:endParaRPr lang="en-US"/>
          </a:p>
        </p:txBody>
      </p:sp>
      <p:grpSp>
        <p:nvGrpSpPr>
          <p:cNvPr id="35" name="Group 33"/>
          <p:cNvGrpSpPr>
            <a:grpSpLocks/>
          </p:cNvGrpSpPr>
          <p:nvPr/>
        </p:nvGrpSpPr>
        <p:grpSpPr bwMode="auto">
          <a:xfrm>
            <a:off x="1824038" y="2973388"/>
            <a:ext cx="3143250" cy="2673350"/>
            <a:chOff x="1149" y="1873"/>
            <a:chExt cx="1980" cy="1684"/>
          </a:xfrm>
        </p:grpSpPr>
        <p:sp>
          <p:nvSpPr>
            <p:cNvPr id="36" name="Freeform 34"/>
            <p:cNvSpPr>
              <a:spLocks/>
            </p:cNvSpPr>
            <p:nvPr/>
          </p:nvSpPr>
          <p:spPr bwMode="auto">
            <a:xfrm>
              <a:off x="1388" y="1941"/>
              <a:ext cx="1681" cy="1411"/>
            </a:xfrm>
            <a:custGeom>
              <a:avLst/>
              <a:gdLst/>
              <a:ahLst/>
              <a:cxnLst>
                <a:cxn ang="0">
                  <a:pos x="1681" y="1411"/>
                </a:cxn>
                <a:cxn ang="0">
                  <a:pos x="1681" y="0"/>
                </a:cxn>
                <a:cxn ang="0">
                  <a:pos x="0" y="0"/>
                </a:cxn>
              </a:cxnLst>
              <a:rect l="0" t="0" r="r" b="b"/>
              <a:pathLst>
                <a:path w="1681" h="1411">
                  <a:moveTo>
                    <a:pt x="1681" y="1411"/>
                  </a:moveTo>
                  <a:lnTo>
                    <a:pt x="1681" y="0"/>
                  </a:lnTo>
                  <a:lnTo>
                    <a:pt x="0" y="0"/>
                  </a:lnTo>
                </a:path>
              </a:pathLst>
            </a:custGeom>
            <a:noFill/>
            <a:ln w="23813" cap="flat">
              <a:solidFill>
                <a:schemeClr val="tx1"/>
              </a:solidFill>
              <a:prstDash val="sysDot"/>
              <a:round/>
              <a:headEnd/>
              <a:tailEnd/>
            </a:ln>
          </p:spPr>
          <p:txBody>
            <a:bodyPr/>
            <a:lstStyle/>
            <a:p>
              <a:endParaRPr lang="en-US"/>
            </a:p>
          </p:txBody>
        </p:sp>
        <p:sp>
          <p:nvSpPr>
            <p:cNvPr id="37" name="Rectangle 35"/>
            <p:cNvSpPr>
              <a:spLocks noChangeArrowheads="1"/>
            </p:cNvSpPr>
            <p:nvPr/>
          </p:nvSpPr>
          <p:spPr bwMode="auto">
            <a:xfrm>
              <a:off x="1149" y="1873"/>
              <a:ext cx="152"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$5</a:t>
              </a:r>
              <a:endParaRPr lang="en-US"/>
            </a:p>
          </p:txBody>
        </p:sp>
        <p:sp>
          <p:nvSpPr>
            <p:cNvPr id="38" name="Rectangle 36"/>
            <p:cNvSpPr>
              <a:spLocks noChangeArrowheads="1"/>
            </p:cNvSpPr>
            <p:nvPr/>
          </p:nvSpPr>
          <p:spPr bwMode="auto">
            <a:xfrm>
              <a:off x="2977" y="3394"/>
              <a:ext cx="152"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80</a:t>
              </a:r>
              <a:endParaRPr lang="en-US"/>
            </a:p>
          </p:txBody>
        </p:sp>
      </p:grpSp>
      <p:grpSp>
        <p:nvGrpSpPr>
          <p:cNvPr id="39" name="Group 37"/>
          <p:cNvGrpSpPr>
            <a:grpSpLocks/>
          </p:cNvGrpSpPr>
          <p:nvPr/>
        </p:nvGrpSpPr>
        <p:grpSpPr bwMode="auto">
          <a:xfrm>
            <a:off x="725488" y="3376613"/>
            <a:ext cx="1382712" cy="1217612"/>
            <a:chOff x="457" y="2127"/>
            <a:chExt cx="871" cy="767"/>
          </a:xfrm>
        </p:grpSpPr>
        <p:sp>
          <p:nvSpPr>
            <p:cNvPr id="40" name="Line 38"/>
            <p:cNvSpPr>
              <a:spLocks noChangeShapeType="1"/>
            </p:cNvSpPr>
            <p:nvPr/>
          </p:nvSpPr>
          <p:spPr bwMode="auto">
            <a:xfrm flipV="1">
              <a:off x="862" y="2127"/>
              <a:ext cx="361" cy="285"/>
            </a:xfrm>
            <a:prstGeom prst="line">
              <a:avLst/>
            </a:prstGeom>
            <a:noFill/>
            <a:ln w="23813">
              <a:solidFill>
                <a:srgbClr val="000000"/>
              </a:solidFill>
              <a:round/>
              <a:headEnd/>
              <a:tailEnd/>
            </a:ln>
          </p:spPr>
          <p:txBody>
            <a:bodyPr/>
            <a:lstStyle/>
            <a:p>
              <a:endParaRPr lang="en-US"/>
            </a:p>
          </p:txBody>
        </p:sp>
        <p:grpSp>
          <p:nvGrpSpPr>
            <p:cNvPr id="41" name="Group 39"/>
            <p:cNvGrpSpPr>
              <a:grpSpLocks/>
            </p:cNvGrpSpPr>
            <p:nvPr/>
          </p:nvGrpSpPr>
          <p:grpSpPr bwMode="auto">
            <a:xfrm>
              <a:off x="457" y="2375"/>
              <a:ext cx="871" cy="519"/>
              <a:chOff x="457" y="2375"/>
              <a:chExt cx="871" cy="519"/>
            </a:xfrm>
          </p:grpSpPr>
          <p:sp>
            <p:nvSpPr>
              <p:cNvPr id="42" name="Rectangle 40"/>
              <p:cNvSpPr>
                <a:spLocks noChangeArrowheads="1"/>
              </p:cNvSpPr>
              <p:nvPr/>
            </p:nvSpPr>
            <p:spPr bwMode="auto">
              <a:xfrm>
                <a:off x="457" y="2375"/>
                <a:ext cx="871" cy="519"/>
              </a:xfrm>
              <a:prstGeom prst="rect">
                <a:avLst/>
              </a:prstGeom>
              <a:solidFill>
                <a:srgbClr val="E1E5E9"/>
              </a:solidFill>
              <a:ln w="9525">
                <a:noFill/>
                <a:miter lim="800000"/>
                <a:headEnd/>
                <a:tailEnd/>
              </a:ln>
            </p:spPr>
            <p:txBody>
              <a:bodyPr/>
              <a:lstStyle/>
              <a:p>
                <a:endParaRPr lang="en-US"/>
              </a:p>
            </p:txBody>
          </p:sp>
          <p:sp>
            <p:nvSpPr>
              <p:cNvPr id="43" name="Rectangle 41"/>
              <p:cNvSpPr>
                <a:spLocks noChangeArrowheads="1"/>
              </p:cNvSpPr>
              <p:nvPr/>
            </p:nvSpPr>
            <p:spPr bwMode="auto">
              <a:xfrm>
                <a:off x="506" y="2384"/>
                <a:ext cx="554"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1. A 22%</a:t>
                </a:r>
                <a:endParaRPr lang="en-US"/>
              </a:p>
            </p:txBody>
          </p:sp>
          <p:sp>
            <p:nvSpPr>
              <p:cNvPr id="44" name="Rectangle 42"/>
              <p:cNvSpPr>
                <a:spLocks noChangeArrowheads="1"/>
              </p:cNvSpPr>
              <p:nvPr/>
            </p:nvSpPr>
            <p:spPr bwMode="auto">
              <a:xfrm>
                <a:off x="506" y="2548"/>
                <a:ext cx="515"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increase</a:t>
                </a:r>
                <a:endParaRPr lang="en-US"/>
              </a:p>
            </p:txBody>
          </p:sp>
          <p:sp>
            <p:nvSpPr>
              <p:cNvPr id="45" name="Rectangle 43"/>
              <p:cNvSpPr>
                <a:spLocks noChangeArrowheads="1"/>
              </p:cNvSpPr>
              <p:nvPr/>
            </p:nvSpPr>
            <p:spPr bwMode="auto">
              <a:xfrm>
                <a:off x="506" y="2712"/>
                <a:ext cx="667"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in price . . .</a:t>
                </a:r>
                <a:endParaRPr lang="en-US"/>
              </a:p>
            </p:txBody>
          </p:sp>
        </p:grpSp>
      </p:grpSp>
      <p:grpSp>
        <p:nvGrpSpPr>
          <p:cNvPr id="46" name="Group 44"/>
          <p:cNvGrpSpPr>
            <a:grpSpLocks/>
          </p:cNvGrpSpPr>
          <p:nvPr/>
        </p:nvGrpSpPr>
        <p:grpSpPr bwMode="auto">
          <a:xfrm>
            <a:off x="4395788" y="2393950"/>
            <a:ext cx="3270250" cy="1647825"/>
            <a:chOff x="2769" y="1508"/>
            <a:chExt cx="2060" cy="1038"/>
          </a:xfrm>
        </p:grpSpPr>
        <p:sp>
          <p:nvSpPr>
            <p:cNvPr id="47" name="Freeform 45"/>
            <p:cNvSpPr>
              <a:spLocks/>
            </p:cNvSpPr>
            <p:nvPr/>
          </p:nvSpPr>
          <p:spPr bwMode="auto">
            <a:xfrm>
              <a:off x="2769" y="1508"/>
              <a:ext cx="1501" cy="966"/>
            </a:xfrm>
            <a:custGeom>
              <a:avLst/>
              <a:gdLst/>
              <a:ahLst/>
              <a:cxnLst>
                <a:cxn ang="0">
                  <a:pos x="0" y="0"/>
                </a:cxn>
                <a:cxn ang="0">
                  <a:pos x="100" y="78"/>
                </a:cxn>
              </a:cxnLst>
              <a:rect l="0" t="0" r="r" b="b"/>
              <a:pathLst>
                <a:path w="100" h="78">
                  <a:moveTo>
                    <a:pt x="0" y="0"/>
                  </a:moveTo>
                  <a:cubicBezTo>
                    <a:pt x="17" y="52"/>
                    <a:pt x="67" y="70"/>
                    <a:pt x="100" y="78"/>
                  </a:cubicBezTo>
                </a:path>
              </a:pathLst>
            </a:custGeom>
            <a:noFill/>
            <a:ln w="71438">
              <a:solidFill>
                <a:srgbClr val="004C9F"/>
              </a:solidFill>
              <a:prstDash val="solid"/>
              <a:round/>
              <a:headEnd/>
              <a:tailEnd/>
            </a:ln>
          </p:spPr>
          <p:txBody>
            <a:bodyPr/>
            <a:lstStyle/>
            <a:p>
              <a:endParaRPr lang="en-US"/>
            </a:p>
          </p:txBody>
        </p:sp>
        <p:sp>
          <p:nvSpPr>
            <p:cNvPr id="48" name="Rectangle 46"/>
            <p:cNvSpPr>
              <a:spLocks noChangeArrowheads="1"/>
            </p:cNvSpPr>
            <p:nvPr/>
          </p:nvSpPr>
          <p:spPr bwMode="auto">
            <a:xfrm>
              <a:off x="4314" y="2383"/>
              <a:ext cx="515"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Demand</a:t>
              </a:r>
              <a:endParaRPr 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strips(downRight)">
                                      <p:cBhvr>
                                        <p:cTn id="7" dur="500"/>
                                        <p:tgtEl>
                                          <p:spTgt spid="4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3" fill="hold"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strips(upRight)">
                                      <p:cBhvr>
                                        <p:cTn id="12" dur="500"/>
                                        <p:tgtEl>
                                          <p:spTgt spid="29"/>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272"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ppt_w</p:attrName>
                                        </p:attrNameLst>
                                      </p:cBhvr>
                                      <p:tavLst>
                                        <p:tav tm="0">
                                          <p:val>
                                            <p:strVal val="2/3*#ppt_w"/>
                                          </p:val>
                                        </p:tav>
                                        <p:tav tm="100000">
                                          <p:val>
                                            <p:strVal val="#ppt_w"/>
                                          </p:val>
                                        </p:tav>
                                      </p:tavLst>
                                    </p:anim>
                                    <p:anim calcmode="lin" valueType="num">
                                      <p:cBhvr>
                                        <p:cTn id="18" dur="500" fill="hold"/>
                                        <p:tgtEl>
                                          <p:spTgt spid="20"/>
                                        </p:tgtEl>
                                        <p:attrNameLst>
                                          <p:attrName>ppt_h</p:attrName>
                                        </p:attrNameLst>
                                      </p:cBhvr>
                                      <p:tavLst>
                                        <p:tav tm="0">
                                          <p:val>
                                            <p:strVal val="2/3*#ppt_h"/>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39"/>
                                        </p:tgtEl>
                                        <p:attrNameLst>
                                          <p:attrName>style.visibility</p:attrName>
                                        </p:attrNameLst>
                                      </p:cBhvr>
                                      <p:to>
                                        <p:strVal val="visible"/>
                                      </p:to>
                                    </p:set>
                                    <p:animEffect transition="in" filter="wipe(up)">
                                      <p:cBhvr>
                                        <p:cTn id="23" dur="500"/>
                                        <p:tgtEl>
                                          <p:spTgt spid="39"/>
                                        </p:tgtEl>
                                      </p:cBhvr>
                                    </p:animEffect>
                                  </p:childTnLst>
                                </p:cTn>
                              </p:par>
                            </p:childTnLst>
                          </p:cTn>
                        </p:par>
                      </p:childTnLst>
                    </p:cTn>
                  </p:par>
                  <p:par>
                    <p:cTn id="24" fill="hold">
                      <p:stCondLst>
                        <p:cond delay="indefinite"/>
                      </p:stCondLst>
                      <p:childTnLst>
                        <p:par>
                          <p:cTn id="25" fill="hold">
                            <p:stCondLst>
                              <p:cond delay="0"/>
                            </p:stCondLst>
                            <p:childTnLst>
                              <p:par>
                                <p:cTn id="26" presetID="18" presetClass="entr" presetSubtype="3" fill="hold" nodeType="clickEffect">
                                  <p:stCondLst>
                                    <p:cond delay="0"/>
                                  </p:stCondLst>
                                  <p:childTnLst>
                                    <p:set>
                                      <p:cBhvr>
                                        <p:cTn id="27" dur="1" fill="hold">
                                          <p:stCondLst>
                                            <p:cond delay="0"/>
                                          </p:stCondLst>
                                        </p:cTn>
                                        <p:tgtEl>
                                          <p:spTgt spid="35"/>
                                        </p:tgtEl>
                                        <p:attrNameLst>
                                          <p:attrName>style.visibility</p:attrName>
                                        </p:attrNameLst>
                                      </p:cBhvr>
                                      <p:to>
                                        <p:strVal val="visible"/>
                                      </p:to>
                                    </p:set>
                                    <p:animEffect transition="in" filter="strips(upRight)">
                                      <p:cBhvr>
                                        <p:cTn id="28" dur="500"/>
                                        <p:tgtEl>
                                          <p:spTgt spid="35"/>
                                        </p:tgtEl>
                                      </p:cBhvr>
                                    </p:animEffect>
                                  </p:childTnLst>
                                </p:cTn>
                              </p:par>
                            </p:childTnLst>
                          </p:cTn>
                        </p:par>
                      </p:childTnLst>
                    </p:cTn>
                  </p:par>
                  <p:par>
                    <p:cTn id="29" fill="hold">
                      <p:stCondLst>
                        <p:cond delay="indefinite"/>
                      </p:stCondLst>
                      <p:childTnLst>
                        <p:par>
                          <p:cTn id="30" fill="hold">
                            <p:stCondLst>
                              <p:cond delay="0"/>
                            </p:stCondLst>
                            <p:childTnLst>
                              <p:par>
                                <p:cTn id="31" presetID="23" presetClass="entr" presetSubtype="272" fill="hold" grpId="0" nodeType="clickEffect">
                                  <p:stCondLst>
                                    <p:cond delay="0"/>
                                  </p:stCondLst>
                                  <p:childTnLst>
                                    <p:set>
                                      <p:cBhvr>
                                        <p:cTn id="32" dur="1" fill="hold">
                                          <p:stCondLst>
                                            <p:cond delay="0"/>
                                          </p:stCondLst>
                                        </p:cTn>
                                        <p:tgtEl>
                                          <p:spTgt spid="21"/>
                                        </p:tgtEl>
                                        <p:attrNameLst>
                                          <p:attrName>style.visibility</p:attrName>
                                        </p:attrNameLst>
                                      </p:cBhvr>
                                      <p:to>
                                        <p:strVal val="visible"/>
                                      </p:to>
                                    </p:set>
                                    <p:anim calcmode="lin" valueType="num">
                                      <p:cBhvr>
                                        <p:cTn id="33" dur="500" fill="hold"/>
                                        <p:tgtEl>
                                          <p:spTgt spid="21"/>
                                        </p:tgtEl>
                                        <p:attrNameLst>
                                          <p:attrName>ppt_w</p:attrName>
                                        </p:attrNameLst>
                                      </p:cBhvr>
                                      <p:tavLst>
                                        <p:tav tm="0">
                                          <p:val>
                                            <p:strVal val="2/3*#ppt_w"/>
                                          </p:val>
                                        </p:tav>
                                        <p:tav tm="100000">
                                          <p:val>
                                            <p:strVal val="#ppt_w"/>
                                          </p:val>
                                        </p:tav>
                                      </p:tavLst>
                                    </p:anim>
                                    <p:anim calcmode="lin" valueType="num">
                                      <p:cBhvr>
                                        <p:cTn id="34" dur="500" fill="hold"/>
                                        <p:tgtEl>
                                          <p:spTgt spid="21"/>
                                        </p:tgtEl>
                                        <p:attrNameLst>
                                          <p:attrName>ppt_h</p:attrName>
                                        </p:attrNameLst>
                                      </p:cBhvr>
                                      <p:tavLst>
                                        <p:tav tm="0">
                                          <p:val>
                                            <p:strVal val="2/3*#ppt_h"/>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22" presetClass="entr" presetSubtype="1" fill="hold" nodeType="click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wipe(up)">
                                      <p:cBhvr>
                                        <p:cTn id="39"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825292"/>
          </a:xfrm>
        </p:spPr>
        <p:txBody>
          <a:bodyPr/>
          <a:lstStyle/>
          <a:p>
            <a:pPr algn="ctr"/>
            <a:r>
              <a:rPr lang="en-US" sz="4400" b="1" i="1" dirty="0" smtClean="0">
                <a:latin typeface="Andalus" pitchFamily="18" charset="-78"/>
                <a:cs typeface="Andalus" pitchFamily="18" charset="-78"/>
              </a:rPr>
              <a:t>DEMAND SCHEDULE</a:t>
            </a:r>
            <a:endParaRPr lang="en-US" sz="4400" i="1" dirty="0">
              <a:latin typeface="Andalus" pitchFamily="18" charset="-78"/>
              <a:cs typeface="Andalus" pitchFamily="18" charset="-78"/>
            </a:endParaRPr>
          </a:p>
        </p:txBody>
      </p:sp>
      <p:sp>
        <p:nvSpPr>
          <p:cNvPr id="3" name="Content Placeholder 2"/>
          <p:cNvSpPr>
            <a:spLocks noGrp="1"/>
          </p:cNvSpPr>
          <p:nvPr>
            <p:ph idx="1"/>
          </p:nvPr>
        </p:nvSpPr>
        <p:spPr>
          <a:xfrm>
            <a:off x="455613" y="1338470"/>
            <a:ext cx="8226425" cy="4787693"/>
          </a:xfrm>
        </p:spPr>
        <p:txBody>
          <a:bodyPr/>
          <a:lstStyle/>
          <a:p>
            <a:r>
              <a:rPr lang="en-US" sz="2800" i="1" dirty="0" smtClean="0">
                <a:latin typeface="Times New Roman" pitchFamily="18" charset="0"/>
                <a:cs typeface="Times New Roman" pitchFamily="18" charset="0"/>
              </a:rPr>
              <a:t>It shows the price and output relationship.</a:t>
            </a:r>
          </a:p>
          <a:p>
            <a:r>
              <a:rPr lang="en-US" sz="2800" i="1" dirty="0" smtClean="0">
                <a:latin typeface="Times New Roman" pitchFamily="18" charset="0"/>
                <a:cs typeface="Times New Roman" pitchFamily="18" charset="0"/>
              </a:rPr>
              <a:t>Tabular representation of price and demand.</a:t>
            </a:r>
          </a:p>
          <a:p>
            <a:endParaRPr lang="en-US" dirty="0" smtClean="0">
              <a:latin typeface="Times New Roman" pitchFamily="18" charset="0"/>
              <a:cs typeface="Times New Roman" pitchFamily="18" charset="0"/>
            </a:endParaRPr>
          </a:p>
          <a:p>
            <a:endParaRPr lang="en-US" dirty="0"/>
          </a:p>
        </p:txBody>
      </p:sp>
      <p:pic>
        <p:nvPicPr>
          <p:cNvPr id="4" name="Picture 3" descr="C:\Users\RISHABH K PAL\Pictures\Untitled.png"/>
          <p:cNvPicPr>
            <a:picLocks noChangeAspect="1" noChangeArrowheads="1"/>
          </p:cNvPicPr>
          <p:nvPr/>
        </p:nvPicPr>
        <p:blipFill>
          <a:blip r:embed="rId3"/>
          <a:srcRect/>
          <a:stretch>
            <a:fillRect/>
          </a:stretch>
        </p:blipFill>
        <p:spPr bwMode="auto">
          <a:xfrm>
            <a:off x="1192695" y="2716697"/>
            <a:ext cx="6042991" cy="2875722"/>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88706"/>
            <a:ext cx="8226425" cy="1143000"/>
          </a:xfrm>
        </p:spPr>
        <p:txBody>
          <a:bodyPr/>
          <a:lstStyle/>
          <a:p>
            <a:pPr algn="ctr"/>
            <a:r>
              <a:rPr lang="en-US" b="1" i="1" dirty="0" smtClean="0">
                <a:latin typeface="Andalus" pitchFamily="18" charset="-78"/>
                <a:cs typeface="Andalus" pitchFamily="18" charset="-78"/>
              </a:rPr>
              <a:t>INCOME ELASTICITY </a:t>
            </a:r>
            <a:endParaRPr lang="en-US" b="1" i="1" dirty="0">
              <a:latin typeface="Andalus" pitchFamily="18" charset="-78"/>
              <a:cs typeface="Andalus" pitchFamily="18" charset="-78"/>
            </a:endParaRPr>
          </a:p>
        </p:txBody>
      </p:sp>
      <p:sp>
        <p:nvSpPr>
          <p:cNvPr id="3" name="Content Placeholder 2"/>
          <p:cNvSpPr>
            <a:spLocks noGrp="1"/>
          </p:cNvSpPr>
          <p:nvPr>
            <p:ph idx="1"/>
          </p:nvPr>
        </p:nvSpPr>
        <p:spPr/>
        <p:txBody>
          <a:bodyPr/>
          <a:lstStyle/>
          <a:p>
            <a:r>
              <a:rPr lang="en-US" i="1" dirty="0" smtClean="0">
                <a:latin typeface="Times New Roman" pitchFamily="18" charset="0"/>
                <a:cs typeface="Times New Roman" pitchFamily="18" charset="0"/>
              </a:rPr>
              <a:t>The degree of responsiveness of the demand for the commodity to a change in the income of the consumer. </a:t>
            </a:r>
          </a:p>
          <a:p>
            <a:r>
              <a:rPr lang="en-US" i="1" dirty="0" smtClean="0">
                <a:latin typeface="Times New Roman" pitchFamily="18" charset="0"/>
                <a:cs typeface="Times New Roman" pitchFamily="18" charset="0"/>
              </a:rPr>
              <a:t>It is defined as Ratio of percentage change in  the quantity demanded of a commodity to the percentage change in the income of consumer  </a:t>
            </a:r>
          </a:p>
          <a:p>
            <a:endParaRPr lang="en-US" dirty="0"/>
          </a:p>
        </p:txBody>
      </p:sp>
      <p:pic>
        <p:nvPicPr>
          <p:cNvPr id="4" name="Picture 2"/>
          <p:cNvPicPr>
            <a:picLocks noChangeAspect="1" noChangeArrowheads="1"/>
          </p:cNvPicPr>
          <p:nvPr/>
        </p:nvPicPr>
        <p:blipFill>
          <a:blip r:embed="rId3"/>
          <a:srcRect/>
          <a:stretch>
            <a:fillRect/>
          </a:stretch>
        </p:blipFill>
        <p:spPr bwMode="auto">
          <a:xfrm>
            <a:off x="1875692" y="3717388"/>
            <a:ext cx="5410200" cy="121920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pPr algn="ctr"/>
            <a:r>
              <a:rPr lang="en-US" b="1" i="1" dirty="0" smtClean="0">
                <a:latin typeface="Andalus" pitchFamily="18" charset="-78"/>
                <a:cs typeface="Andalus" pitchFamily="18" charset="-78"/>
              </a:rPr>
              <a:t>INCOME ELASTICITY </a:t>
            </a:r>
            <a:endParaRPr lang="en-US" b="1" i="1" dirty="0">
              <a:latin typeface="Andalus" pitchFamily="18" charset="-78"/>
              <a:cs typeface="Andalus" pitchFamily="18" charset="-78"/>
            </a:endParaRPr>
          </a:p>
        </p:txBody>
      </p:sp>
      <p:sp>
        <p:nvSpPr>
          <p:cNvPr id="3" name="Content Placeholder 2"/>
          <p:cNvSpPr>
            <a:spLocks noGrp="1"/>
          </p:cNvSpPr>
          <p:nvPr>
            <p:ph idx="1"/>
          </p:nvPr>
        </p:nvSpPr>
        <p:spPr/>
        <p:txBody>
          <a:bodyPr/>
          <a:lstStyle/>
          <a:p>
            <a:pPr eaLnBrk="1" hangingPunct="1">
              <a:lnSpc>
                <a:spcPct val="80000"/>
              </a:lnSpc>
            </a:pPr>
            <a:r>
              <a:rPr lang="en-US" sz="2800" i="1" dirty="0" smtClean="0">
                <a:latin typeface="Times New Roman" pitchFamily="18" charset="0"/>
                <a:cs typeface="Times New Roman" pitchFamily="18" charset="0"/>
              </a:rPr>
              <a:t> Negative ( inferior commodities )</a:t>
            </a:r>
          </a:p>
          <a:p>
            <a:pPr eaLnBrk="1" hangingPunct="1">
              <a:lnSpc>
                <a:spcPct val="80000"/>
              </a:lnSpc>
              <a:buFontTx/>
              <a:buNone/>
            </a:pPr>
            <a:endParaRPr lang="en-US" sz="2800" i="1" dirty="0" smtClean="0">
              <a:latin typeface="Times New Roman" pitchFamily="18" charset="0"/>
              <a:cs typeface="Times New Roman" pitchFamily="18" charset="0"/>
            </a:endParaRPr>
          </a:p>
          <a:p>
            <a:pPr eaLnBrk="1" hangingPunct="1">
              <a:lnSpc>
                <a:spcPct val="80000"/>
              </a:lnSpc>
            </a:pPr>
            <a:r>
              <a:rPr lang="en-US" sz="2800" i="1" dirty="0" smtClean="0">
                <a:latin typeface="Times New Roman" pitchFamily="18" charset="0"/>
                <a:cs typeface="Times New Roman" pitchFamily="18" charset="0"/>
              </a:rPr>
              <a:t> Zero ( neutral commodities )</a:t>
            </a:r>
          </a:p>
          <a:p>
            <a:pPr eaLnBrk="1" hangingPunct="1">
              <a:lnSpc>
                <a:spcPct val="80000"/>
              </a:lnSpc>
              <a:buFontTx/>
              <a:buNone/>
            </a:pPr>
            <a:endParaRPr lang="en-US" sz="2800" i="1" dirty="0" smtClean="0">
              <a:latin typeface="Times New Roman" pitchFamily="18" charset="0"/>
              <a:cs typeface="Times New Roman" pitchFamily="18" charset="0"/>
            </a:endParaRPr>
          </a:p>
          <a:p>
            <a:pPr eaLnBrk="1" hangingPunct="1">
              <a:lnSpc>
                <a:spcPct val="80000"/>
              </a:lnSpc>
            </a:pPr>
            <a:r>
              <a:rPr lang="en-US" sz="2800" i="1" dirty="0" smtClean="0">
                <a:latin typeface="Times New Roman" pitchFamily="18" charset="0"/>
                <a:cs typeface="Times New Roman" pitchFamily="18" charset="0"/>
              </a:rPr>
              <a:t> Greater than zero but less than 1( normal commodities )</a:t>
            </a:r>
          </a:p>
          <a:p>
            <a:pPr eaLnBrk="1" hangingPunct="1">
              <a:lnSpc>
                <a:spcPct val="80000"/>
              </a:lnSpc>
              <a:buFontTx/>
              <a:buNone/>
            </a:pPr>
            <a:endParaRPr lang="en-US" sz="2800" i="1" dirty="0" smtClean="0">
              <a:latin typeface="Times New Roman" pitchFamily="18" charset="0"/>
              <a:cs typeface="Times New Roman" pitchFamily="18" charset="0"/>
            </a:endParaRPr>
          </a:p>
          <a:p>
            <a:pPr eaLnBrk="1" hangingPunct="1">
              <a:lnSpc>
                <a:spcPct val="80000"/>
              </a:lnSpc>
            </a:pPr>
            <a:r>
              <a:rPr lang="en-US" sz="2800" i="1" dirty="0" smtClean="0">
                <a:latin typeface="Times New Roman" pitchFamily="18" charset="0"/>
                <a:cs typeface="Times New Roman" pitchFamily="18" charset="0"/>
              </a:rPr>
              <a:t> Greater than unity ( Luxurious commodity )</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pPr algn="ctr"/>
            <a:r>
              <a:rPr lang="en-US" b="1" i="1" dirty="0" smtClean="0">
                <a:latin typeface="Andalus" pitchFamily="18" charset="-78"/>
                <a:cs typeface="Andalus" pitchFamily="18" charset="-78"/>
              </a:rPr>
              <a:t>INCOME ELASTICITY </a:t>
            </a:r>
            <a:endParaRPr lang="en-US" b="1" i="1" dirty="0">
              <a:latin typeface="Andalus" pitchFamily="18" charset="-78"/>
              <a:cs typeface="Andalus" pitchFamily="18" charset="-78"/>
            </a:endParaRPr>
          </a:p>
        </p:txBody>
      </p:sp>
      <p:sp>
        <p:nvSpPr>
          <p:cNvPr id="4" name="Text Box 5"/>
          <p:cNvSpPr txBox="1">
            <a:spLocks noGrp="1" noChangeArrowheads="1"/>
          </p:cNvSpPr>
          <p:nvPr>
            <p:ph idx="1"/>
          </p:nvPr>
        </p:nvSpPr>
        <p:spPr bwMode="auto">
          <a:xfrm>
            <a:off x="455613" y="1600200"/>
            <a:ext cx="2603598" cy="904863"/>
          </a:xfrm>
          <a:prstGeom prst="rect">
            <a:avLst/>
          </a:prstGeom>
          <a:noFill/>
          <a:ln w="9525">
            <a:noFill/>
            <a:miter lim="800000"/>
            <a:headEnd/>
            <a:tailEnd/>
          </a:ln>
          <a:effectLst/>
        </p:spPr>
        <p:txBody>
          <a:bodyPr wrap="none">
            <a:spAutoFit/>
          </a:bodyPr>
          <a:lstStyle/>
          <a:p>
            <a:r>
              <a:rPr lang="en-US" i="1" dirty="0">
                <a:latin typeface="Andalus" pitchFamily="18" charset="-78"/>
                <a:cs typeface="Andalus" pitchFamily="18" charset="-78"/>
              </a:rPr>
              <a:t>Point </a:t>
            </a:r>
            <a:r>
              <a:rPr lang="en-US" i="1" kern="1200" dirty="0" smtClean="0">
                <a:latin typeface="Andalus" pitchFamily="18" charset="-78"/>
                <a:cs typeface="Andalus" pitchFamily="18" charset="-78"/>
              </a:rPr>
              <a:t>Definition</a:t>
            </a:r>
          </a:p>
          <a:p>
            <a:pPr>
              <a:buNone/>
            </a:pPr>
            <a:endParaRPr lang="en-US" i="1" dirty="0">
              <a:latin typeface="Andalus" pitchFamily="18" charset="-78"/>
              <a:cs typeface="Andalus" pitchFamily="18" charset="-78"/>
            </a:endParaRPr>
          </a:p>
        </p:txBody>
      </p:sp>
      <p:pic>
        <p:nvPicPr>
          <p:cNvPr id="5" name="Picture 7"/>
          <p:cNvPicPr>
            <a:picLocks noChangeAspect="1" noChangeArrowheads="1"/>
          </p:cNvPicPr>
          <p:nvPr/>
        </p:nvPicPr>
        <p:blipFill>
          <a:blip r:embed="rId2"/>
          <a:srcRect/>
          <a:stretch>
            <a:fillRect/>
          </a:stretch>
        </p:blipFill>
        <p:spPr bwMode="auto">
          <a:xfrm>
            <a:off x="3941298" y="1465385"/>
            <a:ext cx="3455988" cy="1046163"/>
          </a:xfrm>
          <a:prstGeom prst="rect">
            <a:avLst/>
          </a:prstGeom>
          <a:noFill/>
          <a:ln w="9525">
            <a:noFill/>
            <a:miter lim="800000"/>
            <a:headEnd/>
            <a:tailEnd/>
          </a:ln>
          <a:effectLst/>
        </p:spPr>
      </p:pic>
      <p:sp>
        <p:nvSpPr>
          <p:cNvPr id="6" name="Text Box 3"/>
          <p:cNvSpPr txBox="1">
            <a:spLocks noChangeArrowheads="1"/>
          </p:cNvSpPr>
          <p:nvPr/>
        </p:nvSpPr>
        <p:spPr bwMode="auto">
          <a:xfrm>
            <a:off x="422040" y="2729136"/>
            <a:ext cx="3066756" cy="461665"/>
          </a:xfrm>
          <a:prstGeom prst="rect">
            <a:avLst/>
          </a:prstGeom>
          <a:noFill/>
          <a:ln w="9525">
            <a:noFill/>
            <a:miter lim="800000"/>
            <a:headEnd/>
            <a:tailEnd/>
          </a:ln>
          <a:effectLst/>
        </p:spPr>
        <p:txBody>
          <a:bodyPr wrap="square">
            <a:spAutoFit/>
          </a:bodyPr>
          <a:lstStyle/>
          <a:p>
            <a:pPr>
              <a:buFont typeface="Arial" pitchFamily="34" charset="0"/>
              <a:buChar char="•"/>
            </a:pPr>
            <a:r>
              <a:rPr lang="en-US" sz="2400" i="1" dirty="0" smtClean="0">
                <a:latin typeface="Andalus" pitchFamily="18" charset="-78"/>
                <a:cs typeface="Andalus" pitchFamily="18" charset="-78"/>
              </a:rPr>
              <a:t>   Arc Definition</a:t>
            </a:r>
            <a:endParaRPr lang="en-US" sz="2400" i="1" dirty="0">
              <a:latin typeface="Andalus" pitchFamily="18" charset="-78"/>
              <a:cs typeface="Andalus" pitchFamily="18" charset="-78"/>
            </a:endParaRPr>
          </a:p>
        </p:txBody>
      </p:sp>
      <p:pic>
        <p:nvPicPr>
          <p:cNvPr id="7" name="Picture 6"/>
          <p:cNvPicPr>
            <a:picLocks noChangeAspect="1" noChangeArrowheads="1"/>
          </p:cNvPicPr>
          <p:nvPr/>
        </p:nvPicPr>
        <p:blipFill>
          <a:blip r:embed="rId3"/>
          <a:srcRect/>
          <a:stretch>
            <a:fillRect/>
          </a:stretch>
        </p:blipFill>
        <p:spPr bwMode="auto">
          <a:xfrm>
            <a:off x="3886200" y="2514600"/>
            <a:ext cx="3409950" cy="1082675"/>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0"/>
            <a:ext cx="8226425" cy="1143000"/>
          </a:xfrm>
        </p:spPr>
        <p:txBody>
          <a:bodyPr/>
          <a:lstStyle/>
          <a:p>
            <a:pPr algn="ctr"/>
            <a:r>
              <a:rPr lang="en-US" b="1" i="1" dirty="0" smtClean="0">
                <a:latin typeface="Andalus" pitchFamily="18" charset="-78"/>
                <a:cs typeface="Andalus" pitchFamily="18" charset="-78"/>
              </a:rPr>
              <a:t>Cross Elasticity of Demand (CED)</a:t>
            </a:r>
            <a:endParaRPr lang="en-US" b="1" i="1" dirty="0">
              <a:latin typeface="Andalus" pitchFamily="18" charset="-78"/>
              <a:cs typeface="Andalus" pitchFamily="18" charset="-78"/>
            </a:endParaRPr>
          </a:p>
        </p:txBody>
      </p:sp>
      <p:sp>
        <p:nvSpPr>
          <p:cNvPr id="3" name="Content Placeholder 2"/>
          <p:cNvSpPr>
            <a:spLocks noGrp="1"/>
          </p:cNvSpPr>
          <p:nvPr>
            <p:ph idx="1"/>
          </p:nvPr>
        </p:nvSpPr>
        <p:spPr/>
        <p:txBody>
          <a:bodyPr>
            <a:normAutofit fontScale="92500" lnSpcReduction="10000"/>
          </a:bodyPr>
          <a:lstStyle/>
          <a:p>
            <a:pPr>
              <a:lnSpc>
                <a:spcPct val="90000"/>
              </a:lnSpc>
            </a:pPr>
            <a:r>
              <a:rPr lang="en-US" i="1" dirty="0" smtClean="0">
                <a:latin typeface="Times New Roman" pitchFamily="18" charset="0"/>
                <a:cs typeface="Times New Roman" pitchFamily="18" charset="0"/>
              </a:rPr>
              <a:t>Cross price elasticity (CED) measures the responsiveness of demand for good X following a change in the price of good Y (a related good)</a:t>
            </a:r>
          </a:p>
          <a:p>
            <a:pPr>
              <a:lnSpc>
                <a:spcPct val="90000"/>
              </a:lnSpc>
            </a:pPr>
            <a:endParaRPr lang="en-GB" i="1" dirty="0" smtClean="0">
              <a:latin typeface="Times New Roman" pitchFamily="18" charset="0"/>
              <a:cs typeface="Times New Roman" pitchFamily="18" charset="0"/>
            </a:endParaRPr>
          </a:p>
          <a:p>
            <a:pPr>
              <a:lnSpc>
                <a:spcPct val="90000"/>
              </a:lnSpc>
            </a:pPr>
            <a:r>
              <a:rPr lang="en-US" i="1" dirty="0" smtClean="0">
                <a:latin typeface="Times New Roman" pitchFamily="18" charset="0"/>
                <a:cs typeface="Times New Roman" pitchFamily="18" charset="0"/>
              </a:rPr>
              <a:t>CED </a:t>
            </a:r>
            <a:r>
              <a:rPr lang="en-GB" i="1" dirty="0" smtClean="0">
                <a:latin typeface="Times New Roman" pitchFamily="18" charset="0"/>
                <a:cs typeface="Times New Roman" pitchFamily="18" charset="0"/>
              </a:rPr>
              <a:t>=   </a:t>
            </a:r>
            <a:r>
              <a:rPr lang="en-GB" sz="2000" i="1" u="sng" dirty="0" smtClean="0">
                <a:latin typeface="Times New Roman" pitchFamily="18" charset="0"/>
                <a:cs typeface="Times New Roman" pitchFamily="18" charset="0"/>
              </a:rPr>
              <a:t>% change in </a:t>
            </a:r>
            <a:r>
              <a:rPr lang="en-GB" sz="2000" b="1" i="1" u="sng" dirty="0" smtClean="0">
                <a:solidFill>
                  <a:srgbClr val="FF0000"/>
                </a:solidFill>
                <a:latin typeface="Times New Roman" pitchFamily="18" charset="0"/>
                <a:cs typeface="Times New Roman" pitchFamily="18" charset="0"/>
              </a:rPr>
              <a:t>quantity demanded </a:t>
            </a:r>
            <a:r>
              <a:rPr lang="en-GB" sz="2000" i="1" u="sng" dirty="0" smtClean="0">
                <a:latin typeface="Times New Roman" pitchFamily="18" charset="0"/>
                <a:cs typeface="Times New Roman" pitchFamily="18" charset="0"/>
              </a:rPr>
              <a:t>of product </a:t>
            </a:r>
            <a:r>
              <a:rPr lang="en-GB" b="1" i="1" u="sng" dirty="0" smtClean="0">
                <a:latin typeface="Times New Roman" pitchFamily="18" charset="0"/>
                <a:cs typeface="Times New Roman" pitchFamily="18" charset="0"/>
              </a:rPr>
              <a:t>A</a:t>
            </a:r>
          </a:p>
          <a:p>
            <a:pPr algn="ctr">
              <a:lnSpc>
                <a:spcPct val="90000"/>
              </a:lnSpc>
              <a:buFont typeface="Wingdings" pitchFamily="2" charset="2"/>
              <a:buNone/>
            </a:pPr>
            <a:r>
              <a:rPr lang="en-GB" i="1" dirty="0" smtClean="0">
                <a:latin typeface="Times New Roman" pitchFamily="18" charset="0"/>
                <a:cs typeface="Times New Roman" pitchFamily="18" charset="0"/>
              </a:rPr>
              <a:t>			</a:t>
            </a:r>
            <a:r>
              <a:rPr lang="en-GB" sz="2000" i="1" dirty="0" smtClean="0">
                <a:latin typeface="Times New Roman" pitchFamily="18" charset="0"/>
                <a:cs typeface="Times New Roman" pitchFamily="18" charset="0"/>
              </a:rPr>
              <a:t>% change in </a:t>
            </a:r>
            <a:r>
              <a:rPr lang="en-GB" sz="2000" b="1" i="1" dirty="0" smtClean="0">
                <a:solidFill>
                  <a:srgbClr val="FF0000"/>
                </a:solidFill>
                <a:latin typeface="Times New Roman" pitchFamily="18" charset="0"/>
                <a:cs typeface="Times New Roman" pitchFamily="18" charset="0"/>
              </a:rPr>
              <a:t>price</a:t>
            </a:r>
            <a:r>
              <a:rPr lang="en-GB" sz="2000" i="1" dirty="0" smtClean="0">
                <a:latin typeface="Times New Roman" pitchFamily="18" charset="0"/>
                <a:cs typeface="Times New Roman" pitchFamily="18" charset="0"/>
              </a:rPr>
              <a:t> of product </a:t>
            </a:r>
            <a:r>
              <a:rPr lang="en-GB" sz="2000" b="1" i="1" dirty="0" smtClean="0">
                <a:latin typeface="Times New Roman" pitchFamily="18" charset="0"/>
                <a:cs typeface="Times New Roman" pitchFamily="18" charset="0"/>
              </a:rPr>
              <a:t>B</a:t>
            </a:r>
          </a:p>
          <a:p>
            <a:pPr>
              <a:lnSpc>
                <a:spcPct val="90000"/>
              </a:lnSpc>
              <a:buFont typeface="Wingdings" pitchFamily="2" charset="2"/>
              <a:buNone/>
            </a:pPr>
            <a:endParaRPr lang="en-US" b="1" i="1" dirty="0" smtClean="0">
              <a:latin typeface="Times New Roman" pitchFamily="18" charset="0"/>
              <a:cs typeface="Times New Roman" pitchFamily="18" charset="0"/>
            </a:endParaRPr>
          </a:p>
          <a:p>
            <a:pPr>
              <a:lnSpc>
                <a:spcPct val="90000"/>
              </a:lnSpc>
            </a:pPr>
            <a:r>
              <a:rPr lang="en-US" i="1" dirty="0" smtClean="0">
                <a:latin typeface="Times New Roman" pitchFamily="18" charset="0"/>
                <a:cs typeface="Times New Roman" pitchFamily="18" charset="0"/>
              </a:rPr>
              <a:t>With cross price elasticity we make an important </a:t>
            </a:r>
            <a:r>
              <a:rPr lang="en-US" b="1" i="1" dirty="0" smtClean="0">
                <a:latin typeface="Times New Roman" pitchFamily="18" charset="0"/>
                <a:cs typeface="Times New Roman" pitchFamily="18" charset="0"/>
              </a:rPr>
              <a:t>distinction between</a:t>
            </a:r>
            <a:r>
              <a:rPr lang="en-US" i="1" dirty="0" smtClean="0">
                <a:latin typeface="Times New Roman" pitchFamily="18" charset="0"/>
                <a:cs typeface="Times New Roman" pitchFamily="18" charset="0"/>
              </a:rPr>
              <a:t> </a:t>
            </a:r>
            <a:r>
              <a:rPr lang="en-US" b="1" i="1" dirty="0" smtClean="0">
                <a:solidFill>
                  <a:srgbClr val="FF0000"/>
                </a:solidFill>
                <a:latin typeface="Times New Roman" pitchFamily="18" charset="0"/>
                <a:cs typeface="Times New Roman" pitchFamily="18" charset="0"/>
              </a:rPr>
              <a:t>substitute</a:t>
            </a:r>
            <a:r>
              <a:rPr lang="en-US" i="1" dirty="0" smtClean="0">
                <a:latin typeface="Times New Roman" pitchFamily="18" charset="0"/>
                <a:cs typeface="Times New Roman" pitchFamily="18" charset="0"/>
              </a:rPr>
              <a:t> products and </a:t>
            </a:r>
            <a:r>
              <a:rPr lang="en-US" b="1" i="1" dirty="0" smtClean="0">
                <a:solidFill>
                  <a:srgbClr val="FF0000"/>
                </a:solidFill>
                <a:latin typeface="Times New Roman" pitchFamily="18" charset="0"/>
                <a:cs typeface="Times New Roman" pitchFamily="18" charset="0"/>
              </a:rPr>
              <a:t>complementary</a:t>
            </a:r>
            <a:r>
              <a:rPr lang="en-US" i="1" dirty="0" smtClean="0">
                <a:latin typeface="Times New Roman" pitchFamily="18" charset="0"/>
                <a:cs typeface="Times New Roman" pitchFamily="18" charset="0"/>
              </a:rPr>
              <a:t> goods and services.</a:t>
            </a:r>
          </a:p>
          <a:p>
            <a:endParaRPr lang="en-US" i="1"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p:cNvSpPr>
            <a:spLocks noGrp="1"/>
          </p:cNvSpPr>
          <p:nvPr>
            <p:ph idx="1"/>
          </p:nvPr>
        </p:nvSpPr>
        <p:spPr/>
        <p:txBody>
          <a:bodyPr/>
          <a:lstStyle/>
          <a:p>
            <a:endParaRPr lang="en-US" dirty="0"/>
          </a:p>
        </p:txBody>
      </p:sp>
      <p:sp>
        <p:nvSpPr>
          <p:cNvPr id="21" name="Rectangle 4"/>
          <p:cNvSpPr txBox="1">
            <a:spLocks noChangeArrowheads="1"/>
          </p:cNvSpPr>
          <p:nvPr/>
        </p:nvSpPr>
        <p:spPr bwMode="auto">
          <a:xfrm>
            <a:off x="307144" y="0"/>
            <a:ext cx="8229600"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defRPr/>
            </a:pPr>
            <a:r>
              <a:rPr kumimoji="0" lang="en-GB" sz="3600" b="1" i="1" u="none" strike="noStrike" kern="0" cap="none" spc="0" normalizeH="0" baseline="0" noProof="0" dirty="0" smtClean="0">
                <a:ln>
                  <a:noFill/>
                </a:ln>
                <a:solidFill>
                  <a:schemeClr val="tx1"/>
                </a:solidFill>
                <a:effectLst/>
                <a:uLnTx/>
                <a:uFillTx/>
                <a:latin typeface="Andalus" pitchFamily="18" charset="-78"/>
                <a:ea typeface="+mj-ea"/>
                <a:cs typeface="Andalus" pitchFamily="18" charset="-78"/>
              </a:rPr>
              <a:t>Substitutes</a:t>
            </a:r>
            <a:endParaRPr kumimoji="0" lang="en-US" sz="3600" b="1" i="1" u="none" strike="noStrike" kern="0" cap="none" spc="0" normalizeH="0" baseline="0" noProof="0" dirty="0">
              <a:ln>
                <a:noFill/>
              </a:ln>
              <a:solidFill>
                <a:schemeClr val="tx1"/>
              </a:solidFill>
              <a:effectLst/>
              <a:uLnTx/>
              <a:uFillTx/>
              <a:latin typeface="Andalus" pitchFamily="18" charset="-78"/>
              <a:ea typeface="+mj-ea"/>
              <a:cs typeface="Andalus" pitchFamily="18" charset="-78"/>
            </a:endParaRPr>
          </a:p>
        </p:txBody>
      </p:sp>
      <p:sp>
        <p:nvSpPr>
          <p:cNvPr id="22" name="AutoShape 6"/>
          <p:cNvSpPr>
            <a:spLocks noChangeAspect="1" noChangeArrowheads="1"/>
          </p:cNvSpPr>
          <p:nvPr/>
        </p:nvSpPr>
        <p:spPr bwMode="auto">
          <a:xfrm>
            <a:off x="468313" y="1244600"/>
            <a:ext cx="8351837" cy="5065713"/>
          </a:xfrm>
          <a:prstGeom prst="rect">
            <a:avLst/>
          </a:prstGeom>
          <a:noFill/>
          <a:ln w="9525">
            <a:noFill/>
            <a:miter lim="800000"/>
            <a:headEnd/>
            <a:tailEnd/>
          </a:ln>
        </p:spPr>
        <p:txBody>
          <a:bodyPr/>
          <a:lstStyle/>
          <a:p>
            <a:endParaRPr lang="en-US"/>
          </a:p>
        </p:txBody>
      </p:sp>
      <p:sp>
        <p:nvSpPr>
          <p:cNvPr id="23" name="Line 7"/>
          <p:cNvSpPr>
            <a:spLocks noChangeShapeType="1"/>
          </p:cNvSpPr>
          <p:nvPr/>
        </p:nvSpPr>
        <p:spPr bwMode="auto">
          <a:xfrm>
            <a:off x="1539875" y="1262063"/>
            <a:ext cx="0" cy="4506912"/>
          </a:xfrm>
          <a:prstGeom prst="line">
            <a:avLst/>
          </a:prstGeom>
          <a:noFill/>
          <a:ln w="19050">
            <a:solidFill>
              <a:srgbClr val="000000"/>
            </a:solidFill>
            <a:round/>
            <a:headEnd/>
            <a:tailEnd/>
          </a:ln>
        </p:spPr>
        <p:txBody>
          <a:bodyPr/>
          <a:lstStyle/>
          <a:p>
            <a:endParaRPr lang="en-US"/>
          </a:p>
        </p:txBody>
      </p:sp>
      <p:sp>
        <p:nvSpPr>
          <p:cNvPr id="24" name="Line 8"/>
          <p:cNvSpPr>
            <a:spLocks noChangeShapeType="1"/>
          </p:cNvSpPr>
          <p:nvPr/>
        </p:nvSpPr>
        <p:spPr bwMode="auto">
          <a:xfrm flipV="1">
            <a:off x="1539875" y="5768975"/>
            <a:ext cx="3386138" cy="0"/>
          </a:xfrm>
          <a:prstGeom prst="line">
            <a:avLst/>
          </a:prstGeom>
          <a:noFill/>
          <a:ln w="19050">
            <a:solidFill>
              <a:srgbClr val="000000"/>
            </a:solidFill>
            <a:round/>
            <a:headEnd/>
            <a:tailEnd/>
          </a:ln>
        </p:spPr>
        <p:txBody>
          <a:bodyPr/>
          <a:lstStyle/>
          <a:p>
            <a:endParaRPr lang="en-US"/>
          </a:p>
        </p:txBody>
      </p:sp>
      <p:sp>
        <p:nvSpPr>
          <p:cNvPr id="25" name="Text Box 9"/>
          <p:cNvSpPr txBox="1">
            <a:spLocks noChangeArrowheads="1"/>
          </p:cNvSpPr>
          <p:nvPr/>
        </p:nvSpPr>
        <p:spPr bwMode="auto">
          <a:xfrm>
            <a:off x="468313" y="1262063"/>
            <a:ext cx="981075" cy="638175"/>
          </a:xfrm>
          <a:prstGeom prst="rect">
            <a:avLst/>
          </a:prstGeom>
          <a:noFill/>
          <a:ln w="9525">
            <a:noFill/>
            <a:miter lim="800000"/>
            <a:headEnd/>
            <a:tailEnd/>
          </a:ln>
        </p:spPr>
        <p:txBody>
          <a:bodyPr lIns="87782" tIns="43891" rIns="87782" bIns="43891">
            <a:spAutoFit/>
          </a:bodyPr>
          <a:lstStyle/>
          <a:p>
            <a:pPr algn="r"/>
            <a:r>
              <a:rPr lang="en-US" dirty="0">
                <a:solidFill>
                  <a:srgbClr val="333399"/>
                </a:solidFill>
              </a:rPr>
              <a:t>Price of Good S</a:t>
            </a:r>
            <a:endParaRPr lang="en-US" sz="4000" dirty="0"/>
          </a:p>
        </p:txBody>
      </p:sp>
      <p:sp>
        <p:nvSpPr>
          <p:cNvPr id="26" name="Text Box 10"/>
          <p:cNvSpPr txBox="1">
            <a:spLocks noChangeArrowheads="1"/>
          </p:cNvSpPr>
          <p:nvPr/>
        </p:nvSpPr>
        <p:spPr bwMode="auto">
          <a:xfrm>
            <a:off x="2395538" y="5862659"/>
            <a:ext cx="2663825" cy="638175"/>
          </a:xfrm>
          <a:prstGeom prst="rect">
            <a:avLst/>
          </a:prstGeom>
          <a:noFill/>
          <a:ln w="9525">
            <a:noFill/>
            <a:miter lim="800000"/>
            <a:headEnd/>
            <a:tailEnd/>
          </a:ln>
        </p:spPr>
        <p:txBody>
          <a:bodyPr lIns="87782" tIns="43891" rIns="87782" bIns="43891">
            <a:spAutoFit/>
          </a:bodyPr>
          <a:lstStyle/>
          <a:p>
            <a:pPr algn="r"/>
            <a:r>
              <a:rPr lang="en-US">
                <a:solidFill>
                  <a:srgbClr val="333399"/>
                </a:solidFill>
              </a:rPr>
              <a:t>Quantity demanded of Good T </a:t>
            </a:r>
            <a:endParaRPr lang="en-US" sz="4000"/>
          </a:p>
        </p:txBody>
      </p:sp>
      <p:sp>
        <p:nvSpPr>
          <p:cNvPr id="27" name="Line 11"/>
          <p:cNvSpPr>
            <a:spLocks noChangeShapeType="1"/>
          </p:cNvSpPr>
          <p:nvPr/>
        </p:nvSpPr>
        <p:spPr bwMode="auto">
          <a:xfrm flipH="1">
            <a:off x="1979613" y="2035175"/>
            <a:ext cx="1481137" cy="3332163"/>
          </a:xfrm>
          <a:prstGeom prst="line">
            <a:avLst/>
          </a:prstGeom>
          <a:noFill/>
          <a:ln w="25400">
            <a:solidFill>
              <a:srgbClr val="333333"/>
            </a:solidFill>
            <a:round/>
            <a:headEnd/>
            <a:tailEnd/>
          </a:ln>
        </p:spPr>
        <p:txBody>
          <a:bodyPr/>
          <a:lstStyle/>
          <a:p>
            <a:endParaRPr lang="en-US"/>
          </a:p>
        </p:txBody>
      </p:sp>
      <p:sp>
        <p:nvSpPr>
          <p:cNvPr id="28" name="Text Box 12"/>
          <p:cNvSpPr txBox="1">
            <a:spLocks noChangeArrowheads="1"/>
          </p:cNvSpPr>
          <p:nvPr/>
        </p:nvSpPr>
        <p:spPr bwMode="auto">
          <a:xfrm>
            <a:off x="3422650" y="1963738"/>
            <a:ext cx="1077913" cy="363537"/>
          </a:xfrm>
          <a:prstGeom prst="rect">
            <a:avLst/>
          </a:prstGeom>
          <a:noFill/>
          <a:ln w="9525">
            <a:noFill/>
            <a:miter lim="800000"/>
            <a:headEnd/>
            <a:tailEnd/>
          </a:ln>
        </p:spPr>
        <p:txBody>
          <a:bodyPr lIns="87782" tIns="43891" rIns="87782" bIns="43891">
            <a:spAutoFit/>
          </a:bodyPr>
          <a:lstStyle/>
          <a:p>
            <a:pPr algn="ctr"/>
            <a:r>
              <a:rPr lang="en-US">
                <a:solidFill>
                  <a:srgbClr val="333399"/>
                </a:solidFill>
              </a:rPr>
              <a:t>Demand</a:t>
            </a:r>
            <a:endParaRPr lang="en-US" sz="4000"/>
          </a:p>
        </p:txBody>
      </p:sp>
      <p:sp>
        <p:nvSpPr>
          <p:cNvPr id="29" name="Text Box 13"/>
          <p:cNvSpPr txBox="1">
            <a:spLocks noChangeArrowheads="1"/>
          </p:cNvSpPr>
          <p:nvPr/>
        </p:nvSpPr>
        <p:spPr bwMode="auto">
          <a:xfrm>
            <a:off x="1298575" y="1244600"/>
            <a:ext cx="3128963" cy="363538"/>
          </a:xfrm>
          <a:prstGeom prst="rect">
            <a:avLst/>
          </a:prstGeom>
          <a:noFill/>
          <a:ln w="9525">
            <a:noFill/>
            <a:miter lim="800000"/>
            <a:headEnd/>
            <a:tailEnd/>
          </a:ln>
        </p:spPr>
        <p:txBody>
          <a:bodyPr lIns="87782" tIns="43891" rIns="87782" bIns="43891">
            <a:spAutoFit/>
          </a:bodyPr>
          <a:lstStyle/>
          <a:p>
            <a:pPr algn="ctr"/>
            <a:r>
              <a:rPr lang="en-US" dirty="0">
                <a:solidFill>
                  <a:srgbClr val="333399"/>
                </a:solidFill>
              </a:rPr>
              <a:t>Two </a:t>
            </a:r>
            <a:r>
              <a:rPr lang="en-US" dirty="0" smtClean="0">
                <a:solidFill>
                  <a:srgbClr val="333399"/>
                </a:solidFill>
              </a:rPr>
              <a:t>Weak </a:t>
            </a:r>
            <a:r>
              <a:rPr lang="en-US" dirty="0">
                <a:solidFill>
                  <a:srgbClr val="333399"/>
                </a:solidFill>
              </a:rPr>
              <a:t>Substitutes</a:t>
            </a:r>
            <a:endParaRPr lang="en-US" sz="4000" dirty="0"/>
          </a:p>
        </p:txBody>
      </p:sp>
      <p:sp>
        <p:nvSpPr>
          <p:cNvPr id="30" name="Line 21"/>
          <p:cNvSpPr>
            <a:spLocks noChangeShapeType="1"/>
          </p:cNvSpPr>
          <p:nvPr/>
        </p:nvSpPr>
        <p:spPr bwMode="auto">
          <a:xfrm>
            <a:off x="1547813" y="3043238"/>
            <a:ext cx="1439862" cy="0"/>
          </a:xfrm>
          <a:prstGeom prst="line">
            <a:avLst/>
          </a:prstGeom>
          <a:noFill/>
          <a:ln w="34925">
            <a:solidFill>
              <a:schemeClr val="tx1"/>
            </a:solidFill>
            <a:prstDash val="sysDot"/>
            <a:round/>
            <a:headEnd/>
            <a:tailEnd/>
          </a:ln>
          <a:effectLst/>
        </p:spPr>
        <p:txBody>
          <a:bodyPr/>
          <a:lstStyle/>
          <a:p>
            <a:endParaRPr lang="en-US"/>
          </a:p>
        </p:txBody>
      </p:sp>
      <p:sp>
        <p:nvSpPr>
          <p:cNvPr id="31" name="Line 22"/>
          <p:cNvSpPr>
            <a:spLocks noChangeShapeType="1"/>
          </p:cNvSpPr>
          <p:nvPr/>
        </p:nvSpPr>
        <p:spPr bwMode="auto">
          <a:xfrm>
            <a:off x="1546225" y="4267200"/>
            <a:ext cx="935038" cy="0"/>
          </a:xfrm>
          <a:prstGeom prst="line">
            <a:avLst/>
          </a:prstGeom>
          <a:noFill/>
          <a:ln w="34925">
            <a:solidFill>
              <a:schemeClr val="tx1"/>
            </a:solidFill>
            <a:prstDash val="sysDot"/>
            <a:round/>
            <a:headEnd/>
            <a:tailEnd/>
          </a:ln>
          <a:effectLst/>
        </p:spPr>
        <p:txBody>
          <a:bodyPr/>
          <a:lstStyle/>
          <a:p>
            <a:endParaRPr lang="en-US"/>
          </a:p>
        </p:txBody>
      </p:sp>
      <p:sp>
        <p:nvSpPr>
          <p:cNvPr id="32" name="Line 23"/>
          <p:cNvSpPr>
            <a:spLocks noChangeShapeType="1"/>
          </p:cNvSpPr>
          <p:nvPr/>
        </p:nvSpPr>
        <p:spPr bwMode="auto">
          <a:xfrm>
            <a:off x="2987675" y="3043238"/>
            <a:ext cx="0" cy="2736850"/>
          </a:xfrm>
          <a:prstGeom prst="line">
            <a:avLst/>
          </a:prstGeom>
          <a:noFill/>
          <a:ln w="34925">
            <a:solidFill>
              <a:schemeClr val="tx1"/>
            </a:solidFill>
            <a:prstDash val="sysDot"/>
            <a:round/>
            <a:headEnd/>
            <a:tailEnd/>
          </a:ln>
          <a:effectLst/>
        </p:spPr>
        <p:txBody>
          <a:bodyPr/>
          <a:lstStyle/>
          <a:p>
            <a:endParaRPr lang="en-US"/>
          </a:p>
        </p:txBody>
      </p:sp>
      <p:sp>
        <p:nvSpPr>
          <p:cNvPr id="33" name="Line 24"/>
          <p:cNvSpPr>
            <a:spLocks noChangeShapeType="1"/>
          </p:cNvSpPr>
          <p:nvPr/>
        </p:nvSpPr>
        <p:spPr bwMode="auto">
          <a:xfrm>
            <a:off x="2484438" y="4268788"/>
            <a:ext cx="0" cy="1511300"/>
          </a:xfrm>
          <a:prstGeom prst="line">
            <a:avLst/>
          </a:prstGeom>
          <a:noFill/>
          <a:ln w="34925">
            <a:solidFill>
              <a:schemeClr val="tx1"/>
            </a:solidFill>
            <a:prstDash val="sysDot"/>
            <a:round/>
            <a:headEnd/>
            <a:tailEnd/>
          </a:ln>
          <a:effectLst/>
        </p:spPr>
        <p:txBody>
          <a:bodyPr/>
          <a:lstStyle/>
          <a:p>
            <a:endParaRPr lang="en-US"/>
          </a:p>
        </p:txBody>
      </p:sp>
      <p:sp>
        <p:nvSpPr>
          <p:cNvPr id="34" name="Text Box 25"/>
          <p:cNvSpPr txBox="1">
            <a:spLocks noChangeArrowheads="1"/>
          </p:cNvSpPr>
          <p:nvPr/>
        </p:nvSpPr>
        <p:spPr bwMode="auto">
          <a:xfrm>
            <a:off x="1042988" y="4121150"/>
            <a:ext cx="501650" cy="363538"/>
          </a:xfrm>
          <a:prstGeom prst="rect">
            <a:avLst/>
          </a:prstGeom>
          <a:noFill/>
          <a:ln w="9525">
            <a:noFill/>
            <a:miter lim="800000"/>
            <a:headEnd/>
            <a:tailEnd/>
          </a:ln>
        </p:spPr>
        <p:txBody>
          <a:bodyPr lIns="87782" tIns="43891" rIns="87782" bIns="43891">
            <a:spAutoFit/>
          </a:bodyPr>
          <a:lstStyle/>
          <a:p>
            <a:pPr algn="ctr"/>
            <a:r>
              <a:rPr lang="en-GB">
                <a:solidFill>
                  <a:srgbClr val="333399"/>
                </a:solidFill>
              </a:rPr>
              <a:t>P1</a:t>
            </a:r>
            <a:endParaRPr lang="en-US" sz="4000"/>
          </a:p>
        </p:txBody>
      </p:sp>
      <p:sp>
        <p:nvSpPr>
          <p:cNvPr id="35" name="Text Box 26"/>
          <p:cNvSpPr txBox="1">
            <a:spLocks noChangeArrowheads="1"/>
          </p:cNvSpPr>
          <p:nvPr/>
        </p:nvSpPr>
        <p:spPr bwMode="auto">
          <a:xfrm>
            <a:off x="1042988" y="2900363"/>
            <a:ext cx="501650" cy="363537"/>
          </a:xfrm>
          <a:prstGeom prst="rect">
            <a:avLst/>
          </a:prstGeom>
          <a:noFill/>
          <a:ln w="9525">
            <a:noFill/>
            <a:miter lim="800000"/>
            <a:headEnd/>
            <a:tailEnd/>
          </a:ln>
        </p:spPr>
        <p:txBody>
          <a:bodyPr lIns="87782" tIns="43891" rIns="87782" bIns="43891">
            <a:spAutoFit/>
          </a:bodyPr>
          <a:lstStyle/>
          <a:p>
            <a:pPr algn="ctr"/>
            <a:r>
              <a:rPr lang="en-GB">
                <a:solidFill>
                  <a:srgbClr val="333399"/>
                </a:solidFill>
              </a:rPr>
              <a:t>P2</a:t>
            </a:r>
            <a:endParaRPr lang="en-US" sz="4000"/>
          </a:p>
        </p:txBody>
      </p:sp>
      <p:sp>
        <p:nvSpPr>
          <p:cNvPr id="36" name="Line 27"/>
          <p:cNvSpPr>
            <a:spLocks noChangeShapeType="1"/>
          </p:cNvSpPr>
          <p:nvPr/>
        </p:nvSpPr>
        <p:spPr bwMode="auto">
          <a:xfrm flipV="1">
            <a:off x="2339975" y="3116263"/>
            <a:ext cx="503238" cy="1008062"/>
          </a:xfrm>
          <a:prstGeom prst="line">
            <a:avLst/>
          </a:prstGeom>
          <a:noFill/>
          <a:ln w="34925">
            <a:solidFill>
              <a:schemeClr val="tx1"/>
            </a:solidFill>
            <a:prstDash val="sysDot"/>
            <a:round/>
            <a:headEnd/>
            <a:tailEnd type="triangle" w="med" len="med"/>
          </a:ln>
          <a:effectLst/>
        </p:spPr>
        <p:txBody>
          <a:bodyPr/>
          <a:lstStyle/>
          <a:p>
            <a:endParaRPr lang="en-US"/>
          </a:p>
        </p:txBody>
      </p:sp>
      <p:sp>
        <p:nvSpPr>
          <p:cNvPr id="37" name="Text Box 28"/>
          <p:cNvSpPr txBox="1">
            <a:spLocks noChangeArrowheads="1"/>
          </p:cNvSpPr>
          <p:nvPr/>
        </p:nvSpPr>
        <p:spPr bwMode="auto">
          <a:xfrm>
            <a:off x="5508625" y="1892300"/>
            <a:ext cx="3240088" cy="2893100"/>
          </a:xfrm>
          <a:prstGeom prst="rect">
            <a:avLst/>
          </a:prstGeom>
          <a:noFill/>
          <a:ln w="34925">
            <a:noFill/>
            <a:prstDash val="sysDot"/>
            <a:miter lim="800000"/>
            <a:headEnd/>
            <a:tailEnd/>
          </a:ln>
          <a:effectLst/>
        </p:spPr>
        <p:txBody>
          <a:bodyPr>
            <a:spAutoFit/>
          </a:bodyPr>
          <a:lstStyle/>
          <a:p>
            <a:pPr>
              <a:spcBef>
                <a:spcPct val="50000"/>
              </a:spcBef>
            </a:pPr>
            <a:r>
              <a:rPr lang="en-GB" sz="2800" i="1" dirty="0">
                <a:latin typeface="Times New Roman" pitchFamily="18" charset="0"/>
                <a:cs typeface="Times New Roman" pitchFamily="18" charset="0"/>
              </a:rPr>
              <a:t>Goods S and T are </a:t>
            </a:r>
            <a:r>
              <a:rPr lang="en-GB" sz="2800" i="1" dirty="0" smtClean="0">
                <a:latin typeface="Times New Roman" pitchFamily="18" charset="0"/>
                <a:cs typeface="Times New Roman" pitchFamily="18" charset="0"/>
              </a:rPr>
              <a:t>weak </a:t>
            </a:r>
            <a:r>
              <a:rPr lang="en-GB" sz="2800" i="1" dirty="0">
                <a:latin typeface="Times New Roman" pitchFamily="18" charset="0"/>
                <a:cs typeface="Times New Roman" pitchFamily="18" charset="0"/>
              </a:rPr>
              <a:t>substitutes</a:t>
            </a:r>
          </a:p>
          <a:p>
            <a:pPr>
              <a:spcBef>
                <a:spcPct val="50000"/>
              </a:spcBef>
            </a:pPr>
            <a:r>
              <a:rPr lang="en-GB" sz="2800" i="1" dirty="0">
                <a:latin typeface="Times New Roman" pitchFamily="18" charset="0"/>
                <a:cs typeface="Times New Roman" pitchFamily="18" charset="0"/>
              </a:rPr>
              <a:t>A rise in the price of Good S leads to a small rise in the demand for good </a:t>
            </a:r>
            <a:r>
              <a:rPr lang="en-GB" sz="2800" i="1" dirty="0" smtClean="0">
                <a:latin typeface="Times New Roman" pitchFamily="18" charset="0"/>
                <a:cs typeface="Times New Roman" pitchFamily="18" charset="0"/>
              </a:rPr>
              <a:t>T</a:t>
            </a:r>
            <a:endParaRPr lang="en-GB" sz="2800" i="1" dirty="0">
              <a:latin typeface="Times New Roman" pitchFamily="18" charset="0"/>
              <a:cs typeface="Times New Roman" pitchFamily="18" charset="0"/>
            </a:endParaRPr>
          </a:p>
        </p:txBody>
      </p:sp>
      <p:sp>
        <p:nvSpPr>
          <p:cNvPr id="38" name="AutoShape 29"/>
          <p:cNvSpPr>
            <a:spLocks noChangeArrowheads="1"/>
          </p:cNvSpPr>
          <p:nvPr/>
        </p:nvSpPr>
        <p:spPr bwMode="auto">
          <a:xfrm>
            <a:off x="5580063" y="5013325"/>
            <a:ext cx="3314700" cy="1366838"/>
          </a:xfrm>
          <a:prstGeom prst="wedgeRoundRectCallout">
            <a:avLst>
              <a:gd name="adj1" fmla="val -76343"/>
              <a:gd name="adj2" fmla="val -48144"/>
              <a:gd name="adj3" fmla="val 16667"/>
            </a:avLst>
          </a:prstGeom>
          <a:solidFill>
            <a:schemeClr val="accent1"/>
          </a:solidFill>
          <a:ln w="3175">
            <a:solidFill>
              <a:schemeClr val="tx1"/>
            </a:solidFill>
            <a:miter lim="800000"/>
            <a:headEnd/>
            <a:tailEnd/>
          </a:ln>
          <a:effectLst/>
        </p:spPr>
        <p:txBody>
          <a:bodyPr lIns="90000" tIns="46800" rIns="90000" bIns="46800"/>
          <a:lstStyle/>
          <a:p>
            <a:pPr algn="ctr"/>
            <a:r>
              <a:rPr lang="en-GB" sz="2800" i="1" dirty="0" smtClean="0"/>
              <a:t> tea and coffee</a:t>
            </a:r>
            <a:endParaRPr lang="en-US" sz="2800" i="1" dirty="0"/>
          </a:p>
        </p:txBody>
      </p:sp>
      <p:sp>
        <p:nvSpPr>
          <p:cNvPr id="39" name="Text Box 30"/>
          <p:cNvSpPr txBox="1">
            <a:spLocks noChangeArrowheads="1"/>
          </p:cNvSpPr>
          <p:nvPr/>
        </p:nvSpPr>
        <p:spPr bwMode="auto">
          <a:xfrm>
            <a:off x="6372225" y="333375"/>
            <a:ext cx="1008063" cy="1555750"/>
          </a:xfrm>
          <a:prstGeom prst="rect">
            <a:avLst/>
          </a:prstGeom>
          <a:noFill/>
          <a:ln w="34925">
            <a:noFill/>
            <a:prstDash val="sysDot"/>
            <a:miter lim="800000"/>
            <a:headEnd/>
            <a:tailEnd/>
          </a:ln>
          <a:effectLst/>
        </p:spPr>
        <p:txBody>
          <a:bodyPr>
            <a:spAutoFit/>
          </a:bodyPr>
          <a:lstStyle/>
          <a:p>
            <a:pPr eaLnBrk="0" hangingPunct="0"/>
            <a:r>
              <a:rPr lang="en-GB" sz="9600" b="1">
                <a:latin typeface="Arial Black" pitchFamily="34" charset="0"/>
              </a:rPr>
              <a:t>+</a:t>
            </a:r>
            <a:endParaRPr lang="en-US" sz="9600" b="1">
              <a:latin typeface="Arial Black"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p:cNvSpPr>
            <a:spLocks noGrp="1"/>
          </p:cNvSpPr>
          <p:nvPr>
            <p:ph idx="1"/>
          </p:nvPr>
        </p:nvSpPr>
        <p:spPr/>
        <p:txBody>
          <a:bodyPr/>
          <a:lstStyle/>
          <a:p>
            <a:endParaRPr lang="en-US" dirty="0">
              <a:latin typeface="Times New Roman" pitchFamily="18" charset="0"/>
              <a:cs typeface="Times New Roman" pitchFamily="18" charset="0"/>
            </a:endParaRPr>
          </a:p>
        </p:txBody>
      </p:sp>
      <p:sp>
        <p:nvSpPr>
          <p:cNvPr id="21" name="Rectangle 2"/>
          <p:cNvSpPr txBox="1">
            <a:spLocks noChangeArrowheads="1"/>
          </p:cNvSpPr>
          <p:nvPr/>
        </p:nvSpPr>
        <p:spPr bwMode="auto">
          <a:xfrm>
            <a:off x="429696" y="0"/>
            <a:ext cx="8229600" cy="9144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algn="ctr">
              <a:buClr>
                <a:schemeClr val="tx1"/>
              </a:buClr>
            </a:pPr>
            <a:endParaRPr lang="en-US" sz="3600" b="1" i="1" dirty="0" smtClean="0">
              <a:latin typeface="Andalus" pitchFamily="18" charset="-78"/>
              <a:cs typeface="Andalus" pitchFamily="18" charset="-78"/>
            </a:endParaRPr>
          </a:p>
          <a:p>
            <a:pPr marL="0" marR="0" lvl="0" indent="0" algn="ctr" defTabSz="914400" rtl="0" eaLnBrk="1" fontAlgn="base" latinLnBrk="0" hangingPunct="1">
              <a:lnSpc>
                <a:spcPct val="100000"/>
              </a:lnSpc>
              <a:spcBef>
                <a:spcPct val="0"/>
              </a:spcBef>
              <a:spcAft>
                <a:spcPct val="0"/>
              </a:spcAft>
              <a:buClr>
                <a:schemeClr val="tx1"/>
              </a:buClr>
              <a:buSzTx/>
              <a:buFontTx/>
              <a:buNone/>
              <a:tabLst/>
              <a:defRPr/>
            </a:pPr>
            <a:r>
              <a:rPr kumimoji="0" lang="en-GB" sz="3600" b="1" i="1" u="none" strike="noStrike" kern="0" cap="none" spc="0" normalizeH="0" baseline="0" noProof="0" dirty="0" smtClean="0">
                <a:ln>
                  <a:noFill/>
                </a:ln>
                <a:solidFill>
                  <a:schemeClr val="tx1"/>
                </a:solidFill>
                <a:effectLst/>
                <a:uLnTx/>
                <a:uFillTx/>
                <a:latin typeface="Andalus" pitchFamily="18" charset="-78"/>
                <a:ea typeface="+mj-ea"/>
                <a:cs typeface="Andalus" pitchFamily="18" charset="-78"/>
              </a:rPr>
              <a:t>Complements</a:t>
            </a:r>
            <a:endParaRPr kumimoji="0" lang="en-US" sz="3600" b="1" i="1" u="none" strike="noStrike" kern="0" cap="none" spc="0" normalizeH="0" baseline="0" noProof="0" dirty="0">
              <a:ln>
                <a:noFill/>
              </a:ln>
              <a:solidFill>
                <a:schemeClr val="tx1"/>
              </a:solidFill>
              <a:effectLst/>
              <a:uLnTx/>
              <a:uFillTx/>
              <a:latin typeface="Andalus" pitchFamily="18" charset="-78"/>
              <a:ea typeface="+mj-ea"/>
              <a:cs typeface="Andalus" pitchFamily="18" charset="-78"/>
            </a:endParaRPr>
          </a:p>
        </p:txBody>
      </p:sp>
      <p:sp>
        <p:nvSpPr>
          <p:cNvPr id="22" name="AutoShape 3"/>
          <p:cNvSpPr>
            <a:spLocks noChangeAspect="1" noChangeArrowheads="1"/>
          </p:cNvSpPr>
          <p:nvPr/>
        </p:nvSpPr>
        <p:spPr bwMode="auto">
          <a:xfrm>
            <a:off x="468313" y="1173163"/>
            <a:ext cx="8351837" cy="5065712"/>
          </a:xfrm>
          <a:prstGeom prst="rect">
            <a:avLst/>
          </a:prstGeom>
          <a:noFill/>
          <a:ln w="9525">
            <a:noFill/>
            <a:miter lim="800000"/>
            <a:headEnd/>
            <a:tailEnd/>
          </a:ln>
        </p:spPr>
        <p:txBody>
          <a:bodyPr/>
          <a:lstStyle/>
          <a:p>
            <a:endParaRPr lang="en-US"/>
          </a:p>
        </p:txBody>
      </p:sp>
      <p:sp>
        <p:nvSpPr>
          <p:cNvPr id="23" name="Line 11"/>
          <p:cNvSpPr>
            <a:spLocks noChangeShapeType="1"/>
          </p:cNvSpPr>
          <p:nvPr/>
        </p:nvSpPr>
        <p:spPr bwMode="auto">
          <a:xfrm>
            <a:off x="5132388" y="1190625"/>
            <a:ext cx="0" cy="4506913"/>
          </a:xfrm>
          <a:prstGeom prst="line">
            <a:avLst/>
          </a:prstGeom>
          <a:noFill/>
          <a:ln w="19050">
            <a:solidFill>
              <a:srgbClr val="000000"/>
            </a:solidFill>
            <a:round/>
            <a:headEnd/>
            <a:tailEnd/>
          </a:ln>
        </p:spPr>
        <p:txBody>
          <a:bodyPr/>
          <a:lstStyle/>
          <a:p>
            <a:endParaRPr lang="en-US"/>
          </a:p>
        </p:txBody>
      </p:sp>
      <p:sp>
        <p:nvSpPr>
          <p:cNvPr id="24" name="Line 12"/>
          <p:cNvSpPr>
            <a:spLocks noChangeShapeType="1"/>
          </p:cNvSpPr>
          <p:nvPr/>
        </p:nvSpPr>
        <p:spPr bwMode="auto">
          <a:xfrm flipV="1">
            <a:off x="5132388" y="5697538"/>
            <a:ext cx="3386137" cy="0"/>
          </a:xfrm>
          <a:prstGeom prst="line">
            <a:avLst/>
          </a:prstGeom>
          <a:noFill/>
          <a:ln w="19050">
            <a:solidFill>
              <a:srgbClr val="000000"/>
            </a:solidFill>
            <a:round/>
            <a:headEnd/>
            <a:tailEnd/>
          </a:ln>
        </p:spPr>
        <p:txBody>
          <a:bodyPr/>
          <a:lstStyle/>
          <a:p>
            <a:endParaRPr lang="en-US"/>
          </a:p>
        </p:txBody>
      </p:sp>
      <p:sp>
        <p:nvSpPr>
          <p:cNvPr id="25" name="Text Box 13"/>
          <p:cNvSpPr txBox="1">
            <a:spLocks noChangeArrowheads="1"/>
          </p:cNvSpPr>
          <p:nvPr/>
        </p:nvSpPr>
        <p:spPr bwMode="auto">
          <a:xfrm>
            <a:off x="4060825" y="1190625"/>
            <a:ext cx="981075" cy="638175"/>
          </a:xfrm>
          <a:prstGeom prst="rect">
            <a:avLst/>
          </a:prstGeom>
          <a:noFill/>
          <a:ln w="9525">
            <a:noFill/>
            <a:miter lim="800000"/>
            <a:headEnd/>
            <a:tailEnd/>
          </a:ln>
        </p:spPr>
        <p:txBody>
          <a:bodyPr lIns="87782" tIns="43891" rIns="87782" bIns="43891">
            <a:spAutoFit/>
          </a:bodyPr>
          <a:lstStyle/>
          <a:p>
            <a:pPr algn="r"/>
            <a:r>
              <a:rPr lang="en-US" dirty="0">
                <a:solidFill>
                  <a:srgbClr val="333399"/>
                </a:solidFill>
              </a:rPr>
              <a:t>Price of Good X</a:t>
            </a:r>
            <a:endParaRPr lang="en-US" sz="4000" dirty="0"/>
          </a:p>
        </p:txBody>
      </p:sp>
      <p:sp>
        <p:nvSpPr>
          <p:cNvPr id="26" name="Text Box 14"/>
          <p:cNvSpPr txBox="1">
            <a:spLocks noChangeArrowheads="1"/>
          </p:cNvSpPr>
          <p:nvPr/>
        </p:nvSpPr>
        <p:spPr bwMode="auto">
          <a:xfrm>
            <a:off x="5989638" y="5743575"/>
            <a:ext cx="2662237" cy="638175"/>
          </a:xfrm>
          <a:prstGeom prst="rect">
            <a:avLst/>
          </a:prstGeom>
          <a:noFill/>
          <a:ln w="9525">
            <a:noFill/>
            <a:miter lim="800000"/>
            <a:headEnd/>
            <a:tailEnd/>
          </a:ln>
        </p:spPr>
        <p:txBody>
          <a:bodyPr lIns="87782" tIns="43891" rIns="87782" bIns="43891">
            <a:spAutoFit/>
          </a:bodyPr>
          <a:lstStyle/>
          <a:p>
            <a:pPr algn="r"/>
            <a:r>
              <a:rPr lang="en-US">
                <a:solidFill>
                  <a:srgbClr val="333399"/>
                </a:solidFill>
              </a:rPr>
              <a:t>Quantity demanded of Good Y </a:t>
            </a:r>
            <a:endParaRPr lang="en-US" sz="4000"/>
          </a:p>
        </p:txBody>
      </p:sp>
      <p:sp>
        <p:nvSpPr>
          <p:cNvPr id="27" name="Text Box 15"/>
          <p:cNvSpPr txBox="1">
            <a:spLocks noChangeArrowheads="1"/>
          </p:cNvSpPr>
          <p:nvPr/>
        </p:nvSpPr>
        <p:spPr bwMode="auto">
          <a:xfrm>
            <a:off x="5500694" y="1571612"/>
            <a:ext cx="1214446" cy="704192"/>
          </a:xfrm>
          <a:prstGeom prst="rect">
            <a:avLst/>
          </a:prstGeom>
          <a:noFill/>
          <a:ln w="9525">
            <a:noFill/>
            <a:miter lim="800000"/>
            <a:headEnd/>
            <a:tailEnd/>
          </a:ln>
        </p:spPr>
        <p:txBody>
          <a:bodyPr wrap="square" lIns="87782" tIns="43891" rIns="87782" bIns="43891">
            <a:spAutoFit/>
          </a:bodyPr>
          <a:lstStyle/>
          <a:p>
            <a:pPr algn="ctr"/>
            <a:r>
              <a:rPr lang="en-US" dirty="0" smtClean="0">
                <a:solidFill>
                  <a:srgbClr val="333399"/>
                </a:solidFill>
              </a:rPr>
              <a:t>Demand</a:t>
            </a:r>
            <a:endParaRPr lang="en-US" sz="4000" dirty="0"/>
          </a:p>
        </p:txBody>
      </p:sp>
      <p:sp>
        <p:nvSpPr>
          <p:cNvPr id="28" name="Text Box 16"/>
          <p:cNvSpPr txBox="1">
            <a:spLocks noChangeArrowheads="1"/>
          </p:cNvSpPr>
          <p:nvPr/>
        </p:nvSpPr>
        <p:spPr bwMode="auto">
          <a:xfrm>
            <a:off x="5292725" y="1173163"/>
            <a:ext cx="3311525" cy="363537"/>
          </a:xfrm>
          <a:prstGeom prst="rect">
            <a:avLst/>
          </a:prstGeom>
          <a:noFill/>
          <a:ln w="9525">
            <a:noFill/>
            <a:miter lim="800000"/>
            <a:headEnd/>
            <a:tailEnd/>
          </a:ln>
        </p:spPr>
        <p:txBody>
          <a:bodyPr lIns="87782" tIns="43891" rIns="87782" bIns="43891">
            <a:spAutoFit/>
          </a:bodyPr>
          <a:lstStyle/>
          <a:p>
            <a:pPr algn="ctr"/>
            <a:r>
              <a:rPr lang="en-US" dirty="0">
                <a:solidFill>
                  <a:srgbClr val="333399"/>
                </a:solidFill>
              </a:rPr>
              <a:t>Two Close Complements</a:t>
            </a:r>
            <a:endParaRPr lang="en-US" sz="4000" dirty="0"/>
          </a:p>
        </p:txBody>
      </p:sp>
      <p:sp>
        <p:nvSpPr>
          <p:cNvPr id="29" name="Line 17"/>
          <p:cNvSpPr>
            <a:spLocks noChangeShapeType="1"/>
          </p:cNvSpPr>
          <p:nvPr/>
        </p:nvSpPr>
        <p:spPr bwMode="auto">
          <a:xfrm>
            <a:off x="5408613" y="2230438"/>
            <a:ext cx="3140075" cy="1427162"/>
          </a:xfrm>
          <a:prstGeom prst="line">
            <a:avLst/>
          </a:prstGeom>
          <a:noFill/>
          <a:ln w="22225">
            <a:solidFill>
              <a:srgbClr val="000000"/>
            </a:solidFill>
            <a:round/>
            <a:headEnd/>
            <a:tailEnd/>
          </a:ln>
        </p:spPr>
        <p:txBody>
          <a:bodyPr/>
          <a:lstStyle/>
          <a:p>
            <a:endParaRPr lang="en-US"/>
          </a:p>
        </p:txBody>
      </p:sp>
      <p:sp>
        <p:nvSpPr>
          <p:cNvPr id="30" name="Line 18"/>
          <p:cNvSpPr>
            <a:spLocks noChangeShapeType="1"/>
          </p:cNvSpPr>
          <p:nvPr/>
        </p:nvSpPr>
        <p:spPr bwMode="auto">
          <a:xfrm>
            <a:off x="5148263" y="2971800"/>
            <a:ext cx="1871662" cy="0"/>
          </a:xfrm>
          <a:prstGeom prst="line">
            <a:avLst/>
          </a:prstGeom>
          <a:noFill/>
          <a:ln w="34925">
            <a:solidFill>
              <a:schemeClr val="tx1"/>
            </a:solidFill>
            <a:prstDash val="sysDot"/>
            <a:round/>
            <a:headEnd/>
            <a:tailEnd/>
          </a:ln>
          <a:effectLst/>
        </p:spPr>
        <p:txBody>
          <a:bodyPr/>
          <a:lstStyle/>
          <a:p>
            <a:endParaRPr lang="en-US"/>
          </a:p>
        </p:txBody>
      </p:sp>
      <p:sp>
        <p:nvSpPr>
          <p:cNvPr id="31" name="Line 19"/>
          <p:cNvSpPr>
            <a:spLocks noChangeShapeType="1"/>
          </p:cNvSpPr>
          <p:nvPr/>
        </p:nvSpPr>
        <p:spPr bwMode="auto">
          <a:xfrm flipV="1">
            <a:off x="5146675" y="3405188"/>
            <a:ext cx="2809875" cy="1587"/>
          </a:xfrm>
          <a:prstGeom prst="line">
            <a:avLst/>
          </a:prstGeom>
          <a:noFill/>
          <a:ln w="34925">
            <a:solidFill>
              <a:schemeClr val="tx1"/>
            </a:solidFill>
            <a:prstDash val="sysDot"/>
            <a:round/>
            <a:headEnd/>
            <a:tailEnd/>
          </a:ln>
          <a:effectLst/>
        </p:spPr>
        <p:txBody>
          <a:bodyPr/>
          <a:lstStyle/>
          <a:p>
            <a:endParaRPr lang="en-US"/>
          </a:p>
        </p:txBody>
      </p:sp>
      <p:sp>
        <p:nvSpPr>
          <p:cNvPr id="32" name="Text Box 20"/>
          <p:cNvSpPr txBox="1">
            <a:spLocks noChangeArrowheads="1"/>
          </p:cNvSpPr>
          <p:nvPr/>
        </p:nvSpPr>
        <p:spPr bwMode="auto">
          <a:xfrm>
            <a:off x="4643438" y="3260725"/>
            <a:ext cx="501650" cy="363538"/>
          </a:xfrm>
          <a:prstGeom prst="rect">
            <a:avLst/>
          </a:prstGeom>
          <a:noFill/>
          <a:ln w="9525">
            <a:noFill/>
            <a:miter lim="800000"/>
            <a:headEnd/>
            <a:tailEnd/>
          </a:ln>
        </p:spPr>
        <p:txBody>
          <a:bodyPr lIns="87782" tIns="43891" rIns="87782" bIns="43891">
            <a:spAutoFit/>
          </a:bodyPr>
          <a:lstStyle/>
          <a:p>
            <a:pPr algn="ctr"/>
            <a:r>
              <a:rPr lang="en-GB">
                <a:solidFill>
                  <a:srgbClr val="333399"/>
                </a:solidFill>
              </a:rPr>
              <a:t>P2</a:t>
            </a:r>
            <a:endParaRPr lang="en-US" sz="4000"/>
          </a:p>
        </p:txBody>
      </p:sp>
      <p:sp>
        <p:nvSpPr>
          <p:cNvPr id="33" name="Text Box 21"/>
          <p:cNvSpPr txBox="1">
            <a:spLocks noChangeArrowheads="1"/>
          </p:cNvSpPr>
          <p:nvPr/>
        </p:nvSpPr>
        <p:spPr bwMode="auto">
          <a:xfrm>
            <a:off x="4643438" y="2828925"/>
            <a:ext cx="501650" cy="363538"/>
          </a:xfrm>
          <a:prstGeom prst="rect">
            <a:avLst/>
          </a:prstGeom>
          <a:noFill/>
          <a:ln w="9525">
            <a:noFill/>
            <a:miter lim="800000"/>
            <a:headEnd/>
            <a:tailEnd/>
          </a:ln>
        </p:spPr>
        <p:txBody>
          <a:bodyPr lIns="87782" tIns="43891" rIns="87782" bIns="43891">
            <a:spAutoFit/>
          </a:bodyPr>
          <a:lstStyle/>
          <a:p>
            <a:pPr algn="ctr"/>
            <a:r>
              <a:rPr lang="en-GB">
                <a:solidFill>
                  <a:srgbClr val="333399"/>
                </a:solidFill>
              </a:rPr>
              <a:t>P1</a:t>
            </a:r>
            <a:endParaRPr lang="en-US" sz="4000"/>
          </a:p>
        </p:txBody>
      </p:sp>
      <p:sp>
        <p:nvSpPr>
          <p:cNvPr id="34" name="Line 22"/>
          <p:cNvSpPr>
            <a:spLocks noChangeShapeType="1"/>
          </p:cNvSpPr>
          <p:nvPr/>
        </p:nvSpPr>
        <p:spPr bwMode="auto">
          <a:xfrm>
            <a:off x="7019925" y="2971800"/>
            <a:ext cx="0" cy="2736850"/>
          </a:xfrm>
          <a:prstGeom prst="line">
            <a:avLst/>
          </a:prstGeom>
          <a:noFill/>
          <a:ln w="34925">
            <a:solidFill>
              <a:schemeClr val="tx1"/>
            </a:solidFill>
            <a:prstDash val="sysDot"/>
            <a:round/>
            <a:headEnd/>
            <a:tailEnd/>
          </a:ln>
          <a:effectLst/>
        </p:spPr>
        <p:txBody>
          <a:bodyPr/>
          <a:lstStyle/>
          <a:p>
            <a:endParaRPr lang="en-US"/>
          </a:p>
        </p:txBody>
      </p:sp>
      <p:sp>
        <p:nvSpPr>
          <p:cNvPr id="35" name="Line 23"/>
          <p:cNvSpPr>
            <a:spLocks noChangeShapeType="1"/>
          </p:cNvSpPr>
          <p:nvPr/>
        </p:nvSpPr>
        <p:spPr bwMode="auto">
          <a:xfrm>
            <a:off x="7956550" y="3405188"/>
            <a:ext cx="0" cy="2303462"/>
          </a:xfrm>
          <a:prstGeom prst="line">
            <a:avLst/>
          </a:prstGeom>
          <a:noFill/>
          <a:ln w="34925">
            <a:solidFill>
              <a:schemeClr val="tx1"/>
            </a:solidFill>
            <a:prstDash val="sysDot"/>
            <a:round/>
            <a:headEnd/>
            <a:tailEnd/>
          </a:ln>
          <a:effectLst/>
        </p:spPr>
        <p:txBody>
          <a:bodyPr/>
          <a:lstStyle/>
          <a:p>
            <a:endParaRPr lang="en-US"/>
          </a:p>
        </p:txBody>
      </p:sp>
      <p:sp>
        <p:nvSpPr>
          <p:cNvPr id="36" name="Line 24"/>
          <p:cNvSpPr>
            <a:spLocks noChangeShapeType="1"/>
          </p:cNvSpPr>
          <p:nvPr/>
        </p:nvSpPr>
        <p:spPr bwMode="auto">
          <a:xfrm>
            <a:off x="7092950" y="2755900"/>
            <a:ext cx="863600" cy="433388"/>
          </a:xfrm>
          <a:prstGeom prst="line">
            <a:avLst/>
          </a:prstGeom>
          <a:noFill/>
          <a:ln w="34925">
            <a:solidFill>
              <a:schemeClr val="tx1"/>
            </a:solidFill>
            <a:prstDash val="sysDot"/>
            <a:round/>
            <a:headEnd/>
            <a:tailEnd type="triangle" w="med" len="med"/>
          </a:ln>
          <a:effectLst/>
        </p:spPr>
        <p:txBody>
          <a:bodyPr/>
          <a:lstStyle/>
          <a:p>
            <a:endParaRPr lang="en-US"/>
          </a:p>
        </p:txBody>
      </p:sp>
      <p:sp>
        <p:nvSpPr>
          <p:cNvPr id="37" name="Text Box 25"/>
          <p:cNvSpPr txBox="1">
            <a:spLocks noChangeArrowheads="1"/>
          </p:cNvSpPr>
          <p:nvPr/>
        </p:nvSpPr>
        <p:spPr bwMode="auto">
          <a:xfrm>
            <a:off x="698281" y="2313233"/>
            <a:ext cx="3240087" cy="2893100"/>
          </a:xfrm>
          <a:prstGeom prst="rect">
            <a:avLst/>
          </a:prstGeom>
          <a:noFill/>
          <a:ln w="34925">
            <a:noFill/>
            <a:prstDash val="sysDot"/>
            <a:miter lim="800000"/>
            <a:headEnd/>
            <a:tailEnd/>
          </a:ln>
          <a:effectLst/>
        </p:spPr>
        <p:txBody>
          <a:bodyPr>
            <a:spAutoFit/>
          </a:bodyPr>
          <a:lstStyle/>
          <a:p>
            <a:pPr>
              <a:spcBef>
                <a:spcPct val="50000"/>
              </a:spcBef>
            </a:pPr>
            <a:r>
              <a:rPr lang="en-GB" sz="2800" b="1" i="1" dirty="0">
                <a:latin typeface="Times New Roman" pitchFamily="18" charset="0"/>
                <a:cs typeface="Times New Roman" pitchFamily="18" charset="0"/>
              </a:rPr>
              <a:t>Goods X and Y are close complements</a:t>
            </a:r>
          </a:p>
          <a:p>
            <a:pPr>
              <a:spcBef>
                <a:spcPct val="50000"/>
              </a:spcBef>
            </a:pPr>
            <a:r>
              <a:rPr lang="en-GB" sz="2800" b="1" i="1" dirty="0">
                <a:latin typeface="Times New Roman" pitchFamily="18" charset="0"/>
                <a:cs typeface="Times New Roman" pitchFamily="18" charset="0"/>
              </a:rPr>
              <a:t>A fall in the price of good X leads to a large rise in the demand for good </a:t>
            </a:r>
            <a:r>
              <a:rPr lang="en-GB" sz="2800" b="1" i="1" dirty="0" smtClean="0">
                <a:latin typeface="Times New Roman" pitchFamily="18" charset="0"/>
                <a:cs typeface="Times New Roman" pitchFamily="18" charset="0"/>
              </a:rPr>
              <a:t>Y</a:t>
            </a:r>
            <a:endParaRPr lang="en-GB" sz="2800" b="1" i="1" dirty="0">
              <a:latin typeface="Times New Roman" pitchFamily="18" charset="0"/>
              <a:cs typeface="Times New Roman" pitchFamily="18" charset="0"/>
            </a:endParaRPr>
          </a:p>
        </p:txBody>
      </p:sp>
      <p:sp>
        <p:nvSpPr>
          <p:cNvPr id="38" name="AutoShape 26"/>
          <p:cNvSpPr>
            <a:spLocks noChangeArrowheads="1"/>
          </p:cNvSpPr>
          <p:nvPr/>
        </p:nvSpPr>
        <p:spPr bwMode="auto">
          <a:xfrm>
            <a:off x="1434904" y="5866228"/>
            <a:ext cx="2813540" cy="991772"/>
          </a:xfrm>
          <a:prstGeom prst="wedgeRoundRectCallout">
            <a:avLst>
              <a:gd name="adj1" fmla="val 73565"/>
              <a:gd name="adj2" fmla="val -63935"/>
              <a:gd name="adj3" fmla="val 16667"/>
            </a:avLst>
          </a:prstGeom>
          <a:solidFill>
            <a:schemeClr val="accent1"/>
          </a:solidFill>
          <a:ln w="3175">
            <a:solidFill>
              <a:schemeClr val="tx1"/>
            </a:solidFill>
            <a:miter lim="800000"/>
            <a:headEnd/>
            <a:tailEnd/>
          </a:ln>
          <a:effectLst/>
        </p:spPr>
        <p:txBody>
          <a:bodyPr lIns="90000" tIns="46800" rIns="90000" bIns="46800"/>
          <a:lstStyle/>
          <a:p>
            <a:pPr algn="ctr"/>
            <a:r>
              <a:rPr lang="en-GB" sz="2800" dirty="0" smtClean="0"/>
              <a:t>Petrol and petrol car</a:t>
            </a:r>
            <a:endParaRPr lang="en-US" sz="2800" dirty="0"/>
          </a:p>
        </p:txBody>
      </p:sp>
      <p:sp>
        <p:nvSpPr>
          <p:cNvPr id="39" name="Text Box 27"/>
          <p:cNvSpPr txBox="1">
            <a:spLocks noChangeArrowheads="1"/>
          </p:cNvSpPr>
          <p:nvPr/>
        </p:nvSpPr>
        <p:spPr bwMode="auto">
          <a:xfrm>
            <a:off x="6372225" y="0"/>
            <a:ext cx="1008063" cy="1555750"/>
          </a:xfrm>
          <a:prstGeom prst="rect">
            <a:avLst/>
          </a:prstGeom>
          <a:noFill/>
          <a:ln w="34925">
            <a:noFill/>
            <a:prstDash val="sysDot"/>
            <a:miter lim="800000"/>
            <a:headEnd/>
            <a:tailEnd/>
          </a:ln>
          <a:effectLst/>
        </p:spPr>
        <p:txBody>
          <a:bodyPr>
            <a:spAutoFit/>
          </a:bodyPr>
          <a:lstStyle/>
          <a:p>
            <a:pPr algn="ctr" eaLnBrk="0" hangingPunct="0"/>
            <a:r>
              <a:rPr lang="en-GB" sz="9600" b="1">
                <a:latin typeface="Arial Black" pitchFamily="34" charset="0"/>
              </a:rPr>
              <a:t>-</a:t>
            </a:r>
            <a:endParaRPr lang="en-US" sz="9600" b="1">
              <a:latin typeface="Arial Black"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
        <p:nvSpPr>
          <p:cNvPr id="4" name="Rectangle 2"/>
          <p:cNvSpPr txBox="1">
            <a:spLocks noChangeArrowheads="1"/>
          </p:cNvSpPr>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defRPr/>
            </a:pPr>
            <a:r>
              <a:rPr kumimoji="0" lang="en-GB" sz="3400" b="0" i="1" u="none" strike="noStrike" kern="0" cap="none" spc="0" normalizeH="0" baseline="0" noProof="0" dirty="0" smtClean="0">
                <a:ln>
                  <a:noFill/>
                </a:ln>
                <a:solidFill>
                  <a:schemeClr val="tx1"/>
                </a:solidFill>
                <a:effectLst/>
                <a:uLnTx/>
                <a:uFillTx/>
                <a:latin typeface="Andalus" pitchFamily="18" charset="-78"/>
                <a:ea typeface="+mj-ea"/>
                <a:cs typeface="Andalus" pitchFamily="18" charset="-78"/>
              </a:rPr>
              <a:t>Goods with zero cross-price elasticity of demand .    </a:t>
            </a:r>
            <a:r>
              <a:rPr kumimoji="0" lang="en-GB" sz="3400" b="1" i="1" u="none" strike="noStrike" kern="0" cap="none" spc="0" normalizeH="0" baseline="0" noProof="0" dirty="0" smtClean="0">
                <a:ln>
                  <a:noFill/>
                </a:ln>
                <a:solidFill>
                  <a:schemeClr val="tx1"/>
                </a:solidFill>
                <a:effectLst/>
                <a:uLnTx/>
                <a:uFillTx/>
                <a:latin typeface="Andalus" pitchFamily="18" charset="-78"/>
                <a:ea typeface="+mj-ea"/>
                <a:cs typeface="Andalus" pitchFamily="18" charset="-78"/>
              </a:rPr>
              <a:t>INDEPENDENT</a:t>
            </a:r>
            <a:endParaRPr kumimoji="0" lang="en-US" sz="3400" b="1" i="1" u="none" strike="noStrike" kern="0" cap="none" spc="0" normalizeH="0" baseline="0" noProof="0" dirty="0">
              <a:ln>
                <a:noFill/>
              </a:ln>
              <a:solidFill>
                <a:schemeClr val="tx1"/>
              </a:solidFill>
              <a:effectLst/>
              <a:uLnTx/>
              <a:uFillTx/>
              <a:latin typeface="Andalus" pitchFamily="18" charset="-78"/>
              <a:ea typeface="+mj-ea"/>
              <a:cs typeface="Andalus" pitchFamily="18" charset="-78"/>
            </a:endParaRPr>
          </a:p>
        </p:txBody>
      </p:sp>
      <p:sp>
        <p:nvSpPr>
          <p:cNvPr id="5" name="AutoShape 3"/>
          <p:cNvSpPr>
            <a:spLocks noChangeAspect="1" noChangeArrowheads="1"/>
          </p:cNvSpPr>
          <p:nvPr/>
        </p:nvSpPr>
        <p:spPr bwMode="auto">
          <a:xfrm>
            <a:off x="468313" y="1412875"/>
            <a:ext cx="8351837" cy="5065713"/>
          </a:xfrm>
          <a:prstGeom prst="rect">
            <a:avLst/>
          </a:prstGeom>
          <a:noFill/>
          <a:ln w="9525">
            <a:noFill/>
            <a:miter lim="800000"/>
            <a:headEnd/>
            <a:tailEnd/>
          </a:ln>
        </p:spPr>
        <p:txBody>
          <a:bodyPr/>
          <a:lstStyle/>
          <a:p>
            <a:endParaRPr lang="en-US"/>
          </a:p>
        </p:txBody>
      </p:sp>
      <p:sp>
        <p:nvSpPr>
          <p:cNvPr id="6" name="Line 4"/>
          <p:cNvSpPr>
            <a:spLocks noChangeShapeType="1"/>
          </p:cNvSpPr>
          <p:nvPr/>
        </p:nvSpPr>
        <p:spPr bwMode="auto">
          <a:xfrm>
            <a:off x="1539875" y="1430338"/>
            <a:ext cx="0" cy="4506912"/>
          </a:xfrm>
          <a:prstGeom prst="line">
            <a:avLst/>
          </a:prstGeom>
          <a:noFill/>
          <a:ln w="19050">
            <a:solidFill>
              <a:srgbClr val="000000"/>
            </a:solidFill>
            <a:round/>
            <a:headEnd/>
            <a:tailEnd/>
          </a:ln>
        </p:spPr>
        <p:txBody>
          <a:bodyPr/>
          <a:lstStyle/>
          <a:p>
            <a:endParaRPr lang="en-US"/>
          </a:p>
        </p:txBody>
      </p:sp>
      <p:sp>
        <p:nvSpPr>
          <p:cNvPr id="7" name="Line 5"/>
          <p:cNvSpPr>
            <a:spLocks noChangeShapeType="1"/>
          </p:cNvSpPr>
          <p:nvPr/>
        </p:nvSpPr>
        <p:spPr bwMode="auto">
          <a:xfrm flipV="1">
            <a:off x="1539875" y="5937250"/>
            <a:ext cx="3386138" cy="0"/>
          </a:xfrm>
          <a:prstGeom prst="line">
            <a:avLst/>
          </a:prstGeom>
          <a:noFill/>
          <a:ln w="19050">
            <a:solidFill>
              <a:srgbClr val="000000"/>
            </a:solidFill>
            <a:round/>
            <a:headEnd/>
            <a:tailEnd/>
          </a:ln>
        </p:spPr>
        <p:txBody>
          <a:bodyPr/>
          <a:lstStyle/>
          <a:p>
            <a:endParaRPr lang="en-US"/>
          </a:p>
        </p:txBody>
      </p:sp>
      <p:sp>
        <p:nvSpPr>
          <p:cNvPr id="8" name="Text Box 6"/>
          <p:cNvSpPr txBox="1">
            <a:spLocks noChangeArrowheads="1"/>
          </p:cNvSpPr>
          <p:nvPr/>
        </p:nvSpPr>
        <p:spPr bwMode="auto">
          <a:xfrm>
            <a:off x="468313" y="1430338"/>
            <a:ext cx="981075" cy="638175"/>
          </a:xfrm>
          <a:prstGeom prst="rect">
            <a:avLst/>
          </a:prstGeom>
          <a:noFill/>
          <a:ln w="9525">
            <a:noFill/>
            <a:miter lim="800000"/>
            <a:headEnd/>
            <a:tailEnd/>
          </a:ln>
        </p:spPr>
        <p:txBody>
          <a:bodyPr lIns="87782" tIns="43891" rIns="87782" bIns="43891">
            <a:spAutoFit/>
          </a:bodyPr>
          <a:lstStyle/>
          <a:p>
            <a:pPr algn="r"/>
            <a:r>
              <a:rPr lang="en-US">
                <a:solidFill>
                  <a:srgbClr val="333399"/>
                </a:solidFill>
              </a:rPr>
              <a:t>Price of Good A</a:t>
            </a:r>
            <a:endParaRPr lang="en-US" sz="4000"/>
          </a:p>
        </p:txBody>
      </p:sp>
      <p:sp>
        <p:nvSpPr>
          <p:cNvPr id="9" name="Text Box 7"/>
          <p:cNvSpPr txBox="1">
            <a:spLocks noChangeArrowheads="1"/>
          </p:cNvSpPr>
          <p:nvPr/>
        </p:nvSpPr>
        <p:spPr bwMode="auto">
          <a:xfrm>
            <a:off x="2395538" y="5983288"/>
            <a:ext cx="2663825" cy="638175"/>
          </a:xfrm>
          <a:prstGeom prst="rect">
            <a:avLst/>
          </a:prstGeom>
          <a:noFill/>
          <a:ln w="9525">
            <a:noFill/>
            <a:miter lim="800000"/>
            <a:headEnd/>
            <a:tailEnd/>
          </a:ln>
        </p:spPr>
        <p:txBody>
          <a:bodyPr lIns="87782" tIns="43891" rIns="87782" bIns="43891">
            <a:spAutoFit/>
          </a:bodyPr>
          <a:lstStyle/>
          <a:p>
            <a:pPr algn="r"/>
            <a:r>
              <a:rPr lang="en-US">
                <a:solidFill>
                  <a:srgbClr val="333399"/>
                </a:solidFill>
              </a:rPr>
              <a:t>Quantity demanded of Good B </a:t>
            </a:r>
            <a:endParaRPr lang="en-US" sz="4000"/>
          </a:p>
        </p:txBody>
      </p:sp>
      <p:sp>
        <p:nvSpPr>
          <p:cNvPr id="10" name="Text Box 9"/>
          <p:cNvSpPr txBox="1">
            <a:spLocks noChangeArrowheads="1"/>
          </p:cNvSpPr>
          <p:nvPr/>
        </p:nvSpPr>
        <p:spPr bwMode="auto">
          <a:xfrm>
            <a:off x="4067175" y="1412875"/>
            <a:ext cx="1077913" cy="363538"/>
          </a:xfrm>
          <a:prstGeom prst="rect">
            <a:avLst/>
          </a:prstGeom>
          <a:noFill/>
          <a:ln w="9525">
            <a:noFill/>
            <a:miter lim="800000"/>
            <a:headEnd/>
            <a:tailEnd/>
          </a:ln>
        </p:spPr>
        <p:txBody>
          <a:bodyPr lIns="87782" tIns="43891" rIns="87782" bIns="43891">
            <a:spAutoFit/>
          </a:bodyPr>
          <a:lstStyle/>
          <a:p>
            <a:pPr algn="ctr"/>
            <a:r>
              <a:rPr lang="en-US" dirty="0">
                <a:solidFill>
                  <a:srgbClr val="333399"/>
                </a:solidFill>
              </a:rPr>
              <a:t>Demand</a:t>
            </a:r>
            <a:endParaRPr lang="en-US" sz="4000" dirty="0"/>
          </a:p>
        </p:txBody>
      </p:sp>
      <p:sp>
        <p:nvSpPr>
          <p:cNvPr id="11" name="Line 18"/>
          <p:cNvSpPr>
            <a:spLocks noChangeShapeType="1"/>
          </p:cNvSpPr>
          <p:nvPr/>
        </p:nvSpPr>
        <p:spPr bwMode="auto">
          <a:xfrm>
            <a:off x="4067175" y="1484313"/>
            <a:ext cx="0" cy="4464050"/>
          </a:xfrm>
          <a:prstGeom prst="line">
            <a:avLst/>
          </a:prstGeom>
          <a:noFill/>
          <a:ln w="25400">
            <a:solidFill>
              <a:schemeClr val="tx1"/>
            </a:solidFill>
            <a:round/>
            <a:headEnd/>
            <a:tailEnd/>
          </a:ln>
          <a:effectLst/>
        </p:spPr>
        <p:txBody>
          <a:bodyPr/>
          <a:lstStyle/>
          <a:p>
            <a:endParaRPr lang="en-US"/>
          </a:p>
        </p:txBody>
      </p:sp>
      <p:sp>
        <p:nvSpPr>
          <p:cNvPr id="12" name="Line 20"/>
          <p:cNvSpPr>
            <a:spLocks noChangeShapeType="1"/>
          </p:cNvSpPr>
          <p:nvPr/>
        </p:nvSpPr>
        <p:spPr bwMode="auto">
          <a:xfrm>
            <a:off x="1547813" y="2995613"/>
            <a:ext cx="2519362" cy="0"/>
          </a:xfrm>
          <a:prstGeom prst="line">
            <a:avLst/>
          </a:prstGeom>
          <a:noFill/>
          <a:ln w="34925">
            <a:solidFill>
              <a:schemeClr val="tx1"/>
            </a:solidFill>
            <a:prstDash val="sysDot"/>
            <a:round/>
            <a:headEnd/>
            <a:tailEnd/>
          </a:ln>
          <a:effectLst/>
        </p:spPr>
        <p:txBody>
          <a:bodyPr/>
          <a:lstStyle/>
          <a:p>
            <a:endParaRPr lang="en-US"/>
          </a:p>
        </p:txBody>
      </p:sp>
      <p:sp>
        <p:nvSpPr>
          <p:cNvPr id="13" name="Line 21"/>
          <p:cNvSpPr>
            <a:spLocks noChangeShapeType="1"/>
          </p:cNvSpPr>
          <p:nvPr/>
        </p:nvSpPr>
        <p:spPr bwMode="auto">
          <a:xfrm>
            <a:off x="1547813" y="4003675"/>
            <a:ext cx="2519362" cy="0"/>
          </a:xfrm>
          <a:prstGeom prst="line">
            <a:avLst/>
          </a:prstGeom>
          <a:noFill/>
          <a:ln w="34925">
            <a:solidFill>
              <a:schemeClr val="tx1"/>
            </a:solidFill>
            <a:prstDash val="sysDot"/>
            <a:round/>
            <a:headEnd/>
            <a:tailEnd/>
          </a:ln>
          <a:effectLst/>
        </p:spPr>
        <p:txBody>
          <a:bodyPr/>
          <a:lstStyle/>
          <a:p>
            <a:endParaRPr lang="en-US"/>
          </a:p>
        </p:txBody>
      </p:sp>
      <p:sp>
        <p:nvSpPr>
          <p:cNvPr id="14" name="Line 22"/>
          <p:cNvSpPr>
            <a:spLocks noChangeShapeType="1"/>
          </p:cNvSpPr>
          <p:nvPr/>
        </p:nvSpPr>
        <p:spPr bwMode="auto">
          <a:xfrm>
            <a:off x="1547813" y="5011738"/>
            <a:ext cx="2519362" cy="0"/>
          </a:xfrm>
          <a:prstGeom prst="line">
            <a:avLst/>
          </a:prstGeom>
          <a:noFill/>
          <a:ln w="34925">
            <a:solidFill>
              <a:schemeClr val="tx1"/>
            </a:solidFill>
            <a:prstDash val="sysDot"/>
            <a:round/>
            <a:headEnd/>
            <a:tailEnd/>
          </a:ln>
          <a:effectLst/>
        </p:spPr>
        <p:txBody>
          <a:bodyPr/>
          <a:lstStyle/>
          <a:p>
            <a:endParaRPr lang="en-US"/>
          </a:p>
        </p:txBody>
      </p:sp>
      <p:sp>
        <p:nvSpPr>
          <p:cNvPr id="15" name="Text Box 23"/>
          <p:cNvSpPr txBox="1">
            <a:spLocks noChangeArrowheads="1"/>
          </p:cNvSpPr>
          <p:nvPr/>
        </p:nvSpPr>
        <p:spPr bwMode="auto">
          <a:xfrm>
            <a:off x="1042988" y="2852738"/>
            <a:ext cx="501650" cy="363537"/>
          </a:xfrm>
          <a:prstGeom prst="rect">
            <a:avLst/>
          </a:prstGeom>
          <a:noFill/>
          <a:ln w="9525">
            <a:noFill/>
            <a:miter lim="800000"/>
            <a:headEnd/>
            <a:tailEnd/>
          </a:ln>
        </p:spPr>
        <p:txBody>
          <a:bodyPr lIns="87782" tIns="43891" rIns="87782" bIns="43891">
            <a:spAutoFit/>
          </a:bodyPr>
          <a:lstStyle/>
          <a:p>
            <a:pPr algn="ctr"/>
            <a:r>
              <a:rPr lang="en-GB">
                <a:solidFill>
                  <a:srgbClr val="333399"/>
                </a:solidFill>
              </a:rPr>
              <a:t>P1</a:t>
            </a:r>
            <a:endParaRPr lang="en-US" sz="4000"/>
          </a:p>
        </p:txBody>
      </p:sp>
      <p:sp>
        <p:nvSpPr>
          <p:cNvPr id="16" name="Text Box 24"/>
          <p:cNvSpPr txBox="1">
            <a:spLocks noChangeArrowheads="1"/>
          </p:cNvSpPr>
          <p:nvPr/>
        </p:nvSpPr>
        <p:spPr bwMode="auto">
          <a:xfrm>
            <a:off x="1042988" y="3784600"/>
            <a:ext cx="501650" cy="363538"/>
          </a:xfrm>
          <a:prstGeom prst="rect">
            <a:avLst/>
          </a:prstGeom>
          <a:noFill/>
          <a:ln w="9525">
            <a:noFill/>
            <a:miter lim="800000"/>
            <a:headEnd/>
            <a:tailEnd/>
          </a:ln>
        </p:spPr>
        <p:txBody>
          <a:bodyPr lIns="87782" tIns="43891" rIns="87782" bIns="43891">
            <a:spAutoFit/>
          </a:bodyPr>
          <a:lstStyle/>
          <a:p>
            <a:pPr algn="ctr"/>
            <a:r>
              <a:rPr lang="en-GB">
                <a:solidFill>
                  <a:srgbClr val="333399"/>
                </a:solidFill>
              </a:rPr>
              <a:t>P2</a:t>
            </a:r>
            <a:endParaRPr lang="en-US" sz="4000"/>
          </a:p>
        </p:txBody>
      </p:sp>
      <p:sp>
        <p:nvSpPr>
          <p:cNvPr id="17" name="Text Box 25"/>
          <p:cNvSpPr txBox="1">
            <a:spLocks noChangeArrowheads="1"/>
          </p:cNvSpPr>
          <p:nvPr/>
        </p:nvSpPr>
        <p:spPr bwMode="auto">
          <a:xfrm>
            <a:off x="1042988" y="4865688"/>
            <a:ext cx="501650" cy="363537"/>
          </a:xfrm>
          <a:prstGeom prst="rect">
            <a:avLst/>
          </a:prstGeom>
          <a:noFill/>
          <a:ln w="9525">
            <a:noFill/>
            <a:miter lim="800000"/>
            <a:headEnd/>
            <a:tailEnd/>
          </a:ln>
        </p:spPr>
        <p:txBody>
          <a:bodyPr lIns="87782" tIns="43891" rIns="87782" bIns="43891">
            <a:spAutoFit/>
          </a:bodyPr>
          <a:lstStyle/>
          <a:p>
            <a:pPr algn="ctr"/>
            <a:r>
              <a:rPr lang="en-GB">
                <a:solidFill>
                  <a:srgbClr val="333399"/>
                </a:solidFill>
              </a:rPr>
              <a:t>P3</a:t>
            </a:r>
            <a:endParaRPr lang="en-US" sz="4000"/>
          </a:p>
        </p:txBody>
      </p:sp>
      <p:sp>
        <p:nvSpPr>
          <p:cNvPr id="18" name="Text Box 27"/>
          <p:cNvSpPr txBox="1">
            <a:spLocks noChangeArrowheads="1"/>
          </p:cNvSpPr>
          <p:nvPr/>
        </p:nvSpPr>
        <p:spPr bwMode="auto">
          <a:xfrm>
            <a:off x="5508625" y="2060575"/>
            <a:ext cx="3240088" cy="2554545"/>
          </a:xfrm>
          <a:prstGeom prst="rect">
            <a:avLst/>
          </a:prstGeom>
          <a:noFill/>
          <a:ln w="34925">
            <a:noFill/>
            <a:prstDash val="sysDot"/>
            <a:miter lim="800000"/>
            <a:headEnd/>
            <a:tailEnd/>
          </a:ln>
          <a:effectLst/>
        </p:spPr>
        <p:txBody>
          <a:bodyPr>
            <a:spAutoFit/>
          </a:bodyPr>
          <a:lstStyle/>
          <a:p>
            <a:pPr>
              <a:spcBef>
                <a:spcPct val="50000"/>
              </a:spcBef>
            </a:pPr>
            <a:r>
              <a:rPr lang="en-GB" sz="2000" i="1" dirty="0">
                <a:latin typeface="Andalus" pitchFamily="18" charset="-78"/>
                <a:cs typeface="Andalus" pitchFamily="18" charset="-78"/>
              </a:rPr>
              <a:t>Goods A and B have no relationship.</a:t>
            </a:r>
          </a:p>
          <a:p>
            <a:pPr>
              <a:spcBef>
                <a:spcPct val="50000"/>
              </a:spcBef>
            </a:pPr>
            <a:r>
              <a:rPr lang="en-GB" sz="2000" i="1" dirty="0">
                <a:latin typeface="Andalus" pitchFamily="18" charset="-78"/>
                <a:cs typeface="Andalus" pitchFamily="18" charset="-78"/>
              </a:rPr>
              <a:t>A fall in the price of good A leads to no change in the demand for good B</a:t>
            </a:r>
          </a:p>
          <a:p>
            <a:pPr>
              <a:spcBef>
                <a:spcPct val="50000"/>
              </a:spcBef>
            </a:pPr>
            <a:r>
              <a:rPr lang="en-GB" sz="2000" i="1" dirty="0">
                <a:latin typeface="Andalus" pitchFamily="18" charset="-78"/>
                <a:cs typeface="Andalus" pitchFamily="18" charset="-78"/>
              </a:rPr>
              <a:t>Therefore the cross-price elasticity of demand is zero</a:t>
            </a:r>
            <a:endParaRPr lang="en-US" sz="2000" i="1" dirty="0">
              <a:latin typeface="Andalus" pitchFamily="18" charset="-78"/>
              <a:cs typeface="Andalus" pitchFamily="18" charset="-78"/>
            </a:endParaRPr>
          </a:p>
        </p:txBody>
      </p:sp>
      <p:sp>
        <p:nvSpPr>
          <p:cNvPr id="19" name="AutoShape 28"/>
          <p:cNvSpPr>
            <a:spLocks noChangeArrowheads="1"/>
          </p:cNvSpPr>
          <p:nvPr/>
        </p:nvSpPr>
        <p:spPr bwMode="auto">
          <a:xfrm>
            <a:off x="5435600" y="4797425"/>
            <a:ext cx="3314700" cy="1366838"/>
          </a:xfrm>
          <a:prstGeom prst="wedgeRoundRectCallout">
            <a:avLst>
              <a:gd name="adj1" fmla="val -78162"/>
              <a:gd name="adj2" fmla="val -73111"/>
              <a:gd name="adj3" fmla="val 16667"/>
            </a:avLst>
          </a:prstGeom>
          <a:solidFill>
            <a:schemeClr val="accent1"/>
          </a:solidFill>
          <a:ln w="3175">
            <a:solidFill>
              <a:schemeClr val="tx1"/>
            </a:solidFill>
            <a:miter lim="800000"/>
            <a:headEnd/>
            <a:tailEnd/>
          </a:ln>
          <a:effectLst/>
        </p:spPr>
        <p:txBody>
          <a:bodyPr lIns="90000" tIns="46800" rIns="90000" bIns="46800"/>
          <a:lstStyle/>
          <a:p>
            <a:pPr algn="ctr"/>
            <a:r>
              <a:rPr lang="en-GB" sz="2800" dirty="0" smtClean="0"/>
              <a:t>salt!</a:t>
            </a:r>
            <a:endParaRPr lang="en-US" sz="28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Picture 2" descr="http://nashvillefunforfamilies.com/wp-content/uploads/2012/09/Nashville-Fun-For-Families-Thank-You.jpg"/>
          <p:cNvPicPr>
            <a:picLocks noChangeAspect="1" noChangeArrowheads="1"/>
          </p:cNvPicPr>
          <p:nvPr/>
        </p:nvPicPr>
        <p:blipFill>
          <a:blip r:embed="rId2"/>
          <a:srcRect/>
          <a:stretch>
            <a:fillRect/>
          </a:stretch>
        </p:blipFill>
        <p:spPr bwMode="auto">
          <a:xfrm>
            <a:off x="675861" y="609601"/>
            <a:ext cx="7845287" cy="5931876"/>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865049"/>
          </a:xfrm>
        </p:spPr>
        <p:txBody>
          <a:bodyPr/>
          <a:lstStyle/>
          <a:p>
            <a:pPr algn="ctr"/>
            <a:r>
              <a:rPr lang="en-US" sz="4800" b="1" i="1" dirty="0" smtClean="0">
                <a:latin typeface="Andalus" pitchFamily="18" charset="-78"/>
                <a:cs typeface="Andalus" pitchFamily="18" charset="-78"/>
              </a:rPr>
              <a:t>DEMAND</a:t>
            </a:r>
            <a:r>
              <a:rPr lang="en-US" sz="4400" b="1" i="1" dirty="0" smtClean="0">
                <a:latin typeface="Andalus" pitchFamily="18" charset="-78"/>
                <a:cs typeface="Andalus" pitchFamily="18" charset="-78"/>
              </a:rPr>
              <a:t> CURVE</a:t>
            </a:r>
            <a:endParaRPr lang="en-US" sz="4400" i="1" dirty="0">
              <a:latin typeface="Andalus" pitchFamily="18" charset="-78"/>
              <a:cs typeface="Andalus" pitchFamily="18" charset="-78"/>
            </a:endParaRPr>
          </a:p>
        </p:txBody>
      </p:sp>
      <p:sp>
        <p:nvSpPr>
          <p:cNvPr id="3" name="Content Placeholder 2"/>
          <p:cNvSpPr>
            <a:spLocks noGrp="1"/>
          </p:cNvSpPr>
          <p:nvPr>
            <p:ph idx="1"/>
          </p:nvPr>
        </p:nvSpPr>
        <p:spPr/>
        <p:txBody>
          <a:bodyPr/>
          <a:lstStyle/>
          <a:p>
            <a:r>
              <a:rPr lang="en-US" sz="3200" i="1" dirty="0" smtClean="0">
                <a:latin typeface="Times New Roman" pitchFamily="18" charset="0"/>
                <a:cs typeface="Times New Roman" pitchFamily="18" charset="0"/>
              </a:rPr>
              <a:t>The geometrical representation of demand schedule is called the demand curve.</a:t>
            </a:r>
          </a:p>
          <a:p>
            <a:pPr>
              <a:buNone/>
            </a:pP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endParaRPr lang="en-US" dirty="0" smtClean="0"/>
          </a:p>
          <a:p>
            <a:endParaRPr lang="en-US" dirty="0"/>
          </a:p>
        </p:txBody>
      </p:sp>
      <p:pic>
        <p:nvPicPr>
          <p:cNvPr id="4" name="Picture 2" descr="C:\Users\RISHABH K PAL\Pictures\Untitled1.png"/>
          <p:cNvPicPr>
            <a:picLocks noChangeAspect="1" noChangeArrowheads="1"/>
          </p:cNvPicPr>
          <p:nvPr/>
        </p:nvPicPr>
        <p:blipFill>
          <a:blip r:embed="rId3"/>
          <a:srcRect/>
          <a:stretch>
            <a:fillRect/>
          </a:stretch>
        </p:blipFill>
        <p:spPr bwMode="auto">
          <a:xfrm>
            <a:off x="3352800" y="2938671"/>
            <a:ext cx="4038600" cy="3657600"/>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7"/>
            <a:ext cx="8226425" cy="878301"/>
          </a:xfrm>
        </p:spPr>
        <p:txBody>
          <a:bodyPr/>
          <a:lstStyle/>
          <a:p>
            <a:pPr algn="ctr"/>
            <a:r>
              <a:rPr lang="en-US" sz="4800" b="1" i="1" dirty="0" smtClean="0">
                <a:latin typeface="Andalus" pitchFamily="18" charset="-78"/>
                <a:cs typeface="Andalus" pitchFamily="18" charset="-78"/>
              </a:rPr>
              <a:t>LAW OF DEMAND</a:t>
            </a:r>
            <a:endParaRPr lang="en-US" sz="4800" i="1" dirty="0">
              <a:latin typeface="Andalus" pitchFamily="18" charset="-78"/>
              <a:cs typeface="Andalus" pitchFamily="18" charset="-78"/>
            </a:endParaRPr>
          </a:p>
        </p:txBody>
      </p:sp>
      <p:sp>
        <p:nvSpPr>
          <p:cNvPr id="3" name="Content Placeholder 2"/>
          <p:cNvSpPr>
            <a:spLocks noGrp="1"/>
          </p:cNvSpPr>
          <p:nvPr>
            <p:ph idx="1"/>
          </p:nvPr>
        </p:nvSpPr>
        <p:spPr>
          <a:xfrm>
            <a:off x="304801" y="1600200"/>
            <a:ext cx="8653670" cy="4525963"/>
          </a:xfrm>
        </p:spPr>
        <p:txBody>
          <a:bodyPr/>
          <a:lstStyle/>
          <a:p>
            <a:r>
              <a:rPr lang="en-US" sz="3200" i="1" dirty="0" smtClean="0">
                <a:latin typeface="Times New Roman" pitchFamily="18" charset="0"/>
                <a:cs typeface="Times New Roman" pitchFamily="18" charset="0"/>
              </a:rPr>
              <a:t>As the price of a good rises, quantity demanded of that good falls.</a:t>
            </a:r>
          </a:p>
          <a:p>
            <a:r>
              <a:rPr lang="en-US" sz="3200" i="1" dirty="0" smtClean="0">
                <a:latin typeface="Times New Roman" pitchFamily="18" charset="0"/>
                <a:cs typeface="Times New Roman" pitchFamily="18" charset="0"/>
              </a:rPr>
              <a:t>As the price of a good falls, quantity demanded of that good rises.</a:t>
            </a:r>
          </a:p>
          <a:p>
            <a:pPr>
              <a:buNone/>
            </a:pPr>
            <a:endParaRPr 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931310"/>
          </a:xfrm>
        </p:spPr>
        <p:txBody>
          <a:bodyPr/>
          <a:lstStyle/>
          <a:p>
            <a:pPr algn="ctr"/>
            <a:r>
              <a:rPr lang="en-US" sz="4800" b="1" i="1" dirty="0" smtClean="0">
                <a:latin typeface="Andalus" pitchFamily="18" charset="-78"/>
                <a:cs typeface="Andalus" pitchFamily="18" charset="-78"/>
              </a:rPr>
              <a:t>DEMAND FUNCTION</a:t>
            </a:r>
            <a:endParaRPr lang="en-US" sz="4800" i="1" dirty="0">
              <a:latin typeface="Andalus" pitchFamily="18" charset="-78"/>
              <a:cs typeface="Andalus" pitchFamily="18" charset="-78"/>
            </a:endParaRPr>
          </a:p>
        </p:txBody>
      </p:sp>
      <p:sp>
        <p:nvSpPr>
          <p:cNvPr id="3" name="Content Placeholder 2"/>
          <p:cNvSpPr>
            <a:spLocks noGrp="1"/>
          </p:cNvSpPr>
          <p:nvPr>
            <p:ph idx="1"/>
          </p:nvPr>
        </p:nvSpPr>
        <p:spPr/>
        <p:txBody>
          <a:bodyPr/>
          <a:lstStyle/>
          <a:p>
            <a:pPr>
              <a:lnSpc>
                <a:spcPct val="90000"/>
              </a:lnSpc>
            </a:pPr>
            <a:r>
              <a:rPr lang="en-US" sz="2800" i="1" dirty="0" smtClean="0">
                <a:latin typeface="Times New Roman" pitchFamily="18" charset="0"/>
                <a:cs typeface="Times New Roman" pitchFamily="18" charset="0"/>
              </a:rPr>
              <a:t>When we express the relationship between demand and its determinant mathematically, the relationship is known as demand function.</a:t>
            </a:r>
          </a:p>
          <a:p>
            <a:pPr>
              <a:lnSpc>
                <a:spcPct val="90000"/>
              </a:lnSpc>
              <a:buFontTx/>
              <a:buNone/>
            </a:pPr>
            <a:endParaRPr lang="en-US" sz="2800" i="1" dirty="0" smtClean="0">
              <a:latin typeface="Times New Roman" pitchFamily="18" charset="0"/>
              <a:cs typeface="Times New Roman" pitchFamily="18" charset="0"/>
            </a:endParaRPr>
          </a:p>
          <a:p>
            <a:pPr>
              <a:lnSpc>
                <a:spcPct val="90000"/>
              </a:lnSpc>
            </a:pPr>
            <a:r>
              <a:rPr lang="en-US" sz="2800" i="1" dirty="0" smtClean="0">
                <a:latin typeface="Times New Roman" pitchFamily="18" charset="0"/>
                <a:cs typeface="Times New Roman" pitchFamily="18" charset="0"/>
              </a:rPr>
              <a:t>The demand for product X can be written in functional form as-</a:t>
            </a:r>
          </a:p>
          <a:p>
            <a:pPr>
              <a:lnSpc>
                <a:spcPct val="90000"/>
              </a:lnSpc>
              <a:buFontTx/>
              <a:buNone/>
            </a:pPr>
            <a:endParaRPr lang="en-US" dirty="0" smtClean="0">
              <a:latin typeface="Times New Roman" pitchFamily="18" charset="0"/>
              <a:cs typeface="Times New Roman" pitchFamily="18" charset="0"/>
            </a:endParaRPr>
          </a:p>
          <a:p>
            <a:pPr>
              <a:lnSpc>
                <a:spcPct val="90000"/>
              </a:lnSpc>
              <a:buNone/>
            </a:pPr>
            <a:r>
              <a:rPr lang="en-US" dirty="0" smtClean="0">
                <a:latin typeface="Times New Roman" pitchFamily="18" charset="0"/>
                <a:cs typeface="Times New Roman" pitchFamily="18" charset="0"/>
              </a:rPr>
              <a:t>			</a:t>
            </a:r>
            <a:r>
              <a:rPr lang="en-US" sz="3200" b="1" i="1" dirty="0" err="1" smtClean="0">
                <a:latin typeface="Times New Roman" pitchFamily="18" charset="0"/>
                <a:cs typeface="Times New Roman" pitchFamily="18" charset="0"/>
              </a:rPr>
              <a:t>Dx</a:t>
            </a:r>
            <a:r>
              <a:rPr lang="en-US" sz="3200" b="1" i="1" dirty="0" smtClean="0">
                <a:latin typeface="Times New Roman" pitchFamily="18" charset="0"/>
                <a:cs typeface="Times New Roman" pitchFamily="18" charset="0"/>
              </a:rPr>
              <a:t>= f (</a:t>
            </a:r>
            <a:r>
              <a:rPr lang="en-US" sz="3200" b="1" i="1" dirty="0" err="1" smtClean="0">
                <a:latin typeface="Times New Roman" pitchFamily="18" charset="0"/>
                <a:cs typeface="Times New Roman" pitchFamily="18" charset="0"/>
              </a:rPr>
              <a:t>Px</a:t>
            </a:r>
            <a:r>
              <a:rPr lang="en-US" sz="3200" b="1" i="1" dirty="0" smtClean="0">
                <a:latin typeface="Times New Roman" pitchFamily="18" charset="0"/>
                <a:cs typeface="Times New Roman" pitchFamily="18" charset="0"/>
              </a:rPr>
              <a:t>, Y, Po, T, A, </a:t>
            </a:r>
            <a:r>
              <a:rPr lang="en-US" sz="3200" b="1" i="1" dirty="0" err="1" smtClean="0">
                <a:latin typeface="Times New Roman" pitchFamily="18" charset="0"/>
                <a:cs typeface="Times New Roman" pitchFamily="18" charset="0"/>
              </a:rPr>
              <a:t>Ef</a:t>
            </a:r>
            <a:r>
              <a:rPr lang="en-US" sz="3200" b="1" i="1" dirty="0" smtClean="0">
                <a:latin typeface="Times New Roman" pitchFamily="18" charset="0"/>
                <a:cs typeface="Times New Roman" pitchFamily="18" charset="0"/>
              </a:rPr>
              <a:t>, N )</a:t>
            </a:r>
          </a:p>
          <a:p>
            <a:pPr>
              <a:buNone/>
            </a:pPr>
            <a:endParaRPr lang="en-US" sz="3200" b="1" i="1" dirty="0" smtClean="0">
              <a:latin typeface="Times New Roman" pitchFamily="18" charset="0"/>
              <a:cs typeface="Times New Roman" pitchFamily="18" charset="0"/>
            </a:endParaRPr>
          </a:p>
          <a:p>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5613" y="244444"/>
            <a:ext cx="8226425" cy="6283105"/>
          </a:xfrm>
        </p:spPr>
        <p:txBody>
          <a:bodyPr>
            <a:normAutofit fontScale="85000" lnSpcReduction="10000"/>
          </a:bodyPr>
          <a:lstStyle/>
          <a:p>
            <a:r>
              <a:rPr lang="en-IN" dirty="0" smtClean="0"/>
              <a:t>P= The own price of the product itself</a:t>
            </a:r>
          </a:p>
          <a:p>
            <a:r>
              <a:rPr lang="en-IN" dirty="0" smtClean="0"/>
              <a:t>Po (Ps or Pc)= The price of the substitute and complementary goods</a:t>
            </a:r>
          </a:p>
          <a:p>
            <a:r>
              <a:rPr lang="en-IN" dirty="0" err="1" smtClean="0"/>
              <a:t>Yd</a:t>
            </a:r>
            <a:r>
              <a:rPr lang="en-IN" dirty="0" smtClean="0"/>
              <a:t>= The level of disposable income with the buyers (i.e., income left after direct taxes)</a:t>
            </a:r>
          </a:p>
          <a:p>
            <a:r>
              <a:rPr lang="en-IN" dirty="0" smtClean="0"/>
              <a:t>T= Change in buyers’ tastes and preferences</a:t>
            </a:r>
          </a:p>
          <a:p>
            <a:r>
              <a:rPr lang="en-IN" dirty="0" smtClean="0"/>
              <a:t>A= The advertisement effect measured through the level of advertising expenditure</a:t>
            </a:r>
          </a:p>
          <a:p>
            <a:r>
              <a:rPr lang="en-IN" dirty="0" smtClean="0"/>
              <a:t>N= Changes in population number or the </a:t>
            </a:r>
            <a:r>
              <a:rPr lang="en-IN" dirty="0"/>
              <a:t>n</a:t>
            </a:r>
            <a:r>
              <a:rPr lang="en-IN" dirty="0" smtClean="0"/>
              <a:t>umber if the buyers</a:t>
            </a:r>
          </a:p>
          <a:p>
            <a:pPr marL="0" indent="0" algn="just">
              <a:buNone/>
            </a:pPr>
            <a:r>
              <a:rPr lang="en-IN" b="1" dirty="0" smtClean="0"/>
              <a:t>[Here we assumed commodity X; hence, </a:t>
            </a:r>
            <a:r>
              <a:rPr lang="en-IN" b="1" dirty="0" err="1" smtClean="0"/>
              <a:t>Dx</a:t>
            </a:r>
            <a:r>
              <a:rPr lang="en-IN" b="1" dirty="0" smtClean="0"/>
              <a:t> represents the amount of demanded for the commodity X and </a:t>
            </a:r>
            <a:r>
              <a:rPr lang="en-IN" b="1" dirty="0" err="1" smtClean="0"/>
              <a:t>Px</a:t>
            </a:r>
            <a:r>
              <a:rPr lang="en-IN" b="1" dirty="0" smtClean="0"/>
              <a:t> refers to the price of X. Further, u is incorporated to recognise ‘other’ unspecified/unknown determinants of the demand for commodity X.]</a:t>
            </a:r>
            <a:endParaRPr lang="en-IN" b="1" dirty="0"/>
          </a:p>
        </p:txBody>
      </p:sp>
    </p:spTree>
    <p:extLst>
      <p:ext uri="{BB962C8B-B14F-4D97-AF65-F5344CB8AC3E}">
        <p14:creationId xmlns="" xmlns:p14="http://schemas.microsoft.com/office/powerpoint/2010/main" val="366543262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0" indent="0" algn="ctr">
              <a:buNone/>
            </a:pPr>
            <a:r>
              <a:rPr lang="en-IN" sz="4400" b="1" dirty="0" smtClean="0"/>
              <a:t>INDIVIDUAL DEMAND</a:t>
            </a:r>
          </a:p>
          <a:p>
            <a:pPr marL="0" indent="0" algn="ctr">
              <a:buNone/>
            </a:pPr>
            <a:r>
              <a:rPr lang="en-IN" sz="4400" b="1" dirty="0" smtClean="0"/>
              <a:t>&amp;</a:t>
            </a:r>
          </a:p>
          <a:p>
            <a:pPr marL="0" indent="0" algn="ctr">
              <a:buNone/>
            </a:pPr>
            <a:r>
              <a:rPr lang="en-IN" sz="4400" b="1" dirty="0" smtClean="0"/>
              <a:t>MARKET DEMAND</a:t>
            </a:r>
          </a:p>
          <a:p>
            <a:pPr marL="0" indent="0" algn="ctr">
              <a:buNone/>
            </a:pPr>
            <a:r>
              <a:rPr lang="en-IN" sz="4400" b="1" dirty="0" smtClean="0"/>
              <a:t>[Schedule]</a:t>
            </a:r>
            <a:endParaRPr lang="en-IN" sz="4400" b="1" dirty="0"/>
          </a:p>
        </p:txBody>
      </p:sp>
    </p:spTree>
    <p:extLst>
      <p:ext uri="{BB962C8B-B14F-4D97-AF65-F5344CB8AC3E}">
        <p14:creationId xmlns="" xmlns:p14="http://schemas.microsoft.com/office/powerpoint/2010/main" val="4239963977"/>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0" indent="0" algn="ctr">
              <a:buNone/>
            </a:pPr>
            <a:r>
              <a:rPr lang="en-IN" sz="3600" i="1" u="sng" dirty="0" smtClean="0"/>
              <a:t>“Demand curve refers to the graph of a demand schedule, measuring price on the Y-axis and quantity demand on the X-axis. Usually , a demand curve has a downward slope, representing an inverse relationship between price and demand.”</a:t>
            </a:r>
            <a:endParaRPr lang="en-IN" sz="3600" i="1" u="sng" dirty="0"/>
          </a:p>
        </p:txBody>
      </p:sp>
    </p:spTree>
    <p:extLst>
      <p:ext uri="{BB962C8B-B14F-4D97-AF65-F5344CB8AC3E}">
        <p14:creationId xmlns="" xmlns:p14="http://schemas.microsoft.com/office/powerpoint/2010/main" val="2057966274"/>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RNRSTYLE" val="Indezine_SM_Title"/>
</p:tagLst>
</file>

<file path=ppt/tags/tag2.xml><?xml version="1.0" encoding="utf-8"?>
<p:tagLst xmlns:a="http://schemas.openxmlformats.org/drawingml/2006/main" xmlns:r="http://schemas.openxmlformats.org/officeDocument/2006/relationships" xmlns:p="http://schemas.openxmlformats.org/presentationml/2006/main">
  <p:tag name="RNRSTYLE" val="Indezine_SM_Text"/>
</p:tagLst>
</file>

<file path=ppt/tags/tag3.xml><?xml version="1.0" encoding="utf-8"?>
<p:tagLst xmlns:a="http://schemas.openxmlformats.org/drawingml/2006/main" xmlns:r="http://schemas.openxmlformats.org/officeDocument/2006/relationships" xmlns:p="http://schemas.openxmlformats.org/presentationml/2006/main">
  <p:tag name="RNRSTYLE" val="Indezine_TM_Title"/>
</p:tagLst>
</file>

<file path=ppt/tags/tag4.xml><?xml version="1.0" encoding="utf-8"?>
<p:tagLst xmlns:a="http://schemas.openxmlformats.org/drawingml/2006/main" xmlns:r="http://schemas.openxmlformats.org/officeDocument/2006/relationships" xmlns:p="http://schemas.openxmlformats.org/presentationml/2006/main">
  <p:tag name="RNRSTYLE" val="Indezine_TM_Text"/>
</p:tagLst>
</file>

<file path=ppt/tags/tag5.xml><?xml version="1.0" encoding="utf-8"?>
<p:tagLst xmlns:a="http://schemas.openxmlformats.org/drawingml/2006/main" xmlns:r="http://schemas.openxmlformats.org/officeDocument/2006/relationships" xmlns:p="http://schemas.openxmlformats.org/presentationml/2006/main">
  <p:tag name="RNRSTYLE" val="Indezine_SM2_Title"/>
</p:tagLst>
</file>

<file path=ppt/tags/tag6.xml><?xml version="1.0" encoding="utf-8"?>
<p:tagLst xmlns:a="http://schemas.openxmlformats.org/drawingml/2006/main" xmlns:r="http://schemas.openxmlformats.org/officeDocument/2006/relationships" xmlns:p="http://schemas.openxmlformats.org/presentationml/2006/main">
  <p:tag name="RNRSTYLE" val="Indezine_SM2_Text"/>
</p:tagLst>
</file>

<file path=ppt/tags/tag7.xml><?xml version="1.0" encoding="utf-8"?>
<p:tagLst xmlns:a="http://schemas.openxmlformats.org/drawingml/2006/main" xmlns:r="http://schemas.openxmlformats.org/officeDocument/2006/relationships" xmlns:p="http://schemas.openxmlformats.org/presentationml/2006/main">
  <p:tag name="RNRSTYLE" val="Indezine_TM2_Title"/>
</p:tagLst>
</file>

<file path=ppt/tags/tag8.xml><?xml version="1.0" encoding="utf-8"?>
<p:tagLst xmlns:a="http://schemas.openxmlformats.org/drawingml/2006/main" xmlns:r="http://schemas.openxmlformats.org/officeDocument/2006/relationships" xmlns:p="http://schemas.openxmlformats.org/presentationml/2006/main">
  <p:tag name="RNRSTYLE" val="Indezine_TM2_Text"/>
</p:tagLst>
</file>

<file path=ppt/theme/theme1.xml><?xml version="1.0" encoding="utf-8"?>
<a:theme xmlns:a="http://schemas.openxmlformats.org/drawingml/2006/main" name="ind_5154_slide">
  <a:themeElements>
    <a:clrScheme name="Office Theme 2">
      <a:dk1>
        <a:srgbClr val="000000"/>
      </a:dk1>
      <a:lt1>
        <a:srgbClr val="FFFF66"/>
      </a:lt1>
      <a:dk2>
        <a:srgbClr val="000000"/>
      </a:dk2>
      <a:lt2>
        <a:srgbClr val="CCCCCC"/>
      </a:lt2>
      <a:accent1>
        <a:srgbClr val="947600"/>
      </a:accent1>
      <a:accent2>
        <a:srgbClr val="567300"/>
      </a:accent2>
      <a:accent3>
        <a:srgbClr val="FFFFB8"/>
      </a:accent3>
      <a:accent4>
        <a:srgbClr val="000000"/>
      </a:accent4>
      <a:accent5>
        <a:srgbClr val="C8BDAA"/>
      </a:accent5>
      <a:accent6>
        <a:srgbClr val="4D6800"/>
      </a:accent6>
      <a:hlink>
        <a:srgbClr val="616100"/>
      </a:hlink>
      <a:folHlink>
        <a:srgbClr val="1F661F"/>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66"/>
        </a:lt1>
        <a:dk2>
          <a:srgbClr val="000000"/>
        </a:dk2>
        <a:lt2>
          <a:srgbClr val="CCCCCC"/>
        </a:lt2>
        <a:accent1>
          <a:srgbClr val="8C8C00"/>
        </a:accent1>
        <a:accent2>
          <a:srgbClr val="7A7A00"/>
        </a:accent2>
        <a:accent3>
          <a:srgbClr val="FFFFB8"/>
        </a:accent3>
        <a:accent4>
          <a:srgbClr val="000000"/>
        </a:accent4>
        <a:accent5>
          <a:srgbClr val="C5C5AA"/>
        </a:accent5>
        <a:accent6>
          <a:srgbClr val="6E6E00"/>
        </a:accent6>
        <a:hlink>
          <a:srgbClr val="666600"/>
        </a:hlink>
        <a:folHlink>
          <a:srgbClr val="59591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66"/>
        </a:lt1>
        <a:dk2>
          <a:srgbClr val="000000"/>
        </a:dk2>
        <a:lt2>
          <a:srgbClr val="CCCCCC"/>
        </a:lt2>
        <a:accent1>
          <a:srgbClr val="947600"/>
        </a:accent1>
        <a:accent2>
          <a:srgbClr val="567300"/>
        </a:accent2>
        <a:accent3>
          <a:srgbClr val="FFFFB8"/>
        </a:accent3>
        <a:accent4>
          <a:srgbClr val="000000"/>
        </a:accent4>
        <a:accent5>
          <a:srgbClr val="C8BDAA"/>
        </a:accent5>
        <a:accent6>
          <a:srgbClr val="4D6800"/>
        </a:accent6>
        <a:hlink>
          <a:srgbClr val="616100"/>
        </a:hlink>
        <a:folHlink>
          <a:srgbClr val="1F661F"/>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66"/>
        </a:lt1>
        <a:dk2>
          <a:srgbClr val="000000"/>
        </a:dk2>
        <a:lt2>
          <a:srgbClr val="CCCCCC"/>
        </a:lt2>
        <a:accent1>
          <a:srgbClr val="2D5680"/>
        </a:accent1>
        <a:accent2>
          <a:srgbClr val="666600"/>
        </a:accent2>
        <a:accent3>
          <a:srgbClr val="FFFFB8"/>
        </a:accent3>
        <a:accent4>
          <a:srgbClr val="000000"/>
        </a:accent4>
        <a:accent5>
          <a:srgbClr val="ADB4C0"/>
        </a:accent5>
        <a:accent6>
          <a:srgbClr val="5C5C00"/>
        </a:accent6>
        <a:hlink>
          <a:srgbClr val="73283B"/>
        </a:hlink>
        <a:folHlink>
          <a:srgbClr val="562080"/>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66"/>
        </a:lt1>
        <a:dk2>
          <a:srgbClr val="000000"/>
        </a:dk2>
        <a:lt2>
          <a:srgbClr val="CCCCCC"/>
        </a:lt2>
        <a:accent1>
          <a:srgbClr val="8C4D23"/>
        </a:accent1>
        <a:accent2>
          <a:srgbClr val="225D73"/>
        </a:accent2>
        <a:accent3>
          <a:srgbClr val="FFFFB8"/>
        </a:accent3>
        <a:accent4>
          <a:srgbClr val="000000"/>
        </a:accent4>
        <a:accent5>
          <a:srgbClr val="C5B2AC"/>
        </a:accent5>
        <a:accent6>
          <a:srgbClr val="1E5368"/>
        </a:accent6>
        <a:hlink>
          <a:srgbClr val="5B376E"/>
        </a:hlink>
        <a:folHlink>
          <a:srgbClr val="5959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CCCCCC"/>
        </a:lt2>
        <a:accent1>
          <a:srgbClr val="8C8C00"/>
        </a:accent1>
        <a:accent2>
          <a:srgbClr val="7A7A00"/>
        </a:accent2>
        <a:accent3>
          <a:srgbClr val="FFFFFF"/>
        </a:accent3>
        <a:accent4>
          <a:srgbClr val="000000"/>
        </a:accent4>
        <a:accent5>
          <a:srgbClr val="C5C5AA"/>
        </a:accent5>
        <a:accent6>
          <a:srgbClr val="6E6E00"/>
        </a:accent6>
        <a:hlink>
          <a:srgbClr val="666600"/>
        </a:hlink>
        <a:folHlink>
          <a:srgbClr val="595912"/>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CCCCCC"/>
        </a:lt2>
        <a:accent1>
          <a:srgbClr val="947600"/>
        </a:accent1>
        <a:accent2>
          <a:srgbClr val="567300"/>
        </a:accent2>
        <a:accent3>
          <a:srgbClr val="FFFFFF"/>
        </a:accent3>
        <a:accent4>
          <a:srgbClr val="000000"/>
        </a:accent4>
        <a:accent5>
          <a:srgbClr val="C8BDAA"/>
        </a:accent5>
        <a:accent6>
          <a:srgbClr val="4D6800"/>
        </a:accent6>
        <a:hlink>
          <a:srgbClr val="616100"/>
        </a:hlink>
        <a:folHlink>
          <a:srgbClr val="1F661F"/>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CCCCCC"/>
        </a:lt2>
        <a:accent1>
          <a:srgbClr val="2D5680"/>
        </a:accent1>
        <a:accent2>
          <a:srgbClr val="666600"/>
        </a:accent2>
        <a:accent3>
          <a:srgbClr val="FFFFFF"/>
        </a:accent3>
        <a:accent4>
          <a:srgbClr val="000000"/>
        </a:accent4>
        <a:accent5>
          <a:srgbClr val="ADB4C0"/>
        </a:accent5>
        <a:accent6>
          <a:srgbClr val="5C5C00"/>
        </a:accent6>
        <a:hlink>
          <a:srgbClr val="73283B"/>
        </a:hlink>
        <a:folHlink>
          <a:srgbClr val="562080"/>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000000"/>
        </a:dk2>
        <a:lt2>
          <a:srgbClr val="CCCCCC"/>
        </a:lt2>
        <a:accent1>
          <a:srgbClr val="8C4D23"/>
        </a:accent1>
        <a:accent2>
          <a:srgbClr val="225D73"/>
        </a:accent2>
        <a:accent3>
          <a:srgbClr val="FFFFFF"/>
        </a:accent3>
        <a:accent4>
          <a:srgbClr val="000000"/>
        </a:accent4>
        <a:accent5>
          <a:srgbClr val="C5B2AC"/>
        </a:accent5>
        <a:accent6>
          <a:srgbClr val="1E5368"/>
        </a:accent6>
        <a:hlink>
          <a:srgbClr val="5B376E"/>
        </a:hlink>
        <a:folHlink>
          <a:srgbClr val="595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1_Default Design 2">
      <a:dk1>
        <a:srgbClr val="000000"/>
      </a:dk1>
      <a:lt1>
        <a:srgbClr val="FFFF66"/>
      </a:lt1>
      <a:dk2>
        <a:srgbClr val="000000"/>
      </a:dk2>
      <a:lt2>
        <a:srgbClr val="CCCCCC"/>
      </a:lt2>
      <a:accent1>
        <a:srgbClr val="947600"/>
      </a:accent1>
      <a:accent2>
        <a:srgbClr val="567300"/>
      </a:accent2>
      <a:accent3>
        <a:srgbClr val="FFFFB8"/>
      </a:accent3>
      <a:accent4>
        <a:srgbClr val="000000"/>
      </a:accent4>
      <a:accent5>
        <a:srgbClr val="C8BDAA"/>
      </a:accent5>
      <a:accent6>
        <a:srgbClr val="4D6800"/>
      </a:accent6>
      <a:hlink>
        <a:srgbClr val="616100"/>
      </a:hlink>
      <a:folHlink>
        <a:srgbClr val="1F661F"/>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66"/>
        </a:lt1>
        <a:dk2>
          <a:srgbClr val="000000"/>
        </a:dk2>
        <a:lt2>
          <a:srgbClr val="CCCCCC"/>
        </a:lt2>
        <a:accent1>
          <a:srgbClr val="8C8C00"/>
        </a:accent1>
        <a:accent2>
          <a:srgbClr val="7A7A00"/>
        </a:accent2>
        <a:accent3>
          <a:srgbClr val="FFFFB8"/>
        </a:accent3>
        <a:accent4>
          <a:srgbClr val="000000"/>
        </a:accent4>
        <a:accent5>
          <a:srgbClr val="C5C5AA"/>
        </a:accent5>
        <a:accent6>
          <a:srgbClr val="6E6E00"/>
        </a:accent6>
        <a:hlink>
          <a:srgbClr val="666600"/>
        </a:hlink>
        <a:folHlink>
          <a:srgbClr val="595912"/>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66"/>
        </a:lt1>
        <a:dk2>
          <a:srgbClr val="000000"/>
        </a:dk2>
        <a:lt2>
          <a:srgbClr val="CCCCCC"/>
        </a:lt2>
        <a:accent1>
          <a:srgbClr val="947600"/>
        </a:accent1>
        <a:accent2>
          <a:srgbClr val="567300"/>
        </a:accent2>
        <a:accent3>
          <a:srgbClr val="FFFFB8"/>
        </a:accent3>
        <a:accent4>
          <a:srgbClr val="000000"/>
        </a:accent4>
        <a:accent5>
          <a:srgbClr val="C8BDAA"/>
        </a:accent5>
        <a:accent6>
          <a:srgbClr val="4D6800"/>
        </a:accent6>
        <a:hlink>
          <a:srgbClr val="616100"/>
        </a:hlink>
        <a:folHlink>
          <a:srgbClr val="1F661F"/>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66"/>
        </a:lt1>
        <a:dk2>
          <a:srgbClr val="000000"/>
        </a:dk2>
        <a:lt2>
          <a:srgbClr val="CCCCCC"/>
        </a:lt2>
        <a:accent1>
          <a:srgbClr val="2D5680"/>
        </a:accent1>
        <a:accent2>
          <a:srgbClr val="666600"/>
        </a:accent2>
        <a:accent3>
          <a:srgbClr val="FFFFB8"/>
        </a:accent3>
        <a:accent4>
          <a:srgbClr val="000000"/>
        </a:accent4>
        <a:accent5>
          <a:srgbClr val="ADB4C0"/>
        </a:accent5>
        <a:accent6>
          <a:srgbClr val="5C5C00"/>
        </a:accent6>
        <a:hlink>
          <a:srgbClr val="73283B"/>
        </a:hlink>
        <a:folHlink>
          <a:srgbClr val="562080"/>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FFFF66"/>
        </a:lt1>
        <a:dk2>
          <a:srgbClr val="000000"/>
        </a:dk2>
        <a:lt2>
          <a:srgbClr val="CCCCCC"/>
        </a:lt2>
        <a:accent1>
          <a:srgbClr val="8C4D23"/>
        </a:accent1>
        <a:accent2>
          <a:srgbClr val="225D73"/>
        </a:accent2>
        <a:accent3>
          <a:srgbClr val="FFFFB8"/>
        </a:accent3>
        <a:accent4>
          <a:srgbClr val="000000"/>
        </a:accent4>
        <a:accent5>
          <a:srgbClr val="C5B2AC"/>
        </a:accent5>
        <a:accent6>
          <a:srgbClr val="1E5368"/>
        </a:accent6>
        <a:hlink>
          <a:srgbClr val="5B376E"/>
        </a:hlink>
        <a:folHlink>
          <a:srgbClr val="5959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FF"/>
        </a:lt1>
        <a:dk2>
          <a:srgbClr val="000000"/>
        </a:dk2>
        <a:lt2>
          <a:srgbClr val="CCCCCC"/>
        </a:lt2>
        <a:accent1>
          <a:srgbClr val="8C8C00"/>
        </a:accent1>
        <a:accent2>
          <a:srgbClr val="7A7A00"/>
        </a:accent2>
        <a:accent3>
          <a:srgbClr val="FFFFFF"/>
        </a:accent3>
        <a:accent4>
          <a:srgbClr val="000000"/>
        </a:accent4>
        <a:accent5>
          <a:srgbClr val="C5C5AA"/>
        </a:accent5>
        <a:accent6>
          <a:srgbClr val="6E6E00"/>
        </a:accent6>
        <a:hlink>
          <a:srgbClr val="666600"/>
        </a:hlink>
        <a:folHlink>
          <a:srgbClr val="595912"/>
        </a:folHlink>
      </a:clrScheme>
      <a:clrMap bg1="lt1" tx1="dk1" bg2="lt2" tx2="dk2" accent1="accent1" accent2="accent2" accent3="accent3" accent4="accent4" accent5="accent5" accent6="accent6" hlink="hlink" folHlink="folHlink"/>
    </a:extraClrScheme>
    <a:extraClrScheme>
      <a:clrScheme name="1_Default Design 6">
        <a:dk1>
          <a:srgbClr val="000000"/>
        </a:dk1>
        <a:lt1>
          <a:srgbClr val="FFFFFF"/>
        </a:lt1>
        <a:dk2>
          <a:srgbClr val="000000"/>
        </a:dk2>
        <a:lt2>
          <a:srgbClr val="CCCCCC"/>
        </a:lt2>
        <a:accent1>
          <a:srgbClr val="947600"/>
        </a:accent1>
        <a:accent2>
          <a:srgbClr val="567300"/>
        </a:accent2>
        <a:accent3>
          <a:srgbClr val="FFFFFF"/>
        </a:accent3>
        <a:accent4>
          <a:srgbClr val="000000"/>
        </a:accent4>
        <a:accent5>
          <a:srgbClr val="C8BDAA"/>
        </a:accent5>
        <a:accent6>
          <a:srgbClr val="4D6800"/>
        </a:accent6>
        <a:hlink>
          <a:srgbClr val="616100"/>
        </a:hlink>
        <a:folHlink>
          <a:srgbClr val="1F661F"/>
        </a:folHlink>
      </a:clrScheme>
      <a:clrMap bg1="lt1" tx1="dk1" bg2="lt2" tx2="dk2" accent1="accent1" accent2="accent2" accent3="accent3" accent4="accent4" accent5="accent5" accent6="accent6" hlink="hlink" folHlink="folHlink"/>
    </a:extraClrScheme>
    <a:extraClrScheme>
      <a:clrScheme name="1_Default Design 7">
        <a:dk1>
          <a:srgbClr val="000000"/>
        </a:dk1>
        <a:lt1>
          <a:srgbClr val="FFFFFF"/>
        </a:lt1>
        <a:dk2>
          <a:srgbClr val="000000"/>
        </a:dk2>
        <a:lt2>
          <a:srgbClr val="CCCCCC"/>
        </a:lt2>
        <a:accent1>
          <a:srgbClr val="2D5680"/>
        </a:accent1>
        <a:accent2>
          <a:srgbClr val="666600"/>
        </a:accent2>
        <a:accent3>
          <a:srgbClr val="FFFFFF"/>
        </a:accent3>
        <a:accent4>
          <a:srgbClr val="000000"/>
        </a:accent4>
        <a:accent5>
          <a:srgbClr val="ADB4C0"/>
        </a:accent5>
        <a:accent6>
          <a:srgbClr val="5C5C00"/>
        </a:accent6>
        <a:hlink>
          <a:srgbClr val="73283B"/>
        </a:hlink>
        <a:folHlink>
          <a:srgbClr val="562080"/>
        </a:folHlink>
      </a:clrScheme>
      <a:clrMap bg1="lt1" tx1="dk1" bg2="lt2" tx2="dk2" accent1="accent1" accent2="accent2" accent3="accent3" accent4="accent4" accent5="accent5" accent6="accent6" hlink="hlink" folHlink="folHlink"/>
    </a:extraClrScheme>
    <a:extraClrScheme>
      <a:clrScheme name="1_Default Design 8">
        <a:dk1>
          <a:srgbClr val="000000"/>
        </a:dk1>
        <a:lt1>
          <a:srgbClr val="FFFFFF"/>
        </a:lt1>
        <a:dk2>
          <a:srgbClr val="000000"/>
        </a:dk2>
        <a:lt2>
          <a:srgbClr val="CCCCCC"/>
        </a:lt2>
        <a:accent1>
          <a:srgbClr val="8C4D23"/>
        </a:accent1>
        <a:accent2>
          <a:srgbClr val="225D73"/>
        </a:accent2>
        <a:accent3>
          <a:srgbClr val="FFFFFF"/>
        </a:accent3>
        <a:accent4>
          <a:srgbClr val="000000"/>
        </a:accent4>
        <a:accent5>
          <a:srgbClr val="C5B2AC"/>
        </a:accent5>
        <a:accent6>
          <a:srgbClr val="1E5368"/>
        </a:accent6>
        <a:hlink>
          <a:srgbClr val="5B376E"/>
        </a:hlink>
        <a:folHlink>
          <a:srgbClr val="595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ind_5154_slide</Template>
  <TotalTime>852</TotalTime>
  <Words>1567</Words>
  <Application>Microsoft Office PowerPoint</Application>
  <PresentationFormat>On-screen Show (4:3)</PresentationFormat>
  <Paragraphs>295</Paragraphs>
  <Slides>37</Slides>
  <Notes>15</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37</vt:i4>
      </vt:variant>
    </vt:vector>
  </HeadingPairs>
  <TitlesOfParts>
    <vt:vector size="41" baseType="lpstr">
      <vt:lpstr>ind_5154_slide</vt:lpstr>
      <vt:lpstr>1_Default Design</vt:lpstr>
      <vt:lpstr>Office Theme</vt:lpstr>
      <vt:lpstr>Equation</vt:lpstr>
      <vt:lpstr>THEORY OF   “DEMAND”</vt:lpstr>
      <vt:lpstr>INTRODUCTION</vt:lpstr>
      <vt:lpstr>DEMAND SCHEDULE</vt:lpstr>
      <vt:lpstr>DEMAND CURVE</vt:lpstr>
      <vt:lpstr>LAW OF DEMAND</vt:lpstr>
      <vt:lpstr>DEMAND FUNCTION</vt:lpstr>
      <vt:lpstr>Slide 7</vt:lpstr>
      <vt:lpstr>Slide 8</vt:lpstr>
      <vt:lpstr>Slide 9</vt:lpstr>
      <vt:lpstr>Determinants of Demand</vt:lpstr>
      <vt:lpstr>Slide 11</vt:lpstr>
      <vt:lpstr>Law of Demand</vt:lpstr>
      <vt:lpstr>Assumptions</vt:lpstr>
      <vt:lpstr>CHANGE IN DEMAND VS. CHANGE IN QUANTITY DEMANDED</vt:lpstr>
      <vt:lpstr>QUANTITY DEMANDED</vt:lpstr>
      <vt:lpstr>Slide 16</vt:lpstr>
      <vt:lpstr>Reasons for change in Demand</vt:lpstr>
      <vt:lpstr>Why the demand curve slope downwards?</vt:lpstr>
      <vt:lpstr>Types of Demand</vt:lpstr>
      <vt:lpstr>DETERMINANTS OF DEMAND</vt:lpstr>
      <vt:lpstr>Exceptions to the Law of Demand (Upward sloping Demand Curve)</vt:lpstr>
      <vt:lpstr>ELASTICITY OF DEMAND</vt:lpstr>
      <vt:lpstr>PRICE ELASTICITY OF DEMAND</vt:lpstr>
      <vt:lpstr>PRICE ELASTICITY OF DEMAND</vt:lpstr>
      <vt:lpstr>Perfectly Elastic Demand: Elasticity Equals Infinity</vt:lpstr>
      <vt:lpstr> Perfectly Inelastic Demand: Elasticity Equals 0 city of Demand</vt:lpstr>
      <vt:lpstr>Elastic Demand: Elasticity Is Greater Than 1</vt:lpstr>
      <vt:lpstr>Inelastic Demand: Elasticity Is Less Than 1 </vt:lpstr>
      <vt:lpstr>Unit Elastic Demand: Elasticity Equals 1</vt:lpstr>
      <vt:lpstr>INCOME ELASTICITY </vt:lpstr>
      <vt:lpstr>INCOME ELASTICITY </vt:lpstr>
      <vt:lpstr>INCOME ELASTICITY </vt:lpstr>
      <vt:lpstr>Cross Elasticity of Demand (CED)</vt:lpstr>
      <vt:lpstr>Slide 34</vt:lpstr>
      <vt:lpstr>Slide 35</vt:lpstr>
      <vt:lpstr>Slide 36</vt:lpstr>
      <vt:lpstr>Slide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RISHABH K PAL</dc:creator>
  <cp:lastModifiedBy>User</cp:lastModifiedBy>
  <cp:revision>88</cp:revision>
  <dcterms:created xsi:type="dcterms:W3CDTF">2012-11-04T13:10:37Z</dcterms:created>
  <dcterms:modified xsi:type="dcterms:W3CDTF">2020-09-10T04:18:31Z</dcterms:modified>
</cp:coreProperties>
</file>