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240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762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89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87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11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362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050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270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039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140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68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8363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022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5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EFD7C-77F2-4E80-A314-838361FF38C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3532C07-D0A9-4004-9001-E9939F663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870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C12A6-9CF8-45DA-9B5B-E88B3C055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77" y="1023867"/>
            <a:ext cx="11844997" cy="3349641"/>
          </a:xfrm>
        </p:spPr>
        <p:txBody>
          <a:bodyPr>
            <a:normAutofit/>
          </a:bodyPr>
          <a:lstStyle/>
          <a:p>
            <a:r>
              <a:rPr lang="en-IN" sz="8000" dirty="0"/>
              <a:t>RADIATION MODALITIES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0228E-43CA-4B49-8A12-366E420FB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52" y="5275384"/>
            <a:ext cx="3793678" cy="1582615"/>
          </a:xfrm>
        </p:spPr>
        <p:txBody>
          <a:bodyPr>
            <a:normAutofit/>
          </a:bodyPr>
          <a:lstStyle/>
          <a:p>
            <a:pPr algn="ctr"/>
            <a:r>
              <a:rPr lang="en-IN" dirty="0" err="1"/>
              <a:t>Dr.</a:t>
            </a:r>
            <a:r>
              <a:rPr lang="en-IN" dirty="0"/>
              <a:t> Kavita Gupta</a:t>
            </a:r>
          </a:p>
          <a:p>
            <a:pPr algn="ctr"/>
            <a:r>
              <a:rPr lang="en-IN" dirty="0"/>
              <a:t>Dept. Of Prosthodontics</a:t>
            </a:r>
          </a:p>
          <a:p>
            <a:pPr algn="ctr"/>
            <a:r>
              <a:rPr lang="en-IN" dirty="0"/>
              <a:t>K.M shah Dental college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5141D7B-A8EC-461C-9C38-6B129F8D0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8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28"/>
    </mc:Choice>
    <mc:Fallback>
      <p:transition spd="slow" advTm="29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8073-A197-49A2-AD15-20706493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F013C-580C-4D14-A9EA-048BDFBF7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End of lesson you will be able to know the basics about radiation modalities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81A1679-F9DF-47DC-AE58-14927BC88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86"/>
    </mc:Choice>
    <mc:Fallback>
      <p:transition spd="slow" advTm="12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9774-D037-452B-80D9-7E612AE6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CONFORMAL RADIO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8E2D-0042-4941-925C-C3A4253D2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11" y="2813538"/>
            <a:ext cx="8386692" cy="4325816"/>
          </a:xfrm>
        </p:spPr>
        <p:txBody>
          <a:bodyPr>
            <a:normAutofit fontScale="92500" lnSpcReduction="20000"/>
          </a:bodyPr>
          <a:lstStyle/>
          <a:p>
            <a:r>
              <a:rPr lang="en-IN" sz="2000" dirty="0"/>
              <a:t>Pt is seated with the shield and on the area of interest a wire is kept and x-ray is done.</a:t>
            </a:r>
          </a:p>
          <a:p>
            <a:endParaRPr lang="en-IN" sz="2000" dirty="0"/>
          </a:p>
          <a:p>
            <a:r>
              <a:rPr lang="en-IN" sz="2000" dirty="0"/>
              <a:t>This </a:t>
            </a:r>
            <a:r>
              <a:rPr lang="en-IN" sz="2000" dirty="0" err="1"/>
              <a:t>xray</a:t>
            </a:r>
            <a:r>
              <a:rPr lang="en-IN" sz="2000" dirty="0"/>
              <a:t> will tell that the area is completely covered or not</a:t>
            </a:r>
          </a:p>
          <a:p>
            <a:endParaRPr lang="en-IN" sz="2000" dirty="0"/>
          </a:p>
          <a:p>
            <a:r>
              <a:rPr lang="en-IN" sz="2000" dirty="0"/>
              <a:t>If yes then the same area is marked with pen on patients skin</a:t>
            </a:r>
          </a:p>
          <a:p>
            <a:endParaRPr lang="en-IN" sz="2000" dirty="0"/>
          </a:p>
          <a:p>
            <a:r>
              <a:rPr lang="en-IN" sz="2000" dirty="0"/>
              <a:t>The rectangular high dose volume of  radiation is converted into desired size and shape with the help of acrylic block which is converted into metal (</a:t>
            </a:r>
            <a:r>
              <a:rPr lang="en-IN" sz="2000" dirty="0" err="1"/>
              <a:t>cerrobond</a:t>
            </a:r>
            <a:r>
              <a:rPr lang="en-IN" sz="2000" dirty="0"/>
              <a:t>) later</a:t>
            </a:r>
          </a:p>
          <a:p>
            <a:endParaRPr lang="en-IN" sz="2000" dirty="0"/>
          </a:p>
          <a:p>
            <a:r>
              <a:rPr lang="en-IN" sz="2000" dirty="0"/>
              <a:t>This metal block is kept at the head of the machine, this will block the extra radiations</a:t>
            </a:r>
          </a:p>
          <a:p>
            <a:endParaRPr lang="en-IN" sz="2400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148EF-3817-4FA8-A31B-506FE9364E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55" t="21710" r="61652"/>
          <a:stretch/>
        </p:blipFill>
        <p:spPr>
          <a:xfrm>
            <a:off x="9158068" y="2110154"/>
            <a:ext cx="2712721" cy="399397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A83EC62-7B22-4B4E-8B62-38AC7F923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49"/>
    </mc:Choice>
    <mc:Fallback>
      <p:transition spd="slow" advTm="42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AEA7-0894-4320-BACB-E54BBE35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795846" cy="970450"/>
          </a:xfrm>
        </p:spPr>
        <p:txBody>
          <a:bodyPr/>
          <a:lstStyle/>
          <a:p>
            <a:r>
              <a:rPr lang="en-IN" dirty="0"/>
              <a:t>INTENSITY MODULATED RADIATION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EA899-3D08-434A-AA8A-615C57FF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50" y="1417639"/>
            <a:ext cx="6063176" cy="5236380"/>
          </a:xfrm>
        </p:spPr>
        <p:txBody>
          <a:bodyPr>
            <a:normAutofit/>
          </a:bodyPr>
          <a:lstStyle/>
          <a:p>
            <a:r>
              <a:rPr lang="en-GB" sz="2000" dirty="0"/>
              <a:t>IMRT aims to deliver radiation more precisely to the tumor and while relatively limiting dose to surrounding normal tissues</a:t>
            </a:r>
          </a:p>
          <a:p>
            <a:r>
              <a:rPr lang="en-GB" sz="2000" dirty="0"/>
              <a:t>IMRT produces highly conformal dose distributions in the target </a:t>
            </a:r>
          </a:p>
          <a:p>
            <a:r>
              <a:rPr lang="en-IN" sz="2000" dirty="0"/>
              <a:t>In IMRT the doses are delivered in volume.</a:t>
            </a:r>
          </a:p>
          <a:p>
            <a:r>
              <a:rPr lang="en-IN" sz="2000" dirty="0"/>
              <a:t>These volumes are drawn on CT image, and are called as </a:t>
            </a:r>
            <a:r>
              <a:rPr lang="en-IN" sz="2000" b="1" i="1" dirty="0"/>
              <a:t>planning target volume</a:t>
            </a:r>
          </a:p>
          <a:p>
            <a:r>
              <a:rPr lang="en-IN" sz="2000" dirty="0"/>
              <a:t>PTV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7194D-FF3C-49D3-ADF9-7B1B761B34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192" r="40256"/>
          <a:stretch/>
        </p:blipFill>
        <p:spPr>
          <a:xfrm>
            <a:off x="187569" y="2391507"/>
            <a:ext cx="4609514" cy="426251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03464FE-2F0F-40E1-9F03-F8AC991287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5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94"/>
    </mc:Choice>
    <mc:Fallback>
      <p:transition spd="slow" advTm="34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ED3E-2562-4AF1-8ADE-62461B5F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BRACHYTHERAPY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4A02C-4529-435F-8225-E279BBB15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762" y="1963689"/>
            <a:ext cx="5064370" cy="4562474"/>
          </a:xfrm>
        </p:spPr>
        <p:txBody>
          <a:bodyPr>
            <a:normAutofit/>
          </a:bodyPr>
          <a:lstStyle/>
          <a:p>
            <a:r>
              <a:rPr lang="en-IN" dirty="0"/>
              <a:t>It is the method of radiation treatment in which sealed radioactive sources are used to deliver the dose </a:t>
            </a:r>
          </a:p>
          <a:p>
            <a:r>
              <a:rPr lang="en-IN" dirty="0"/>
              <a:t>Most commonly used isotope is iridium 192</a:t>
            </a:r>
          </a:p>
          <a:p>
            <a:r>
              <a:rPr lang="en-IN" dirty="0"/>
              <a:t>Generally multiple sources are used.</a:t>
            </a:r>
          </a:p>
          <a:p>
            <a:r>
              <a:rPr lang="en-IN" dirty="0"/>
              <a:t>Major drawback is inhomogeneity of dose throughout the implanted volume.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F4E4C-BAA1-433B-A8F0-75DA744BD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48" y="1963688"/>
            <a:ext cx="6076950" cy="456247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BD44220-0A29-4499-B44A-6FA626BCF3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2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63"/>
    </mc:Choice>
    <mc:Fallback>
      <p:transition spd="slow" advTm="27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D0B3-8DAF-40E6-B610-047824E0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IMAGE GUIDED RADIATION THERAPY (IGRT)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0874-0B7F-4A8D-AA2A-EE3F233E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Is used to treat </a:t>
            </a:r>
            <a:r>
              <a:rPr lang="en-IN" dirty="0" err="1"/>
              <a:t>tumors</a:t>
            </a:r>
            <a:r>
              <a:rPr lang="en-IN" dirty="0"/>
              <a:t> in the area of body that are prone to movement. </a:t>
            </a:r>
            <a:r>
              <a:rPr lang="en-IN" dirty="0" err="1"/>
              <a:t>Eg</a:t>
            </a:r>
            <a:r>
              <a:rPr lang="en-IN" dirty="0"/>
              <a:t> lungs</a:t>
            </a:r>
          </a:p>
          <a:p>
            <a:r>
              <a:rPr lang="en-IN" dirty="0"/>
              <a:t>It is equipped with special imaging technology that allows the physician to image the tumor immediately before and even during the time radiation is delivered.</a:t>
            </a:r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D99C99-B1EF-4B91-A71E-370F5DFBE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2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51"/>
    </mc:Choice>
    <mc:Fallback>
      <p:transition spd="slow" advTm="26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AD7E-D4DC-4EFF-8604-0D06B072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RAPID 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5BF3-7F0A-462F-B391-0AF960649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299" y="1167618"/>
            <a:ext cx="5441411" cy="5690382"/>
          </a:xfrm>
        </p:spPr>
        <p:txBody>
          <a:bodyPr>
            <a:normAutofit/>
          </a:bodyPr>
          <a:lstStyle/>
          <a:p>
            <a:r>
              <a:rPr lang="en-IN" sz="2000" dirty="0"/>
              <a:t>A extremely fast ad precise form of image guided </a:t>
            </a:r>
            <a:r>
              <a:rPr lang="en-IN" sz="2000" dirty="0" err="1"/>
              <a:t>intesity</a:t>
            </a:r>
            <a:r>
              <a:rPr lang="en-IN" sz="2000" dirty="0"/>
              <a:t> modulated radiation therapy.</a:t>
            </a:r>
          </a:p>
          <a:p>
            <a:endParaRPr lang="en-IN" sz="2000" dirty="0"/>
          </a:p>
          <a:p>
            <a:r>
              <a:rPr lang="en-IN" sz="2000" dirty="0"/>
              <a:t>Rapid arc deliver radiation with a single 360 degree rotation</a:t>
            </a:r>
          </a:p>
          <a:p>
            <a:endParaRPr lang="en-IN" sz="2000" dirty="0"/>
          </a:p>
          <a:p>
            <a:r>
              <a:rPr lang="en-IN" sz="2000" dirty="0"/>
              <a:t>It takes less then 2 min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B1215-B43E-4A0B-8B4D-33DC607E63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933"/>
          <a:stretch/>
        </p:blipFill>
        <p:spPr>
          <a:xfrm>
            <a:off x="539408" y="2515935"/>
            <a:ext cx="4496826" cy="41885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AA7295E-36CD-4255-B8DA-2EC9E4628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0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05"/>
    </mc:Choice>
    <mc:Fallback>
      <p:transition spd="slow" advTm="24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1E92-7430-41D2-9BB8-242BB743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TOMOTHERAPY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EB70-1DCB-413A-BEE4-E8DABB0B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949" y="2222287"/>
            <a:ext cx="4395189" cy="4188525"/>
          </a:xfrm>
        </p:spPr>
        <p:txBody>
          <a:bodyPr/>
          <a:lstStyle/>
          <a:p>
            <a:r>
              <a:rPr lang="en-IN" dirty="0"/>
              <a:t>Patient is scanned across a modulated strip beam so that only one slice of the target is exposed at one time</a:t>
            </a:r>
          </a:p>
          <a:p>
            <a:r>
              <a:rPr lang="en-IN" dirty="0"/>
              <a:t>Does several rotation of the slice beam when the patient goes around  the scanner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EB97C-1726-4C09-9700-E1B019EF2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39" y="2954215"/>
            <a:ext cx="4395190" cy="309489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D9B649C-FC6B-4327-B867-62DD42333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5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36"/>
    </mc:Choice>
    <mc:Fallback>
      <p:transition spd="slow" advTm="21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09DE-F9D6-4721-8A30-BC20ADB4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D14F-0F0E-4FC5-B0FF-02B2A9375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Thank you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CEB236-96A0-45C0-99B4-3FBEDABE6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5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6"/>
    </mc:Choice>
    <mc:Fallback>
      <p:transition spd="slow" advTm="2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528</TotalTime>
  <Words>348</Words>
  <Application>Microsoft Office PowerPoint</Application>
  <PresentationFormat>Widescreen</PresentationFormat>
  <Paragraphs>41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Algerian</vt:lpstr>
      <vt:lpstr>Century Gothic</vt:lpstr>
      <vt:lpstr>Wingdings 2</vt:lpstr>
      <vt:lpstr>Quotable</vt:lpstr>
      <vt:lpstr>RADIATION MODALITIES</vt:lpstr>
      <vt:lpstr>Objective </vt:lpstr>
      <vt:lpstr>CONFORMAL RADIO THERAPY</vt:lpstr>
      <vt:lpstr>INTENSITY MODULATED RADIATION THERAPY</vt:lpstr>
      <vt:lpstr>BRACHYTHERAPY </vt:lpstr>
      <vt:lpstr>IMAGE GUIDED RADIATION THERAPY (IGRT)</vt:lpstr>
      <vt:lpstr>RAPID ARC</vt:lpstr>
      <vt:lpstr>TOMOTHERAPY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modalities</dc:title>
  <dc:creator>prachur malhotra</dc:creator>
  <cp:lastModifiedBy>prachur malhotra</cp:lastModifiedBy>
  <cp:revision>29</cp:revision>
  <dcterms:created xsi:type="dcterms:W3CDTF">2020-07-29T05:25:03Z</dcterms:created>
  <dcterms:modified xsi:type="dcterms:W3CDTF">2020-08-26T01:38:37Z</dcterms:modified>
</cp:coreProperties>
</file>