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8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8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8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8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9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extLst>
      <p:ext uri="{BB962C8B-B14F-4D97-AF65-F5344CB8AC3E}">
        <p14:creationId xmlns="" xmlns:p14="http://schemas.microsoft.com/office/powerpoint/2010/main" val="14373623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1048605"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048606"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607" name="Date Placeholder 29"/>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08" name="Footer Placeholder 18"/>
          <p:cNvSpPr>
            <a:spLocks noGrp="1"/>
          </p:cNvSpPr>
          <p:nvPr>
            <p:ph type="ftr" sz="quarter" idx="11"/>
          </p:nvPr>
        </p:nvSpPr>
        <p:spPr/>
        <p:txBody>
          <a:bodyPr/>
          <a:lstStyle/>
          <a:p>
            <a:endParaRPr lang="en-IN"/>
          </a:p>
        </p:txBody>
      </p:sp>
      <p:sp>
        <p:nvSpPr>
          <p:cNvPr id="1048609" name="Slide Number Placeholder 26"/>
          <p:cNvSpPr>
            <a:spLocks noGrp="1"/>
          </p:cNvSpPr>
          <p:nvPr>
            <p:ph type="sldNum" sz="quarter" idx="12"/>
          </p:nvPr>
        </p:nvSpPr>
        <p:spPr/>
        <p:txBody>
          <a:bodyPr/>
          <a:lstStyle/>
          <a:p>
            <a:fld id="{242C05F6-F3D1-4875-BF38-5A1F81F347E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52" name="Title 1"/>
          <p:cNvSpPr>
            <a:spLocks noGrp="1"/>
          </p:cNvSpPr>
          <p:nvPr>
            <p:ph type="title"/>
          </p:nvPr>
        </p:nvSpPr>
        <p:spPr/>
        <p:txBody>
          <a:bodyPr/>
          <a:lstStyle/>
          <a:p>
            <a:r>
              <a:rPr kumimoji="0" lang="en-US"/>
              <a:t>Click to edit Master title style</a:t>
            </a:r>
          </a:p>
        </p:txBody>
      </p:sp>
      <p:sp>
        <p:nvSpPr>
          <p:cNvPr id="104865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54" name="Date Placeholder 3"/>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55" name="Footer Placeholder 4"/>
          <p:cNvSpPr>
            <a:spLocks noGrp="1"/>
          </p:cNvSpPr>
          <p:nvPr>
            <p:ph type="ftr" sz="quarter" idx="11"/>
          </p:nvPr>
        </p:nvSpPr>
        <p:spPr/>
        <p:txBody>
          <a:bodyPr/>
          <a:lstStyle/>
          <a:p>
            <a:endParaRPr lang="en-IN"/>
          </a:p>
        </p:txBody>
      </p:sp>
      <p:sp>
        <p:nvSpPr>
          <p:cNvPr id="1048656" name="Slide Number Placeholder 5"/>
          <p:cNvSpPr>
            <a:spLocks noGrp="1"/>
          </p:cNvSpPr>
          <p:nvPr>
            <p:ph type="sldNum" sz="quarter" idx="12"/>
          </p:nvPr>
        </p:nvSpPr>
        <p:spPr/>
        <p:txBody>
          <a:bodyPr/>
          <a:lstStyle/>
          <a:p>
            <a:fld id="{242C05F6-F3D1-4875-BF38-5A1F81F347E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37"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1048638"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39" name="Date Placeholder 3"/>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40" name="Footer Placeholder 4"/>
          <p:cNvSpPr>
            <a:spLocks noGrp="1"/>
          </p:cNvSpPr>
          <p:nvPr>
            <p:ph type="ftr" sz="quarter" idx="11"/>
          </p:nvPr>
        </p:nvSpPr>
        <p:spPr/>
        <p:txBody>
          <a:bodyPr/>
          <a:lstStyle/>
          <a:p>
            <a:endParaRPr lang="en-IN"/>
          </a:p>
        </p:txBody>
      </p:sp>
      <p:sp>
        <p:nvSpPr>
          <p:cNvPr id="1048641" name="Slide Number Placeholder 5"/>
          <p:cNvSpPr>
            <a:spLocks noGrp="1"/>
          </p:cNvSpPr>
          <p:nvPr>
            <p:ph type="sldNum" sz="quarter" idx="12"/>
          </p:nvPr>
        </p:nvSpPr>
        <p:spPr/>
        <p:txBody>
          <a:bodyPr/>
          <a:lstStyle/>
          <a:p>
            <a:fld id="{242C05F6-F3D1-4875-BF38-5A1F81F347E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5" name="Title 1"/>
          <p:cNvSpPr>
            <a:spLocks noGrp="1"/>
          </p:cNvSpPr>
          <p:nvPr>
            <p:ph type="title"/>
          </p:nvPr>
        </p:nvSpPr>
        <p:spPr/>
        <p:txBody>
          <a:bodyPr/>
          <a:lstStyle/>
          <a:p>
            <a:r>
              <a:rPr kumimoji="0" lang="en-US"/>
              <a:t>Click to edit Master title style</a:t>
            </a:r>
          </a:p>
        </p:txBody>
      </p:sp>
      <p:sp>
        <p:nvSpPr>
          <p:cNvPr id="1048586"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587" name="Date Placeholder 3"/>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588" name="Footer Placeholder 4"/>
          <p:cNvSpPr>
            <a:spLocks noGrp="1"/>
          </p:cNvSpPr>
          <p:nvPr>
            <p:ph type="ftr" sz="quarter" idx="11"/>
          </p:nvPr>
        </p:nvSpPr>
        <p:spPr/>
        <p:txBody>
          <a:bodyPr/>
          <a:lstStyle/>
          <a:p>
            <a:endParaRPr lang="en-IN"/>
          </a:p>
        </p:txBody>
      </p:sp>
      <p:sp>
        <p:nvSpPr>
          <p:cNvPr id="1048589" name="Slide Number Placeholder 5"/>
          <p:cNvSpPr>
            <a:spLocks noGrp="1"/>
          </p:cNvSpPr>
          <p:nvPr>
            <p:ph type="sldNum" sz="quarter" idx="12"/>
          </p:nvPr>
        </p:nvSpPr>
        <p:spPr/>
        <p:txBody>
          <a:bodyPr/>
          <a:lstStyle/>
          <a:p>
            <a:fld id="{242C05F6-F3D1-4875-BF38-5A1F81F347E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1048657"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048658"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659" name="Date Placeholder 3"/>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60" name="Footer Placeholder 4"/>
          <p:cNvSpPr>
            <a:spLocks noGrp="1"/>
          </p:cNvSpPr>
          <p:nvPr>
            <p:ph type="ftr" sz="quarter" idx="11"/>
          </p:nvPr>
        </p:nvSpPr>
        <p:spPr/>
        <p:txBody>
          <a:bodyPr/>
          <a:lstStyle/>
          <a:p>
            <a:endParaRPr lang="en-IN"/>
          </a:p>
        </p:txBody>
      </p:sp>
      <p:sp>
        <p:nvSpPr>
          <p:cNvPr id="1048661" name="Slide Number Placeholder 5"/>
          <p:cNvSpPr>
            <a:spLocks noGrp="1"/>
          </p:cNvSpPr>
          <p:nvPr>
            <p:ph type="sldNum" sz="quarter" idx="12"/>
          </p:nvPr>
        </p:nvSpPr>
        <p:spPr/>
        <p:txBody>
          <a:bodyPr/>
          <a:lstStyle/>
          <a:p>
            <a:fld id="{242C05F6-F3D1-4875-BF38-5A1F81F347E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6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104866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6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65" name="Date Placeholder 4"/>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66" name="Footer Placeholder 5"/>
          <p:cNvSpPr>
            <a:spLocks noGrp="1"/>
          </p:cNvSpPr>
          <p:nvPr>
            <p:ph type="ftr" sz="quarter" idx="11"/>
          </p:nvPr>
        </p:nvSpPr>
        <p:spPr/>
        <p:txBody>
          <a:bodyPr/>
          <a:lstStyle/>
          <a:p>
            <a:endParaRPr lang="en-IN"/>
          </a:p>
        </p:txBody>
      </p:sp>
      <p:sp>
        <p:nvSpPr>
          <p:cNvPr id="1048667" name="Slide Number Placeholder 6"/>
          <p:cNvSpPr>
            <a:spLocks noGrp="1"/>
          </p:cNvSpPr>
          <p:nvPr>
            <p:ph type="sldNum" sz="quarter" idx="12"/>
          </p:nvPr>
        </p:nvSpPr>
        <p:spPr/>
        <p:txBody>
          <a:bodyPr/>
          <a:lstStyle/>
          <a:p>
            <a:fld id="{242C05F6-F3D1-4875-BF38-5A1F81F347E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68" name="Title 1"/>
          <p:cNvSpPr>
            <a:spLocks noGrp="1"/>
          </p:cNvSpPr>
          <p:nvPr>
            <p:ph type="title"/>
          </p:nvPr>
        </p:nvSpPr>
        <p:spPr>
          <a:xfrm>
            <a:off x="457200" y="704088"/>
            <a:ext cx="8229600" cy="1143000"/>
          </a:xfrm>
        </p:spPr>
        <p:txBody>
          <a:bodyPr tIns="45720" anchor="b"/>
          <a:lstStyle/>
          <a:p>
            <a:r>
              <a:rPr kumimoji="0" lang="en-US"/>
              <a:t>Click to edit Master title style</a:t>
            </a:r>
          </a:p>
        </p:txBody>
      </p:sp>
      <p:sp>
        <p:nvSpPr>
          <p:cNvPr id="1048669"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70"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71"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2"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73" name="Date Placeholder 6"/>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74" name="Footer Placeholder 7"/>
          <p:cNvSpPr>
            <a:spLocks noGrp="1"/>
          </p:cNvSpPr>
          <p:nvPr>
            <p:ph type="ftr" sz="quarter" idx="11"/>
          </p:nvPr>
        </p:nvSpPr>
        <p:spPr/>
        <p:txBody>
          <a:bodyPr/>
          <a:lstStyle/>
          <a:p>
            <a:endParaRPr lang="en-IN"/>
          </a:p>
        </p:txBody>
      </p:sp>
      <p:sp>
        <p:nvSpPr>
          <p:cNvPr id="1048675" name="Slide Number Placeholder 8"/>
          <p:cNvSpPr>
            <a:spLocks noGrp="1"/>
          </p:cNvSpPr>
          <p:nvPr>
            <p:ph type="sldNum" sz="quarter" idx="12"/>
          </p:nvPr>
        </p:nvSpPr>
        <p:spPr/>
        <p:txBody>
          <a:bodyPr/>
          <a:lstStyle/>
          <a:p>
            <a:fld id="{242C05F6-F3D1-4875-BF38-5A1F81F347E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3"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1048634" name="Date Placeholder 2"/>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35" name="Footer Placeholder 3"/>
          <p:cNvSpPr>
            <a:spLocks noGrp="1"/>
          </p:cNvSpPr>
          <p:nvPr>
            <p:ph type="ftr" sz="quarter" idx="11"/>
          </p:nvPr>
        </p:nvSpPr>
        <p:spPr/>
        <p:txBody>
          <a:bodyPr/>
          <a:lstStyle/>
          <a:p>
            <a:endParaRPr lang="en-IN"/>
          </a:p>
        </p:txBody>
      </p:sp>
      <p:sp>
        <p:nvSpPr>
          <p:cNvPr id="1048636" name="Slide Number Placeholder 4"/>
          <p:cNvSpPr>
            <a:spLocks noGrp="1"/>
          </p:cNvSpPr>
          <p:nvPr>
            <p:ph type="sldNum" sz="quarter" idx="12"/>
          </p:nvPr>
        </p:nvSpPr>
        <p:spPr/>
        <p:txBody>
          <a:bodyPr/>
          <a:lstStyle/>
          <a:p>
            <a:fld id="{242C05F6-F3D1-4875-BF38-5A1F81F347E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76" name="Date Placeholder 1"/>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77" name="Footer Placeholder 2"/>
          <p:cNvSpPr>
            <a:spLocks noGrp="1"/>
          </p:cNvSpPr>
          <p:nvPr>
            <p:ph type="ftr" sz="quarter" idx="11"/>
          </p:nvPr>
        </p:nvSpPr>
        <p:spPr/>
        <p:txBody>
          <a:bodyPr/>
          <a:lstStyle/>
          <a:p>
            <a:endParaRPr lang="en-IN"/>
          </a:p>
        </p:txBody>
      </p:sp>
      <p:sp>
        <p:nvSpPr>
          <p:cNvPr id="1048678" name="Slide Number Placeholder 3"/>
          <p:cNvSpPr>
            <a:spLocks noGrp="1"/>
          </p:cNvSpPr>
          <p:nvPr>
            <p:ph type="sldNum" sz="quarter" idx="12"/>
          </p:nvPr>
        </p:nvSpPr>
        <p:spPr/>
        <p:txBody>
          <a:bodyPr/>
          <a:lstStyle/>
          <a:p>
            <a:fld id="{242C05F6-F3D1-4875-BF38-5A1F81F347E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79"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1048680"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1048681"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82" name="Date Placeholder 4"/>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83" name="Footer Placeholder 5"/>
          <p:cNvSpPr>
            <a:spLocks noGrp="1"/>
          </p:cNvSpPr>
          <p:nvPr>
            <p:ph type="ftr" sz="quarter" idx="11"/>
          </p:nvPr>
        </p:nvSpPr>
        <p:spPr/>
        <p:txBody>
          <a:bodyPr/>
          <a:lstStyle/>
          <a:p>
            <a:endParaRPr lang="en-IN"/>
          </a:p>
        </p:txBody>
      </p:sp>
      <p:sp>
        <p:nvSpPr>
          <p:cNvPr id="1048684" name="Slide Number Placeholder 6"/>
          <p:cNvSpPr>
            <a:spLocks noGrp="1"/>
          </p:cNvSpPr>
          <p:nvPr>
            <p:ph type="sldNum" sz="quarter" idx="12"/>
          </p:nvPr>
        </p:nvSpPr>
        <p:spPr/>
        <p:txBody>
          <a:bodyPr/>
          <a:lstStyle/>
          <a:p>
            <a:fld id="{242C05F6-F3D1-4875-BF38-5A1F81F347E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42"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43"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44"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1048645"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48646" name="Date Placeholder 4"/>
          <p:cNvSpPr>
            <a:spLocks noGrp="1"/>
          </p:cNvSpPr>
          <p:nvPr>
            <p:ph type="dt" sz="half" idx="10"/>
          </p:nvPr>
        </p:nvSpPr>
        <p:spPr/>
        <p:txBody>
          <a:bodyPr/>
          <a:lstStyle/>
          <a:p>
            <a:fld id="{03ED27A3-76FC-428B-9F04-854B6F1CC2F4}" type="datetimeFigureOut">
              <a:rPr lang="en-IN" smtClean="0"/>
              <a:pPr/>
              <a:t>10-09-2020</a:t>
            </a:fld>
            <a:endParaRPr lang="en-IN"/>
          </a:p>
        </p:txBody>
      </p:sp>
      <p:sp>
        <p:nvSpPr>
          <p:cNvPr id="1048647" name="Footer Placeholder 5"/>
          <p:cNvSpPr>
            <a:spLocks noGrp="1"/>
          </p:cNvSpPr>
          <p:nvPr>
            <p:ph type="ftr" sz="quarter" idx="11"/>
          </p:nvPr>
        </p:nvSpPr>
        <p:spPr/>
        <p:txBody>
          <a:bodyPr/>
          <a:lstStyle/>
          <a:p>
            <a:endParaRPr lang="en-IN"/>
          </a:p>
        </p:txBody>
      </p:sp>
      <p:sp>
        <p:nvSpPr>
          <p:cNvPr id="1048648" name="Slide Number Placeholder 6"/>
          <p:cNvSpPr>
            <a:spLocks noGrp="1"/>
          </p:cNvSpPr>
          <p:nvPr>
            <p:ph type="sldNum" sz="quarter" idx="12"/>
          </p:nvPr>
        </p:nvSpPr>
        <p:spPr>
          <a:xfrm>
            <a:off x="8077200" y="6356350"/>
            <a:ext cx="609600" cy="365125"/>
          </a:xfrm>
        </p:spPr>
        <p:txBody>
          <a:bodyPr/>
          <a:lstStyle/>
          <a:p>
            <a:fld id="{242C05F6-F3D1-4875-BF38-5A1F81F347EE}" type="slidenum">
              <a:rPr lang="en-IN" smtClean="0"/>
              <a:pPr/>
              <a:t>‹#›</a:t>
            </a:fld>
            <a:endParaRPr lang="en-IN"/>
          </a:p>
        </p:txBody>
      </p:sp>
      <p:sp>
        <p:nvSpPr>
          <p:cNvPr id="1048649"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4865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65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ED27A3-76FC-428B-9F04-854B6F1CC2F4}" type="datetimeFigureOut">
              <a:rPr lang="en-IN" smtClean="0"/>
              <a:pPr/>
              <a:t>10-09-2020</a:t>
            </a:fld>
            <a:endParaRPr lang="en-IN"/>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2C05F6-F3D1-4875-BF38-5A1F81F347EE}" type="slidenum">
              <a:rPr lang="en-IN" smtClean="0"/>
              <a:pPr/>
              <a:t>‹#›</a:t>
            </a:fld>
            <a:endParaRPr lang="en-IN"/>
          </a:p>
        </p:txBody>
      </p:sp>
      <p:grpSp>
        <p:nvGrpSpPr>
          <p:cNvPr id="21"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
          <p:cNvSpPr>
            <a:spLocks noGrp="1"/>
          </p:cNvSpPr>
          <p:nvPr>
            <p:ph type="ctrTitle"/>
          </p:nvPr>
        </p:nvSpPr>
        <p:spPr/>
        <p:txBody>
          <a:bodyPr/>
          <a:lstStyle/>
          <a:p>
            <a:r>
              <a:rPr lang="en-US" dirty="0"/>
              <a:t>Trade Union Act 1926</a:t>
            </a:r>
            <a:endParaRPr lang="en-IN" dirty="0"/>
          </a:p>
        </p:txBody>
      </p:sp>
      <p:sp>
        <p:nvSpPr>
          <p:cNvPr id="5" name="Rectangle 4"/>
          <p:cNvSpPr/>
          <p:nvPr/>
        </p:nvSpPr>
        <p:spPr>
          <a:xfrm>
            <a:off x="4953000" y="5257800"/>
            <a:ext cx="3488788" cy="139270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b="1" dirty="0" smtClean="0">
                <a:solidFill>
                  <a:schemeClr val="bg1"/>
                </a:solidFill>
              </a:rPr>
              <a:t>Ms. Mital Thakkar</a:t>
            </a:r>
          </a:p>
          <a:p>
            <a:pPr algn="ctr"/>
            <a:r>
              <a:rPr lang="en-US" b="1" dirty="0" smtClean="0">
                <a:solidFill>
                  <a:schemeClr val="bg1"/>
                </a:solidFill>
              </a:rPr>
              <a:t>Assistant Professor</a:t>
            </a:r>
          </a:p>
          <a:p>
            <a:pPr algn="ctr"/>
            <a:r>
              <a:rPr lang="en-US" b="1" dirty="0" smtClean="0">
                <a:solidFill>
                  <a:schemeClr val="bg1"/>
                </a:solidFill>
              </a:rPr>
              <a:t>Department of Management</a:t>
            </a:r>
          </a:p>
          <a:p>
            <a:pPr algn="ctr"/>
            <a:r>
              <a:rPr lang="en-US" b="1" dirty="0" smtClean="0">
                <a:solidFill>
                  <a:schemeClr val="bg1"/>
                </a:solidFill>
              </a:rPr>
              <a:t>SVDU</a:t>
            </a:r>
            <a:endParaRPr lang="en-US"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p:txBody>
          <a:bodyPr/>
          <a:lstStyle/>
          <a:p>
            <a:endParaRPr lang="en-IN"/>
          </a:p>
        </p:txBody>
      </p:sp>
      <p:sp>
        <p:nvSpPr>
          <p:cNvPr id="1048600" name="Content Placeholder 2"/>
          <p:cNvSpPr>
            <a:spLocks noGrp="1"/>
          </p:cNvSpPr>
          <p:nvPr>
            <p:ph idx="1"/>
          </p:nvPr>
        </p:nvSpPr>
        <p:spPr/>
        <p:txBody>
          <a:bodyPr>
            <a:normAutofit fontScale="88654" lnSpcReduction="20000"/>
          </a:bodyPr>
          <a:lstStyle/>
          <a:p>
            <a:pPr marL="0" indent="0">
              <a:buNone/>
            </a:pPr>
            <a:r>
              <a:rPr lang="en-US" dirty="0"/>
              <a:t>4) </a:t>
            </a:r>
            <a:r>
              <a:rPr lang="en-US" b="1" dirty="0"/>
              <a:t>Power of the registrar to call for further particulars(Sec. 7).</a:t>
            </a:r>
          </a:p>
          <a:p>
            <a:pPr marL="0" indent="0">
              <a:buNone/>
            </a:pPr>
            <a:r>
              <a:rPr lang="en-US" dirty="0"/>
              <a:t>When the application for registration is filed before registrar, he has got the powers to call further particulars regarding the Trade Union.</a:t>
            </a:r>
          </a:p>
          <a:p>
            <a:pPr marL="0" indent="0">
              <a:buNone/>
            </a:pPr>
            <a:r>
              <a:rPr lang="en-US" dirty="0"/>
              <a:t>5) </a:t>
            </a:r>
            <a:r>
              <a:rPr lang="en-US" b="1" dirty="0"/>
              <a:t>Registration and Certificate (Sec. 8 &amp; 9).</a:t>
            </a:r>
          </a:p>
          <a:p>
            <a:pPr marL="0" indent="0">
              <a:buNone/>
            </a:pPr>
            <a:r>
              <a:rPr lang="en-US" dirty="0"/>
              <a:t>If all the requirements of the act have been complied with, the registrar of Trade Union shall registrar the Trade Union and issue certificate of registration.</a:t>
            </a:r>
          </a:p>
          <a:p>
            <a:pPr marL="0" indent="0" algn="ctr">
              <a:buNone/>
            </a:pPr>
            <a:r>
              <a:rPr lang="en-US" b="1" dirty="0"/>
              <a:t>Registered Trade Union [ Sec. 2 (e) ].</a:t>
            </a:r>
          </a:p>
          <a:p>
            <a:pPr marL="0" indent="0" algn="ctr">
              <a:buNone/>
            </a:pPr>
            <a:r>
              <a:rPr lang="en-US" b="1" dirty="0"/>
              <a:t>A “Trade Union” which is registered  as per provisions under the Trade Union Act 1926 which has the certificate of registration is called Registered Trade Union.</a:t>
            </a:r>
          </a:p>
          <a:p>
            <a:pPr marL="0" indent="0" algn="ctr">
              <a:buNone/>
            </a:pPr>
            <a:endParaRPr lang="en-US" b="1" dirty="0"/>
          </a:p>
          <a:p>
            <a:pPr marL="0" indent="0">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
          <p:cNvSpPr>
            <a:spLocks noGrp="1"/>
          </p:cNvSpPr>
          <p:nvPr>
            <p:ph type="title"/>
          </p:nvPr>
        </p:nvSpPr>
        <p:spPr/>
        <p:txBody>
          <a:bodyPr>
            <a:normAutofit fontScale="90000"/>
          </a:bodyPr>
          <a:lstStyle/>
          <a:p>
            <a:r>
              <a:rPr lang="en-US" dirty="0"/>
              <a:t>CANCELLATION OF REGISTRATION</a:t>
            </a:r>
            <a:endParaRPr lang="en-IN" dirty="0"/>
          </a:p>
        </p:txBody>
      </p:sp>
      <p:sp>
        <p:nvSpPr>
          <p:cNvPr id="1048595" name="Content Placeholder 2"/>
          <p:cNvSpPr>
            <a:spLocks noGrp="1"/>
          </p:cNvSpPr>
          <p:nvPr>
            <p:ph idx="1"/>
          </p:nvPr>
        </p:nvSpPr>
        <p:spPr>
          <a:xfrm>
            <a:off x="457200" y="1916832"/>
            <a:ext cx="8229600" cy="4608512"/>
          </a:xfrm>
        </p:spPr>
        <p:txBody>
          <a:bodyPr/>
          <a:lstStyle/>
          <a:p>
            <a:pPr marL="0" indent="0">
              <a:buNone/>
            </a:pPr>
            <a:r>
              <a:rPr lang="en-US" sz="2400" dirty="0"/>
              <a:t>- By the registrar</a:t>
            </a:r>
          </a:p>
          <a:p>
            <a:pPr marL="0" indent="0">
              <a:buNone/>
            </a:pPr>
            <a:r>
              <a:rPr lang="en-US" sz="2400" dirty="0"/>
              <a:t>- On the application of the Trade Union</a:t>
            </a:r>
          </a:p>
          <a:p>
            <a:pPr marL="0" indent="0">
              <a:buNone/>
            </a:pPr>
            <a:r>
              <a:rPr lang="en-US" sz="2400" dirty="0"/>
              <a:t>- Certificate has been obtained by fraud or mistake</a:t>
            </a:r>
          </a:p>
          <a:p>
            <a:pPr marL="0" indent="0">
              <a:buNone/>
            </a:pPr>
            <a:r>
              <a:rPr lang="en-US" sz="2400" dirty="0"/>
              <a:t>- Trade Union has ceased to exist or has willfully and after notice from the registrar contravened any provision of this Act</a:t>
            </a:r>
          </a:p>
          <a:p>
            <a:pPr marL="0" indent="0">
              <a:buNone/>
            </a:pPr>
            <a:endParaRPr lang="en-IN" dirty="0"/>
          </a:p>
        </p:txBody>
      </p:sp>
      <p:sp>
        <p:nvSpPr>
          <p:cNvPr id="1048596" name="Flowchart: Process 5"/>
          <p:cNvSpPr/>
          <p:nvPr/>
        </p:nvSpPr>
        <p:spPr>
          <a:xfrm>
            <a:off x="899592" y="4509120"/>
            <a:ext cx="7344816" cy="1800200"/>
          </a:xfrm>
          <a:prstGeom prst="flowChartProcess">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dirty="0"/>
              <a:t>Provided that not less than 2 months previous notice in writing specifying  the ground on which it is proposed to withdraw or cancel the certificate shall be given by the registrar to the Trade Union</a:t>
            </a:r>
            <a:endParaRPr lang="en-I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title"/>
          </p:nvPr>
        </p:nvSpPr>
        <p:spPr/>
        <p:txBody>
          <a:bodyPr/>
          <a:lstStyle/>
          <a:p>
            <a:r>
              <a:rPr lang="en-US" dirty="0"/>
              <a:t>APPEAL</a:t>
            </a:r>
            <a:endParaRPr lang="en-IN" dirty="0"/>
          </a:p>
        </p:txBody>
      </p:sp>
      <p:sp>
        <p:nvSpPr>
          <p:cNvPr id="1048591" name="Content Placeholder 2"/>
          <p:cNvSpPr>
            <a:spLocks noGrp="1"/>
          </p:cNvSpPr>
          <p:nvPr>
            <p:ph idx="1"/>
          </p:nvPr>
        </p:nvSpPr>
        <p:spPr/>
        <p:txBody>
          <a:bodyPr>
            <a:normAutofit fontScale="88654"/>
          </a:bodyPr>
          <a:lstStyle/>
          <a:p>
            <a:r>
              <a:rPr lang="en-IN" dirty="0"/>
              <a:t>The appellate court may dismiss the </a:t>
            </a:r>
            <a:r>
              <a:rPr lang="en-IN" dirty="0" err="1"/>
              <a:t>appeal,or</a:t>
            </a:r>
            <a:r>
              <a:rPr lang="en-IN" dirty="0"/>
              <a:t> pass an order directing the Registrar to register the union and to issue a certificate of registration under the provision of section 9 or setting aside order for </a:t>
            </a:r>
            <a:r>
              <a:rPr lang="en-IN" dirty="0" err="1"/>
              <a:t>withdrawl</a:t>
            </a:r>
            <a:r>
              <a:rPr lang="en-IN" dirty="0"/>
              <a:t> or cancellation of the certificate, as the case may be and the </a:t>
            </a:r>
            <a:r>
              <a:rPr lang="en-IN" dirty="0" err="1"/>
              <a:t>Registar</a:t>
            </a:r>
            <a:r>
              <a:rPr lang="en-IN" dirty="0"/>
              <a:t> shall comply with such order.</a:t>
            </a:r>
          </a:p>
          <a:p>
            <a:r>
              <a:rPr lang="en-IN" dirty="0"/>
              <a:t>In the event of dismissal of an appeal by any court appointed under clause(b) of sub section (1)The person aggrieved shall have a right of appeal to high court, the High </a:t>
            </a:r>
            <a:r>
              <a:rPr lang="en-IN" dirty="0" err="1"/>
              <a:t>courtshall,for</a:t>
            </a:r>
            <a:r>
              <a:rPr lang="en-IN" dirty="0"/>
              <a:t> the purpose of such </a:t>
            </a:r>
            <a:r>
              <a:rPr lang="en-IN" dirty="0" err="1"/>
              <a:t>appeal,have</a:t>
            </a:r>
            <a:r>
              <a:rPr lang="en-IN" dirty="0"/>
              <a:t> all the powers of an appellate court under sub sections (2) &amp; (3) , and the provision of those sub sections shall apply accordingly.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normAutofit fontScale="90000"/>
          </a:bodyPr>
          <a:lstStyle/>
          <a:p>
            <a:r>
              <a:rPr lang="en-US" dirty="0"/>
              <a:t>RIGHTS  OF A REGISTERD TRADE UNION</a:t>
            </a:r>
            <a:endParaRPr lang="en-IN" dirty="0"/>
          </a:p>
        </p:txBody>
      </p:sp>
      <p:sp>
        <p:nvSpPr>
          <p:cNvPr id="1048593" name="Content Placeholder 2"/>
          <p:cNvSpPr>
            <a:spLocks noGrp="1"/>
          </p:cNvSpPr>
          <p:nvPr>
            <p:ph idx="1"/>
          </p:nvPr>
        </p:nvSpPr>
        <p:spPr/>
        <p:txBody>
          <a:bodyPr/>
          <a:lstStyle/>
          <a:p>
            <a:pPr marL="0" indent="0">
              <a:buNone/>
            </a:pPr>
            <a:r>
              <a:rPr lang="en-US" altLang="en-GB"/>
              <a:t>1.Right to Admission</a:t>
            </a:r>
            <a:endParaRPr lang="en-IN"/>
          </a:p>
          <a:p>
            <a:pPr marL="0" indent="0">
              <a:buNone/>
            </a:pPr>
            <a:r>
              <a:rPr lang="en-US" altLang="en-GB"/>
              <a:t>2.Right to Represent </a:t>
            </a:r>
            <a:endParaRPr lang="en-IN"/>
          </a:p>
          <a:p>
            <a:pPr marL="0" indent="0">
              <a:buNone/>
            </a:pPr>
            <a:r>
              <a:rPr lang="en-US" altLang="en-GB"/>
              <a:t>3.Right to own property</a:t>
            </a:r>
            <a:endParaRPr lang="en-IN"/>
          </a:p>
          <a:p>
            <a:pPr marL="0" indent="0">
              <a:buNone/>
            </a:pPr>
            <a:r>
              <a:rPr lang="en-US" altLang="en-GB"/>
              <a:t>4.Right to contract</a:t>
            </a:r>
            <a:endParaRPr lang="en-IN"/>
          </a:p>
          <a:p>
            <a:pPr marL="0" indent="0">
              <a:buNone/>
            </a:pPr>
            <a:r>
              <a:rPr lang="en-US" altLang="en-GB"/>
              <a:t>5.Right to Amalgamate</a:t>
            </a:r>
            <a:endParaRPr lang="en-IN"/>
          </a:p>
          <a:p>
            <a:pPr marL="0" indent="0">
              <a:buNone/>
            </a:pPr>
            <a:r>
              <a:rPr lang="en-US" altLang="en-GB"/>
              <a:t>6.Right to inspect books</a:t>
            </a:r>
            <a:endParaRPr lang="en-IN"/>
          </a:p>
          <a:p>
            <a:pPr marL="0" indent="0">
              <a:buNone/>
            </a:pPr>
            <a:r>
              <a:rPr lang="en-US" altLang="en-GB"/>
              <a:t>7.Right to sue</a:t>
            </a:r>
            <a:endParaRPr lang="en-IN"/>
          </a:p>
          <a:p>
            <a:pPr marL="0" indent="0">
              <a:buNone/>
            </a:pPr>
            <a:r>
              <a:rPr lang="en-US" altLang="en-GB"/>
              <a:t>8.Rights to change the name</a:t>
            </a:r>
            <a:endParaRPr lang="en-IN"/>
          </a:p>
          <a:p>
            <a:pPr marL="0" indent="0">
              <a:buNone/>
            </a:pPr>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p:txBody>
          <a:bodyPr>
            <a:normAutofit fontScale="90000"/>
          </a:bodyPr>
          <a:lstStyle/>
          <a:p>
            <a:r>
              <a:rPr lang="en-US" dirty="0"/>
              <a:t>DUTIES AND LIABILITIES OF A REGISTERED TRADE UNION</a:t>
            </a:r>
            <a:endParaRPr lang="en-IN" dirty="0"/>
          </a:p>
        </p:txBody>
      </p:sp>
      <p:sp>
        <p:nvSpPr>
          <p:cNvPr id="1048598" name="Content Placeholder 2"/>
          <p:cNvSpPr>
            <a:spLocks noGrp="1"/>
          </p:cNvSpPr>
          <p:nvPr>
            <p:ph idx="1"/>
          </p:nvPr>
        </p:nvSpPr>
        <p:spPr/>
        <p:txBody>
          <a:bodyPr>
            <a:normAutofit fontScale="96154" lnSpcReduction="10000"/>
          </a:bodyPr>
          <a:lstStyle/>
          <a:p>
            <a:pPr marL="0" indent="0">
              <a:buNone/>
            </a:pPr>
            <a:r>
              <a:rPr lang="en-US" dirty="0"/>
              <a:t>1) Change of registered office (Sec.12).</a:t>
            </a:r>
          </a:p>
          <a:p>
            <a:pPr marL="0" indent="0">
              <a:buNone/>
            </a:pPr>
            <a:r>
              <a:rPr lang="en-US" dirty="0"/>
              <a:t>If any change in the address of the head office of a Trade Union takes place, notice of change must be given to the registrar in writing within 14 days.</a:t>
            </a:r>
          </a:p>
          <a:p>
            <a:pPr marL="0" indent="0">
              <a:buNone/>
            </a:pPr>
            <a:r>
              <a:rPr lang="en-US" dirty="0"/>
              <a:t>2) Objects on which general fund ay be spent (Sec.15).</a:t>
            </a:r>
          </a:p>
          <a:p>
            <a:pPr marL="0" indent="0">
              <a:buNone/>
            </a:pPr>
            <a:r>
              <a:rPr lang="en-US" dirty="0"/>
              <a:t>The general funds of a registered Trade Union can be spent only the objects.</a:t>
            </a:r>
          </a:p>
          <a:p>
            <a:pPr marL="0" indent="0">
              <a:buNone/>
            </a:pPr>
            <a:r>
              <a:rPr lang="en-US" dirty="0"/>
              <a:t>3) Constitution of a fund for political purposes (Sec. 16).</a:t>
            </a:r>
          </a:p>
          <a:p>
            <a:pPr marL="0" indent="0">
              <a:buNone/>
            </a:pPr>
            <a:r>
              <a:rPr lang="en-US" dirty="0"/>
              <a:t>A registered Trade Union may constitute a separate fund from which payments may be made for the promotion of the civic and political interests of its of its members.</a:t>
            </a:r>
          </a:p>
          <a:p>
            <a:pPr marL="0" indent="0">
              <a:buNone/>
            </a:pPr>
            <a:endParaRPr lang="en-US" dirty="0"/>
          </a:p>
          <a:p>
            <a:pPr marL="0" indent="0">
              <a:buNone/>
            </a:pP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endParaRPr lang="en-IN"/>
          </a:p>
        </p:txBody>
      </p:sp>
      <p:sp>
        <p:nvSpPr>
          <p:cNvPr id="1048602" name="Content Placeholder 2"/>
          <p:cNvSpPr>
            <a:spLocks noGrp="1"/>
          </p:cNvSpPr>
          <p:nvPr>
            <p:ph idx="1"/>
          </p:nvPr>
        </p:nvSpPr>
        <p:spPr/>
        <p:txBody>
          <a:bodyPr>
            <a:normAutofit fontScale="88654" lnSpcReduction="10000"/>
          </a:bodyPr>
          <a:lstStyle/>
          <a:p>
            <a:pPr marL="0" indent="0">
              <a:buNone/>
            </a:pPr>
            <a:r>
              <a:rPr lang="en-US" dirty="0"/>
              <a:t>4) Promotion of officers bearers be connected with the industry (Sec. 22).</a:t>
            </a:r>
          </a:p>
          <a:p>
            <a:pPr marL="0" indent="0">
              <a:buNone/>
            </a:pPr>
            <a:r>
              <a:rPr lang="en-US" dirty="0"/>
              <a:t>5) Returns to be submitted (Sec. 28).</a:t>
            </a:r>
          </a:p>
          <a:p>
            <a:pPr marL="0" indent="0">
              <a:buNone/>
            </a:pPr>
            <a:r>
              <a:rPr lang="en-US" dirty="0"/>
              <a:t>Every registered Trade unions is required by Section 28 to send annually to the registrar on or before a prescribed date, a general audited statement of all receipts and expenditure during the year ending 31</a:t>
            </a:r>
            <a:r>
              <a:rPr lang="en-US" baseline="30000" dirty="0"/>
              <a:t>st</a:t>
            </a:r>
            <a:r>
              <a:rPr lang="en-US" dirty="0"/>
              <a:t> day of Dec.</a:t>
            </a:r>
          </a:p>
          <a:p>
            <a:pPr marL="0" indent="0">
              <a:buNone/>
            </a:pPr>
            <a:r>
              <a:rPr lang="en-US" dirty="0"/>
              <a:t>6) Account books and list of members.</a:t>
            </a:r>
          </a:p>
          <a:p>
            <a:pPr marL="0" indent="0">
              <a:buNone/>
            </a:pPr>
            <a:r>
              <a:rPr lang="en-US" dirty="0"/>
              <a:t>The account books of registered Trade Union and the list of members thereof is open to inspection by any office bearer or members of the Trade Union at such times as may be provided of in the rules.</a:t>
            </a:r>
          </a:p>
          <a:p>
            <a:pPr marL="0" indent="0">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
          <p:cNvSpPr>
            <a:spLocks noGrp="1"/>
          </p:cNvSpPr>
          <p:nvPr>
            <p:ph type="title"/>
          </p:nvPr>
        </p:nvSpPr>
        <p:spPr/>
        <p:txBody>
          <a:bodyPr/>
          <a:lstStyle/>
          <a:p>
            <a:r>
              <a:rPr lang="en-US" dirty="0"/>
              <a:t>AMALGAMATION</a:t>
            </a:r>
            <a:endParaRPr lang="en-IN" dirty="0"/>
          </a:p>
        </p:txBody>
      </p:sp>
      <p:sp>
        <p:nvSpPr>
          <p:cNvPr id="1048627" name="Content Placeholder 2"/>
          <p:cNvSpPr>
            <a:spLocks noGrp="1"/>
          </p:cNvSpPr>
          <p:nvPr>
            <p:ph idx="1"/>
          </p:nvPr>
        </p:nvSpPr>
        <p:spPr/>
        <p:txBody>
          <a:bodyPr/>
          <a:lstStyle/>
          <a:p>
            <a:r>
              <a:rPr lang="en-US" dirty="0"/>
              <a:t>According to Section 24 of the Trade Unions Act, any two or more registered trade unions may become amalgamated together as one trade union with or without dissolution or division of the funds of such trade unions or either or any of them.</a:t>
            </a:r>
            <a:br>
              <a:rPr lang="en-US" dirty="0"/>
            </a:br>
            <a:endParaRPr lang="en-IN" dirty="0"/>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
          <p:cNvSpPr>
            <a:spLocks noGrp="1"/>
          </p:cNvSpPr>
          <p:nvPr>
            <p:ph type="title"/>
          </p:nvPr>
        </p:nvSpPr>
        <p:spPr/>
        <p:txBody>
          <a:bodyPr>
            <a:normAutofit/>
          </a:bodyPr>
          <a:lstStyle/>
          <a:p>
            <a:r>
              <a:rPr lang="en-US" dirty="0"/>
              <a:t>DISSLOUTION OF TRADE UNION</a:t>
            </a:r>
            <a:endParaRPr lang="en-IN" dirty="0"/>
          </a:p>
        </p:txBody>
      </p:sp>
      <p:sp>
        <p:nvSpPr>
          <p:cNvPr id="1048629" name="Content Placeholder 2"/>
          <p:cNvSpPr>
            <a:spLocks noGrp="1"/>
          </p:cNvSpPr>
          <p:nvPr>
            <p:ph idx="1"/>
          </p:nvPr>
        </p:nvSpPr>
        <p:spPr/>
        <p:txBody>
          <a:bodyPr/>
          <a:lstStyle/>
          <a:p>
            <a:r>
              <a:rPr lang="en-US" dirty="0"/>
              <a:t>A registered trade union can be dissolved in accordance with the rules of the union. A notice of dissolution signed by any seven members and the secretary of the union should be sent to the registrar within 14 days of the dissolution. On being satisfied the registrar shall register the notice and the union shall stand dissolved from the date. The funds of the union shall be divided by the Registrar amongst its members in the manner prescribed under the rules of the union or as laid down by the government.</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lang="en-US" dirty="0"/>
              <a:t>OFFENCES  &amp; PENALTY</a:t>
            </a:r>
            <a:endParaRPr lang="en-IN" dirty="0"/>
          </a:p>
        </p:txBody>
      </p:sp>
      <p:graphicFrame>
        <p:nvGraphicFramePr>
          <p:cNvPr id="4194304" name="Table 9"/>
          <p:cNvGraphicFramePr>
            <a:graphicFrameLocks noGrp="1"/>
          </p:cNvGraphicFramePr>
          <p:nvPr>
            <p:ph idx="1"/>
          </p:nvPr>
        </p:nvGraphicFramePr>
        <p:xfrm>
          <a:off x="457200" y="2348880"/>
          <a:ext cx="8291265" cy="3906768"/>
        </p:xfrm>
        <a:graphic>
          <a:graphicData uri="http://schemas.openxmlformats.org/drawingml/2006/table">
            <a:tbl>
              <a:tblPr firstRow="1" bandRow="1">
                <a:tableStyleId>{F5AB1C69-6EDB-4FF4-983F-18BD219EF322}</a:tableStyleId>
              </a:tblPr>
              <a:tblGrid>
                <a:gridCol w="226368"/>
                <a:gridCol w="5301142"/>
                <a:gridCol w="2763755"/>
              </a:tblGrid>
              <a:tr h="432048">
                <a:tc>
                  <a:txBody>
                    <a:bodyPr/>
                    <a:lstStyle/>
                    <a:p>
                      <a:endParaRPr lang="en-IN" dirty="0"/>
                    </a:p>
                  </a:txBody>
                  <a:tcPr/>
                </a:tc>
                <a:tc>
                  <a:txBody>
                    <a:bodyPr/>
                    <a:lstStyle/>
                    <a:p>
                      <a:r>
                        <a:rPr kumimoji="0" lang="en-IN" b="1" i="0" kern="1200" dirty="0">
                          <a:solidFill>
                            <a:schemeClr val="lt1"/>
                          </a:solidFill>
                          <a:effectLst/>
                          <a:latin typeface="+mn-lt"/>
                          <a:ea typeface="+mn-ea"/>
                          <a:cs typeface="+mn-cs"/>
                        </a:rPr>
                        <a:t>Offence</a:t>
                      </a:r>
                      <a:endParaRPr lang="en-IN" dirty="0"/>
                    </a:p>
                  </a:txBody>
                  <a:tcPr/>
                </a:tc>
                <a:tc>
                  <a:txBody>
                    <a:bodyPr/>
                    <a:lstStyle/>
                    <a:p>
                      <a:r>
                        <a:rPr kumimoji="0" lang="en-IN" b="1" i="0" kern="1200" dirty="0">
                          <a:solidFill>
                            <a:schemeClr val="lt1"/>
                          </a:solidFill>
                          <a:effectLst/>
                          <a:latin typeface="+mn-lt"/>
                          <a:ea typeface="+mn-ea"/>
                          <a:cs typeface="+mn-cs"/>
                        </a:rPr>
                        <a:t>Penalty</a:t>
                      </a:r>
                      <a:endParaRPr lang="en-IN" dirty="0"/>
                    </a:p>
                  </a:txBody>
                  <a:tcPr/>
                </a:tc>
              </a:tr>
              <a:tr h="810090">
                <a:tc>
                  <a:txBody>
                    <a:bodyPr/>
                    <a:lstStyle/>
                    <a:p>
                      <a:endParaRPr lang="en-IN" dirty="0"/>
                    </a:p>
                  </a:txBody>
                  <a:tcPr/>
                </a:tc>
                <a:tc>
                  <a:txBody>
                    <a:bodyPr/>
                    <a:lstStyle/>
                    <a:p>
                      <a:pPr fontAlgn="t"/>
                      <a:r>
                        <a:rPr lang="en-US" dirty="0">
                          <a:effectLst/>
                        </a:rPr>
                        <a:t/>
                      </a:r>
                      <a:br>
                        <a:rPr lang="en-US" dirty="0">
                          <a:effectLst/>
                        </a:rPr>
                      </a:br>
                      <a:r>
                        <a:rPr lang="en-US" dirty="0">
                          <a:effectLst/>
                        </a:rPr>
                        <a:t>If the registered trade union/its office bearers or members fail to give any notice or send any statement as required under the Act.</a:t>
                      </a:r>
                    </a:p>
                  </a:txBody>
                  <a:tcPr marL="0" marR="0" marT="0" marB="0"/>
                </a:tc>
                <a:tc>
                  <a:txBody>
                    <a:bodyPr/>
                    <a:lstStyle/>
                    <a:p>
                      <a:r>
                        <a:rPr kumimoji="0" lang="en-US" b="0" i="0" kern="1200" dirty="0">
                          <a:solidFill>
                            <a:schemeClr val="dk1"/>
                          </a:solidFill>
                          <a:effectLst/>
                          <a:latin typeface="+mn-lt"/>
                          <a:ea typeface="+mn-ea"/>
                          <a:cs typeface="+mn-cs"/>
                        </a:rPr>
                        <a:t>Fine </a:t>
                      </a:r>
                      <a:r>
                        <a:rPr kumimoji="0" lang="en-US" b="0" i="0" kern="1200" dirty="0" err="1">
                          <a:solidFill>
                            <a:schemeClr val="dk1"/>
                          </a:solidFill>
                          <a:effectLst/>
                          <a:latin typeface="+mn-lt"/>
                          <a:ea typeface="+mn-ea"/>
                          <a:cs typeface="+mn-cs"/>
                        </a:rPr>
                        <a:t>upto</a:t>
                      </a:r>
                      <a:r>
                        <a:rPr kumimoji="0" lang="en-US" b="0" i="0" kern="1200" dirty="0">
                          <a:solidFill>
                            <a:schemeClr val="dk1"/>
                          </a:solidFill>
                          <a:effectLst/>
                          <a:latin typeface="+mn-lt"/>
                          <a:ea typeface="+mn-ea"/>
                          <a:cs typeface="+mn-cs"/>
                        </a:rPr>
                        <a:t> Rs. 5 plus additional fine </a:t>
                      </a:r>
                      <a:r>
                        <a:rPr kumimoji="0" lang="en-US" b="0" i="0" kern="1200" dirty="0" err="1">
                          <a:solidFill>
                            <a:schemeClr val="dk1"/>
                          </a:solidFill>
                          <a:effectLst/>
                          <a:latin typeface="+mn-lt"/>
                          <a:ea typeface="+mn-ea"/>
                          <a:cs typeface="+mn-cs"/>
                        </a:rPr>
                        <a:t>upto</a:t>
                      </a:r>
                      <a:r>
                        <a:rPr kumimoji="0" lang="en-US" b="0" i="0" kern="1200" dirty="0">
                          <a:solidFill>
                            <a:schemeClr val="dk1"/>
                          </a:solidFill>
                          <a:effectLst/>
                          <a:latin typeface="+mn-lt"/>
                          <a:ea typeface="+mn-ea"/>
                          <a:cs typeface="+mn-cs"/>
                        </a:rPr>
                        <a:t> Rs. 5 per week in case of continuing offence. (Maximum fine imposable Rs. 50)</a:t>
                      </a:r>
                      <a:endParaRPr lang="en-IN" dirty="0"/>
                    </a:p>
                  </a:txBody>
                  <a:tcPr/>
                </a:tc>
              </a:tr>
              <a:tr h="810090">
                <a:tc>
                  <a:txBody>
                    <a:bodyPr/>
                    <a:lstStyle/>
                    <a:p>
                      <a:endParaRPr lang="en-IN"/>
                    </a:p>
                  </a:txBody>
                  <a:tcPr/>
                </a:tc>
                <a:tc>
                  <a:txBody>
                    <a:bodyPr/>
                    <a:lstStyle/>
                    <a:p>
                      <a:pPr fontAlgn="t"/>
                      <a:r>
                        <a:rPr lang="en-US" dirty="0">
                          <a:effectLst/>
                        </a:rPr>
                        <a:t/>
                      </a:r>
                      <a:br>
                        <a:rPr lang="en-US" dirty="0">
                          <a:effectLst/>
                        </a:rPr>
                      </a:br>
                      <a:r>
                        <a:rPr lang="en-US" dirty="0">
                          <a:effectLst/>
                        </a:rPr>
                        <a:t>If any person willfully makes any false entry in the annual statement of the union or its rules.</a:t>
                      </a:r>
                    </a:p>
                  </a:txBody>
                  <a:tcPr marL="0" marR="0" marT="0" marB="0"/>
                </a:tc>
                <a:tc>
                  <a:txBody>
                    <a:bodyPr/>
                    <a:lstStyle/>
                    <a:p>
                      <a:r>
                        <a:rPr kumimoji="0" lang="en-IN" b="0" i="0" kern="1200" dirty="0">
                          <a:solidFill>
                            <a:schemeClr val="dk1"/>
                          </a:solidFill>
                          <a:effectLst/>
                          <a:latin typeface="+mn-lt"/>
                          <a:ea typeface="+mn-ea"/>
                          <a:cs typeface="+mn-cs"/>
                        </a:rPr>
                        <a:t>Fine </a:t>
                      </a:r>
                      <a:r>
                        <a:rPr kumimoji="0" lang="en-IN" b="0" i="0" kern="1200" dirty="0" err="1">
                          <a:solidFill>
                            <a:schemeClr val="dk1"/>
                          </a:solidFill>
                          <a:effectLst/>
                          <a:latin typeface="+mn-lt"/>
                          <a:ea typeface="+mn-ea"/>
                          <a:cs typeface="+mn-cs"/>
                        </a:rPr>
                        <a:t>upto</a:t>
                      </a:r>
                      <a:r>
                        <a:rPr kumimoji="0" lang="en-IN" b="0" i="0" kern="1200" dirty="0">
                          <a:solidFill>
                            <a:schemeClr val="dk1"/>
                          </a:solidFill>
                          <a:effectLst/>
                          <a:latin typeface="+mn-lt"/>
                          <a:ea typeface="+mn-ea"/>
                          <a:cs typeface="+mn-cs"/>
                        </a:rPr>
                        <a:t> Rs. 500.</a:t>
                      </a:r>
                      <a:endParaRPr lang="en-IN" dirty="0"/>
                    </a:p>
                  </a:txBody>
                  <a:tcPr/>
                </a:tc>
              </a:tr>
              <a:tr h="810090">
                <a:tc>
                  <a:txBody>
                    <a:bodyPr/>
                    <a:lstStyle/>
                    <a:p>
                      <a:endParaRPr lang="en-IN"/>
                    </a:p>
                  </a:txBody>
                  <a:tcPr/>
                </a:tc>
                <a:tc>
                  <a:txBody>
                    <a:bodyPr/>
                    <a:lstStyle/>
                    <a:p>
                      <a:r>
                        <a:rPr kumimoji="0" lang="en-US" b="0" i="0" kern="1200" dirty="0">
                          <a:solidFill>
                            <a:schemeClr val="dk1"/>
                          </a:solidFill>
                          <a:effectLst/>
                          <a:latin typeface="+mn-lt"/>
                          <a:ea typeface="+mn-ea"/>
                          <a:cs typeface="+mn-cs"/>
                        </a:rPr>
                        <a:t>If any person, with intent to deceive, gives an incorrect copy of rules of the union to any member or a prospective member.</a:t>
                      </a:r>
                      <a:endParaRPr lang="en-IN" dirty="0"/>
                    </a:p>
                  </a:txBody>
                  <a:tcPr/>
                </a:tc>
                <a:tc>
                  <a:txBody>
                    <a:bodyPr/>
                    <a:lstStyle/>
                    <a:p>
                      <a:r>
                        <a:rPr kumimoji="0" lang="en-IN" b="0" i="0" kern="1200" dirty="0">
                          <a:solidFill>
                            <a:schemeClr val="dk1"/>
                          </a:solidFill>
                          <a:effectLst/>
                          <a:latin typeface="+mn-lt"/>
                          <a:ea typeface="+mn-ea"/>
                          <a:cs typeface="+mn-cs"/>
                        </a:rPr>
                        <a:t>Fine </a:t>
                      </a:r>
                      <a:r>
                        <a:rPr kumimoji="0" lang="en-IN" b="0" i="0" kern="1200" dirty="0" err="1">
                          <a:solidFill>
                            <a:schemeClr val="dk1"/>
                          </a:solidFill>
                          <a:effectLst/>
                          <a:latin typeface="+mn-lt"/>
                          <a:ea typeface="+mn-ea"/>
                          <a:cs typeface="+mn-cs"/>
                        </a:rPr>
                        <a:t>upto</a:t>
                      </a:r>
                      <a:r>
                        <a:rPr kumimoji="0" lang="en-IN" b="0" i="0" kern="1200" dirty="0">
                          <a:solidFill>
                            <a:schemeClr val="dk1"/>
                          </a:solidFill>
                          <a:effectLst/>
                          <a:latin typeface="+mn-lt"/>
                          <a:ea typeface="+mn-ea"/>
                          <a:cs typeface="+mn-cs"/>
                        </a:rPr>
                        <a:t> Rs. 200.</a:t>
                      </a:r>
                      <a:endParaRPr lang="en-IN"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p:txBody>
          <a:bodyPr/>
          <a:lstStyle/>
          <a:p>
            <a:endParaRPr lang="en-IN"/>
          </a:p>
        </p:txBody>
      </p:sp>
      <p:sp>
        <p:nvSpPr>
          <p:cNvPr id="1048632" name="Content Placeholder 2"/>
          <p:cNvSpPr>
            <a:spLocks noGrp="1"/>
          </p:cNvSpPr>
          <p:nvPr>
            <p:ph idx="1"/>
          </p:nvPr>
        </p:nvSpPr>
        <p:spPr/>
        <p:txBody>
          <a:bodyPr>
            <a:normAutofit/>
          </a:bodyPr>
          <a:lstStyle/>
          <a:p>
            <a:pPr marL="0" indent="0">
              <a:buNone/>
            </a:pPr>
            <a:r>
              <a:rPr lang="en-US" sz="4000" dirty="0"/>
              <a:t>THANK YOU……</a:t>
            </a:r>
            <a:endParaRPr lang="en-IN"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1"/>
          <p:cNvSpPr>
            <a:spLocks noGrp="1"/>
          </p:cNvSpPr>
          <p:nvPr>
            <p:ph type="title"/>
          </p:nvPr>
        </p:nvSpPr>
        <p:spPr/>
        <p:txBody>
          <a:bodyPr/>
          <a:lstStyle/>
          <a:p>
            <a:endParaRPr lang="en-IN" dirty="0"/>
          </a:p>
        </p:txBody>
      </p:sp>
      <p:sp>
        <p:nvSpPr>
          <p:cNvPr id="1048613" name="Content Placeholder 2"/>
          <p:cNvSpPr>
            <a:spLocks noGrp="1"/>
          </p:cNvSpPr>
          <p:nvPr>
            <p:ph idx="1"/>
          </p:nvPr>
        </p:nvSpPr>
        <p:spPr/>
        <p:txBody>
          <a:bodyPr>
            <a:normAutofit/>
          </a:bodyPr>
          <a:lstStyle/>
          <a:p>
            <a:pPr marL="0" indent="0">
              <a:buNone/>
            </a:pPr>
            <a:r>
              <a:rPr lang="en-US" dirty="0"/>
              <a:t>The Trade Union Act was passed in 1926  under the title of the Indian Trade Union Act and was brought into effect from 1</a:t>
            </a:r>
            <a:r>
              <a:rPr lang="en-US" baseline="30000" dirty="0"/>
              <a:t>st</a:t>
            </a:r>
            <a:r>
              <a:rPr lang="en-US" dirty="0"/>
              <a:t> June 1927 by a notification in the Official Gazette by the Central Government. The Act was amended in 1947, 1960 and 1962, Subsequently the word ‘Indian’ was deleted from the amended Act of 1964, which came into force from 1</a:t>
            </a:r>
            <a:r>
              <a:rPr lang="en-US" baseline="30000" dirty="0"/>
              <a:t>st</a:t>
            </a:r>
            <a:r>
              <a:rPr lang="en-US" dirty="0"/>
              <a:t> April 1965. a comprehensive Trade Unions( Amendment) Act was passed in 1982. </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Title 1"/>
          <p:cNvSpPr>
            <a:spLocks noGrp="1"/>
          </p:cNvSpPr>
          <p:nvPr>
            <p:ph type="title"/>
          </p:nvPr>
        </p:nvSpPr>
        <p:spPr/>
        <p:txBody>
          <a:bodyPr/>
          <a:lstStyle/>
          <a:p>
            <a:r>
              <a:rPr lang="en-US" dirty="0"/>
              <a:t>OBJECTIVES OF THE ACT</a:t>
            </a:r>
            <a:endParaRPr lang="en-IN" dirty="0"/>
          </a:p>
        </p:txBody>
      </p:sp>
      <p:sp>
        <p:nvSpPr>
          <p:cNvPr id="1048615" name="Content Placeholder 2"/>
          <p:cNvSpPr>
            <a:spLocks noGrp="1"/>
          </p:cNvSpPr>
          <p:nvPr>
            <p:ph idx="1"/>
          </p:nvPr>
        </p:nvSpPr>
        <p:spPr/>
        <p:txBody>
          <a:bodyPr/>
          <a:lstStyle/>
          <a:p>
            <a:r>
              <a:rPr lang="en-US" dirty="0"/>
              <a:t>The Act enacted with the object of providing for the registration of trade unions and verification of the membership of trade unions so registered so that they might acquire a legal and corporate status. As soon as a trade union is registered, it is treated as an artificial person in the eyes of the law, capable of enjoying rights.</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
          <p:cNvSpPr>
            <a:spLocks noGrp="1"/>
          </p:cNvSpPr>
          <p:nvPr>
            <p:ph type="title"/>
          </p:nvPr>
        </p:nvSpPr>
        <p:spPr/>
        <p:txBody>
          <a:bodyPr/>
          <a:lstStyle/>
          <a:p>
            <a:r>
              <a:rPr lang="en-US" dirty="0"/>
              <a:t>DEFINATION</a:t>
            </a:r>
            <a:endParaRPr lang="en-IN" dirty="0"/>
          </a:p>
        </p:txBody>
      </p:sp>
      <p:sp>
        <p:nvSpPr>
          <p:cNvPr id="1048617" name="Content Placeholder 2"/>
          <p:cNvSpPr>
            <a:spLocks noGrp="1"/>
          </p:cNvSpPr>
          <p:nvPr>
            <p:ph idx="1"/>
          </p:nvPr>
        </p:nvSpPr>
        <p:spPr/>
        <p:txBody>
          <a:bodyPr>
            <a:normAutofit/>
          </a:bodyPr>
          <a:lstStyle/>
          <a:p>
            <a:pPr marL="0" indent="0">
              <a:buNone/>
            </a:pPr>
            <a:r>
              <a:rPr lang="en-US" dirty="0"/>
              <a:t>Section 2 (h) of the Trade Union Act 1926 defines the term ‘ Trade Union’ as “any combination, whether temporary or permanent, formed primarily for the purpose of regulatory the relation between workman and employers, between workmen and workman, or between employers and employers or for imposing restrictive conditions on the conduct of any trade or business, and includes any federation of two or more Trade Unions”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
          <p:cNvSpPr>
            <a:spLocks noGrp="1"/>
          </p:cNvSpPr>
          <p:nvPr>
            <p:ph type="title"/>
          </p:nvPr>
        </p:nvSpPr>
        <p:spPr/>
        <p:txBody>
          <a:bodyPr>
            <a:normAutofit fontScale="90000"/>
          </a:bodyPr>
          <a:lstStyle/>
          <a:p>
            <a:r>
              <a:rPr lang="en-US" dirty="0"/>
              <a:t>FUNCTIONS AND ROLES OF TRADE UNION</a:t>
            </a:r>
            <a:endParaRPr lang="en-IN" dirty="0"/>
          </a:p>
        </p:txBody>
      </p:sp>
      <p:sp>
        <p:nvSpPr>
          <p:cNvPr id="1048619" name="Content Placeholder 2"/>
          <p:cNvSpPr>
            <a:spLocks noGrp="1"/>
          </p:cNvSpPr>
          <p:nvPr>
            <p:ph idx="1"/>
          </p:nvPr>
        </p:nvSpPr>
        <p:spPr/>
        <p:txBody>
          <a:bodyPr>
            <a:normAutofit/>
          </a:bodyPr>
          <a:lstStyle/>
          <a:p>
            <a:r>
              <a:rPr lang="en-US" dirty="0"/>
              <a:t>To improve working and living conditions.</a:t>
            </a:r>
          </a:p>
          <a:p>
            <a:r>
              <a:rPr lang="en-US" dirty="0"/>
              <a:t>To secure for workers fair wages.</a:t>
            </a:r>
          </a:p>
          <a:p>
            <a:r>
              <a:rPr lang="en-US" dirty="0"/>
              <a:t>To enlarge opportunities for promotion and training.</a:t>
            </a:r>
          </a:p>
          <a:p>
            <a:r>
              <a:rPr lang="en-US" dirty="0"/>
              <a:t>To promote individual and collective welfare.</a:t>
            </a:r>
          </a:p>
          <a:p>
            <a:r>
              <a:rPr lang="en-US" dirty="0"/>
              <a:t>To provide for educational, cultural and recreational facilities.</a:t>
            </a:r>
          </a:p>
          <a:p>
            <a:r>
              <a:rPr lang="en-US" dirty="0"/>
              <a:t>To promote identify of interests of the workers with their industry.</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p:txBody>
          <a:bodyPr/>
          <a:lstStyle/>
          <a:p>
            <a:r>
              <a:rPr lang="en-US" dirty="0"/>
              <a:t>TRADE UNION IN INDIA</a:t>
            </a:r>
            <a:endParaRPr lang="en-IN" dirty="0"/>
          </a:p>
        </p:txBody>
      </p:sp>
      <p:sp>
        <p:nvSpPr>
          <p:cNvPr id="1048621" name="Content Placeholder 2"/>
          <p:cNvSpPr>
            <a:spLocks noGrp="1"/>
          </p:cNvSpPr>
          <p:nvPr>
            <p:ph idx="1"/>
          </p:nvPr>
        </p:nvSpPr>
        <p:spPr/>
        <p:txBody>
          <a:bodyPr/>
          <a:lstStyle/>
          <a:p>
            <a:pPr marL="0" indent="0">
              <a:buNone/>
            </a:pPr>
            <a:r>
              <a:rPr lang="en-US" dirty="0"/>
              <a:t>1. INTUC (Indian National Trade Union Congress)</a:t>
            </a:r>
          </a:p>
          <a:p>
            <a:pPr marL="0" indent="0">
              <a:buNone/>
            </a:pPr>
            <a:r>
              <a:rPr lang="en-US" dirty="0"/>
              <a:t>2. AITUC (All India Trade Union Congress)</a:t>
            </a:r>
          </a:p>
          <a:p>
            <a:pPr marL="0" indent="0">
              <a:buNone/>
            </a:pPr>
            <a:r>
              <a:rPr lang="en-US" dirty="0"/>
              <a:t>3. CITU ( Centre of Indian Trade Unions)</a:t>
            </a:r>
          </a:p>
          <a:p>
            <a:pPr marL="0" indent="0">
              <a:buNone/>
            </a:pPr>
            <a:r>
              <a:rPr lang="en-US" dirty="0"/>
              <a:t>4. NLO ( National Labor Organization)</a:t>
            </a:r>
          </a:p>
          <a:p>
            <a:pPr marL="0" indent="0">
              <a:buNone/>
            </a:pPr>
            <a:r>
              <a:rPr lang="en-US" dirty="0"/>
              <a:t>5. TUCC (Trade Union Congress Committee)</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p:txBody>
          <a:bodyPr>
            <a:normAutofit/>
          </a:bodyPr>
          <a:lstStyle/>
          <a:p>
            <a:r>
              <a:rPr lang="en-US" dirty="0"/>
              <a:t>PROBLEMS OF TRADE UNION</a:t>
            </a:r>
            <a:endParaRPr lang="en-IN" dirty="0"/>
          </a:p>
        </p:txBody>
      </p:sp>
      <p:sp>
        <p:nvSpPr>
          <p:cNvPr id="1048623" name="Content Placeholder 2"/>
          <p:cNvSpPr>
            <a:spLocks noGrp="1"/>
          </p:cNvSpPr>
          <p:nvPr>
            <p:ph idx="1"/>
          </p:nvPr>
        </p:nvSpPr>
        <p:spPr/>
        <p:txBody>
          <a:bodyPr/>
          <a:lstStyle/>
          <a:p>
            <a:r>
              <a:rPr lang="en-US" dirty="0"/>
              <a:t>Uneven growth</a:t>
            </a:r>
          </a:p>
          <a:p>
            <a:r>
              <a:rPr lang="en-US" dirty="0"/>
              <a:t>Limited membership</a:t>
            </a:r>
          </a:p>
          <a:p>
            <a:r>
              <a:rPr lang="en-US" dirty="0"/>
              <a:t>Multiplicity of unions</a:t>
            </a:r>
          </a:p>
          <a:p>
            <a:r>
              <a:rPr lang="en-US" dirty="0"/>
              <a:t>Outside leadership</a:t>
            </a:r>
          </a:p>
          <a:p>
            <a:r>
              <a:rPr lang="en-US" dirty="0"/>
              <a:t>Financial problems</a:t>
            </a:r>
          </a:p>
          <a:p>
            <a:r>
              <a:rPr lang="en-US" dirty="0"/>
              <a:t>Indifferent attitude of workers</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p:txBody>
          <a:bodyPr>
            <a:normAutofit fontScale="90000"/>
          </a:bodyPr>
          <a:lstStyle/>
          <a:p>
            <a:r>
              <a:rPr lang="en-US" dirty="0"/>
              <a:t>FORMATION AND REGISTRATION OF TRADE UNIONS</a:t>
            </a:r>
            <a:endParaRPr lang="en-IN" dirty="0"/>
          </a:p>
        </p:txBody>
      </p:sp>
      <p:sp>
        <p:nvSpPr>
          <p:cNvPr id="1048625" name="Content Placeholder 2"/>
          <p:cNvSpPr>
            <a:spLocks noGrp="1"/>
          </p:cNvSpPr>
          <p:nvPr>
            <p:ph idx="1"/>
          </p:nvPr>
        </p:nvSpPr>
        <p:spPr/>
        <p:txBody>
          <a:bodyPr>
            <a:normAutofit fontScale="84615" lnSpcReduction="20000"/>
          </a:bodyPr>
          <a:lstStyle/>
          <a:p>
            <a:r>
              <a:rPr lang="en-US" dirty="0"/>
              <a:t>Section 4 to 9 deals with the procedures for registration of Trade Unions.</a:t>
            </a:r>
          </a:p>
          <a:p>
            <a:pPr marL="514350" indent="-514350">
              <a:buAutoNum type="arabicParenR"/>
            </a:pPr>
            <a:r>
              <a:rPr lang="en-US" b="1" dirty="0"/>
              <a:t>Mode of registration [ Sec. 4 (1)].</a:t>
            </a:r>
          </a:p>
          <a:p>
            <a:pPr marL="0" indent="0">
              <a:buNone/>
            </a:pPr>
            <a:r>
              <a:rPr lang="en-US" dirty="0"/>
              <a:t>Any seven or more members of Trade Union may apply for registration. All the members applying for registration must subscribe their names to the rules of the Trade Union </a:t>
            </a:r>
          </a:p>
          <a:p>
            <a:pPr marL="0" indent="0">
              <a:buNone/>
            </a:pPr>
            <a:r>
              <a:rPr lang="en-US" dirty="0"/>
              <a:t>2) </a:t>
            </a:r>
            <a:r>
              <a:rPr lang="en-US" b="1" dirty="0"/>
              <a:t>Application for registration ( Sec. 5).</a:t>
            </a:r>
          </a:p>
          <a:p>
            <a:pPr marL="0" indent="0">
              <a:buNone/>
            </a:pPr>
            <a:r>
              <a:rPr lang="en-US" dirty="0"/>
              <a:t>The application for registration should be made to the registrar for Trade Union . It contains,</a:t>
            </a:r>
          </a:p>
          <a:p>
            <a:pPr marL="514350" indent="-514350">
              <a:buAutoNum type="alphaLcParenR"/>
            </a:pPr>
            <a:r>
              <a:rPr lang="en-US" dirty="0"/>
              <a:t>The names, occupation and address of the members.</a:t>
            </a:r>
          </a:p>
          <a:p>
            <a:pPr marL="514350" indent="-514350">
              <a:buAutoNum type="alphaLcParenR"/>
            </a:pPr>
            <a:r>
              <a:rPr lang="en-US" dirty="0"/>
              <a:t>The name of the Trade Union and the address its head office.</a:t>
            </a:r>
          </a:p>
          <a:p>
            <a:pPr marL="514350" indent="-514350">
              <a:buAutoNum type="alphaLcParenR"/>
            </a:pPr>
            <a:r>
              <a:rPr lang="en-US" dirty="0"/>
              <a:t>The titles, names, ages, addresses and occupations of office bearers of the Trade Union.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endParaRPr lang="en-IN"/>
          </a:p>
        </p:txBody>
      </p:sp>
      <p:sp>
        <p:nvSpPr>
          <p:cNvPr id="1048604" name="Content Placeholder 2"/>
          <p:cNvSpPr>
            <a:spLocks noGrp="1"/>
          </p:cNvSpPr>
          <p:nvPr>
            <p:ph idx="1"/>
          </p:nvPr>
        </p:nvSpPr>
        <p:spPr/>
        <p:txBody>
          <a:bodyPr>
            <a:normAutofit fontScale="73269" lnSpcReduction="20000"/>
          </a:bodyPr>
          <a:lstStyle/>
          <a:p>
            <a:pPr marL="0" indent="0">
              <a:buNone/>
            </a:pPr>
            <a:r>
              <a:rPr lang="en-US" dirty="0"/>
              <a:t>3) </a:t>
            </a:r>
            <a:r>
              <a:rPr lang="en-US" b="1" dirty="0"/>
              <a:t>Contents of the copy of rules ( Sec. 6)</a:t>
            </a:r>
          </a:p>
          <a:p>
            <a:pPr marL="0" indent="0">
              <a:buNone/>
            </a:pPr>
            <a:r>
              <a:rPr lang="en-US" dirty="0"/>
              <a:t>The application should also be accompanied with a copy of rules of the Trade Union, it contains.</a:t>
            </a:r>
          </a:p>
          <a:p>
            <a:pPr>
              <a:buFontTx/>
              <a:buChar char="-"/>
            </a:pPr>
            <a:r>
              <a:rPr lang="en-US" dirty="0"/>
              <a:t>The name of the trade union.</a:t>
            </a:r>
          </a:p>
          <a:p>
            <a:pPr>
              <a:buFontTx/>
              <a:buChar char="-"/>
            </a:pPr>
            <a:r>
              <a:rPr lang="en-US" dirty="0"/>
              <a:t>The whole of the object for which the Trade Union has been established.</a:t>
            </a:r>
          </a:p>
          <a:p>
            <a:pPr>
              <a:buFontTx/>
              <a:buChar char="-"/>
            </a:pPr>
            <a:r>
              <a:rPr lang="en-US" dirty="0"/>
              <a:t> the whole of the purpose for which the general funds of a Trade Union shall be applicable.</a:t>
            </a:r>
          </a:p>
          <a:p>
            <a:pPr>
              <a:buFontTx/>
              <a:buChar char="-"/>
            </a:pPr>
            <a:r>
              <a:rPr lang="en-US" dirty="0"/>
              <a:t>The payment of a subscription by members of the Trade Union which shall be applicable.</a:t>
            </a:r>
          </a:p>
          <a:p>
            <a:pPr>
              <a:buFontTx/>
              <a:buChar char="-"/>
            </a:pPr>
            <a:r>
              <a:rPr lang="en-US" dirty="0"/>
              <a:t>The payment of a subscription by members of the Trade Union which shall not be less than</a:t>
            </a:r>
          </a:p>
          <a:p>
            <a:pPr marL="0" indent="0">
              <a:buNone/>
            </a:pPr>
            <a:r>
              <a:rPr lang="en-US" dirty="0"/>
              <a:t> A) one rupee per annum for rural workers</a:t>
            </a:r>
          </a:p>
          <a:p>
            <a:pPr marL="0" indent="0">
              <a:buNone/>
            </a:pPr>
            <a:r>
              <a:rPr lang="en-US" dirty="0"/>
              <a:t> B) three rupee per annum other organized sectors</a:t>
            </a:r>
          </a:p>
          <a:p>
            <a:pPr marL="0" indent="0">
              <a:buNone/>
            </a:pPr>
            <a:r>
              <a:rPr lang="en-US" dirty="0"/>
              <a:t> C) twelve rupees per annum for workers in any other case.</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1453</Words>
  <Application>Microsoft Office PowerPoint</Application>
  <PresentationFormat>On-screen Show (4:3)</PresentationFormat>
  <Paragraphs>99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Trade Union Act 1926</vt:lpstr>
      <vt:lpstr>Slide 2</vt:lpstr>
      <vt:lpstr>OBJECTIVES OF THE ACT</vt:lpstr>
      <vt:lpstr>DEFINATION</vt:lpstr>
      <vt:lpstr>FUNCTIONS AND ROLES OF TRADE UNION</vt:lpstr>
      <vt:lpstr>TRADE UNION IN INDIA</vt:lpstr>
      <vt:lpstr>PROBLEMS OF TRADE UNION</vt:lpstr>
      <vt:lpstr>FORMATION AND REGISTRATION OF TRADE UNIONS</vt:lpstr>
      <vt:lpstr>Slide 9</vt:lpstr>
      <vt:lpstr>Slide 10</vt:lpstr>
      <vt:lpstr>CANCELLATION OF REGISTRATION</vt:lpstr>
      <vt:lpstr>APPEAL</vt:lpstr>
      <vt:lpstr>RIGHTS  OF A REGISTERD TRADE UNION</vt:lpstr>
      <vt:lpstr>DUTIES AND LIABILITIES OF A REGISTERED TRADE UNION</vt:lpstr>
      <vt:lpstr>Slide 15</vt:lpstr>
      <vt:lpstr>AMALGAMATION</vt:lpstr>
      <vt:lpstr>DISSLOUTION OF TRADE UNION</vt:lpstr>
      <vt:lpstr>OFFENCES  &amp; PENALTY</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Union Act 1926</dc:title>
  <dc:creator>DHOLU KHAPED</dc:creator>
  <cp:lastModifiedBy>User</cp:lastModifiedBy>
  <cp:revision>3</cp:revision>
  <dcterms:created xsi:type="dcterms:W3CDTF">2020-01-16T05:06:04Z</dcterms:created>
  <dcterms:modified xsi:type="dcterms:W3CDTF">2020-09-10T04:18:45Z</dcterms:modified>
</cp:coreProperties>
</file>