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rnajournal.cshlp.org/search?author1=RAMESH+S.+PILLAI&amp;sortspec=date&amp;submit=Submi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RNA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Anup</a:t>
            </a:r>
            <a:r>
              <a:rPr lang="en-US" dirty="0" smtClean="0"/>
              <a:t> </a:t>
            </a:r>
            <a:r>
              <a:rPr lang="en-US" dirty="0" err="1" smtClean="0"/>
              <a:t>Nilawar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7772400" cy="551736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Tertiary structure </a:t>
            </a:r>
            <a:r>
              <a:rPr lang="en-US" b="1" dirty="0" smtClean="0"/>
              <a:t>of t-RNA is formed by further folding of the cloverleaf due to H-bonds between T and D arms.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The amino acid acceptor end and the anti-</a:t>
            </a:r>
            <a:r>
              <a:rPr lang="en-US" b="1" dirty="0" err="1" smtClean="0"/>
              <a:t>codon</a:t>
            </a:r>
            <a:r>
              <a:rPr lang="en-US" b="1" dirty="0" smtClean="0"/>
              <a:t> end are located at the two extreme ends of the column.</a:t>
            </a:r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457200"/>
          <a:ext cx="77724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m-RNA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t-RNA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1.High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mol.wt</a:t>
                      </a:r>
                      <a:r>
                        <a:rPr lang="en-US" b="1" baseline="0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Low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mol.wt</a:t>
                      </a:r>
                      <a:r>
                        <a:rPr lang="en-US" b="1" baseline="0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2.Most </a:t>
                      </a:r>
                      <a:r>
                        <a:rPr lang="en-US" b="1" dirty="0" err="1" smtClean="0"/>
                        <a:t>heterogenous</a:t>
                      </a:r>
                      <a:r>
                        <a:rPr lang="en-US" b="1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</a:t>
                      </a:r>
                      <a:r>
                        <a:rPr lang="en-US" b="1" dirty="0" err="1" smtClean="0"/>
                        <a:t>heterogenous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Only 20 different types.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3.Acts as template</a:t>
                      </a:r>
                      <a:r>
                        <a:rPr lang="en-US" b="1" baseline="0" dirty="0" smtClean="0"/>
                        <a:t> for protein synthesis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Acts</a:t>
                      </a:r>
                      <a:r>
                        <a:rPr lang="en-US" b="1" baseline="0" dirty="0" smtClean="0"/>
                        <a:t> as carrier of amino acid.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4.Carries </a:t>
                      </a:r>
                      <a:r>
                        <a:rPr lang="en-US" b="1" dirty="0" err="1" smtClean="0"/>
                        <a:t>codons</a:t>
                      </a:r>
                      <a:r>
                        <a:rPr lang="en-US" b="1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Carries </a:t>
                      </a:r>
                      <a:r>
                        <a:rPr lang="en-US" b="1" dirty="0" err="1" smtClean="0"/>
                        <a:t>anticodons</a:t>
                      </a:r>
                      <a:r>
                        <a:rPr lang="en-US" b="1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5.Shape &amp; size vary.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Shape</a:t>
                      </a:r>
                      <a:r>
                        <a:rPr lang="en-US" b="1" baseline="0" dirty="0" smtClean="0"/>
                        <a:t> &amp; size constant (cloverleaf).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6.Cap</a:t>
                      </a:r>
                      <a:r>
                        <a:rPr lang="en-US" b="1" baseline="0" dirty="0" smtClean="0"/>
                        <a:t> found at the 5’ end.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such</a:t>
                      </a:r>
                      <a:r>
                        <a:rPr lang="en-US" b="1" baseline="0" dirty="0" smtClean="0"/>
                        <a:t> structure.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7.Poly-A tail at 3’ end.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CCA</a:t>
                      </a:r>
                      <a:r>
                        <a:rPr lang="en-US" b="1" baseline="0" dirty="0" smtClean="0"/>
                        <a:t> sequence at 3’end which binds to the specific amino acid.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8.Precursor is hn RNA or pre m-RNA.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such precursor.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9.Unusual bases not found.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Unusual bases</a:t>
                      </a:r>
                      <a:r>
                        <a:rPr lang="en-US" b="1" baseline="0" dirty="0" smtClean="0"/>
                        <a:t> found. </a:t>
                      </a:r>
                      <a:r>
                        <a:rPr lang="en-US" b="1" baseline="0" dirty="0" err="1" smtClean="0"/>
                        <a:t>Eg</a:t>
                      </a:r>
                      <a:r>
                        <a:rPr lang="en-US" b="1" baseline="0" dirty="0" smtClean="0"/>
                        <a:t>., </a:t>
                      </a:r>
                      <a:r>
                        <a:rPr lang="en-US" b="1" baseline="0" dirty="0" err="1" smtClean="0"/>
                        <a:t>pseudouridine</a:t>
                      </a:r>
                      <a:r>
                        <a:rPr lang="en-US" b="1" baseline="0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10.No stem &amp; loop structure found.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Stem &amp; loop structure constant.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214290"/>
            <a:ext cx="7772400" cy="6141270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/>
              </a:buBlip>
            </a:pPr>
            <a:r>
              <a:rPr lang="en-US" sz="3600" b="1" i="1" dirty="0" smtClean="0">
                <a:solidFill>
                  <a:srgbClr val="FF0000"/>
                </a:solidFill>
              </a:rPr>
              <a:t>Ribosome</a:t>
            </a:r>
            <a:r>
              <a:rPr lang="en-US" b="1" dirty="0" smtClean="0"/>
              <a:t>- a cytoplasmic nucleoprotein structure.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 It is the site for protein synthesis.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 m-RNA acts as the template.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 m-RNA &amp; t-RNA interact to translate the information transcribed from the gene into the specific protein molecule.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Formed of 2 subunits- 40S &amp; 60S (eukaryotes), 30S &amp; 50S (prokaryotes).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4400"/>
          </a:xfrm>
        </p:spPr>
        <p:txBody>
          <a:bodyPr/>
          <a:lstStyle/>
          <a:p>
            <a:r>
              <a:rPr lang="en-US" u="sng" dirty="0" smtClean="0">
                <a:latin typeface="AR JULIAN" pitchFamily="2" charset="0"/>
              </a:rPr>
              <a:t>Ribosomal RNA</a:t>
            </a:r>
            <a:r>
              <a:rPr lang="en-US" dirty="0" smtClean="0"/>
              <a:t>(</a:t>
            </a:r>
            <a:r>
              <a:rPr lang="en-US" b="1" dirty="0" smtClean="0"/>
              <a:t>r-RNA) 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85860"/>
            <a:ext cx="7772400" cy="485778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Make upto 80% of the total RNA in the cell.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 Occur in association with proteins as components of the ribosomes- the complex structures that are the sites for protein synthesis.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 Some rRNA act as catalyst in protein synthesis (ribozyme).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hn RNA(</a:t>
            </a:r>
            <a:r>
              <a:rPr lang="en-US" b="1" dirty="0" err="1" smtClean="0">
                <a:solidFill>
                  <a:srgbClr val="FF0000"/>
                </a:solidFill>
              </a:rPr>
              <a:t>heteronuclear</a:t>
            </a:r>
            <a:r>
              <a:rPr lang="en-US" b="1" dirty="0" smtClean="0">
                <a:solidFill>
                  <a:srgbClr val="FF0000"/>
                </a:solidFill>
              </a:rPr>
              <a:t> RNA)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/>
              <a:t>It is the mRNA in its immature form.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Also known as the primary transcript.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Requires extensive editing, </a:t>
            </a:r>
            <a:r>
              <a:rPr lang="en-US" b="1" dirty="0" err="1" smtClean="0"/>
              <a:t>eg</a:t>
            </a:r>
            <a:r>
              <a:rPr lang="en-US" b="1" dirty="0" smtClean="0"/>
              <a:t>., poly-A tailing, 5’-capping, </a:t>
            </a:r>
            <a:r>
              <a:rPr lang="en-US" b="1" dirty="0" err="1" smtClean="0"/>
              <a:t>methylation</a:t>
            </a:r>
            <a:r>
              <a:rPr lang="en-US" b="1" dirty="0" smtClean="0"/>
              <a:t>, removal of </a:t>
            </a:r>
            <a:r>
              <a:rPr lang="en-US" b="1" dirty="0" err="1" smtClean="0"/>
              <a:t>introns</a:t>
            </a:r>
            <a:r>
              <a:rPr lang="en-US" b="1" dirty="0" smtClean="0"/>
              <a:t>, connecting of </a:t>
            </a:r>
            <a:r>
              <a:rPr lang="en-US" b="1" dirty="0" err="1" smtClean="0"/>
              <a:t>exons</a:t>
            </a:r>
            <a:r>
              <a:rPr lang="en-US" b="1" dirty="0" smtClean="0"/>
              <a:t>(splicing) etc.</a:t>
            </a:r>
          </a:p>
          <a:p>
            <a:pPr>
              <a:buNone/>
            </a:pPr>
            <a:endParaRPr lang="en-US" b="1" dirty="0" smtClean="0"/>
          </a:p>
          <a:p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/>
                <a:gridCol w="857256"/>
                <a:gridCol w="642942"/>
                <a:gridCol w="4500594"/>
                <a:gridCol w="20716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Conceptualization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</a:p>
                    <a:p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5334000">
                <a:tc>
                  <a:txBody>
                    <a:bodyPr/>
                    <a:lstStyle/>
                    <a:p>
                      <a:pPr fontAlgn="base"/>
                      <a:endParaRPr lang="en-US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function: Multiple mechanisms for a tiny RNA?</a:t>
                      </a:r>
                    </a:p>
                    <a:p>
                      <a:pPr fontAlgn="base"/>
                      <a:r>
                        <a:rPr lang="en-US" sz="1800" b="1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RAMESH S. PILLAI</a:t>
                      </a:r>
                      <a:endParaRPr lang="en-US" sz="1800" b="1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Review Article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sequence-specific regulators of post-transcriptional gene expression in many eukaryotes. They are believed to control the expression of thousands of target mRNAs, with each mRNA believed to be targeted by multiple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Recent studies have uncovered various mechanisms by which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down-regulate their target mRNAs and have linked a well-known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subcellular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structure, the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cytoplasmic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processing bodies (PBs) to the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pathway.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finding that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microRNAs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misexpressed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cancers has reinforced the idea that their regulatory roles are very important.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snRNA</a:t>
            </a:r>
            <a:r>
              <a:rPr lang="en-US" b="1" dirty="0" smtClean="0">
                <a:solidFill>
                  <a:srgbClr val="FF0000"/>
                </a:solidFill>
              </a:rPr>
              <a:t>(small nuclear RNAs)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b="1" dirty="0" smtClean="0"/>
              <a:t> small in size(90-300 nucleotides in length).</a:t>
            </a:r>
          </a:p>
          <a:p>
            <a:pPr>
              <a:lnSpc>
                <a:spcPct val="160000"/>
              </a:lnSpc>
              <a:buBlip>
                <a:blip r:embed="rId2"/>
              </a:buBlip>
            </a:pPr>
            <a:r>
              <a:rPr lang="en-US" b="1" dirty="0" smtClean="0"/>
              <a:t>Located in the nucleus.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Complex with proteins to form small nuclear </a:t>
            </a:r>
            <a:r>
              <a:rPr lang="en-US" b="1" dirty="0" err="1" smtClean="0"/>
              <a:t>ribonucleoproteins</a:t>
            </a:r>
            <a:r>
              <a:rPr lang="en-US" b="1" dirty="0" smtClean="0"/>
              <a:t> (</a:t>
            </a:r>
            <a:r>
              <a:rPr lang="en-US" b="1" dirty="0" err="1" smtClean="0"/>
              <a:t>SnRNPs</a:t>
            </a:r>
            <a:r>
              <a:rPr lang="en-US" b="1" dirty="0" smtClean="0"/>
              <a:t>).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 They are rich in Uracil content. Hence, named as U</a:t>
            </a:r>
            <a:r>
              <a:rPr lang="en-US" b="1" baseline="-25000" dirty="0" smtClean="0"/>
              <a:t>1</a:t>
            </a:r>
            <a:r>
              <a:rPr lang="en-US" b="1" dirty="0" smtClean="0"/>
              <a:t>,U</a:t>
            </a:r>
            <a:r>
              <a:rPr lang="en-US" b="1" baseline="-25000" dirty="0" smtClean="0"/>
              <a:t>2</a:t>
            </a:r>
            <a:r>
              <a:rPr lang="en-US" b="1" dirty="0" smtClean="0"/>
              <a:t>,U</a:t>
            </a:r>
            <a:r>
              <a:rPr lang="en-US" b="1" baseline="-25000" dirty="0" smtClean="0"/>
              <a:t>4</a:t>
            </a:r>
            <a:r>
              <a:rPr lang="en-US" b="1" dirty="0" smtClean="0"/>
              <a:t>, U</a:t>
            </a:r>
            <a:r>
              <a:rPr lang="en-US" b="1" baseline="-25000" dirty="0" smtClean="0"/>
              <a:t>5</a:t>
            </a:r>
            <a:r>
              <a:rPr lang="en-US" b="1" dirty="0" smtClean="0"/>
              <a:t> etc.</a:t>
            </a:r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Takes part in the process of splicing.</a:t>
            </a:r>
          </a:p>
          <a:p>
            <a:pPr>
              <a:buBlip>
                <a:blip r:embed="rId2"/>
              </a:buBlip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12064"/>
            <a:ext cx="8115328" cy="914400"/>
          </a:xfrm>
        </p:spPr>
        <p:txBody>
          <a:bodyPr/>
          <a:lstStyle/>
          <a:p>
            <a:r>
              <a:rPr lang="en-US" sz="2800" b="1" u="sng" dirty="0" smtClean="0"/>
              <a:t>DIFFERENTIATION OF DNA &amp; RNA</a:t>
            </a:r>
            <a:r>
              <a:rPr lang="en-US" sz="2800" b="1" dirty="0" smtClean="0"/>
              <a:t> :-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14422"/>
            <a:ext cx="8215370" cy="5141138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Similarities:-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Both have Adenine, Guanine, Cytosine.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Nucleotides are linked together by phosphodiester bonds.</a:t>
            </a:r>
          </a:p>
          <a:p>
            <a:pPr marL="582930" indent="-514350">
              <a:buAutoNum type="arabicPeriod"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53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Differences:-</a:t>
            </a:r>
            <a:endParaRPr lang="en-IN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762000"/>
          <a:ext cx="7620000" cy="586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5443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DNA</a:t>
                      </a:r>
                      <a:endParaRPr lang="en-IN" dirty="0"/>
                    </a:p>
                  </a:txBody>
                  <a:tcPr/>
                </a:tc>
              </a:tr>
              <a:tr h="808074">
                <a:tc>
                  <a:txBody>
                    <a:bodyPr/>
                    <a:lstStyle/>
                    <a:p>
                      <a:r>
                        <a:rPr lang="en-US" dirty="0" smtClean="0"/>
                        <a:t>1. </a:t>
                      </a:r>
                      <a:r>
                        <a:rPr lang="en-US" b="1" dirty="0" smtClean="0"/>
                        <a:t>Mainly seen in cytoplasm.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Mostly</a:t>
                      </a:r>
                      <a:r>
                        <a:rPr lang="en-US" b="1" baseline="0" dirty="0" smtClean="0"/>
                        <a:t> inside nucleus.</a:t>
                      </a:r>
                      <a:endParaRPr lang="en-IN" b="1" dirty="0"/>
                    </a:p>
                  </a:txBody>
                  <a:tcPr/>
                </a:tc>
              </a:tr>
              <a:tr h="808074">
                <a:tc>
                  <a:txBody>
                    <a:bodyPr/>
                    <a:lstStyle/>
                    <a:p>
                      <a:r>
                        <a:rPr lang="en-US" dirty="0" smtClean="0"/>
                        <a:t>2. </a:t>
                      </a:r>
                      <a:r>
                        <a:rPr lang="en-US" b="1" dirty="0" smtClean="0"/>
                        <a:t>Usually</a:t>
                      </a:r>
                      <a:r>
                        <a:rPr lang="en-US" b="1" baseline="0" dirty="0" smtClean="0"/>
                        <a:t> 100-5000 bases.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Millions of base pairs.</a:t>
                      </a:r>
                      <a:endParaRPr lang="en-IN" b="1" dirty="0"/>
                    </a:p>
                  </a:txBody>
                  <a:tcPr/>
                </a:tc>
              </a:tr>
              <a:tr h="808074"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r>
                        <a:rPr lang="en-US" b="1" dirty="0" smtClean="0"/>
                        <a:t>Generally</a:t>
                      </a:r>
                      <a:r>
                        <a:rPr lang="en-US" b="1" baseline="0" dirty="0" smtClean="0"/>
                        <a:t> single stranded.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Double</a:t>
                      </a:r>
                      <a:r>
                        <a:rPr lang="en-US" b="1" baseline="0" dirty="0" smtClean="0"/>
                        <a:t> stranded.</a:t>
                      </a:r>
                      <a:endParaRPr lang="en-IN" b="1" dirty="0"/>
                    </a:p>
                  </a:txBody>
                  <a:tcPr/>
                </a:tc>
              </a:tr>
              <a:tr h="468170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r>
                        <a:rPr lang="en-US" b="1" dirty="0" smtClean="0"/>
                        <a:t> Sugar is Ribose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Sugar</a:t>
                      </a:r>
                      <a:r>
                        <a:rPr lang="en-US" b="1" baseline="0" dirty="0" smtClean="0"/>
                        <a:t> is deoxyribose.</a:t>
                      </a:r>
                      <a:endParaRPr lang="en-IN" b="1" dirty="0"/>
                    </a:p>
                  </a:txBody>
                  <a:tcPr/>
                </a:tc>
              </a:tr>
              <a:tr h="1154393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Purines</a:t>
                      </a:r>
                      <a:r>
                        <a:rPr lang="en-US" b="1" dirty="0" smtClean="0"/>
                        <a:t>: Adenine, Guanine. </a:t>
                      </a:r>
                      <a:r>
                        <a:rPr lang="en-US" b="1" dirty="0" err="1" smtClean="0"/>
                        <a:t>Pyrimidines</a:t>
                      </a:r>
                      <a:r>
                        <a:rPr lang="en-US" b="1" dirty="0" smtClean="0"/>
                        <a:t>: Uracil, Cytosine.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Purines</a:t>
                      </a:r>
                      <a:r>
                        <a:rPr lang="en-US" b="1" dirty="0" smtClean="0"/>
                        <a:t>: Adenine,</a:t>
                      </a:r>
                      <a:r>
                        <a:rPr lang="en-US" b="1" baseline="0" dirty="0" smtClean="0"/>
                        <a:t> Guanine. </a:t>
                      </a:r>
                      <a:r>
                        <a:rPr lang="en-US" b="1" baseline="0" dirty="0" err="1" smtClean="0"/>
                        <a:t>Pyrimidines</a:t>
                      </a:r>
                      <a:r>
                        <a:rPr lang="en-US" b="1" baseline="0" dirty="0" smtClean="0"/>
                        <a:t>: Thymine, Cytosine.</a:t>
                      </a:r>
                      <a:endParaRPr lang="en-IN" b="1" dirty="0"/>
                    </a:p>
                  </a:txBody>
                  <a:tcPr/>
                </a:tc>
              </a:tr>
              <a:tr h="808074">
                <a:tc>
                  <a:txBody>
                    <a:bodyPr/>
                    <a:lstStyle/>
                    <a:p>
                      <a:r>
                        <a:rPr lang="en-US" dirty="0" smtClean="0"/>
                        <a:t>6. </a:t>
                      </a:r>
                      <a:r>
                        <a:rPr lang="en-US" b="1" dirty="0" err="1" smtClean="0"/>
                        <a:t>Purines</a:t>
                      </a:r>
                      <a:r>
                        <a:rPr lang="en-US" b="1" dirty="0" smtClean="0"/>
                        <a:t> &amp;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pyrimidines</a:t>
                      </a:r>
                      <a:r>
                        <a:rPr lang="en-US" b="1" baseline="0" dirty="0" smtClean="0"/>
                        <a:t> are unequal.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Purines</a:t>
                      </a:r>
                      <a:r>
                        <a:rPr lang="en-US" b="1" baseline="0" dirty="0" smtClean="0"/>
                        <a:t> always equal to </a:t>
                      </a:r>
                      <a:r>
                        <a:rPr lang="en-US" b="1" baseline="0" dirty="0" err="1" smtClean="0"/>
                        <a:t>pyrimidines</a:t>
                      </a:r>
                      <a:r>
                        <a:rPr lang="en-US" b="1" baseline="0" dirty="0" smtClean="0"/>
                        <a:t>.</a:t>
                      </a:r>
                      <a:endParaRPr lang="en-IN" b="1" dirty="0"/>
                    </a:p>
                  </a:txBody>
                  <a:tcPr/>
                </a:tc>
              </a:tr>
              <a:tr h="46817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7. Alkali</a:t>
                      </a:r>
                      <a:r>
                        <a:rPr lang="en-US" b="1" baseline="0" dirty="0" smtClean="0"/>
                        <a:t> labile.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Alkali resistant.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14400" y="142852"/>
            <a:ext cx="7772400" cy="3692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Picture 4" descr="C:\Users\hp\Desktop\twin nam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8832"/>
          <a:stretch>
            <a:fillRect/>
          </a:stretch>
        </p:blipFill>
        <p:spPr bwMode="auto">
          <a:xfrm>
            <a:off x="2000232" y="642918"/>
            <a:ext cx="5572164" cy="571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/>
          <a:lstStyle/>
          <a:p>
            <a:pPr algn="ctr"/>
            <a:r>
              <a:rPr lang="en-US" b="1" dirty="0" smtClean="0">
                <a:latin typeface="AR JULIAN" pitchFamily="2" charset="0"/>
              </a:rPr>
              <a:t> </a:t>
            </a:r>
            <a:r>
              <a:rPr lang="en-US" b="1" u="sng" dirty="0" smtClean="0">
                <a:latin typeface="AR JULIAN" pitchFamily="2" charset="0"/>
              </a:rPr>
              <a:t>RNA  (RIBONUCLEIC ACID)</a:t>
            </a:r>
            <a:endParaRPr lang="en-IN" b="1" u="sng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458200" cy="5517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  A polymer of purine and pyrimidine ribonucleotides linked by 3’,5’-phosphodiester bridges analogous to those in DNA, bearing specific differences:-</a:t>
            </a:r>
          </a:p>
          <a:p>
            <a:pPr>
              <a:buNone/>
            </a:pPr>
            <a:endParaRPr lang="en-US" b="1" dirty="0" smtClean="0"/>
          </a:p>
          <a:p>
            <a:pPr marL="582930" indent="-514350">
              <a:buAutoNum type="arabicPeriod"/>
            </a:pPr>
            <a:r>
              <a:rPr lang="en-US" b="1" dirty="0" smtClean="0"/>
              <a:t>Sugar to which bases and phosphates are attached is </a:t>
            </a:r>
            <a:r>
              <a:rPr lang="en-US" b="1" i="1" dirty="0" smtClean="0">
                <a:solidFill>
                  <a:srgbClr val="FF0000"/>
                </a:solidFill>
              </a:rPr>
              <a:t>Ribose</a:t>
            </a:r>
            <a:r>
              <a:rPr lang="en-US" b="1" dirty="0" smtClean="0"/>
              <a:t>.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Contains the </a:t>
            </a:r>
            <a:r>
              <a:rPr lang="en-US" b="1" dirty="0" err="1" smtClean="0"/>
              <a:t>ribonucleotide</a:t>
            </a:r>
            <a:r>
              <a:rPr lang="en-US" b="1" dirty="0" smtClean="0"/>
              <a:t> of Uracil, </a:t>
            </a:r>
            <a:r>
              <a:rPr lang="en-US" b="1" i="1" dirty="0" smtClean="0">
                <a:solidFill>
                  <a:srgbClr val="FF0000"/>
                </a:solidFill>
              </a:rPr>
              <a:t>does not contain Thymine</a:t>
            </a:r>
            <a:r>
              <a:rPr lang="en-US" b="1" dirty="0" smtClean="0"/>
              <a:t>.</a:t>
            </a:r>
          </a:p>
          <a:p>
            <a:pPr marL="582930" indent="-51435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Found in nucleolus, cytoplasm, mitochondria, ribosomes.</a:t>
            </a:r>
            <a:endParaRPr lang="en-IN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 JULIAN" pitchFamily="2" charset="0"/>
              </a:rPr>
              <a:t>Types of RNA</a:t>
            </a:r>
            <a:r>
              <a:rPr lang="en-US" b="1" dirty="0" smtClean="0">
                <a:latin typeface="AR JULIAN" pitchFamily="2" charset="0"/>
              </a:rPr>
              <a:t> :-</a:t>
            </a:r>
            <a:endParaRPr lang="en-IN" b="1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Three major types:-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Messenger RNA (mRNA)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Ribosomal RNA (rRNA)</a:t>
            </a:r>
          </a:p>
          <a:p>
            <a:pPr marL="582930" indent="-514350">
              <a:buAutoNum type="arabicPeriod"/>
            </a:pPr>
            <a:r>
              <a:rPr lang="en-US" b="1" dirty="0" smtClean="0"/>
              <a:t>Transfer RNA (</a:t>
            </a:r>
            <a:r>
              <a:rPr lang="en-US" b="1" dirty="0" err="1" smtClean="0"/>
              <a:t>tRNA</a:t>
            </a:r>
            <a:r>
              <a:rPr lang="en-US" b="1" dirty="0" smtClean="0"/>
              <a:t>)</a:t>
            </a:r>
          </a:p>
          <a:p>
            <a:pPr marL="582930" indent="-514350">
              <a:buNone/>
            </a:pPr>
            <a:r>
              <a:rPr lang="en-US" b="1" dirty="0" smtClean="0"/>
              <a:t>      </a:t>
            </a:r>
            <a:r>
              <a:rPr lang="en-US" b="1" i="1" dirty="0" smtClean="0">
                <a:solidFill>
                  <a:srgbClr val="FF0000"/>
                </a:solidFill>
              </a:rPr>
              <a:t>Each differ from the others by size, function and general stability.</a:t>
            </a:r>
          </a:p>
          <a:p>
            <a:pPr marL="582930" indent="-514350" algn="just">
              <a:buNone/>
            </a:pPr>
            <a:r>
              <a:rPr lang="en-US" b="1" dirty="0" smtClean="0"/>
              <a:t>Other types:- </a:t>
            </a:r>
            <a:r>
              <a:rPr lang="en-US" b="1" dirty="0" err="1" smtClean="0"/>
              <a:t>hnRNA</a:t>
            </a:r>
            <a:endParaRPr lang="en-US" b="1" dirty="0" smtClean="0"/>
          </a:p>
          <a:p>
            <a:pPr marL="582930" indent="-514350" algn="just">
              <a:buNone/>
            </a:pPr>
            <a:r>
              <a:rPr lang="en-US" b="1" dirty="0" smtClean="0"/>
              <a:t>                     </a:t>
            </a:r>
            <a:r>
              <a:rPr lang="en-US" b="1" dirty="0" err="1" smtClean="0"/>
              <a:t>snRNA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85498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 JULIAN" pitchFamily="2" charset="0"/>
              </a:rPr>
              <a:t>Messenger Rna</a:t>
            </a:r>
            <a:r>
              <a:rPr lang="en-US" dirty="0" smtClean="0"/>
              <a:t>(m</a:t>
            </a:r>
            <a:r>
              <a:rPr lang="en-US" b="1" dirty="0" smtClean="0"/>
              <a:t>RNA) :-</a:t>
            </a:r>
            <a:br>
              <a:rPr lang="en-US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57232"/>
            <a:ext cx="7772400" cy="600076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b="1" dirty="0" smtClean="0"/>
              <a:t>comprises only about 5% of the RNA in the cell.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Carries genetic information from the nuclear DNA to the cytosol, where it is used as a template for protein synthesis.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May be </a:t>
            </a:r>
            <a:r>
              <a:rPr lang="en-US" b="1" dirty="0" smtClean="0">
                <a:solidFill>
                  <a:srgbClr val="FF0000"/>
                </a:solidFill>
              </a:rPr>
              <a:t>monocistronic</a:t>
            </a:r>
            <a:r>
              <a:rPr lang="en-US" b="1" dirty="0" smtClean="0"/>
              <a:t> (carrying information from only one gene, characteristic of prokaryotes) or </a:t>
            </a:r>
            <a:r>
              <a:rPr lang="en-US" b="1" dirty="0" smtClean="0">
                <a:solidFill>
                  <a:srgbClr val="FF0000"/>
                </a:solidFill>
              </a:rPr>
              <a:t>polycistronic </a:t>
            </a:r>
            <a:r>
              <a:rPr lang="en-US" b="1" dirty="0" smtClean="0"/>
              <a:t>(carrying information from more than one gene, characteristic of eukaryotes)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501122" cy="6141270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en-US" b="1" dirty="0" smtClean="0"/>
              <a:t>carries untranslated regions at both the ends. In eukaryotes, a long sequence of adenine nucleotides (</a:t>
            </a:r>
            <a:r>
              <a:rPr lang="en-US" b="1" i="1" dirty="0" smtClean="0">
                <a:solidFill>
                  <a:srgbClr val="FF0000"/>
                </a:solidFill>
              </a:rPr>
              <a:t>poly-A tail</a:t>
            </a:r>
            <a:r>
              <a:rPr lang="en-US" b="1" dirty="0" smtClean="0"/>
              <a:t>) at the 3’-end and a molecule of 7-methylguanosine</a:t>
            </a:r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cap</a:t>
            </a:r>
            <a:r>
              <a:rPr lang="en-US" b="1" dirty="0" smtClean="0"/>
              <a:t>) at the 5’-end.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 Function of poly-A tail is not understood.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5’ cap is involved in the recognition of the protein biosynthetic machinery </a:t>
            </a:r>
            <a:r>
              <a:rPr lang="en-US" b="1" i="1" dirty="0" smtClean="0">
                <a:solidFill>
                  <a:srgbClr val="FF0000"/>
                </a:solidFill>
              </a:rPr>
              <a:t>(Protein synthesis begins at </a:t>
            </a:r>
            <a:r>
              <a:rPr lang="en-US" b="1" i="1" dirty="0" err="1" smtClean="0">
                <a:solidFill>
                  <a:srgbClr val="FF0000"/>
                </a:solidFill>
              </a:rPr>
              <a:t>at</a:t>
            </a:r>
            <a:r>
              <a:rPr lang="en-US" b="1" i="1" dirty="0" smtClean="0">
                <a:solidFill>
                  <a:srgbClr val="FF0000"/>
                </a:solidFill>
              </a:rPr>
              <a:t> the 5’-end of the cap)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&amp; also protects the m-RNA from attack by 5’- exonucleases. 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Blip>
                <a:blip r:embed="rId2"/>
              </a:buBlip>
            </a:pPr>
            <a:endParaRPr lang="en-US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85498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 JULIAN" pitchFamily="2" charset="0"/>
              </a:rPr>
              <a:t>Transfer </a:t>
            </a:r>
            <a:r>
              <a:rPr lang="en-US" u="sng" dirty="0" err="1" smtClean="0">
                <a:latin typeface="AR JULIAN" pitchFamily="2" charset="0"/>
              </a:rPr>
              <a:t>Rna</a:t>
            </a:r>
            <a:r>
              <a:rPr lang="en-US" dirty="0" smtClean="0"/>
              <a:t>(</a:t>
            </a:r>
            <a:r>
              <a:rPr lang="en-US" dirty="0" err="1" smtClean="0"/>
              <a:t>t</a:t>
            </a:r>
            <a:r>
              <a:rPr lang="en-US" b="1" dirty="0" err="1" smtClean="0"/>
              <a:t>RNA</a:t>
            </a:r>
            <a:r>
              <a:rPr lang="en-US" b="1" dirty="0" smtClean="0"/>
              <a:t>) :-</a:t>
            </a:r>
            <a:br>
              <a:rPr lang="en-US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715404" cy="6000768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en-US" b="1" dirty="0" smtClean="0"/>
              <a:t>smallest of all the three types of RNA.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there is at least one specific type of t-RNA for each of the 20 amino acids commonly found in proteins.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t-RNA constitute about 15% of the total RNA present in the cell.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 contains unusual bases. </a:t>
            </a:r>
            <a:r>
              <a:rPr lang="en-US" b="1" dirty="0" err="1" smtClean="0"/>
              <a:t>Eg</a:t>
            </a:r>
            <a:r>
              <a:rPr lang="en-US" b="1" dirty="0" smtClean="0"/>
              <a:t>., </a:t>
            </a:r>
            <a:r>
              <a:rPr lang="en-US" b="1" dirty="0" err="1" smtClean="0"/>
              <a:t>Dihydrouracil</a:t>
            </a:r>
            <a:r>
              <a:rPr lang="en-US" b="1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Carries specific amino acid covalently attached at its 3’-end to the site of protein synthesis.</a:t>
            </a:r>
          </a:p>
          <a:p>
            <a:pPr>
              <a:buBlip>
                <a:blip r:embed="rId2"/>
              </a:buBlip>
            </a:pPr>
            <a:r>
              <a:rPr lang="en-US" b="1" dirty="0" smtClean="0"/>
              <a:t>It recognises the </a:t>
            </a:r>
            <a:r>
              <a:rPr lang="en-US" b="1" dirty="0" err="1" smtClean="0"/>
              <a:t>codon</a:t>
            </a:r>
            <a:r>
              <a:rPr lang="en-US" b="1" dirty="0" smtClean="0"/>
              <a:t> on the m-RNA, which specifies the addition of its amino acid to the growing peptide chain.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 JULIAN" pitchFamily="2" charset="0"/>
              </a:rPr>
              <a:t>Structure of </a:t>
            </a:r>
            <a:r>
              <a:rPr lang="en-US" b="1" u="sng" dirty="0" smtClean="0"/>
              <a:t>t-RNA</a:t>
            </a:r>
            <a:r>
              <a:rPr lang="en-US" b="1" dirty="0" smtClean="0"/>
              <a:t>:-</a:t>
            </a:r>
            <a:endParaRPr lang="en-IN" dirty="0">
              <a:latin typeface="AR JULI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043890" cy="5355452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Primary structure </a:t>
            </a:r>
            <a:r>
              <a:rPr lang="en-US" b="1" dirty="0" smtClean="0"/>
              <a:t>consists of a polymer of approximately 75 nucleotides.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i="1" dirty="0" smtClean="0">
                <a:solidFill>
                  <a:srgbClr val="FF0000"/>
                </a:solidFill>
              </a:rPr>
              <a:t>Secondary structure </a:t>
            </a:r>
            <a:r>
              <a:rPr lang="en-US" b="1" dirty="0" smtClean="0"/>
              <a:t>consists of a single stranded t-RNA  folded to form </a:t>
            </a:r>
            <a:r>
              <a:rPr lang="en-US" b="1" dirty="0" smtClean="0">
                <a:solidFill>
                  <a:srgbClr val="FF0000"/>
                </a:solidFill>
              </a:rPr>
              <a:t>a clover leaf-like structure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  <a:r>
              <a:rPr lang="en-US" b="1" dirty="0" smtClean="0"/>
              <a:t> The folds are stabilised by intrachain H-bonds between complementary bases. </a:t>
            </a:r>
          </a:p>
          <a:p>
            <a:pPr>
              <a:buNone/>
            </a:pPr>
            <a:endParaRPr lang="en-US" b="1" dirty="0" smtClean="0"/>
          </a:p>
          <a:p>
            <a:pPr>
              <a:buBlip>
                <a:blip r:embed="rId2"/>
              </a:buBlip>
            </a:pPr>
            <a:r>
              <a:rPr lang="en-US" b="1" dirty="0" smtClean="0"/>
              <a:t>Four arms or loops are formed viz., Acceptor arm, Anticodon arm, D-arm, T</a:t>
            </a:r>
            <a:r>
              <a:rPr lang="el-GR" b="1" dirty="0" smtClean="0">
                <a:latin typeface="Times New Roman"/>
                <a:cs typeface="Times New Roman"/>
              </a:rPr>
              <a:t> ψ </a:t>
            </a:r>
            <a:r>
              <a:rPr lang="en-US" b="1" dirty="0" smtClean="0"/>
              <a:t>C arm.</a:t>
            </a:r>
          </a:p>
          <a:p>
            <a:pPr>
              <a:buNone/>
            </a:pP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p\Documents\photos\DSC018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04800"/>
            <a:ext cx="3429000" cy="4572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1000" y="54864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SECONDARY STRUCTURE OF t-RNA  (CLOVER LEAF STRUCTURE)</a:t>
            </a:r>
            <a:endParaRPr lang="en-I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772400" cy="57150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 No. of base pairs in t-RNA:-</a:t>
            </a:r>
            <a:r>
              <a:rPr lang="en-US" dirty="0" smtClean="0"/>
              <a:t> 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0" y="857232"/>
          <a:ext cx="60960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14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Arm/ Loop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No. of base pairs</a:t>
                      </a:r>
                      <a:endParaRPr lang="en-IN" sz="2000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T</a:t>
                      </a:r>
                      <a:r>
                        <a:rPr lang="el-GR" sz="2000" b="1" dirty="0" smtClean="0">
                          <a:latin typeface="Times New Roman"/>
                          <a:cs typeface="Times New Roman"/>
                        </a:rPr>
                        <a:t>ψ</a:t>
                      </a:r>
                      <a:r>
                        <a:rPr lang="en-US" sz="2000" b="1" dirty="0" smtClean="0">
                          <a:latin typeface="Times New Roman"/>
                          <a:cs typeface="Times New Roman"/>
                        </a:rPr>
                        <a:t>C loop</a:t>
                      </a:r>
                      <a:endParaRPr lang="en-IN" sz="2000" b="1" dirty="0" smtClean="0"/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7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T-</a:t>
                      </a:r>
                      <a:r>
                        <a:rPr lang="en-US" sz="2000" b="1" baseline="0" dirty="0" smtClean="0"/>
                        <a:t> arm</a:t>
                      </a:r>
                      <a:endParaRPr lang="en-IN" sz="2000" b="1" dirty="0" smtClean="0"/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 loop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7-11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 arm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Anticodon loop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Anticodon arm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Acceptor</a:t>
                      </a:r>
                      <a:r>
                        <a:rPr lang="en-US" sz="2000" b="1" baseline="0" dirty="0" smtClean="0"/>
                        <a:t> loop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IN" sz="2000" b="1" dirty="0"/>
                    </a:p>
                  </a:txBody>
                  <a:tcPr/>
                </a:tc>
              </a:tr>
              <a:tr h="65722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Acceptor arm</a:t>
                      </a:r>
                    </a:p>
                    <a:p>
                      <a:pPr algn="ctr"/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IN" sz="2000" b="1" dirty="0"/>
                    </a:p>
                  </a:txBody>
                  <a:tcPr/>
                </a:tc>
              </a:tr>
              <a:tr h="37147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Variable Arm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4-21 </a:t>
                      </a:r>
                      <a:endParaRPr lang="en-IN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Microsoft Office PowerPoint</Application>
  <PresentationFormat>On-screen Show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RNA </vt:lpstr>
      <vt:lpstr> RNA  (RIBONUCLEIC ACID)</vt:lpstr>
      <vt:lpstr>Types of RNA :-</vt:lpstr>
      <vt:lpstr>Messenger Rna(mRNA) :- </vt:lpstr>
      <vt:lpstr>Slide 5</vt:lpstr>
      <vt:lpstr>Transfer Rna(tRNA) :- </vt:lpstr>
      <vt:lpstr>Structure of t-RNA:-</vt:lpstr>
      <vt:lpstr>Slide 8</vt:lpstr>
      <vt:lpstr> No. of base pairs in t-RNA:- </vt:lpstr>
      <vt:lpstr>Slide 10</vt:lpstr>
      <vt:lpstr>Slide 11</vt:lpstr>
      <vt:lpstr>Slide 12</vt:lpstr>
      <vt:lpstr>Ribosomal RNA(r-RNA) :-</vt:lpstr>
      <vt:lpstr>hn RNA(heteronuclear RNA)</vt:lpstr>
      <vt:lpstr>  </vt:lpstr>
      <vt:lpstr>snRNA(small nuclear RNAs)</vt:lpstr>
      <vt:lpstr>DIFFERENTIATION OF DNA &amp; RNA :-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</dc:title>
  <dc:creator/>
  <cp:lastModifiedBy>abc</cp:lastModifiedBy>
  <cp:revision>1</cp:revision>
  <dcterms:created xsi:type="dcterms:W3CDTF">2006-08-16T00:00:00Z</dcterms:created>
  <dcterms:modified xsi:type="dcterms:W3CDTF">2014-03-24T06:23:33Z</dcterms:modified>
</cp:coreProperties>
</file>