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3"/>
    <p:sldId id="264" r:id="rId4"/>
    <p:sldId id="345" r:id="rId5"/>
    <p:sldId id="346" r:id="rId6"/>
    <p:sldId id="267" r:id="rId7"/>
    <p:sldId id="336" r:id="rId8"/>
    <p:sldId id="337" r:id="rId9"/>
    <p:sldId id="338" r:id="rId10"/>
    <p:sldId id="339" r:id="rId11"/>
    <p:sldId id="340" r:id="rId12"/>
    <p:sldId id="269" r:id="rId13"/>
    <p:sldId id="271" r:id="rId14"/>
    <p:sldId id="272" r:id="rId15"/>
    <p:sldId id="273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70" d="100"/>
          <a:sy n="70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4B9F6-EC16-4E7F-98E5-6C227B4ED1F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915ED-EBA5-404A-B3A3-01FCD9EBF34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398A-D328-4966-83D7-90896748CB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B9AF-AB25-4F80-8705-47505A309D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wm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microsoft.com/office/2007/relationships/media" Target="file:///C:\Documents%20and%20Settings\Muthu\My%20Documents\My%20Pictures\new%20born%20photos\MOV00912.MPG" TargetMode="External"/><Relationship Id="rId1" Type="http://schemas.openxmlformats.org/officeDocument/2006/relationships/video" Target="file:///C:\Documents%20and%20Settings\Muthu\My%20Documents\My%20Pictures\new%20born%20photos\MOV00912.M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file:///C:\Documents%20and%20Settings\Muthu\My%20Documents\My%20Pictures\new%20born%20photos\MOV00944.MPG" TargetMode="External"/><Relationship Id="rId1" Type="http://schemas.openxmlformats.org/officeDocument/2006/relationships/video" Target="file:///C:\Documents%20and%20Settings\Muthu\My%20Documents\My%20Pictures\new%20born%20photos\MOV00944.M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RISK INFANT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Dhwani</a:t>
            </a:r>
            <a:r>
              <a:rPr lang="en-US" dirty="0" smtClean="0"/>
              <a:t> </a:t>
            </a:r>
            <a:r>
              <a:rPr lang="en-US" dirty="0" err="1" smtClean="0"/>
              <a:t>Chanpura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Infant with fluctuating tone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Easily over stimulated with routine handling but remains passive when left alone</a:t>
            </a:r>
            <a:endParaRPr lang="en-US" dirty="0" smtClean="0"/>
          </a:p>
          <a:p>
            <a:r>
              <a:rPr lang="en-US" dirty="0" smtClean="0"/>
              <a:t>When calm, these infants frequently demonstrate high quality social interaction and efficient feeding with coordinated suck swallow sequence</a:t>
            </a:r>
            <a:endParaRPr lang="en-US" dirty="0" smtClean="0"/>
          </a:p>
          <a:p>
            <a:r>
              <a:rPr lang="en-US" dirty="0" smtClean="0"/>
              <a:t>When distracted and </a:t>
            </a:r>
            <a:r>
              <a:rPr lang="en-US" dirty="0" err="1" smtClean="0"/>
              <a:t>overstimulated</a:t>
            </a:r>
            <a:r>
              <a:rPr lang="en-US" dirty="0" smtClean="0"/>
              <a:t>, however these infants appear hypertonic and </a:t>
            </a:r>
            <a:r>
              <a:rPr lang="en-US" dirty="0" err="1" smtClean="0"/>
              <a:t>irritables</a:t>
            </a:r>
            <a:r>
              <a:rPr lang="en-US" dirty="0" smtClean="0"/>
              <a:t>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ATTENSION/ INTERACTION SIGN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76200"/>
            <a:ext cx="68707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295400"/>
            <a:ext cx="7696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Inability to integrate multi sensory process with Attention and Interaction ( can’t look and face, listen to talking and suck a bottle at the same time)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infant’s ability to assume and maintain an alert state, respond appropriately to environmental input including social, cognitive and emotional input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INDICATORS OF STABILITY</a:t>
            </a:r>
            <a:endParaRPr lang="en-US" dirty="0"/>
          </a:p>
        </p:txBody>
      </p:sp>
      <p:sp>
        <p:nvSpPr>
          <p:cNvPr id="4" name="Title 1"/>
          <p:cNvSpPr txBox="1"/>
          <p:nvPr/>
        </p:nvSpPr>
        <p:spPr>
          <a:xfrm>
            <a:off x="457200" y="152400"/>
            <a:ext cx="7391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685800" y="16002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Smooth respiration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Pink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colour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Cooing, smiling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 to mouth, smooth body movements, regulated tone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Brightened eyes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INDICATORS OF STRESS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68707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2954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 changes – cyanosis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Changes of Vital signs –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HR,RR,BP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Visceral responses –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vomiting, gagging, hiccups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Sneezing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Yawning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coughing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INDICATORES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Sudden change in muscle tone</a:t>
            </a:r>
            <a:endParaRPr lang="en-US" dirty="0" smtClean="0"/>
          </a:p>
          <a:p>
            <a:r>
              <a:rPr lang="en-US" dirty="0" smtClean="0"/>
              <a:t>Flaccidity</a:t>
            </a:r>
            <a:endParaRPr lang="en-US" dirty="0" smtClean="0"/>
          </a:p>
          <a:p>
            <a:r>
              <a:rPr lang="en-US" dirty="0" err="1" smtClean="0"/>
              <a:t>Opisthotonus</a:t>
            </a:r>
            <a:endParaRPr lang="en-US" dirty="0" smtClean="0"/>
          </a:p>
          <a:p>
            <a:r>
              <a:rPr lang="en-US" dirty="0" smtClean="0"/>
              <a:t>Facial </a:t>
            </a:r>
            <a:r>
              <a:rPr lang="en-US" dirty="0" err="1" smtClean="0"/>
              <a:t>gramacing</a:t>
            </a:r>
            <a:endParaRPr lang="en-US" dirty="0" smtClean="0"/>
          </a:p>
          <a:p>
            <a:r>
              <a:rPr lang="en-US" dirty="0" smtClean="0"/>
              <a:t>Alterations in quality of movement</a:t>
            </a:r>
            <a:endParaRPr lang="en-US" dirty="0" smtClean="0"/>
          </a:p>
          <a:p>
            <a:r>
              <a:rPr lang="en-US" dirty="0" smtClean="0"/>
              <a:t>Disorganized movement</a:t>
            </a:r>
            <a:endParaRPr lang="en-US" dirty="0" smtClean="0"/>
          </a:p>
          <a:p>
            <a:r>
              <a:rPr lang="en-US" dirty="0" smtClean="0"/>
              <a:t>jitteriness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OF INFANT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Neurobehavioral state - Physiologic,  Motor, State, Interaction/attention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Musculoskeletal status - anomalies and or contractures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Neurological status - Level of motor ability, tone &amp; Reflexes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Oral motor abilities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mobility</a:t>
            </a:r>
            <a:endParaRPr lang="en-US" dirty="0" smtClean="0"/>
          </a:p>
          <a:p>
            <a:r>
              <a:rPr lang="en-US" dirty="0" smtClean="0"/>
              <a:t>Posture </a:t>
            </a:r>
            <a:endParaRPr lang="en-US" dirty="0" smtClean="0"/>
          </a:p>
          <a:p>
            <a:r>
              <a:rPr lang="en-US" dirty="0" smtClean="0"/>
              <a:t>Muscle tone</a:t>
            </a:r>
            <a:endParaRPr lang="en-US" dirty="0" smtClean="0"/>
          </a:p>
          <a:p>
            <a:r>
              <a:rPr lang="en-US" dirty="0" smtClean="0"/>
              <a:t>Responses to stimulus of Noise, Touch etc</a:t>
            </a:r>
            <a:endParaRPr lang="en-US" dirty="0" smtClean="0"/>
          </a:p>
          <a:p>
            <a:r>
              <a:rPr lang="en-US" dirty="0" smtClean="0"/>
              <a:t>Reflexes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of Motion</a:t>
            </a:r>
            <a:endParaRPr lang="en-US" dirty="0" smtClean="0"/>
          </a:p>
          <a:p>
            <a:r>
              <a:rPr lang="en-US" dirty="0" smtClean="0"/>
              <a:t>Congenital Anomalies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appearance </a:t>
            </a:r>
            <a:endParaRPr lang="en-US" dirty="0" smtClean="0"/>
          </a:p>
          <a:p>
            <a:r>
              <a:rPr lang="en-US" dirty="0" smtClean="0"/>
              <a:t>Global flexion or abnormal posture</a:t>
            </a:r>
            <a:endParaRPr lang="en-US" dirty="0" smtClean="0"/>
          </a:p>
          <a:p>
            <a:r>
              <a:rPr lang="en-US" dirty="0" smtClean="0"/>
              <a:t>State of consciousness</a:t>
            </a:r>
            <a:endParaRPr lang="en-US" dirty="0" smtClean="0"/>
          </a:p>
          <a:p>
            <a:r>
              <a:rPr lang="en-US" dirty="0" smtClean="0"/>
              <a:t>Obvious skeletal abnormalities</a:t>
            </a:r>
            <a:endParaRPr lang="en-US" dirty="0" smtClean="0"/>
          </a:p>
          <a:p>
            <a:r>
              <a:rPr lang="en-US" dirty="0" smtClean="0"/>
              <a:t>Skin color and response with touch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Motor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Oral structure examination (lips, tongue, jaw, hard &amp; soft palate, breathing &amp; oral movement)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Positioning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Mode of feeding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Pace </a:t>
            </a:r>
            <a:r>
              <a:rPr lang="en-US" smtClean="0"/>
              <a:t>of feeding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RISK INFANT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Gestational age &amp; Birth weight: Major risk factors</a:t>
            </a:r>
            <a:endParaRPr lang="en-US" sz="2200" dirty="0" smtClean="0"/>
          </a:p>
          <a:p>
            <a:r>
              <a:rPr lang="en-US" sz="2200" dirty="0" smtClean="0"/>
              <a:t>WHO – infant less than 37 weeks gestation</a:t>
            </a:r>
            <a:endParaRPr lang="en-US" sz="2200" dirty="0" smtClean="0"/>
          </a:p>
          <a:p>
            <a:r>
              <a:rPr lang="en-US" sz="2200" dirty="0" smtClean="0"/>
              <a:t>             AGE -    &lt;37 – Premature</a:t>
            </a:r>
            <a:endParaRPr lang="en-US" sz="2200" dirty="0" smtClean="0"/>
          </a:p>
          <a:p>
            <a:pPr lvl="3">
              <a:buNone/>
            </a:pPr>
            <a:r>
              <a:rPr lang="en-US" sz="2200" dirty="0" smtClean="0"/>
              <a:t>          &lt;32 – Very premature</a:t>
            </a:r>
            <a:endParaRPr lang="en-US" sz="2200" dirty="0" smtClean="0"/>
          </a:p>
          <a:p>
            <a:pPr lvl="3">
              <a:buNone/>
            </a:pPr>
            <a:r>
              <a:rPr lang="en-US" sz="2200" dirty="0" smtClean="0"/>
              <a:t>          &lt;28 – Extremely Premature</a:t>
            </a:r>
            <a:endParaRPr lang="en-US" sz="2200" dirty="0" smtClean="0"/>
          </a:p>
          <a:p>
            <a:r>
              <a:rPr lang="en-US" sz="2200" dirty="0" smtClean="0"/>
              <a:t>Birth weight -   &lt; 2500gms LBW</a:t>
            </a:r>
            <a:endParaRPr lang="en-US" sz="2200" dirty="0" smtClean="0"/>
          </a:p>
          <a:p>
            <a:pPr lvl="4">
              <a:buNone/>
            </a:pPr>
            <a:r>
              <a:rPr lang="en-US" sz="2200" dirty="0" smtClean="0"/>
              <a:t>	 &lt; 1500gms VLBW</a:t>
            </a:r>
            <a:endParaRPr lang="en-US" sz="2200" dirty="0" smtClean="0"/>
          </a:p>
          <a:p>
            <a:pPr lvl="4">
              <a:buNone/>
            </a:pPr>
            <a:r>
              <a:rPr lang="en-US" sz="2200" dirty="0" smtClean="0"/>
              <a:t>	 &lt; 1000gms ELBW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Sensory stimulation to promote behavioral organization and physiological stability</a:t>
            </a:r>
            <a:endParaRPr lang="en-US" dirty="0" smtClean="0"/>
          </a:p>
          <a:p>
            <a:r>
              <a:rPr lang="en-US" dirty="0" smtClean="0"/>
              <a:t>Reduce active reinforcements of abnormal movement patterns and positions</a:t>
            </a:r>
            <a:endParaRPr lang="en-US" dirty="0" smtClean="0"/>
          </a:p>
          <a:p>
            <a:r>
              <a:rPr lang="en-US" dirty="0" smtClean="0"/>
              <a:t>Facilitate normal patterns of movement</a:t>
            </a:r>
            <a:endParaRPr lang="en-US" dirty="0" smtClean="0"/>
          </a:p>
          <a:p>
            <a:r>
              <a:rPr lang="en-US" dirty="0" smtClean="0"/>
              <a:t>promote appropriate feeding behaviors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Minimize contractures and deformities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Foster attachment to primary caregivers/parents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Support parental engagement and competency during critical course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Promote developmental progression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Follow up services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positioning</a:t>
            </a:r>
            <a:endParaRPr lang="en-US" dirty="0" smtClean="0"/>
          </a:p>
          <a:p>
            <a:r>
              <a:rPr lang="en-US" dirty="0" smtClean="0"/>
              <a:t>Graded </a:t>
            </a:r>
            <a:r>
              <a:rPr lang="en-US" dirty="0" err="1" smtClean="0"/>
              <a:t>sensorymotor</a:t>
            </a:r>
            <a:r>
              <a:rPr lang="en-US" dirty="0" smtClean="0"/>
              <a:t> intervention/ neurobehavioral activities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Oral motor activities/feeding, facilitation of sucking (pacifier)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Range of motion exercises with caution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Extremity splints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Containment</a:t>
            </a:r>
            <a:endParaRPr lang="en-US" dirty="0" smtClean="0"/>
          </a:p>
          <a:p>
            <a:r>
              <a:rPr lang="en-US" dirty="0" smtClean="0"/>
              <a:t>Kangaroo care &amp; alignment</a:t>
            </a:r>
            <a:endParaRPr lang="en-US" dirty="0" smtClean="0"/>
          </a:p>
          <a:p>
            <a:r>
              <a:rPr lang="en-US" dirty="0" smtClean="0"/>
              <a:t>Education of parents/ caregivers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Potential components of this high risk postural profile follows:</a:t>
            </a:r>
            <a:endParaRPr lang="en-US" dirty="0" smtClean="0"/>
          </a:p>
          <a:p>
            <a:r>
              <a:rPr lang="en-US" dirty="0" err="1" smtClean="0"/>
              <a:t>Hyperextended</a:t>
            </a:r>
            <a:r>
              <a:rPr lang="en-US" dirty="0" smtClean="0"/>
              <a:t> neck</a:t>
            </a:r>
            <a:endParaRPr lang="en-US" dirty="0" smtClean="0"/>
          </a:p>
          <a:p>
            <a:r>
              <a:rPr lang="en-US" dirty="0" smtClean="0"/>
              <a:t>Elevated shoulders with adducted scapula</a:t>
            </a:r>
            <a:endParaRPr lang="en-US" dirty="0" smtClean="0"/>
          </a:p>
          <a:p>
            <a:r>
              <a:rPr lang="en-US" dirty="0" smtClean="0"/>
              <a:t>Depressed midline arm movement (hand to mouth)</a:t>
            </a:r>
            <a:endParaRPr lang="en-US" dirty="0" smtClean="0"/>
          </a:p>
          <a:p>
            <a:r>
              <a:rPr lang="en-US" dirty="0" smtClean="0"/>
              <a:t>Excessively extended trunk</a:t>
            </a:r>
            <a:endParaRPr lang="en-US" dirty="0" smtClean="0"/>
          </a:p>
          <a:p>
            <a:r>
              <a:rPr lang="en-US" dirty="0" smtClean="0"/>
              <a:t>Immobile pelvis (anterior tilt)</a:t>
            </a:r>
            <a:endParaRPr lang="en-US" dirty="0" smtClean="0"/>
          </a:p>
          <a:p>
            <a:r>
              <a:rPr lang="en-US" dirty="0" smtClean="0"/>
              <a:t>Infrequent antigravity movement of legs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 tube placement contributes to the neck hyperextension posture who require mechanical ventilator</a:t>
            </a:r>
            <a:endParaRPr lang="en-US" dirty="0" smtClean="0"/>
          </a:p>
          <a:p>
            <a:r>
              <a:rPr lang="en-US" dirty="0" smtClean="0"/>
              <a:t>In some high risk infants, excessive postural stabilizing into neck hyperextension may contribute to sequential blocking of mobility in shoulder, pelvis and hip region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POSITIONING  </a:t>
            </a:r>
            <a:br>
              <a:rPr lang="en-US" dirty="0" smtClean="0"/>
            </a:br>
            <a:r>
              <a:rPr lang="en-US" dirty="0" smtClean="0"/>
              <a:t>SUPINE, PRONE &amp; SIDE 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Swaddling, nesting- boundaries </a:t>
            </a:r>
            <a:endParaRPr lang="en-US" dirty="0" smtClean="0"/>
          </a:p>
          <a:p>
            <a:r>
              <a:rPr lang="en-US" dirty="0" smtClean="0"/>
              <a:t>Stress reduction, state organization</a:t>
            </a:r>
            <a:endParaRPr lang="en-US" dirty="0" smtClean="0"/>
          </a:p>
          <a:p>
            <a:r>
              <a:rPr lang="en-US" dirty="0" smtClean="0"/>
              <a:t>Enhances flexor patterns, increase midline orientation, promote state organization</a:t>
            </a:r>
            <a:endParaRPr lang="en-US" dirty="0" smtClean="0"/>
          </a:p>
          <a:p>
            <a:r>
              <a:rPr lang="en-US" dirty="0" smtClean="0"/>
              <a:t>Proper weight shifts</a:t>
            </a:r>
            <a:endParaRPr lang="en-US" dirty="0" smtClean="0"/>
          </a:p>
          <a:p>
            <a:r>
              <a:rPr lang="en-US" dirty="0" smtClean="0"/>
              <a:t>Increase hand to mouth awareness</a:t>
            </a:r>
            <a:endParaRPr lang="en-US" dirty="0" smtClean="0"/>
          </a:p>
          <a:p>
            <a:r>
              <a:rPr lang="en-US" dirty="0" smtClean="0"/>
              <a:t>Inhibit jittery or disorganized movement</a:t>
            </a:r>
            <a:endParaRPr lang="en-US" dirty="0" smtClean="0"/>
          </a:p>
          <a:p>
            <a:r>
              <a:rPr lang="en-US" dirty="0" smtClean="0"/>
              <a:t>Prevention of skin degradation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SUPINE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838200" y="381000"/>
            <a:ext cx="68707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PRONE POSITIONING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838200" y="1447800"/>
            <a:ext cx="7696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838200" y="152400"/>
            <a:ext cx="67183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 LYING POSITION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838200" y="1385246"/>
            <a:ext cx="7696200" cy="5015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Birth weight of 1500g or less</a:t>
            </a:r>
            <a:endParaRPr lang="en-US" dirty="0" smtClean="0"/>
          </a:p>
          <a:p>
            <a:r>
              <a:rPr lang="en-US" dirty="0" smtClean="0"/>
              <a:t>Gestational age of 32 wks or less</a:t>
            </a:r>
            <a:endParaRPr lang="en-US" dirty="0" smtClean="0"/>
          </a:p>
          <a:p>
            <a:r>
              <a:rPr lang="en-US" dirty="0" smtClean="0"/>
              <a:t>Prenatal exposure to drugs or alcohol</a:t>
            </a:r>
            <a:endParaRPr lang="en-US" dirty="0" smtClean="0"/>
          </a:p>
          <a:p>
            <a:r>
              <a:rPr lang="en-US" dirty="0" smtClean="0"/>
              <a:t>Ventilator requirement for 36 hr or more</a:t>
            </a:r>
            <a:endParaRPr lang="en-US" dirty="0" smtClean="0"/>
          </a:p>
          <a:p>
            <a:r>
              <a:rPr lang="en-US" dirty="0" smtClean="0"/>
              <a:t>Muscle tone abnormality</a:t>
            </a:r>
            <a:endParaRPr lang="en-US" dirty="0" smtClean="0"/>
          </a:p>
          <a:p>
            <a:r>
              <a:rPr lang="en-US" dirty="0" smtClean="0"/>
              <a:t>Recurrent neonatal seizures</a:t>
            </a:r>
            <a:endParaRPr lang="en-US" dirty="0" smtClean="0"/>
          </a:p>
          <a:p>
            <a:r>
              <a:rPr lang="en-US" dirty="0" smtClean="0"/>
              <a:t>Feeding dysfunction</a:t>
            </a:r>
            <a:endParaRPr lang="en-US" dirty="0" smtClean="0"/>
          </a:p>
          <a:p>
            <a:r>
              <a:rPr lang="en-US" dirty="0" smtClean="0"/>
              <a:t>Symptomatic TORCH infection</a:t>
            </a:r>
            <a:endParaRPr lang="en-US" dirty="0" smtClean="0"/>
          </a:p>
          <a:p>
            <a:r>
              <a:rPr lang="en-US" dirty="0" smtClean="0"/>
              <a:t>Meningitis</a:t>
            </a:r>
            <a:endParaRPr lang="en-US" dirty="0" smtClean="0"/>
          </a:p>
          <a:p>
            <a:r>
              <a:rPr lang="en-US" dirty="0" smtClean="0"/>
              <a:t>Asphyxia with </a:t>
            </a:r>
            <a:r>
              <a:rPr lang="en-US" dirty="0" err="1" smtClean="0"/>
              <a:t>apgar</a:t>
            </a:r>
            <a:r>
              <a:rPr lang="en-US" dirty="0" smtClean="0"/>
              <a:t> &lt; 4  at 5 minutes</a:t>
            </a:r>
            <a:endParaRPr lang="en-US" dirty="0" smtClean="0"/>
          </a:p>
          <a:p>
            <a:r>
              <a:rPr lang="en-US" dirty="0" smtClean="0"/>
              <a:t>Multiple birth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81000" y="990600"/>
            <a:ext cx="41148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SWADDLING POSTURE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419600" y="685800"/>
            <a:ext cx="3886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68707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CONTAINMENT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828800"/>
            <a:ext cx="5334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provides comfort and sense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security.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Sustained even touch is readily accepted by fragile infants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Helps during handling, medical procedures &amp; nursing care.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5638800" y="1295400"/>
            <a:ext cx="3048000" cy="22098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0"/>
            <a:ext cx="29718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685800" y="152400"/>
            <a:ext cx="68707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CONTAINMENT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MOV00912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219200"/>
            <a:ext cx="7239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HAMMOCK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Activate trunk muscles</a:t>
            </a:r>
            <a:endParaRPr lang="en-US" dirty="0" smtClean="0"/>
          </a:p>
          <a:p>
            <a:r>
              <a:rPr lang="en-US" dirty="0" smtClean="0"/>
              <a:t>Facilitate head righting</a:t>
            </a:r>
            <a:endParaRPr lang="en-US" dirty="0" smtClean="0"/>
          </a:p>
          <a:p>
            <a:r>
              <a:rPr lang="en-US" dirty="0" smtClean="0"/>
              <a:t>Facilitate alertness</a:t>
            </a:r>
            <a:endParaRPr lang="en-US" dirty="0" smtClean="0"/>
          </a:p>
          <a:p>
            <a:r>
              <a:rPr lang="en-US" dirty="0" smtClean="0"/>
              <a:t>Facilitate vestibular system</a:t>
            </a:r>
            <a:endParaRPr lang="en-US" dirty="0" smtClean="0"/>
          </a:p>
          <a:p>
            <a:r>
              <a:rPr lang="en-US" dirty="0" smtClean="0"/>
              <a:t>Provide the perception of various positions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685800" y="152400"/>
            <a:ext cx="68707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HAMMOCK HANDLING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MOV00944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0100" y="1447800"/>
            <a:ext cx="75057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Feeding difficulties are common among LBW due to:</a:t>
            </a:r>
            <a:endParaRPr lang="en-US" dirty="0" smtClean="0"/>
          </a:p>
          <a:p>
            <a:r>
              <a:rPr lang="en-US" dirty="0" smtClean="0"/>
              <a:t>Neurological immaturity</a:t>
            </a:r>
            <a:endParaRPr lang="en-US" dirty="0" smtClean="0"/>
          </a:p>
          <a:p>
            <a:r>
              <a:rPr lang="en-US" dirty="0" smtClean="0"/>
              <a:t>depressed oral reflexes</a:t>
            </a:r>
            <a:endParaRPr lang="en-US" dirty="0" smtClean="0"/>
          </a:p>
          <a:p>
            <a:r>
              <a:rPr lang="en-US" dirty="0" smtClean="0"/>
              <a:t>prolonged use of an ET tube for mechanical ventilation or</a:t>
            </a:r>
            <a:endParaRPr lang="en-US" dirty="0" smtClean="0"/>
          </a:p>
          <a:p>
            <a:r>
              <a:rPr lang="en-US" dirty="0" smtClean="0"/>
              <a:t>insufficient postural tone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Other variables influencing feeding may include:</a:t>
            </a:r>
            <a:endParaRPr lang="en-US" dirty="0" smtClean="0"/>
          </a:p>
          <a:p>
            <a:r>
              <a:rPr lang="en-US" dirty="0" smtClean="0"/>
              <a:t>Decreased tongue mobility</a:t>
            </a:r>
            <a:endParaRPr lang="en-US" dirty="0" smtClean="0"/>
          </a:p>
          <a:p>
            <a:r>
              <a:rPr lang="en-US" dirty="0" smtClean="0"/>
              <a:t>Tongue thrusting</a:t>
            </a:r>
            <a:endParaRPr lang="en-US" dirty="0" smtClean="0"/>
          </a:p>
          <a:p>
            <a:r>
              <a:rPr lang="en-US" dirty="0" smtClean="0"/>
              <a:t>Depressed lip seal on nipple</a:t>
            </a:r>
            <a:endParaRPr lang="en-US" dirty="0" smtClean="0"/>
          </a:p>
          <a:p>
            <a:r>
              <a:rPr lang="en-US" dirty="0" smtClean="0"/>
              <a:t>Nasal regurgitation</a:t>
            </a:r>
            <a:endParaRPr lang="en-US" dirty="0" smtClean="0"/>
          </a:p>
          <a:p>
            <a:r>
              <a:rPr lang="en-US" dirty="0" smtClean="0"/>
              <a:t>Tactile hypersensitivity in the mouth</a:t>
            </a:r>
            <a:endParaRPr lang="en-US" dirty="0" smtClean="0"/>
          </a:p>
          <a:p>
            <a:r>
              <a:rPr lang="en-US" dirty="0" smtClean="0"/>
              <a:t>Inefficient and uncoordinated respiratory </a:t>
            </a:r>
            <a:r>
              <a:rPr lang="en-US" dirty="0" err="1" smtClean="0"/>
              <a:t>pattren</a:t>
            </a:r>
            <a:endParaRPr lang="en-US" dirty="0" smtClean="0"/>
          </a:p>
          <a:p>
            <a:r>
              <a:rPr lang="en-US" dirty="0" smtClean="0"/>
              <a:t>Hypertonic posturing of the neck and trunk in extension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Birth asphyxia</a:t>
            </a:r>
            <a:endParaRPr lang="en-US" dirty="0" smtClean="0"/>
          </a:p>
          <a:p>
            <a:r>
              <a:rPr lang="en-US" dirty="0" smtClean="0"/>
              <a:t>Respiratory distress syndrome</a:t>
            </a:r>
            <a:endParaRPr lang="en-US" dirty="0" smtClean="0"/>
          </a:p>
          <a:p>
            <a:r>
              <a:rPr lang="en-US" dirty="0" err="1" smtClean="0"/>
              <a:t>Meconium</a:t>
            </a:r>
            <a:r>
              <a:rPr lang="en-US" dirty="0" smtClean="0"/>
              <a:t> aspiration</a:t>
            </a:r>
            <a:endParaRPr lang="en-US" dirty="0" smtClean="0"/>
          </a:p>
          <a:p>
            <a:r>
              <a:rPr lang="en-US" dirty="0" err="1" smtClean="0"/>
              <a:t>Hyperbilirubinaemia</a:t>
            </a:r>
            <a:endParaRPr lang="en-US" dirty="0" smtClean="0"/>
          </a:p>
          <a:p>
            <a:r>
              <a:rPr lang="en-US" dirty="0" err="1" smtClean="0"/>
              <a:t>Erb</a:t>
            </a:r>
            <a:r>
              <a:rPr lang="en-US" dirty="0" smtClean="0"/>
              <a:t> palsy</a:t>
            </a:r>
            <a:endParaRPr lang="en-US" dirty="0" smtClean="0"/>
          </a:p>
          <a:p>
            <a:r>
              <a:rPr lang="en-US" dirty="0" smtClean="0"/>
              <a:t>Brachial plexus injury </a:t>
            </a:r>
            <a:endParaRPr lang="en-US" dirty="0" smtClean="0"/>
          </a:p>
          <a:p>
            <a:r>
              <a:rPr lang="en-US" dirty="0" smtClean="0"/>
              <a:t>CDH </a:t>
            </a:r>
            <a:endParaRPr lang="en-US" dirty="0" smtClean="0"/>
          </a:p>
          <a:p>
            <a:r>
              <a:rPr lang="en-US" dirty="0" smtClean="0"/>
              <a:t>CTEV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Motor signs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Three general high risk profiles are observed</a:t>
            </a:r>
            <a:endParaRPr lang="en-US" dirty="0" smtClean="0"/>
          </a:p>
          <a:p>
            <a:r>
              <a:rPr lang="en-US" dirty="0" smtClean="0"/>
              <a:t>1)movement abnormalities</a:t>
            </a:r>
            <a:endParaRPr lang="en-US" dirty="0" smtClean="0"/>
          </a:p>
          <a:p>
            <a:r>
              <a:rPr lang="en-US" dirty="0" smtClean="0"/>
              <a:t>2)related temperament/behavioral characteristics</a:t>
            </a:r>
            <a:endParaRPr lang="en-US" dirty="0" smtClean="0"/>
          </a:p>
          <a:p>
            <a:r>
              <a:rPr lang="en-US" dirty="0" smtClean="0"/>
              <a:t>3)interactional styles associated with motor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hypertonic infant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Predominant extensor posture and movement </a:t>
            </a:r>
            <a:endParaRPr lang="en-US" dirty="0" smtClean="0"/>
          </a:p>
          <a:p>
            <a:r>
              <a:rPr lang="en-US" dirty="0" smtClean="0"/>
              <a:t> tremulous or disorganized movement with poor midline orientation</a:t>
            </a:r>
            <a:endParaRPr lang="en-US" dirty="0" smtClean="0"/>
          </a:p>
          <a:p>
            <a:r>
              <a:rPr lang="en-US" dirty="0" smtClean="0"/>
              <a:t>Limited antigravity movement  into flexion</a:t>
            </a:r>
            <a:endParaRPr lang="en-US" dirty="0" smtClean="0"/>
          </a:p>
          <a:p>
            <a:r>
              <a:rPr lang="en-US" dirty="0" smtClean="0"/>
              <a:t>Visual tracking and feeding may be difficult</a:t>
            </a:r>
            <a:endParaRPr lang="en-US" dirty="0" smtClean="0"/>
          </a:p>
          <a:p>
            <a:r>
              <a:rPr lang="en-US" dirty="0" smtClean="0"/>
              <a:t>Increased tone with related decreased mobility in oral musculature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self quieting abilities</a:t>
            </a:r>
            <a:endParaRPr lang="en-US" dirty="0" smtClean="0"/>
          </a:p>
          <a:p>
            <a:r>
              <a:rPr lang="en-US" dirty="0" smtClean="0"/>
              <a:t>Express discomfort when given quick change in body position And when placed in any position for prolonged time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Hypotonic/ lethargic infant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excessively accommodates to the stimulation of the nursery environment</a:t>
            </a:r>
            <a:endParaRPr lang="en-US" dirty="0" smtClean="0"/>
          </a:p>
          <a:p>
            <a:r>
              <a:rPr lang="en-US" dirty="0" smtClean="0"/>
              <a:t>The cry is characteristically weak ,low volume, short duration and decreased respiratory  capacity</a:t>
            </a:r>
            <a:endParaRPr lang="en-US" dirty="0" smtClean="0"/>
          </a:p>
          <a:p>
            <a:r>
              <a:rPr lang="en-US" dirty="0" smtClean="0"/>
              <a:t>To compensate for low muscle tone when in the supine position, some preterm infants appears to push into extension against the surface of the mattress in search of stability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infants are exceedingly comfortable in any position and when held they easily mold themselves to the arm of the caregiver</a:t>
            </a:r>
            <a:endParaRPr lang="en-US" dirty="0" smtClean="0"/>
          </a:p>
          <a:p>
            <a:r>
              <a:rPr lang="en-US" dirty="0" smtClean="0"/>
              <a:t>Drowsy behavior limits spontaneous approach to the environment</a:t>
            </a:r>
            <a:endParaRPr lang="en-US" dirty="0" smtClean="0"/>
          </a:p>
          <a:p>
            <a:r>
              <a:rPr lang="en-US" dirty="0" smtClean="0"/>
              <a:t>Feeding behavior is commonly marked by fatigue, difficulty remaining awake, weak sucking and need for supplementation of caloric intake by </a:t>
            </a:r>
            <a:r>
              <a:rPr lang="en-US" dirty="0" err="1" smtClean="0"/>
              <a:t>gavage</a:t>
            </a:r>
            <a:endParaRPr lang="en-US" dirty="0" smtClean="0"/>
          </a:p>
          <a:p>
            <a:r>
              <a:rPr lang="en-US" dirty="0" smtClean="0"/>
              <a:t>The risk for sensory deprivation and failure to thrive is high for hypotonic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6423</Words>
  <Application>WPS Presentation</Application>
  <PresentationFormat>On-screen Show (4:3)</PresentationFormat>
  <Paragraphs>272</Paragraphs>
  <Slides>36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HIGH RISK INFANT</vt:lpstr>
      <vt:lpstr>HIGH RISK INFANT</vt:lpstr>
      <vt:lpstr>Biological risk</vt:lpstr>
      <vt:lpstr>PowerPoint 演示文稿</vt:lpstr>
      <vt:lpstr>Motor signs</vt:lpstr>
      <vt:lpstr>hypertonic infant</vt:lpstr>
      <vt:lpstr>PowerPoint 演示文稿</vt:lpstr>
      <vt:lpstr>Hypotonic/ lethargic infant</vt:lpstr>
      <vt:lpstr>PowerPoint 演示文稿</vt:lpstr>
      <vt:lpstr>Infant with fluctuating tone </vt:lpstr>
      <vt:lpstr>ATTENSION/ INTERACTION SIGN</vt:lpstr>
      <vt:lpstr>INDICATORS OF STABILITY</vt:lpstr>
      <vt:lpstr> INDICATORS OF STRESS</vt:lpstr>
      <vt:lpstr>MOTOR INDICATORES OF STRESS</vt:lpstr>
      <vt:lpstr>EVALUATION OF INFANT</vt:lpstr>
      <vt:lpstr>Neurological Assessment</vt:lpstr>
      <vt:lpstr>Musculoskeletal Examination</vt:lpstr>
      <vt:lpstr>Physical examination</vt:lpstr>
      <vt:lpstr>Oral Motor Examination</vt:lpstr>
      <vt:lpstr>GOALS</vt:lpstr>
      <vt:lpstr>GOALS</vt:lpstr>
      <vt:lpstr>INTERVENTION</vt:lpstr>
      <vt:lpstr>INTERVENTION</vt:lpstr>
      <vt:lpstr>POSITIONING</vt:lpstr>
      <vt:lpstr>PowerPoint 演示文稿</vt:lpstr>
      <vt:lpstr>POSITIONING   SUPINE, PRONE &amp; SIDE LYING</vt:lpstr>
      <vt:lpstr>SUPINE POSITIONING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HAMMOCK HANDLING</vt:lpstr>
      <vt:lpstr>PowerPoint 演示文稿</vt:lpstr>
      <vt:lpstr>Feeding difficulty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Roshni Shah</dc:creator>
  <cp:lastModifiedBy>ACER</cp:lastModifiedBy>
  <cp:revision>100</cp:revision>
  <dcterms:created xsi:type="dcterms:W3CDTF">2010-09-30T16:47:00Z</dcterms:created>
  <dcterms:modified xsi:type="dcterms:W3CDTF">2020-08-14T04:51:21Z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