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8/27/2020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8/27/2020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8/27/2020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8/27/2020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8/27/2020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8/27/2020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905000"/>
          </a:xfrm>
        </p:spPr>
        <p:style>
          <a:lnRef idx="1">
            <a:schemeClr val="dk1"/>
          </a:lnRef>
          <a:fillRef idx="2">
            <a:schemeClr val="dk1"/>
          </a:fillRef>
          <a:effectRef idx="1">
            <a:schemeClr val="dk1"/>
          </a:effectRef>
          <a:fontRef idx="minor">
            <a:schemeClr val="dk1"/>
          </a:fontRef>
        </p:style>
        <p:txBody>
          <a:bodyPr>
            <a:noAutofit/>
          </a:bodyPr>
          <a:lstStyle/>
          <a:p>
            <a:pPr algn="ctr"/>
            <a:r>
              <a:rPr lang="en-US" sz="6000" dirty="0" smtClean="0">
                <a:solidFill>
                  <a:srgbClr val="002060"/>
                </a:solidFill>
              </a:rPr>
              <a:t>Strategic HR Planning</a:t>
            </a:r>
            <a:endParaRPr lang="en-US" sz="6000" dirty="0">
              <a:solidFill>
                <a:srgbClr val="002060"/>
              </a:solidFill>
            </a:endParaRPr>
          </a:p>
        </p:txBody>
      </p:sp>
      <p:sp>
        <p:nvSpPr>
          <p:cNvPr id="3" name="Subtitle 2"/>
          <p:cNvSpPr>
            <a:spLocks noGrp="1"/>
          </p:cNvSpPr>
          <p:nvPr>
            <p:ph type="subTitle" idx="1"/>
          </p:nvPr>
        </p:nvSpPr>
        <p:spPr>
          <a:xfrm>
            <a:off x="5257800" y="5334000"/>
            <a:ext cx="3505200" cy="1371600"/>
          </a:xfrm>
        </p:spPr>
        <p:txBody>
          <a:bodyPr>
            <a:normAutofit fontScale="85000" lnSpcReduction="20000"/>
          </a:bodyPr>
          <a:lstStyle/>
          <a:p>
            <a:r>
              <a:rPr lang="en-US" dirty="0" smtClean="0">
                <a:solidFill>
                  <a:srgbClr val="FF0000"/>
                </a:solidFill>
              </a:rPr>
              <a:t>Presented by : </a:t>
            </a:r>
          </a:p>
          <a:p>
            <a:r>
              <a:rPr lang="en-US" dirty="0" smtClean="0">
                <a:solidFill>
                  <a:srgbClr val="FF0000"/>
                </a:solidFill>
              </a:rPr>
              <a:t>Khan </a:t>
            </a:r>
            <a:r>
              <a:rPr lang="en-US" dirty="0" err="1" smtClean="0">
                <a:solidFill>
                  <a:srgbClr val="FF0000"/>
                </a:solidFill>
              </a:rPr>
              <a:t>Shabana</a:t>
            </a:r>
            <a:r>
              <a:rPr lang="en-US" dirty="0" smtClean="0">
                <a:solidFill>
                  <a:srgbClr val="FF0000"/>
                </a:solidFill>
              </a:rPr>
              <a:t> </a:t>
            </a:r>
            <a:r>
              <a:rPr lang="en-US" dirty="0" err="1" smtClean="0">
                <a:solidFill>
                  <a:srgbClr val="FF0000"/>
                </a:solidFill>
              </a:rPr>
              <a:t>Parveen</a:t>
            </a:r>
            <a:endParaRPr lang="en-US" dirty="0" smtClean="0">
              <a:solidFill>
                <a:srgbClr val="FF0000"/>
              </a:solidFill>
            </a:endParaRPr>
          </a:p>
          <a:p>
            <a:r>
              <a:rPr lang="en-US" dirty="0" smtClean="0">
                <a:solidFill>
                  <a:srgbClr val="FF0000"/>
                </a:solidFill>
              </a:rPr>
              <a:t>Asst. Professor</a:t>
            </a:r>
          </a:p>
          <a:p>
            <a:r>
              <a:rPr lang="en-US" dirty="0" smtClean="0">
                <a:solidFill>
                  <a:srgbClr val="FF0000"/>
                </a:solidFill>
              </a:rPr>
              <a:t>Subject: Strategic Management</a:t>
            </a:r>
            <a:endParaRPr lang="en-US" dirty="0" smtClean="0">
              <a:solidFill>
                <a:srgbClr val="FF0000"/>
              </a:solidFill>
            </a:endParaRPr>
          </a:p>
          <a:p>
            <a:r>
              <a:rPr lang="en-US" dirty="0" smtClean="0">
                <a:solidFill>
                  <a:srgbClr val="FF0000"/>
                </a:solidFill>
              </a:rPr>
              <a:t>Dept. Of Management</a:t>
            </a:r>
            <a:endParaRPr lang="en-US" dirty="0">
              <a:solidFill>
                <a:srgbClr val="FF0000"/>
              </a:solidFill>
            </a:endParaRPr>
          </a:p>
        </p:txBody>
      </p:sp>
      <p:pic>
        <p:nvPicPr>
          <p:cNvPr id="4" name="Picture 7" descr="MCj02330260000[1]"/>
          <p:cNvPicPr>
            <a:picLocks noChangeAspect="1" noChangeArrowheads="1"/>
          </p:cNvPicPr>
          <p:nvPr/>
        </p:nvPicPr>
        <p:blipFill>
          <a:blip r:embed="rId2"/>
          <a:srcRect/>
          <a:stretch>
            <a:fillRect/>
          </a:stretch>
        </p:blipFill>
        <p:spPr bwMode="auto">
          <a:xfrm>
            <a:off x="3352800" y="152400"/>
            <a:ext cx="3429000" cy="2971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Developing HR strategies to support organizational strategies</a:t>
            </a:r>
            <a:endParaRPr lang="en-US" dirty="0"/>
          </a:p>
        </p:txBody>
      </p:sp>
      <p:sp>
        <p:nvSpPr>
          <p:cNvPr id="3" name="Content Placeholder 2"/>
          <p:cNvSpPr>
            <a:spLocks noGrp="1"/>
          </p:cNvSpPr>
          <p:nvPr>
            <p:ph sz="quarter" idx="1"/>
          </p:nvPr>
        </p:nvSpPr>
        <p:spPr/>
        <p:txBody>
          <a:bodyPr/>
          <a:lstStyle/>
          <a:p>
            <a:pPr fontAlgn="base">
              <a:buNone/>
            </a:pPr>
            <a:r>
              <a:rPr lang="en-US" dirty="0" smtClean="0"/>
              <a:t>There are five HR strategies for meeting your organization's needs in the future:</a:t>
            </a:r>
          </a:p>
          <a:p>
            <a:pPr lvl="0" fontAlgn="base"/>
            <a:r>
              <a:rPr lang="en-US" dirty="0" smtClean="0"/>
              <a:t>Restructuring strategies</a:t>
            </a:r>
          </a:p>
          <a:p>
            <a:pPr lvl="0" fontAlgn="base"/>
            <a:r>
              <a:rPr lang="en-US" dirty="0" smtClean="0"/>
              <a:t>Training and development strategies</a:t>
            </a:r>
          </a:p>
          <a:p>
            <a:pPr lvl="0" fontAlgn="base"/>
            <a:r>
              <a:rPr lang="en-US" dirty="0" smtClean="0"/>
              <a:t>Recruitment strategies</a:t>
            </a:r>
          </a:p>
          <a:p>
            <a:pPr lvl="0" fontAlgn="base"/>
            <a:r>
              <a:rPr lang="en-US" dirty="0" smtClean="0"/>
              <a:t>Outsourcing strategies</a:t>
            </a:r>
          </a:p>
          <a:p>
            <a:pPr lvl="0" fontAlgn="base"/>
            <a:r>
              <a:rPr lang="en-US" dirty="0" smtClean="0"/>
              <a:t>Collaboration strategies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1. Restructuring strategies</a:t>
            </a:r>
            <a:endParaRPr lang="en-US" dirty="0"/>
          </a:p>
        </p:txBody>
      </p:sp>
      <p:sp>
        <p:nvSpPr>
          <p:cNvPr id="3" name="Content Placeholder 2"/>
          <p:cNvSpPr>
            <a:spLocks noGrp="1"/>
          </p:cNvSpPr>
          <p:nvPr>
            <p:ph sz="quarter" idx="1"/>
          </p:nvPr>
        </p:nvSpPr>
        <p:spPr>
          <a:xfrm>
            <a:off x="457200" y="1143000"/>
            <a:ext cx="7696200" cy="5638800"/>
          </a:xfrm>
        </p:spPr>
        <p:txBody>
          <a:bodyPr>
            <a:noAutofit/>
          </a:bodyPr>
          <a:lstStyle/>
          <a:p>
            <a:pPr lvl="0" algn="just"/>
            <a:r>
              <a:rPr lang="en-US" sz="1800" dirty="0" smtClean="0"/>
              <a:t>Reducing staff either by termination or attrition</a:t>
            </a:r>
          </a:p>
          <a:p>
            <a:pPr lvl="0" algn="just"/>
            <a:r>
              <a:rPr lang="en-US" sz="1800" dirty="0" smtClean="0"/>
              <a:t>Regrouping tasks to create well designed jobs</a:t>
            </a:r>
          </a:p>
          <a:p>
            <a:pPr lvl="0" algn="just"/>
            <a:r>
              <a:rPr lang="en-US" sz="1800" dirty="0" smtClean="0"/>
              <a:t>Reorganizing work units to be more efficient</a:t>
            </a:r>
          </a:p>
          <a:p>
            <a:pPr algn="just"/>
            <a:r>
              <a:rPr lang="en-US" sz="1800" b="1" dirty="0" smtClean="0"/>
              <a:t>Attrition</a:t>
            </a:r>
            <a:r>
              <a:rPr lang="en-US" sz="1800" dirty="0" smtClean="0"/>
              <a:t> - Not replacing employees when they leave - is another way to reduce staff. The viability of this option depends on how urgently you need to reduce staff. It will mean that jobs performed in the organization will have to be reorganized so that essential work of the departing employee is covered. Careful assessment of the reorganized workloads of remaining employees should include an analysis of whether or not their new workloads will result in improved outcomes.</a:t>
            </a:r>
          </a:p>
          <a:p>
            <a:pPr algn="just"/>
            <a:r>
              <a:rPr lang="en-US" sz="1800" dirty="0" smtClean="0"/>
              <a:t>Sometimes existing workers may be willing to voluntarily reduce their hours, especially if the situation is temporary. Job sharing may be another option. The key to success is to ensure that employees are satisfied with the arrangement, that they confirm agreement to the new arrangement in writing, and that it meets the needs of the employer. Excellent communication is a prerequisite for success.</a:t>
            </a:r>
          </a:p>
          <a:p>
            <a:pPr algn="just"/>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2. Training and development strategies</a:t>
            </a:r>
            <a:endParaRPr lang="en-US" dirty="0"/>
          </a:p>
        </p:txBody>
      </p:sp>
      <p:sp>
        <p:nvSpPr>
          <p:cNvPr id="3" name="Content Placeholder 2"/>
          <p:cNvSpPr>
            <a:spLocks noGrp="1"/>
          </p:cNvSpPr>
          <p:nvPr>
            <p:ph sz="quarter" idx="1"/>
          </p:nvPr>
        </p:nvSpPr>
        <p:spPr/>
        <p:txBody>
          <a:bodyPr/>
          <a:lstStyle/>
          <a:p>
            <a:pPr lvl="0" algn="just"/>
            <a:r>
              <a:rPr lang="en-US" dirty="0" smtClean="0"/>
              <a:t>Providing staff with training to take on new roles</a:t>
            </a:r>
          </a:p>
          <a:p>
            <a:pPr algn="just"/>
            <a:r>
              <a:rPr lang="en-US" dirty="0" smtClean="0"/>
              <a:t>Providing current staff with development opportunities to prepare them for future jobs in your organization</a:t>
            </a:r>
            <a:endParaRPr lang="en-US" dirty="0"/>
          </a:p>
        </p:txBody>
      </p:sp>
      <p:graphicFrame>
        <p:nvGraphicFramePr>
          <p:cNvPr id="5121" name="Object 1"/>
          <p:cNvGraphicFramePr>
            <a:graphicFrameLocks noChangeAspect="1"/>
          </p:cNvGraphicFramePr>
          <p:nvPr/>
        </p:nvGraphicFramePr>
        <p:xfrm>
          <a:off x="3124200" y="3276600"/>
          <a:ext cx="3276600" cy="3276600"/>
        </p:xfrm>
        <a:graphic>
          <a:graphicData uri="http://schemas.openxmlformats.org/presentationml/2006/ole">
            <p:oleObj spid="_x0000_s5121" name="Clip" r:id="rId3" imgW="4054320" imgH="3549240" progId="">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3. Recruitment strategies</a:t>
            </a:r>
            <a:endParaRPr lang="en-US" dirty="0"/>
          </a:p>
        </p:txBody>
      </p:sp>
      <p:sp>
        <p:nvSpPr>
          <p:cNvPr id="3" name="Content Placeholder 2"/>
          <p:cNvSpPr>
            <a:spLocks noGrp="1"/>
          </p:cNvSpPr>
          <p:nvPr>
            <p:ph sz="quarter" idx="1"/>
          </p:nvPr>
        </p:nvSpPr>
        <p:spPr>
          <a:xfrm>
            <a:off x="457200" y="1219200"/>
            <a:ext cx="7772400" cy="5254752"/>
          </a:xfrm>
        </p:spPr>
        <p:txBody>
          <a:bodyPr>
            <a:normAutofit lnSpcReduction="10000"/>
          </a:bodyPr>
          <a:lstStyle/>
          <a:p>
            <a:pPr lvl="0" algn="just"/>
            <a:r>
              <a:rPr lang="en-US" dirty="0" smtClean="0"/>
              <a:t>Recruiting new staff with the skill and abilities that your organization will need in the future</a:t>
            </a:r>
          </a:p>
          <a:p>
            <a:pPr lvl="0" algn="just"/>
            <a:r>
              <a:rPr lang="en-US" dirty="0" smtClean="0"/>
              <a:t>Considering all the available options for strategically promoting job openings and encouraging suitable candidates to apply</a:t>
            </a:r>
          </a:p>
          <a:p>
            <a:pPr algn="just"/>
            <a:r>
              <a:rPr lang="en-US" dirty="0" smtClean="0"/>
              <a:t>For strategic HR planning, each time you recruit you should be looking at the requirements from a strategic perspective. Perhaps your organization has a need for a new fundraiser right now to plan special events as part of your fund raising plan. However, if your organization is considering moving from fund raising through special events to planned giving, your recruitment strategy should be to find someone who can do both to align with the change that you plan for the future.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4. Outsourcing strategies</a:t>
            </a:r>
            <a:endParaRPr lang="en-US" dirty="0"/>
          </a:p>
        </p:txBody>
      </p:sp>
      <p:sp>
        <p:nvSpPr>
          <p:cNvPr id="3" name="Content Placeholder 2"/>
          <p:cNvSpPr>
            <a:spLocks noGrp="1"/>
          </p:cNvSpPr>
          <p:nvPr>
            <p:ph sz="quarter" idx="1"/>
          </p:nvPr>
        </p:nvSpPr>
        <p:spPr>
          <a:xfrm>
            <a:off x="457200" y="1066800"/>
            <a:ext cx="7467600" cy="5407152"/>
          </a:xfrm>
        </p:spPr>
        <p:txBody>
          <a:bodyPr>
            <a:normAutofit fontScale="92500"/>
          </a:bodyPr>
          <a:lstStyle/>
          <a:p>
            <a:pPr lvl="0" algn="just"/>
            <a:r>
              <a:rPr lang="en-US" dirty="0" smtClean="0"/>
              <a:t>Using external individuals or organizations to do some tasks.</a:t>
            </a:r>
          </a:p>
          <a:p>
            <a:pPr algn="just"/>
            <a:r>
              <a:rPr lang="en-US" dirty="0" smtClean="0"/>
              <a:t>Many organizations look outside their own staff pool and contract for certain skills. This is particularly helpful for accomplishing specific, specialized tasks that don't require ongoing full-time work.</a:t>
            </a:r>
          </a:p>
          <a:p>
            <a:pPr algn="just"/>
            <a:r>
              <a:rPr lang="en-US" dirty="0" smtClean="0"/>
              <a:t>Some organizations outsource HR activities, project work or bookkeeping. For example, payroll may be done by an external organization rather than a staff person, a short term project may be done using a consultant, or specific expertise such as legal advice may be purchase from an outside source.</a:t>
            </a:r>
          </a:p>
          <a:p>
            <a:pPr algn="just"/>
            <a:r>
              <a:rPr lang="en-US" dirty="0" smtClean="0"/>
              <a:t>Each outsourcing decision has implications for meeting the organization's goals and should therefore be carefully assessed.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5. Collaboration strategies</a:t>
            </a:r>
            <a:endParaRPr lang="en-US" dirty="0"/>
          </a:p>
        </p:txBody>
      </p:sp>
      <p:sp>
        <p:nvSpPr>
          <p:cNvPr id="3" name="Content Placeholder 2"/>
          <p:cNvSpPr>
            <a:spLocks noGrp="1"/>
          </p:cNvSpPr>
          <p:nvPr>
            <p:ph sz="quarter" idx="1"/>
          </p:nvPr>
        </p:nvSpPr>
        <p:spPr>
          <a:xfrm>
            <a:off x="457200" y="1143000"/>
            <a:ext cx="7772400" cy="5330952"/>
          </a:xfrm>
        </p:spPr>
        <p:txBody>
          <a:bodyPr>
            <a:normAutofit fontScale="92500"/>
          </a:bodyPr>
          <a:lstStyle/>
          <a:p>
            <a:pPr algn="just"/>
            <a:r>
              <a:rPr lang="en-US" dirty="0" smtClean="0"/>
              <a:t>Finally, the strategic HR planning process may lead to indirect strategies that go beyond your organization. By collaborating with other organizations you may have better success at dealing with a shortage of certain skills.</a:t>
            </a:r>
          </a:p>
          <a:p>
            <a:pPr algn="just">
              <a:buNone/>
            </a:pPr>
            <a:r>
              <a:rPr lang="en-US" dirty="0" smtClean="0"/>
              <a:t>Types of collaboration could include:</a:t>
            </a:r>
          </a:p>
          <a:p>
            <a:pPr lvl="0" algn="just"/>
            <a:r>
              <a:rPr lang="en-US" dirty="0" smtClean="0"/>
              <a:t>Working together to influence the types of courses offered by educational institutions</a:t>
            </a:r>
          </a:p>
          <a:p>
            <a:pPr lvl="0" algn="just"/>
            <a:r>
              <a:rPr lang="en-US" dirty="0" smtClean="0"/>
              <a:t>Working with other organizations to prepare future leaders by sharing in the development of promising individuals</a:t>
            </a:r>
          </a:p>
          <a:p>
            <a:pPr lvl="0" algn="just"/>
            <a:r>
              <a:rPr lang="en-US" dirty="0" smtClean="0"/>
              <a:t>Sharing the costs of training for groups of employees</a:t>
            </a:r>
          </a:p>
          <a:p>
            <a:pPr algn="just"/>
            <a:r>
              <a:rPr lang="en-US" dirty="0" smtClean="0"/>
              <a:t>Allowing employees to visit other organizations to gain skills and insight.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Implementing the strategic HR plan</a:t>
            </a:r>
            <a:endParaRPr lang="en-US" dirty="0"/>
          </a:p>
        </p:txBody>
      </p:sp>
      <p:sp>
        <p:nvSpPr>
          <p:cNvPr id="3" name="Content Placeholder 2"/>
          <p:cNvSpPr>
            <a:spLocks noGrp="1"/>
          </p:cNvSpPr>
          <p:nvPr>
            <p:ph sz="quarter" idx="1"/>
          </p:nvPr>
        </p:nvSpPr>
        <p:spPr/>
        <p:txBody>
          <a:bodyPr/>
          <a:lstStyle/>
          <a:p>
            <a:pPr algn="just">
              <a:buNone/>
            </a:pPr>
            <a:endParaRPr lang="en-US" dirty="0" smtClean="0"/>
          </a:p>
          <a:p>
            <a:pPr algn="just"/>
            <a:r>
              <a:rPr lang="en-US" dirty="0" smtClean="0"/>
              <a:t>Once the HR strategic plan is complete the next step is to implement it:</a:t>
            </a:r>
          </a:p>
          <a:p>
            <a:pPr algn="just">
              <a:buNone/>
            </a:pPr>
            <a:endParaRPr lang="en-US" dirty="0" smtClean="0"/>
          </a:p>
          <a:p>
            <a:pPr algn="just">
              <a:buNone/>
            </a:pPr>
            <a:r>
              <a:rPr lang="en-US" b="1" u="sng" dirty="0" smtClean="0"/>
              <a:t>Agreement with the plan</a:t>
            </a:r>
            <a:endParaRPr lang="en-US" dirty="0" smtClean="0"/>
          </a:p>
          <a:p>
            <a:pPr algn="just"/>
            <a:r>
              <a:rPr lang="en-US" dirty="0" smtClean="0"/>
              <a:t>Ensure that the board chair, CEO and senior managers agree with the strategic HR plan. It may seem like redundant step if everyone has been involved all the way along but it's always good to get final confirmation.</a:t>
            </a:r>
            <a:endParaRPr lang="en-US" dirty="0"/>
          </a:p>
        </p:txBody>
      </p:sp>
      <p:pic>
        <p:nvPicPr>
          <p:cNvPr id="5" name="Picture 4" descr="MCj01978010000[1]"/>
          <p:cNvPicPr>
            <a:picLocks noChangeAspect="1" noChangeArrowheads="1"/>
          </p:cNvPicPr>
          <p:nvPr/>
        </p:nvPicPr>
        <p:blipFill>
          <a:blip r:embed="rId2"/>
          <a:srcRect/>
          <a:stretch>
            <a:fillRect/>
          </a:stretch>
        </p:blipFill>
        <p:spPr>
          <a:xfrm>
            <a:off x="7391400" y="0"/>
            <a:ext cx="1828800" cy="193164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Communication</a:t>
            </a:r>
            <a:endParaRPr lang="en-US" dirty="0"/>
          </a:p>
        </p:txBody>
      </p:sp>
      <p:sp>
        <p:nvSpPr>
          <p:cNvPr id="3" name="Content Placeholder 2"/>
          <p:cNvSpPr>
            <a:spLocks noGrp="1"/>
          </p:cNvSpPr>
          <p:nvPr>
            <p:ph sz="quarter" idx="1"/>
          </p:nvPr>
        </p:nvSpPr>
        <p:spPr>
          <a:xfrm>
            <a:off x="457200" y="990600"/>
            <a:ext cx="7772400" cy="5483352"/>
          </a:xfrm>
        </p:spPr>
        <p:txBody>
          <a:bodyPr>
            <a:normAutofit fontScale="92500" lnSpcReduction="20000"/>
          </a:bodyPr>
          <a:lstStyle/>
          <a:p>
            <a:pPr algn="just">
              <a:buNone/>
            </a:pPr>
            <a:r>
              <a:rPr lang="en-US" dirty="0" smtClean="0"/>
              <a:t>The strategic HR plan needs to be communicated throughout the organization. Your communication should include:</a:t>
            </a:r>
          </a:p>
          <a:p>
            <a:pPr lvl="0" algn="just"/>
            <a:r>
              <a:rPr lang="en-US" dirty="0" smtClean="0"/>
              <a:t>How the plan ties to the organization's overall strategic plan</a:t>
            </a:r>
          </a:p>
          <a:p>
            <a:pPr lvl="0" algn="just"/>
            <a:r>
              <a:rPr lang="en-US" dirty="0" smtClean="0"/>
              <a:t>What changes in HR management policies, practices, and activities will be made to support the strategic plan</a:t>
            </a:r>
          </a:p>
          <a:p>
            <a:pPr lvl="0" algn="just"/>
            <a:r>
              <a:rPr lang="en-US" dirty="0" smtClean="0"/>
              <a:t>How any changes in HR management will impact on staff including a timeframe if appropriate</a:t>
            </a:r>
          </a:p>
          <a:p>
            <a:pPr lvl="0" algn="just"/>
            <a:r>
              <a:rPr lang="en-US" dirty="0" smtClean="0"/>
              <a:t>How each individual member of staff can contribute to the plan</a:t>
            </a:r>
          </a:p>
          <a:p>
            <a:pPr lvl="0" algn="just"/>
            <a:r>
              <a:rPr lang="en-US" dirty="0" smtClean="0"/>
              <a:t>How staff will be supported through any changes</a:t>
            </a:r>
          </a:p>
          <a:p>
            <a:pPr lvl="0" algn="just"/>
            <a:r>
              <a:rPr lang="en-US" dirty="0" smtClean="0"/>
              <a:t>How the organization will be different in the future</a:t>
            </a:r>
          </a:p>
          <a:p>
            <a:pPr algn="just"/>
            <a:r>
              <a:rPr lang="en-US" dirty="0" smtClean="0"/>
              <a:t>It is impossible to communicate too much (but all too easy to communicate too little), especially when changes involve people. However, the amount of detail should vary depending upon the audience.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Legislation and mandate</a:t>
            </a:r>
            <a:endParaRPr lang="en-US" dirty="0"/>
          </a:p>
        </p:txBody>
      </p:sp>
      <p:sp>
        <p:nvSpPr>
          <p:cNvPr id="3" name="Content Placeholder 2"/>
          <p:cNvSpPr>
            <a:spLocks noGrp="1"/>
          </p:cNvSpPr>
          <p:nvPr>
            <p:ph sz="quarter" idx="1"/>
          </p:nvPr>
        </p:nvSpPr>
        <p:spPr/>
        <p:txBody>
          <a:bodyPr/>
          <a:lstStyle/>
          <a:p>
            <a:pPr algn="just"/>
            <a:r>
              <a:rPr lang="en-US" dirty="0" smtClean="0"/>
              <a:t>Ensure that the actions you are considering are compliant with existing laws, regulations and the constitution and bylaws of your organization.</a:t>
            </a:r>
            <a:endParaRPr lang="en-US" dirty="0"/>
          </a:p>
        </p:txBody>
      </p:sp>
      <p:graphicFrame>
        <p:nvGraphicFramePr>
          <p:cNvPr id="29698" name="Object 2"/>
          <p:cNvGraphicFramePr>
            <a:graphicFrameLocks noChangeAspect="1"/>
          </p:cNvGraphicFramePr>
          <p:nvPr/>
        </p:nvGraphicFramePr>
        <p:xfrm>
          <a:off x="2941637" y="3011487"/>
          <a:ext cx="3001963" cy="3541713"/>
        </p:xfrm>
        <a:graphic>
          <a:graphicData uri="http://schemas.openxmlformats.org/presentationml/2006/ole">
            <p:oleObj spid="_x0000_s29698" name="Clip" r:id="rId3" imgW="2095200" imgH="3168360" progId="">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Organizational needs</a:t>
            </a:r>
            <a:endParaRPr lang="en-US" dirty="0"/>
          </a:p>
        </p:txBody>
      </p:sp>
      <p:sp>
        <p:nvSpPr>
          <p:cNvPr id="3" name="Content Placeholder 2"/>
          <p:cNvSpPr>
            <a:spLocks noGrp="1"/>
          </p:cNvSpPr>
          <p:nvPr>
            <p:ph sz="quarter" idx="1"/>
          </p:nvPr>
        </p:nvSpPr>
        <p:spPr/>
        <p:txBody>
          <a:bodyPr/>
          <a:lstStyle/>
          <a:p>
            <a:pPr algn="just"/>
            <a:r>
              <a:rPr lang="en-US" dirty="0" smtClean="0"/>
              <a:t>Whether you are increasing or reducing the number of employees, there are implications for space and equipment, and on existing resources such as payroll and benefit plans.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sz="quarter" idx="1"/>
          </p:nvPr>
        </p:nvSpPr>
        <p:spPr/>
        <p:txBody>
          <a:bodyPr/>
          <a:lstStyle/>
          <a:p>
            <a:pPr algn="just">
              <a:buNone/>
            </a:pPr>
            <a:r>
              <a:rPr lang="en-US" dirty="0" smtClean="0"/>
              <a:t>Strategic HR planning is an important component of strategic HR management. It links HR management directly to the strategic plan of your organization. Most mid- to large sized organizations have a strategic plan that guides them in successfully meeting their missions. Organizations routinely complete financial plans to ensure they achieve organizational goals and while workforce plans are not as common, they are just as important.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Evaluation</a:t>
            </a:r>
            <a:endParaRPr lang="en-US" dirty="0"/>
          </a:p>
        </p:txBody>
      </p:sp>
      <p:sp>
        <p:nvSpPr>
          <p:cNvPr id="3" name="Content Placeholder 2"/>
          <p:cNvSpPr>
            <a:spLocks noGrp="1"/>
          </p:cNvSpPr>
          <p:nvPr>
            <p:ph sz="quarter" idx="1"/>
          </p:nvPr>
        </p:nvSpPr>
        <p:spPr/>
        <p:txBody>
          <a:bodyPr/>
          <a:lstStyle/>
          <a:p>
            <a:pPr algn="just"/>
            <a:r>
              <a:rPr lang="en-US" dirty="0" smtClean="0"/>
              <a:t>HR plans need to be updated on a regular basis. You will need to establish the information necessary to evaluate the success of the new plan. Benchmarks need to be selected and measured over time to determine if the plan is successful in achieving the desired objectives.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dirty="0" smtClean="0"/>
              <a:t>Evidence Base Literature</a:t>
            </a:r>
            <a:endParaRPr lang="en-US" dirty="0"/>
          </a:p>
        </p:txBody>
      </p:sp>
      <p:graphicFrame>
        <p:nvGraphicFramePr>
          <p:cNvPr id="4" name="Content Placeholder 3"/>
          <p:cNvGraphicFramePr>
            <a:graphicFrameLocks noGrp="1"/>
          </p:cNvGraphicFramePr>
          <p:nvPr>
            <p:ph sz="quarter" idx="1"/>
          </p:nvPr>
        </p:nvGraphicFramePr>
        <p:xfrm>
          <a:off x="457200" y="914401"/>
          <a:ext cx="8305801" cy="5742236"/>
        </p:xfrm>
        <a:graphic>
          <a:graphicData uri="http://schemas.openxmlformats.org/drawingml/2006/table">
            <a:tbl>
              <a:tblPr firstRow="1" bandRow="1">
                <a:tableStyleId>{5C22544A-7EE6-4342-B048-85BDC9FD1C3A}</a:tableStyleId>
              </a:tblPr>
              <a:tblGrid>
                <a:gridCol w="1676400"/>
                <a:gridCol w="990600"/>
                <a:gridCol w="990600"/>
                <a:gridCol w="1465605"/>
                <a:gridCol w="1241989"/>
                <a:gridCol w="1940607"/>
              </a:tblGrid>
              <a:tr h="612843">
                <a:tc>
                  <a:txBody>
                    <a:bodyPr/>
                    <a:lstStyle/>
                    <a:p>
                      <a:r>
                        <a:rPr lang="en-US" dirty="0" smtClean="0"/>
                        <a:t>PICO</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c>
                  <a:txBody>
                    <a:bodyPr/>
                    <a:lstStyle/>
                    <a:p>
                      <a:r>
                        <a:rPr lang="en-US" dirty="0" smtClean="0"/>
                        <a:t>OBJECTIVE</a:t>
                      </a:r>
                      <a:endParaRPr lang="en-US" dirty="0"/>
                    </a:p>
                  </a:txBody>
                  <a:tcPr/>
                </a:tc>
                <a:tc>
                  <a:txBody>
                    <a:bodyPr/>
                    <a:lstStyle/>
                    <a:p>
                      <a:r>
                        <a:rPr lang="en-US" dirty="0" smtClean="0"/>
                        <a:t>RESULT </a:t>
                      </a:r>
                      <a:endParaRPr lang="en-US" dirty="0"/>
                    </a:p>
                  </a:txBody>
                  <a:tcPr/>
                </a:tc>
                <a:tc>
                  <a:txBody>
                    <a:bodyPr/>
                    <a:lstStyle/>
                    <a:p>
                      <a:r>
                        <a:rPr lang="en-US" dirty="0" smtClean="0"/>
                        <a:t>CONCLUSION</a:t>
                      </a:r>
                      <a:endParaRPr lang="en-US" dirty="0"/>
                    </a:p>
                  </a:txBody>
                  <a:tcPr/>
                </a:tc>
              </a:tr>
              <a:tr h="5102156">
                <a:tc>
                  <a:txBody>
                    <a:bodyPr/>
                    <a:lstStyle/>
                    <a:p>
                      <a:r>
                        <a:rPr lang="en-US" sz="1400" b="0" i="0" dirty="0" smtClean="0">
                          <a:latin typeface="Times New Roman" pitchFamily="18" charset="0"/>
                          <a:cs typeface="Times New Roman" pitchFamily="18" charset="0"/>
                        </a:rPr>
                        <a:t>P –</a:t>
                      </a:r>
                    </a:p>
                    <a:p>
                      <a:r>
                        <a:rPr kumimoji="0" lang="en-US" sz="1400" b="0" i="0" kern="1200" baseline="0" dirty="0" smtClean="0">
                          <a:solidFill>
                            <a:schemeClr val="dk1"/>
                          </a:solidFill>
                          <a:latin typeface="Times New Roman" pitchFamily="18" charset="0"/>
                          <a:ea typeface="+mn-ea"/>
                          <a:cs typeface="Times New Roman" pitchFamily="18" charset="0"/>
                        </a:rPr>
                        <a:t>Small Businesses </a:t>
                      </a:r>
                    </a:p>
                    <a:p>
                      <a:r>
                        <a:rPr kumimoji="0" lang="en-US" sz="1400" b="0" i="0" kern="1200" baseline="0" dirty="0" smtClean="0">
                          <a:solidFill>
                            <a:schemeClr val="dk1"/>
                          </a:solidFill>
                          <a:latin typeface="Times New Roman" pitchFamily="18" charset="0"/>
                          <a:ea typeface="+mn-ea"/>
                          <a:cs typeface="Times New Roman" pitchFamily="18" charset="0"/>
                        </a:rPr>
                        <a:t>I – </a:t>
                      </a:r>
                    </a:p>
                    <a:p>
                      <a:r>
                        <a:rPr kumimoji="0" lang="en-US" sz="1400" b="0" i="0" kern="1200" baseline="0" dirty="0" smtClean="0">
                          <a:solidFill>
                            <a:schemeClr val="dk1"/>
                          </a:solidFill>
                          <a:latin typeface="Times New Roman" pitchFamily="18" charset="0"/>
                          <a:ea typeface="+mn-ea"/>
                          <a:cs typeface="Times New Roman" pitchFamily="18" charset="0"/>
                        </a:rPr>
                        <a:t>Strategies of Human Resource Planning and Policy Development </a:t>
                      </a:r>
                    </a:p>
                    <a:p>
                      <a:r>
                        <a:rPr kumimoji="0" lang="en-US" sz="1400" b="0" i="0" kern="1200" baseline="0" dirty="0" smtClean="0">
                          <a:solidFill>
                            <a:schemeClr val="dk1"/>
                          </a:solidFill>
                          <a:latin typeface="Times New Roman" pitchFamily="18" charset="0"/>
                          <a:ea typeface="+mn-ea"/>
                          <a:cs typeface="Times New Roman" pitchFamily="18" charset="0"/>
                        </a:rPr>
                        <a:t>O – </a:t>
                      </a:r>
                    </a:p>
                    <a:p>
                      <a:r>
                        <a:rPr kumimoji="0" lang="en-US" sz="1400" b="0" i="0" kern="1200" baseline="0" dirty="0" smtClean="0">
                          <a:solidFill>
                            <a:schemeClr val="dk1"/>
                          </a:solidFill>
                          <a:latin typeface="Times New Roman" pitchFamily="18" charset="0"/>
                          <a:ea typeface="+mn-ea"/>
                          <a:cs typeface="Times New Roman" pitchFamily="18" charset="0"/>
                        </a:rPr>
                        <a:t>being proactive in the HR strategy and policy development processes may lead to an effective and efficient organization</a:t>
                      </a:r>
                      <a:endParaRPr lang="en-US" sz="1400" b="0" i="0" dirty="0">
                        <a:latin typeface="Times New Roman" pitchFamily="18" charset="0"/>
                        <a:cs typeface="Times New Roman" pitchFamily="18" charset="0"/>
                      </a:endParaRPr>
                    </a:p>
                  </a:txBody>
                  <a:tcPr/>
                </a:tc>
                <a:tc>
                  <a:txBody>
                    <a:bodyPr/>
                    <a:lstStyle/>
                    <a:p>
                      <a:r>
                        <a:rPr kumimoji="0" lang="en-US" sz="1400" b="0" i="0" kern="1200" baseline="0" dirty="0" smtClean="0">
                          <a:solidFill>
                            <a:schemeClr val="dk1"/>
                          </a:solidFill>
                          <a:latin typeface="Times New Roman" pitchFamily="18" charset="0"/>
                          <a:ea typeface="+mn-ea"/>
                          <a:cs typeface="Times New Roman" pitchFamily="18" charset="0"/>
                        </a:rPr>
                        <a:t>The Strategies of Human Resource Planning and Policy Development for Small Businesses </a:t>
                      </a:r>
                      <a:endParaRPr lang="en-US" sz="1400" b="0" i="0" dirty="0">
                        <a:latin typeface="Times New Roman" pitchFamily="18" charset="0"/>
                        <a:cs typeface="Times New Roman" pitchFamily="18" charset="0"/>
                      </a:endParaRPr>
                    </a:p>
                  </a:txBody>
                  <a:tcPr/>
                </a:tc>
                <a:tc>
                  <a:txBody>
                    <a:bodyPr/>
                    <a:lstStyle/>
                    <a:p>
                      <a:endParaRPr kumimoji="0" lang="en-US" sz="1400" b="0" i="0" kern="1200" baseline="0" dirty="0" smtClean="0">
                        <a:solidFill>
                          <a:schemeClr val="dk1"/>
                        </a:solidFill>
                        <a:latin typeface="Times New Roman" pitchFamily="18" charset="0"/>
                        <a:ea typeface="+mn-ea"/>
                        <a:cs typeface="Times New Roman" pitchFamily="18" charset="0"/>
                      </a:endParaRPr>
                    </a:p>
                    <a:p>
                      <a:r>
                        <a:rPr kumimoji="0" lang="en-US" sz="1400" b="0" i="0" kern="1200" baseline="0" dirty="0" err="1" smtClean="0">
                          <a:solidFill>
                            <a:schemeClr val="dk1"/>
                          </a:solidFill>
                          <a:latin typeface="Times New Roman" pitchFamily="18" charset="0"/>
                          <a:ea typeface="+mn-ea"/>
                          <a:cs typeface="Times New Roman" pitchFamily="18" charset="0"/>
                        </a:rPr>
                        <a:t>Saad</a:t>
                      </a:r>
                      <a:r>
                        <a:rPr kumimoji="0" lang="en-US" sz="1400" b="0" i="0" kern="1200" baseline="0" dirty="0" smtClean="0">
                          <a:solidFill>
                            <a:schemeClr val="dk1"/>
                          </a:solidFill>
                          <a:latin typeface="Times New Roman" pitchFamily="18" charset="0"/>
                          <a:ea typeface="+mn-ea"/>
                          <a:cs typeface="Times New Roman" pitchFamily="18" charset="0"/>
                        </a:rPr>
                        <a:t> </a:t>
                      </a:r>
                      <a:r>
                        <a:rPr kumimoji="0" lang="en-US" sz="1400" b="0" i="0" kern="1200" baseline="0" dirty="0" err="1" smtClean="0">
                          <a:solidFill>
                            <a:schemeClr val="dk1"/>
                          </a:solidFill>
                          <a:latin typeface="Times New Roman" pitchFamily="18" charset="0"/>
                          <a:ea typeface="+mn-ea"/>
                          <a:cs typeface="Times New Roman" pitchFamily="18" charset="0"/>
                        </a:rPr>
                        <a:t>Mahide</a:t>
                      </a:r>
                      <a:r>
                        <a:rPr kumimoji="0" lang="en-US" sz="1400" b="0" i="0" kern="1200" baseline="0" dirty="0" smtClean="0">
                          <a:solidFill>
                            <a:schemeClr val="dk1"/>
                          </a:solidFill>
                          <a:latin typeface="Times New Roman" pitchFamily="18" charset="0"/>
                          <a:ea typeface="+mn-ea"/>
                          <a:cs typeface="Times New Roman" pitchFamily="18" charset="0"/>
                        </a:rPr>
                        <a:t> </a:t>
                      </a:r>
                      <a:r>
                        <a:rPr kumimoji="0" lang="en-US" sz="1400" b="0" i="0" kern="1200" baseline="0" dirty="0" err="1" smtClean="0">
                          <a:solidFill>
                            <a:schemeClr val="dk1"/>
                          </a:solidFill>
                          <a:latin typeface="Times New Roman" pitchFamily="18" charset="0"/>
                          <a:ea typeface="+mn-ea"/>
                          <a:cs typeface="Times New Roman" pitchFamily="18" charset="0"/>
                        </a:rPr>
                        <a:t>Jaafir</a:t>
                      </a:r>
                      <a:r>
                        <a:rPr kumimoji="0" lang="en-US" sz="1400" b="0" i="0" kern="1200" baseline="0" dirty="0" smtClean="0">
                          <a:solidFill>
                            <a:schemeClr val="dk1"/>
                          </a:solidFill>
                          <a:latin typeface="Times New Roman" pitchFamily="18" charset="0"/>
                          <a:ea typeface="+mn-ea"/>
                          <a:cs typeface="Times New Roman" pitchFamily="18" charset="0"/>
                        </a:rPr>
                        <a:t>	</a:t>
                      </a:r>
                    </a:p>
                    <a:p>
                      <a:r>
                        <a:rPr kumimoji="0" lang="en-US" sz="1400" b="0" i="0" kern="1200" baseline="0" dirty="0" smtClean="0">
                          <a:solidFill>
                            <a:schemeClr val="dk1"/>
                          </a:solidFill>
                          <a:latin typeface="Times New Roman" pitchFamily="18" charset="0"/>
                          <a:ea typeface="+mn-ea"/>
                          <a:cs typeface="Times New Roman" pitchFamily="18" charset="0"/>
                        </a:rPr>
                        <a:t>Volume : 2  Issue : 9  Sept 2013 </a:t>
                      </a:r>
                      <a:endParaRPr lang="en-US" sz="1400" b="0" i="0" dirty="0">
                        <a:latin typeface="Times New Roman" pitchFamily="18" charset="0"/>
                        <a:cs typeface="Times New Roman" pitchFamily="18" charset="0"/>
                      </a:endParaRPr>
                    </a:p>
                  </a:txBody>
                  <a:tcPr/>
                </a:tc>
                <a:tc>
                  <a:txBody>
                    <a:bodyPr/>
                    <a:lstStyle/>
                    <a:p>
                      <a:r>
                        <a:rPr kumimoji="0" lang="en-US" sz="1400" b="0" i="0" kern="1200" baseline="0" dirty="0" smtClean="0">
                          <a:solidFill>
                            <a:schemeClr val="dk1"/>
                          </a:solidFill>
                          <a:latin typeface="Times New Roman" pitchFamily="18" charset="0"/>
                          <a:ea typeface="+mn-ea"/>
                          <a:cs typeface="Times New Roman" pitchFamily="18" charset="0"/>
                        </a:rPr>
                        <a:t>To analyze business plans to establish future human resource requirements, to estimate future human resource availabilities, to reconcile future human resource requirements and future human resource availabilities and to formulate action plans to remove the gap of human resources. </a:t>
                      </a:r>
                      <a:endParaRPr lang="en-US" sz="1400" b="0" i="0" dirty="0">
                        <a:latin typeface="Times New Roman" pitchFamily="18" charset="0"/>
                        <a:cs typeface="Times New Roman" pitchFamily="18" charset="0"/>
                      </a:endParaRPr>
                    </a:p>
                  </a:txBody>
                  <a:tcPr/>
                </a:tc>
                <a:tc>
                  <a:txBody>
                    <a:bodyPr/>
                    <a:lstStyle/>
                    <a:p>
                      <a:r>
                        <a:rPr kumimoji="0" lang="en-US" sz="1400" b="0" i="0" kern="1200" baseline="0" dirty="0" smtClean="0">
                          <a:solidFill>
                            <a:schemeClr val="dk1"/>
                          </a:solidFill>
                          <a:latin typeface="Times New Roman" pitchFamily="18" charset="0"/>
                          <a:ea typeface="+mn-ea"/>
                          <a:cs typeface="Times New Roman" pitchFamily="18" charset="0"/>
                        </a:rPr>
                        <a:t>The existence of a Human Resources Policies and Procedures Manual for managers to follow helps the small business maintain consistency in dealing with employee problems as they arise. </a:t>
                      </a:r>
                      <a:endParaRPr lang="en-US" sz="1400" b="0" i="0" dirty="0">
                        <a:latin typeface="Times New Roman" pitchFamily="18" charset="0"/>
                        <a:cs typeface="Times New Roman" pitchFamily="18" charset="0"/>
                      </a:endParaRPr>
                    </a:p>
                  </a:txBody>
                  <a:tcPr/>
                </a:tc>
                <a:tc>
                  <a:txBody>
                    <a:bodyPr/>
                    <a:lstStyle/>
                    <a:p>
                      <a:r>
                        <a:rPr kumimoji="0" lang="en-US" sz="1400" b="0" i="0" kern="1200" baseline="0" dirty="0" smtClean="0">
                          <a:solidFill>
                            <a:schemeClr val="dk1"/>
                          </a:solidFill>
                          <a:latin typeface="Times New Roman" pitchFamily="18" charset="0"/>
                          <a:ea typeface="+mn-ea"/>
                          <a:cs typeface="Times New Roman" pitchFamily="18" charset="0"/>
                        </a:rPr>
                        <a:t>B</a:t>
                      </a:r>
                      <a:r>
                        <a:rPr kumimoji="0" lang="en-US" sz="1400" b="0" i="0" kern="1200" baseline="0" smtClean="0">
                          <a:solidFill>
                            <a:schemeClr val="dk1"/>
                          </a:solidFill>
                          <a:latin typeface="Times New Roman" pitchFamily="18" charset="0"/>
                          <a:ea typeface="+mn-ea"/>
                          <a:cs typeface="Times New Roman" pitchFamily="18" charset="0"/>
                        </a:rPr>
                        <a:t>eing </a:t>
                      </a:r>
                      <a:r>
                        <a:rPr kumimoji="0" lang="en-US" sz="1400" b="0" i="0" kern="1200" baseline="0" dirty="0" smtClean="0">
                          <a:solidFill>
                            <a:schemeClr val="dk1"/>
                          </a:solidFill>
                          <a:latin typeface="Times New Roman" pitchFamily="18" charset="0"/>
                          <a:ea typeface="+mn-ea"/>
                          <a:cs typeface="Times New Roman" pitchFamily="18" charset="0"/>
                        </a:rPr>
                        <a:t>proactive in the HR strategy and policy development processes may lead to an effective and efficient organization.</a:t>
                      </a:r>
                    </a:p>
                    <a:p>
                      <a:r>
                        <a:rPr kumimoji="0" lang="en-US" sz="1400" b="0" i="0" kern="1200" baseline="0" dirty="0" smtClean="0">
                          <a:solidFill>
                            <a:schemeClr val="dk1"/>
                          </a:solidFill>
                          <a:latin typeface="Times New Roman" pitchFamily="18" charset="0"/>
                          <a:ea typeface="+mn-ea"/>
                          <a:cs typeface="Times New Roman" pitchFamily="18" charset="0"/>
                        </a:rPr>
                        <a:t>Once an organization develops its HR strategy, management should create a Human Resources Policies and Procedures Manual, detailing organization values, hiring procedures, compensation and benefits, employee rules and regulations, disciplinary procedures, termination procedures, etc., for use by all managers. </a:t>
                      </a:r>
                      <a:endParaRPr lang="en-US" sz="1400" b="0" i="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71600" y="2967334"/>
            <a:ext cx="6524387" cy="1323439"/>
          </a:xfrm>
          <a:prstGeom prst="rect">
            <a:avLst/>
          </a:prstGeom>
          <a:solidFill>
            <a:srgbClr val="00B0F0"/>
          </a:solidFill>
        </p:spPr>
        <p:txBody>
          <a:bodyPr wrap="square" lIns="91440" tIns="45720" rIns="91440" bIns="45720">
            <a:spAutoFit/>
          </a:bodyPr>
          <a:lstStyle/>
          <a:p>
            <a:pPr algn="ctr"/>
            <a:r>
              <a:rPr lang="en-US" sz="8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endParaRPr lang="en-US" sz="8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467600" cy="838200"/>
          </a:xfrm>
        </p:spPr>
        <p:txBody>
          <a:bodyPr/>
          <a:lstStyle/>
          <a:p>
            <a:pPr algn="ctr"/>
            <a:r>
              <a:rPr lang="en-US" dirty="0" smtClean="0"/>
              <a:t>Strategic HR management</a:t>
            </a:r>
            <a:endParaRPr lang="en-US" dirty="0"/>
          </a:p>
        </p:txBody>
      </p:sp>
      <p:sp>
        <p:nvSpPr>
          <p:cNvPr id="3" name="Content Placeholder 2"/>
          <p:cNvSpPr>
            <a:spLocks noGrp="1"/>
          </p:cNvSpPr>
          <p:nvPr>
            <p:ph sz="quarter" idx="1"/>
          </p:nvPr>
        </p:nvSpPr>
        <p:spPr/>
        <p:txBody>
          <a:bodyPr/>
          <a:lstStyle/>
          <a:p>
            <a:pPr algn="just"/>
            <a:r>
              <a:rPr lang="en-US" b="1" dirty="0" smtClean="0"/>
              <a:t>Integrating human resource management strategies and systems to achieve the overall mission, strategies, and success of the firm while meeting the needs of employees and other stakeholders.</a:t>
            </a:r>
            <a:endParaRPr lang="en-US" dirty="0"/>
          </a:p>
        </p:txBody>
      </p:sp>
      <p:graphicFrame>
        <p:nvGraphicFramePr>
          <p:cNvPr id="14337" name="Object 1"/>
          <p:cNvGraphicFramePr>
            <a:graphicFrameLocks noChangeAspect="1"/>
          </p:cNvGraphicFramePr>
          <p:nvPr/>
        </p:nvGraphicFramePr>
        <p:xfrm>
          <a:off x="1752600" y="3435350"/>
          <a:ext cx="4876800" cy="3346450"/>
        </p:xfrm>
        <a:graphic>
          <a:graphicData uri="http://schemas.openxmlformats.org/presentationml/2006/ole">
            <p:oleObj spid="_x0000_s14337" name="Clip" r:id="rId3" imgW="4671000" imgH="4470480" progId="">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dirty="0" smtClean="0"/>
              <a:t>strategic HR planning</a:t>
            </a:r>
            <a:endParaRPr lang="en-US" dirty="0"/>
          </a:p>
        </p:txBody>
      </p:sp>
      <p:sp>
        <p:nvSpPr>
          <p:cNvPr id="3" name="Content Placeholder 2"/>
          <p:cNvSpPr>
            <a:spLocks noGrp="1"/>
          </p:cNvSpPr>
          <p:nvPr>
            <p:ph sz="quarter" idx="1"/>
          </p:nvPr>
        </p:nvSpPr>
        <p:spPr>
          <a:xfrm>
            <a:off x="457200" y="838200"/>
            <a:ext cx="8077200" cy="5635752"/>
          </a:xfrm>
        </p:spPr>
        <p:txBody>
          <a:bodyPr>
            <a:normAutofit fontScale="77500" lnSpcReduction="20000"/>
          </a:bodyPr>
          <a:lstStyle/>
          <a:p>
            <a:pPr algn="just" fontAlgn="base">
              <a:buNone/>
            </a:pPr>
            <a:endParaRPr lang="en-US" dirty="0" smtClean="0"/>
          </a:p>
          <a:p>
            <a:pPr lvl="0" algn="just" fontAlgn="base"/>
            <a:r>
              <a:rPr lang="en-US" dirty="0" smtClean="0"/>
              <a:t>Ensure adequate human resources to meet the strategic goals and operational plans of your organization - the right people with the right skills at the right time</a:t>
            </a:r>
          </a:p>
          <a:p>
            <a:pPr lvl="0" algn="just" fontAlgn="base"/>
            <a:r>
              <a:rPr lang="en-US" dirty="0" smtClean="0"/>
              <a:t>Keep up with social, economic, legislative and technological trends that impact on human resources in your area and in the sector</a:t>
            </a:r>
          </a:p>
          <a:p>
            <a:pPr lvl="0" algn="just" fontAlgn="base"/>
            <a:r>
              <a:rPr lang="en-US" dirty="0" smtClean="0"/>
              <a:t>Remain flexible so that your organization can manage change if the future is different than anticipated</a:t>
            </a:r>
          </a:p>
          <a:p>
            <a:pPr algn="just" fontAlgn="base"/>
            <a:r>
              <a:rPr lang="en-US" dirty="0" smtClean="0"/>
              <a:t>Strategic HR planning predicts the future HR management needs of the organization after analyzing the organization's current human resources, the external </a:t>
            </a:r>
            <a:r>
              <a:rPr lang="en-US" dirty="0" err="1" smtClean="0"/>
              <a:t>labour</a:t>
            </a:r>
            <a:r>
              <a:rPr lang="en-US" dirty="0" smtClean="0"/>
              <a:t> market and the future HR environment that the organization will be operating in. The analysis of HR management issues external to the organization and developing scenarios about the future are what distinguishes strategic planning from operational planning. The basic questions to be answered for strategic planning are:</a:t>
            </a:r>
          </a:p>
          <a:p>
            <a:pPr lvl="0" algn="just" fontAlgn="base"/>
            <a:r>
              <a:rPr lang="en-US" dirty="0" smtClean="0"/>
              <a:t>Where are we going?</a:t>
            </a:r>
          </a:p>
          <a:p>
            <a:pPr lvl="0" algn="just" fontAlgn="base"/>
            <a:r>
              <a:rPr lang="en-US" dirty="0" smtClean="0"/>
              <a:t>How will we develop HR strategies to successfully get there, given the circumstances?</a:t>
            </a:r>
          </a:p>
          <a:p>
            <a:pPr algn="just"/>
            <a:r>
              <a:rPr lang="en-US" dirty="0" smtClean="0"/>
              <a:t>What skill sets do we need?</a:t>
            </a:r>
            <a:endParaRPr lang="en-US" dirty="0"/>
          </a:p>
        </p:txBody>
      </p:sp>
      <p:pic>
        <p:nvPicPr>
          <p:cNvPr id="5" name="Picture 4" descr="HR Management Standards"/>
          <p:cNvPicPr/>
          <p:nvPr/>
        </p:nvPicPr>
        <p:blipFill>
          <a:blip r:embed="rId2"/>
          <a:srcRect/>
          <a:stretch>
            <a:fillRect/>
          </a:stretch>
        </p:blipFill>
        <p:spPr bwMode="auto">
          <a:xfrm>
            <a:off x="6477001" y="76200"/>
            <a:ext cx="2285999" cy="1066800"/>
          </a:xfrm>
          <a:prstGeom prst="rect">
            <a:avLst/>
          </a:prstGeom>
          <a:noFill/>
          <a:ln w="9525">
            <a:noFill/>
            <a:miter lim="800000"/>
            <a:headEnd/>
            <a:tailEnd/>
          </a:ln>
        </p:spPr>
      </p:pic>
      <p:pic>
        <p:nvPicPr>
          <p:cNvPr id="6" name="Picture 4" descr="MCj03334300000[1]"/>
          <p:cNvPicPr>
            <a:picLocks noChangeAspect="1" noChangeArrowheads="1"/>
          </p:cNvPicPr>
          <p:nvPr/>
        </p:nvPicPr>
        <p:blipFill>
          <a:blip r:embed="rId3"/>
          <a:srcRect/>
          <a:stretch>
            <a:fillRect/>
          </a:stretch>
        </p:blipFill>
        <p:spPr>
          <a:xfrm>
            <a:off x="6046788" y="5562600"/>
            <a:ext cx="2182812" cy="1219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strategic HR planning process</a:t>
            </a:r>
            <a:endParaRPr lang="en-US" dirty="0"/>
          </a:p>
        </p:txBody>
      </p:sp>
      <p:sp>
        <p:nvSpPr>
          <p:cNvPr id="3" name="Content Placeholder 2"/>
          <p:cNvSpPr>
            <a:spLocks noGrp="1"/>
          </p:cNvSpPr>
          <p:nvPr>
            <p:ph sz="quarter" idx="1"/>
          </p:nvPr>
        </p:nvSpPr>
        <p:spPr/>
        <p:txBody>
          <a:bodyPr/>
          <a:lstStyle/>
          <a:p>
            <a:pPr fontAlgn="base">
              <a:buNone/>
            </a:pPr>
            <a:r>
              <a:rPr lang="en-US" dirty="0" smtClean="0"/>
              <a:t>The strategic HR planning process has four steps:</a:t>
            </a:r>
          </a:p>
          <a:p>
            <a:pPr lvl="0" fontAlgn="base"/>
            <a:r>
              <a:rPr lang="en-US" dirty="0" smtClean="0"/>
              <a:t>Assessing the current HR capacity</a:t>
            </a:r>
          </a:p>
          <a:p>
            <a:pPr lvl="0" fontAlgn="base"/>
            <a:r>
              <a:rPr lang="en-US" dirty="0" smtClean="0"/>
              <a:t>Forecasting HR requirements</a:t>
            </a:r>
          </a:p>
          <a:p>
            <a:pPr lvl="0" fontAlgn="base"/>
            <a:r>
              <a:rPr lang="en-US" dirty="0" smtClean="0"/>
              <a:t>Gap analysis</a:t>
            </a:r>
          </a:p>
          <a:p>
            <a:pPr lvl="0" fontAlgn="base"/>
            <a:r>
              <a:rPr lang="en-US" dirty="0" smtClean="0"/>
              <a:t>Developing HR strategies to support organizational strategies</a:t>
            </a:r>
          </a:p>
          <a:p>
            <a:pPr>
              <a:buNone/>
            </a:pPr>
            <a:endParaRPr lang="en-US" dirty="0"/>
          </a:p>
        </p:txBody>
      </p:sp>
      <p:pic>
        <p:nvPicPr>
          <p:cNvPr id="4" name="Picture 4" descr="MCj04238280000[1]"/>
          <p:cNvPicPr>
            <a:picLocks noChangeAspect="1" noChangeArrowheads="1"/>
          </p:cNvPicPr>
          <p:nvPr/>
        </p:nvPicPr>
        <p:blipFill>
          <a:blip r:embed="rId2"/>
          <a:srcRect/>
          <a:stretch>
            <a:fillRect/>
          </a:stretch>
        </p:blipFill>
        <p:spPr>
          <a:xfrm>
            <a:off x="6553200" y="2286000"/>
            <a:ext cx="1981200" cy="2743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Assessing current HR capacity</a:t>
            </a:r>
            <a:endParaRPr lang="en-US" dirty="0"/>
          </a:p>
        </p:txBody>
      </p:sp>
      <p:sp>
        <p:nvSpPr>
          <p:cNvPr id="3" name="Content Placeholder 2"/>
          <p:cNvSpPr>
            <a:spLocks noGrp="1"/>
          </p:cNvSpPr>
          <p:nvPr>
            <p:ph sz="quarter" idx="1"/>
          </p:nvPr>
        </p:nvSpPr>
        <p:spPr/>
        <p:txBody>
          <a:bodyPr>
            <a:normAutofit fontScale="92500" lnSpcReduction="20000"/>
          </a:bodyPr>
          <a:lstStyle/>
          <a:p>
            <a:pPr algn="just" fontAlgn="base"/>
            <a:r>
              <a:rPr lang="en-US" dirty="0" smtClean="0"/>
              <a:t>Based on the organization's strategic plan, the first step in the strategic HR planning process is to assess the current HR capacity of the organization. The knowledge, skills and abilities of your current staff need to be identified. This can be done by developing a skills inventory for each employee.</a:t>
            </a:r>
          </a:p>
          <a:p>
            <a:pPr algn="just" fontAlgn="base"/>
            <a:r>
              <a:rPr lang="en-US" dirty="0" smtClean="0"/>
              <a:t>The skills inventory should go beyond the skills needed for the particular position. List all skills each employee has demonstrated. For example, recreational or volunteer activities may involve special skills that could be relevant to the organization. Education levels and certificates or additional training should also be included.</a:t>
            </a:r>
          </a:p>
          <a:p>
            <a:pPr algn="just"/>
            <a:r>
              <a:rPr lang="en-US" dirty="0" smtClean="0"/>
              <a:t>An employee's performance assessment form can be reviewed to determine if the person is ready and willing to take on more responsibility and to look at the employee's current development plans.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Forecasting HR requirements</a:t>
            </a:r>
            <a:endParaRPr lang="en-US" dirty="0"/>
          </a:p>
        </p:txBody>
      </p:sp>
      <p:sp>
        <p:nvSpPr>
          <p:cNvPr id="3" name="Content Placeholder 2"/>
          <p:cNvSpPr>
            <a:spLocks noGrp="1"/>
          </p:cNvSpPr>
          <p:nvPr>
            <p:ph sz="quarter" idx="1"/>
          </p:nvPr>
        </p:nvSpPr>
        <p:spPr/>
        <p:txBody>
          <a:bodyPr/>
          <a:lstStyle/>
          <a:p>
            <a:pPr algn="just" fontAlgn="base">
              <a:buNone/>
            </a:pPr>
            <a:r>
              <a:rPr lang="en-US" dirty="0" smtClean="0"/>
              <a:t>The next step is to forecast HR needs for the future based on the strategic goals of the organization. Realistic forecasting of human resources involves estimating both demand and supply. </a:t>
            </a:r>
          </a:p>
          <a:p>
            <a:pPr fontAlgn="base">
              <a:buNone/>
            </a:pPr>
            <a:r>
              <a:rPr lang="en-US" dirty="0" smtClean="0"/>
              <a:t>Questions to be answered include:</a:t>
            </a:r>
          </a:p>
          <a:p>
            <a:pPr lvl="0" fontAlgn="base"/>
            <a:r>
              <a:rPr lang="en-US" dirty="0" smtClean="0"/>
              <a:t>How many staff will be required to achieve the strategic goals of the organization?</a:t>
            </a:r>
          </a:p>
          <a:p>
            <a:pPr lvl="0" fontAlgn="base"/>
            <a:r>
              <a:rPr lang="en-US" dirty="0" smtClean="0"/>
              <a:t>What jobs will need to be filled?</a:t>
            </a:r>
          </a:p>
          <a:p>
            <a:pPr lvl="0" fontAlgn="base"/>
            <a:r>
              <a:rPr lang="en-US" dirty="0" smtClean="0"/>
              <a:t>What skill sets will people need?</a:t>
            </a:r>
          </a:p>
          <a:p>
            <a:endParaRPr lang="en-US" dirty="0"/>
          </a:p>
        </p:txBody>
      </p:sp>
      <p:graphicFrame>
        <p:nvGraphicFramePr>
          <p:cNvPr id="10241" name="Object 1"/>
          <p:cNvGraphicFramePr>
            <a:graphicFrameLocks noChangeAspect="1"/>
          </p:cNvGraphicFramePr>
          <p:nvPr/>
        </p:nvGraphicFramePr>
        <p:xfrm>
          <a:off x="5867400" y="3962400"/>
          <a:ext cx="2693988" cy="2743200"/>
        </p:xfrm>
        <a:graphic>
          <a:graphicData uri="http://schemas.openxmlformats.org/presentationml/2006/ole">
            <p:oleObj spid="_x0000_s10241" name="Clip" r:id="rId3" imgW="1087560" imgH="1108080" progId="">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7467600" cy="5483352"/>
          </a:xfrm>
        </p:spPr>
        <p:txBody>
          <a:bodyPr>
            <a:normAutofit lnSpcReduction="10000"/>
          </a:bodyPr>
          <a:lstStyle/>
          <a:p>
            <a:pPr algn="just" fontAlgn="base"/>
            <a:r>
              <a:rPr lang="en-US" dirty="0" smtClean="0"/>
              <a:t>When forecasting demands for HR, you must also assess the challenges that you will have in meeting your staffing need based on the external environment. To determine external impacts, you may want to consider some of the following factors:</a:t>
            </a:r>
          </a:p>
          <a:p>
            <a:pPr lvl="0" algn="just" fontAlgn="base"/>
            <a:r>
              <a:rPr lang="en-US" dirty="0" smtClean="0"/>
              <a:t>How does the current economy affect our work and our ability to attract new employees?</a:t>
            </a:r>
          </a:p>
          <a:p>
            <a:pPr lvl="0" algn="just" fontAlgn="base"/>
            <a:r>
              <a:rPr lang="en-US" dirty="0" smtClean="0"/>
              <a:t>How do current technological or cultural shifts impact the way we work and the skilled </a:t>
            </a:r>
            <a:r>
              <a:rPr lang="en-US" dirty="0" err="1" smtClean="0"/>
              <a:t>labour</a:t>
            </a:r>
            <a:r>
              <a:rPr lang="en-US" dirty="0" smtClean="0"/>
              <a:t> we require?</a:t>
            </a:r>
          </a:p>
          <a:p>
            <a:pPr lvl="0" algn="just" fontAlgn="base"/>
            <a:r>
              <a:rPr lang="en-US" dirty="0" smtClean="0"/>
              <a:t>What changes are occurring in the Indian </a:t>
            </a:r>
            <a:r>
              <a:rPr lang="en-US" dirty="0" err="1" smtClean="0"/>
              <a:t>labour</a:t>
            </a:r>
            <a:r>
              <a:rPr lang="en-US" dirty="0" smtClean="0"/>
              <a:t> market?</a:t>
            </a:r>
          </a:p>
          <a:p>
            <a:pPr lvl="0" algn="just" fontAlgn="base"/>
            <a:r>
              <a:rPr lang="en-US" dirty="0" smtClean="0"/>
              <a:t>How is our community changing or expected to change in the near future?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Gap analysis</a:t>
            </a:r>
            <a:endParaRPr lang="en-US" dirty="0"/>
          </a:p>
        </p:txBody>
      </p:sp>
      <p:sp>
        <p:nvSpPr>
          <p:cNvPr id="3" name="Content Placeholder 2"/>
          <p:cNvSpPr>
            <a:spLocks noGrp="1"/>
          </p:cNvSpPr>
          <p:nvPr>
            <p:ph sz="quarter" idx="1"/>
          </p:nvPr>
        </p:nvSpPr>
        <p:spPr>
          <a:xfrm>
            <a:off x="457200" y="990600"/>
            <a:ext cx="7467600" cy="5483352"/>
          </a:xfrm>
        </p:spPr>
        <p:txBody>
          <a:bodyPr>
            <a:normAutofit fontScale="85000" lnSpcReduction="20000"/>
          </a:bodyPr>
          <a:lstStyle/>
          <a:p>
            <a:pPr algn="just" fontAlgn="base">
              <a:buNone/>
            </a:pPr>
            <a:r>
              <a:rPr lang="en-US" dirty="0" smtClean="0"/>
              <a:t>The next step is to determine the gap between where your organization wants to be in the future and where you are now. The gap analysis includes identifying the number of staff and the skills and abilities required in the future in comparison to the current situation. You should also look at all your organization's HR management practices to identify practices that could be improved or new practices needed to support the organization's capacity to move forward. </a:t>
            </a:r>
          </a:p>
          <a:p>
            <a:pPr algn="just" fontAlgn="base">
              <a:buNone/>
            </a:pPr>
            <a:r>
              <a:rPr lang="en-US" dirty="0" smtClean="0"/>
              <a:t>Questions to be answered include:</a:t>
            </a:r>
          </a:p>
          <a:p>
            <a:pPr lvl="0" algn="just" fontAlgn="base"/>
            <a:r>
              <a:rPr lang="en-US" dirty="0" smtClean="0"/>
              <a:t>What new jobs will we need?</a:t>
            </a:r>
          </a:p>
          <a:p>
            <a:pPr lvl="0" algn="just" fontAlgn="base"/>
            <a:r>
              <a:rPr lang="en-US" dirty="0" smtClean="0"/>
              <a:t>What new skills will be required?</a:t>
            </a:r>
          </a:p>
          <a:p>
            <a:pPr lvl="0" algn="just" fontAlgn="base"/>
            <a:r>
              <a:rPr lang="en-US" dirty="0" smtClean="0"/>
              <a:t>Do our present employees have the required skills?</a:t>
            </a:r>
          </a:p>
          <a:p>
            <a:pPr lvl="0" algn="just" fontAlgn="base"/>
            <a:r>
              <a:rPr lang="en-US" dirty="0" smtClean="0"/>
              <a:t>Are employees currently in positions that use their strengths?</a:t>
            </a:r>
          </a:p>
          <a:p>
            <a:pPr lvl="0" algn="just" fontAlgn="base"/>
            <a:r>
              <a:rPr lang="en-US" dirty="0" smtClean="0"/>
              <a:t>Do we have enough managers/supervisors?</a:t>
            </a:r>
          </a:p>
          <a:p>
            <a:pPr lvl="0" algn="just" fontAlgn="base"/>
            <a:r>
              <a:rPr lang="en-US" dirty="0" smtClean="0"/>
              <a:t>Are current HR management practices adequate for future needs?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122</TotalTime>
  <Words>1700</Words>
  <Application>Microsoft Office PowerPoint</Application>
  <PresentationFormat>On-screen Show (4:3)</PresentationFormat>
  <Paragraphs>124</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Oriel</vt:lpstr>
      <vt:lpstr>Clip</vt:lpstr>
      <vt:lpstr>Strategic HR Planning</vt:lpstr>
      <vt:lpstr>INTRODUCTION</vt:lpstr>
      <vt:lpstr>Strategic HR management</vt:lpstr>
      <vt:lpstr>strategic HR planning</vt:lpstr>
      <vt:lpstr>strategic HR planning process</vt:lpstr>
      <vt:lpstr>Assessing current HR capacity</vt:lpstr>
      <vt:lpstr>Forecasting HR requirements</vt:lpstr>
      <vt:lpstr>Slide 8</vt:lpstr>
      <vt:lpstr>Gap analysis</vt:lpstr>
      <vt:lpstr>Developing HR strategies to support organizational strategies</vt:lpstr>
      <vt:lpstr>1. Restructuring strategies</vt:lpstr>
      <vt:lpstr>2. Training and development strategies</vt:lpstr>
      <vt:lpstr>3. Recruitment strategies</vt:lpstr>
      <vt:lpstr>4. Outsourcing strategies</vt:lpstr>
      <vt:lpstr>5. Collaboration strategies</vt:lpstr>
      <vt:lpstr>Implementing the strategic HR plan</vt:lpstr>
      <vt:lpstr>Communication</vt:lpstr>
      <vt:lpstr>Legislation and mandate</vt:lpstr>
      <vt:lpstr>Organizational needs</vt:lpstr>
      <vt:lpstr>Evaluation</vt:lpstr>
      <vt:lpstr>Evidence Base Literature</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HR Planning</dc:title>
  <dc:creator>Shabana Khan</dc:creator>
  <cp:lastModifiedBy>user</cp:lastModifiedBy>
  <cp:revision>33</cp:revision>
  <dcterms:created xsi:type="dcterms:W3CDTF">2006-08-16T00:00:00Z</dcterms:created>
  <dcterms:modified xsi:type="dcterms:W3CDTF">2020-08-27T09:07:13Z</dcterms:modified>
</cp:coreProperties>
</file>