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3A21D-2BB3-4B15-89E9-B834F7512088}" type="datetimeFigureOut">
              <a:rPr lang="en-US" smtClean="0"/>
              <a:pPr/>
              <a:t>12/03/2014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BA23-45FD-413E-BABE-84286D94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Albinism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Trushna</a:t>
            </a:r>
            <a:r>
              <a:rPr lang="en-US" dirty="0" smtClean="0"/>
              <a:t> Shah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u="sng" smtClean="0">
              <a:solidFill>
                <a:schemeClr val="folHlink"/>
              </a:solidFill>
              <a:latin typeface="Gill Sans" pitchFamily="4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i="1" smtClean="0">
                <a:solidFill>
                  <a:srgbClr val="990033"/>
                </a:solidFill>
                <a:latin typeface="Gill Sans" pitchFamily="42" charset="0"/>
              </a:rPr>
              <a:t>   DIAGNOSIS: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 i="1" smtClean="0">
              <a:solidFill>
                <a:srgbClr val="990033"/>
              </a:solidFill>
              <a:latin typeface="Gill Sans" pitchFamily="42" charset="0"/>
            </a:endParaRPr>
          </a:p>
          <a:p>
            <a:pPr eaLnBrk="1" hangingPunct="1">
              <a:lnSpc>
                <a:spcPct val="90000"/>
              </a:lnSpc>
              <a:buClr>
                <a:srgbClr val="CCCC00"/>
              </a:buClr>
              <a:buFontTx/>
              <a:buNone/>
            </a:pPr>
            <a:r>
              <a:rPr lang="en-US" sz="2400" smtClean="0">
                <a:latin typeface="Comic Sans MS" pitchFamily="66" charset="0"/>
              </a:rPr>
              <a:t> </a:t>
            </a:r>
            <a:r>
              <a:rPr lang="en-US" sz="2400" b="1" smtClean="0">
                <a:latin typeface="Comic Sans MS" pitchFamily="66" charset="0"/>
              </a:rPr>
              <a:t>HIGH METHIONINE AND HOMOCYSTINE.</a:t>
            </a:r>
          </a:p>
          <a:p>
            <a:pPr eaLnBrk="1" hangingPunct="1">
              <a:lnSpc>
                <a:spcPct val="90000"/>
              </a:lnSpc>
              <a:buClr>
                <a:srgbClr val="CCCC00"/>
              </a:buClr>
              <a:buFontTx/>
              <a:buNone/>
            </a:pPr>
            <a:endParaRPr lang="en-US" sz="20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i="1" smtClean="0">
                <a:solidFill>
                  <a:srgbClr val="990033"/>
                </a:solidFill>
                <a:latin typeface="Gill Sans" pitchFamily="42" charset="0"/>
              </a:rPr>
              <a:t>  TREATMENT: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 i="1" smtClean="0">
              <a:solidFill>
                <a:srgbClr val="990033"/>
              </a:solidFill>
              <a:latin typeface="Gill Sans" pitchFamily="42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High dose of B6 and Folic Acid.</a:t>
            </a:r>
          </a:p>
          <a:p>
            <a:pPr algn="just" eaLnBrk="1" hangingPunct="1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Low methionine and high cystine diet,</a:t>
            </a:r>
          </a:p>
          <a:p>
            <a:pPr algn="just" eaLnBrk="1" hangingPunct="1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Betain (trimethylglycine)</a:t>
            </a:r>
          </a:p>
          <a:p>
            <a:pPr algn="just" eaLnBrk="1" hangingPunct="1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Ø"/>
            </a:pPr>
            <a:endParaRPr lang="en-US" smtClean="0">
              <a:latin typeface="Comic Sans MS" pitchFamily="66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28600" y="3048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 sz="3200" i="1" u="sng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Albinism?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Albinism is a genetic disorder that affects your melanin production so your skin and hair lack color.</a:t>
            </a:r>
          </a:p>
          <a:p>
            <a:r>
              <a:rPr lang="en-US" smtClean="0"/>
              <a:t>Tyrosinase enzyme is deficient </a:t>
            </a:r>
          </a:p>
          <a:p>
            <a:r>
              <a:rPr lang="en-US" smtClean="0"/>
              <a:t>Some symptoms you can look for include:</a:t>
            </a:r>
          </a:p>
          <a:p>
            <a:r>
              <a:rPr lang="en-US" smtClean="0"/>
              <a:t>		-</a:t>
            </a:r>
            <a:r>
              <a:rPr lang="en-US" sz="2800" smtClean="0"/>
              <a:t>Lack of color in hair, skin and eyes</a:t>
            </a:r>
          </a:p>
          <a:p>
            <a:r>
              <a:rPr lang="en-US" sz="2800" smtClean="0"/>
              <a:t>		-Patchy skin color</a:t>
            </a:r>
          </a:p>
          <a:p>
            <a:r>
              <a:rPr lang="en-US" sz="2800" smtClean="0"/>
              <a:t>		-Light sensitivity</a:t>
            </a:r>
          </a:p>
          <a:p>
            <a:r>
              <a:rPr lang="en-US" sz="2800" smtClean="0"/>
              <a:t>		-Crossed eyes</a:t>
            </a:r>
          </a:p>
          <a:p>
            <a:r>
              <a:rPr lang="en-US" sz="2800" smtClean="0"/>
              <a:t>		-Rapid eye movements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362200"/>
            <a:ext cx="2690813" cy="4014788"/>
          </a:xfrm>
          <a:noFill/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09800"/>
            <a:ext cx="304006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8513" y="3352800"/>
            <a:ext cx="24669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6738" y="301625"/>
            <a:ext cx="2857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Skin cancers in albinos in a teaching </a:t>
            </a:r>
            <a:r>
              <a:rPr lang="en-US" dirty="0" smtClean="0">
                <a:solidFill>
                  <a:schemeClr val="dk1"/>
                </a:solidFill>
              </a:rPr>
              <a:t>Hospital in </a:t>
            </a:r>
            <a:r>
              <a:rPr lang="en-US" dirty="0">
                <a:solidFill>
                  <a:schemeClr val="dk1"/>
                </a:solidFill>
              </a:rPr>
              <a:t>eastern Nigeria - presentation and </a:t>
            </a:r>
            <a:r>
              <a:rPr lang="en-US" dirty="0" smtClean="0">
                <a:solidFill>
                  <a:schemeClr val="dk1"/>
                </a:solidFill>
              </a:rPr>
              <a:t>challenges of </a:t>
            </a:r>
            <a:r>
              <a:rPr lang="en-US" dirty="0">
                <a:solidFill>
                  <a:schemeClr val="dk1"/>
                </a:solidFill>
              </a:rPr>
              <a:t>care</a:t>
            </a:r>
          </a:p>
          <a:p>
            <a:r>
              <a:rPr lang="sv-SE" dirty="0" smtClean="0">
                <a:solidFill>
                  <a:schemeClr val="dk1"/>
                </a:solidFill>
              </a:rPr>
              <a:t>Kingsley </a:t>
            </a:r>
            <a:r>
              <a:rPr lang="sv-SE" dirty="0">
                <a:solidFill>
                  <a:schemeClr val="dk1"/>
                </a:solidFill>
              </a:rPr>
              <a:t>O Opara*, Bernard C Jiburum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47075" cy="1216025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IN" smtClean="0">
                <a:ea typeface="ＭＳ Ｐゴシック" pitchFamily="34" charset="-128"/>
              </a:rPr>
              <a:t/>
            </a:r>
            <a:br>
              <a:rPr lang="en-IN" smtClean="0">
                <a:ea typeface="ＭＳ Ｐゴシック" pitchFamily="34" charset="-128"/>
              </a:rPr>
            </a:br>
            <a:endParaRPr lang="en-IN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31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524000"/>
                <a:gridCol w="914400"/>
                <a:gridCol w="2743200"/>
                <a:gridCol w="2133600"/>
              </a:tblGrid>
              <a:tr h="1459149">
                <a:tc>
                  <a:txBody>
                    <a:bodyPr/>
                    <a:lstStyle/>
                    <a:p>
                      <a:r>
                        <a:rPr lang="en-US" dirty="0" smtClean="0"/>
                        <a:t>Author/year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 design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</a:p>
                    <a:p>
                      <a:endParaRPr lang="en-US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5398851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Skin cancers in albinos in a teaching Hospital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eastern Nigeria - presentation and challenges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care</a:t>
                      </a:r>
                    </a:p>
                    <a:p>
                      <a:r>
                        <a:rPr lang="en-IN" dirty="0" smtClean="0"/>
                        <a:t/>
                      </a:r>
                      <a:br>
                        <a:rPr lang="en-IN" dirty="0" smtClean="0"/>
                      </a:b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Opara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Jiburum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World Journal of Surgical Oncology 2010, 8:73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Kingsley O Opara*, Bernard C Jiburum</a:t>
                      </a:r>
                    </a:p>
                    <a:p>
                      <a:endParaRPr lang="en-US" sz="1800" b="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Case control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IV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albinos accounted for 67% of patients managed for primary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skin cancers. There were twenty patients with thirty eight (38) lesions. Sixty one percent of the patients were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below 40 years. Average duration of symptoms at presentation was 26 months. The commonest reason for late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was the lack of funds.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Squamous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cell carcinoma was the commonest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histologic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variant. Most patients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were unable to complete treatment due to lack of funds.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Albinism appears to be the most important risk factor in the development of skin cancers in our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environment. Late presentation and poor rate of completion of treatment due to poverty are major challenges.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Treatments for Albinism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Albinism is a genetic disorder, so not much can really be done to treat it.</a:t>
            </a:r>
          </a:p>
          <a:p>
            <a:r>
              <a:rPr lang="en-US" smtClean="0"/>
              <a:t>Surgery may be done to improve your vision.</a:t>
            </a:r>
          </a:p>
          <a:p>
            <a:r>
              <a:rPr lang="en-US" smtClean="0"/>
              <a:t>Some home remedies include using vision aids such as magnifiers, using sunscreen, wearing protective clothing, and protecting your eyes.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Does Albinism Spread?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Albinism is spread through the parents to the child.</a:t>
            </a:r>
          </a:p>
          <a:p>
            <a:r>
              <a:rPr lang="en-US" smtClean="0"/>
              <a:t>	However, it does not spread from person to person or does not spread inside the body.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Albinism 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222375"/>
            <a:ext cx="8077200" cy="5387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Gill Sans" pitchFamily="42" charset="0"/>
              </a:rPr>
              <a:t>Homocystinuria:</a:t>
            </a:r>
          </a:p>
          <a:p>
            <a:pPr eaLnBrk="1" hangingPunct="1">
              <a:buFontTx/>
              <a:buNone/>
            </a:pPr>
            <a:endParaRPr lang="en-US" smtClean="0">
              <a:latin typeface="Gill Sans" pitchFamily="42" charset="0"/>
            </a:endParaRP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CC3300"/>
                </a:solidFill>
                <a:latin typeface="Comic Sans MS" pitchFamily="66" charset="0"/>
              </a:rPr>
              <a:t>METHIONINE				Cystathionine</a:t>
            </a:r>
          </a:p>
          <a:p>
            <a:pPr eaLnBrk="1" hangingPunct="1">
              <a:buFontTx/>
              <a:buNone/>
            </a:pPr>
            <a:r>
              <a:rPr lang="en-US" sz="3600" smtClean="0"/>
              <a:t>				</a:t>
            </a:r>
            <a:endParaRPr lang="en-US" sz="2800" smtClean="0">
              <a:solidFill>
                <a:srgbClr val="CCCC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8600" y="0"/>
            <a:ext cx="8610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i="1" u="sng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AMINO ACID DISORDER (CONT.)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3200400" y="3581400"/>
            <a:ext cx="2438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429000" y="3124200"/>
            <a:ext cx="190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chemeClr val="folHlink"/>
                </a:solidFill>
                <a:cs typeface="Arial" charset="0"/>
              </a:rPr>
              <a:t>Cysathionine</a:t>
            </a:r>
          </a:p>
          <a:p>
            <a:pPr algn="r" eaLnBrk="1" hangingPunct="1">
              <a:spcBef>
                <a:spcPct val="50000"/>
              </a:spcBef>
            </a:pPr>
            <a:endParaRPr lang="en-US" sz="2000" b="1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429000" y="3641725"/>
            <a:ext cx="1600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chemeClr val="folHlink"/>
                </a:solidFill>
                <a:cs typeface="Arial" charset="0"/>
              </a:rPr>
              <a:t>Synthatase</a:t>
            </a:r>
          </a:p>
          <a:p>
            <a:pPr algn="r" eaLnBrk="1" hangingPunct="1">
              <a:spcBef>
                <a:spcPct val="50000"/>
              </a:spcBef>
            </a:pPr>
            <a:endParaRPr lang="en-US" sz="200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5105400" y="3429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 flipH="1">
            <a:off x="5257800" y="3429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314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Albinism</vt:lpstr>
      <vt:lpstr>What is Albinism?</vt:lpstr>
      <vt:lpstr>Slide 3</vt:lpstr>
      <vt:lpstr>Evidence 1</vt:lpstr>
      <vt:lpstr>  </vt:lpstr>
      <vt:lpstr>Treatments for Albinism</vt:lpstr>
      <vt:lpstr>Does Albinism Spread?</vt:lpstr>
      <vt:lpstr>Albinism 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Albinism?</dc:title>
  <dc:creator>user_2</dc:creator>
  <cp:lastModifiedBy>user_2</cp:lastModifiedBy>
  <cp:revision>4</cp:revision>
  <dcterms:created xsi:type="dcterms:W3CDTF">2014-03-04T07:28:20Z</dcterms:created>
  <dcterms:modified xsi:type="dcterms:W3CDTF">2014-03-12T11:11:50Z</dcterms:modified>
</cp:coreProperties>
</file>