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7" r:id="rId4"/>
    <p:sldId id="258" r:id="rId5"/>
    <p:sldId id="260" r:id="rId6"/>
    <p:sldId id="261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38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94AB-8BB5-44E9-8468-9773F9788BC2}" type="datetimeFigureOut">
              <a:rPr lang="en-US" smtClean="0"/>
              <a:pPr/>
              <a:t>12/03/2014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7820-7F1D-4AB5-A930-3C361DA0D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94AB-8BB5-44E9-8468-9773F9788BC2}" type="datetimeFigureOut">
              <a:rPr lang="en-US" smtClean="0"/>
              <a:pPr/>
              <a:t>12/03/2014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7820-7F1D-4AB5-A930-3C361DA0D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94AB-8BB5-44E9-8468-9773F9788BC2}" type="datetimeFigureOut">
              <a:rPr lang="en-US" smtClean="0"/>
              <a:pPr/>
              <a:t>12/03/2014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7820-7F1D-4AB5-A930-3C361DA0D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94AB-8BB5-44E9-8468-9773F9788BC2}" type="datetimeFigureOut">
              <a:rPr lang="en-US" smtClean="0"/>
              <a:pPr/>
              <a:t>12/03/2014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7820-7F1D-4AB5-A930-3C361DA0D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94AB-8BB5-44E9-8468-9773F9788BC2}" type="datetimeFigureOut">
              <a:rPr lang="en-US" smtClean="0"/>
              <a:pPr/>
              <a:t>12/03/2014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7820-7F1D-4AB5-A930-3C361DA0D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94AB-8BB5-44E9-8468-9773F9788BC2}" type="datetimeFigureOut">
              <a:rPr lang="en-US" smtClean="0"/>
              <a:pPr/>
              <a:t>12/03/2014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7820-7F1D-4AB5-A930-3C361DA0D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94AB-8BB5-44E9-8468-9773F9788BC2}" type="datetimeFigureOut">
              <a:rPr lang="en-US" smtClean="0"/>
              <a:pPr/>
              <a:t>12/03/2014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7820-7F1D-4AB5-A930-3C361DA0D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94AB-8BB5-44E9-8468-9773F9788BC2}" type="datetimeFigureOut">
              <a:rPr lang="en-US" smtClean="0"/>
              <a:pPr/>
              <a:t>12/03/2014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7820-7F1D-4AB5-A930-3C361DA0D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94AB-8BB5-44E9-8468-9773F9788BC2}" type="datetimeFigureOut">
              <a:rPr lang="en-US" smtClean="0"/>
              <a:pPr/>
              <a:t>12/03/2014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7820-7F1D-4AB5-A930-3C361DA0D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94AB-8BB5-44E9-8468-9773F9788BC2}" type="datetimeFigureOut">
              <a:rPr lang="en-US" smtClean="0"/>
              <a:pPr/>
              <a:t>12/03/2014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7820-7F1D-4AB5-A930-3C361DA0D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94AB-8BB5-44E9-8468-9773F9788BC2}" type="datetimeFigureOut">
              <a:rPr lang="en-US" smtClean="0"/>
              <a:pPr/>
              <a:t>12/03/2014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7820-7F1D-4AB5-A930-3C361DA0D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994AB-8BB5-44E9-8468-9773F9788BC2}" type="datetimeFigureOut">
              <a:rPr lang="en-US" smtClean="0"/>
              <a:pPr/>
              <a:t>12/03/2014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57820-7F1D-4AB5-A930-3C361DA0D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BMR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Trushna</a:t>
            </a:r>
            <a:r>
              <a:rPr lang="en-US" dirty="0" smtClean="0"/>
              <a:t> Shah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1143008"/>
          </a:xfrm>
        </p:spPr>
        <p:txBody>
          <a:bodyPr>
            <a:noAutofit/>
          </a:bodyPr>
          <a:lstStyle/>
          <a:p>
            <a:r>
              <a:rPr lang="en-US" sz="6600" b="1" dirty="0" smtClean="0"/>
              <a:t>Basal metabolic Rate</a:t>
            </a:r>
            <a:br>
              <a:rPr lang="en-US" sz="6600" b="1" dirty="0" smtClean="0"/>
            </a:br>
            <a:r>
              <a:rPr lang="en-US" sz="6600" b="1" dirty="0" smtClean="0"/>
              <a:t>(BMR)</a:t>
            </a:r>
            <a:endParaRPr lang="en-US" sz="6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071810"/>
            <a:ext cx="4291804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3071810"/>
            <a:ext cx="4230831" cy="3169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Def: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/>
          <a:lstStyle/>
          <a:p>
            <a:r>
              <a:rPr lang="en-US" dirty="0" smtClean="0"/>
              <a:t>Energy required by an awake individual during physical, emotional and digestive rest.</a:t>
            </a:r>
          </a:p>
          <a:p>
            <a:r>
              <a:rPr lang="en-US" dirty="0" smtClean="0"/>
              <a:t>It is the minimum amount of energy required to maintain life or sustain vital factions, respiration, etc.</a:t>
            </a:r>
          </a:p>
          <a:p>
            <a:r>
              <a:rPr lang="en-US" dirty="0" smtClean="0"/>
              <a:t>The metabolic rate is less during sleep.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4429132"/>
            <a:ext cx="2895603" cy="2168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4429132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Factors affecting BMR.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Age: During the period of active growth BMR is high. </a:t>
            </a:r>
            <a:r>
              <a:rPr lang="en-US" dirty="0"/>
              <a:t>I</a:t>
            </a:r>
            <a:r>
              <a:rPr lang="en-US" dirty="0" smtClean="0"/>
              <a:t>t reaches maximum at the age of 5 yrs. In old age is lowered.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Sex: Males have higher BMR than Females.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Temperature : COLD- increases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Fever: 12% increases in BMR is noticed per degree centigrade rise in temperature.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Thyroid Hormones: Hyperthyroidism </a:t>
            </a:r>
            <a:r>
              <a:rPr lang="en-US" dirty="0" err="1" smtClean="0"/>
              <a:t>increses</a:t>
            </a:r>
            <a:r>
              <a:rPr lang="en-US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347075" cy="1216025"/>
          </a:xfrm>
        </p:spPr>
        <p:txBody>
          <a:bodyPr>
            <a:normAutofit fontScale="90000"/>
          </a:bodyPr>
          <a:lstStyle/>
          <a:p>
            <a:r>
              <a:rPr lang="en-US" smtClean="0">
                <a:ea typeface="ＭＳ Ｐゴシック" pitchFamily="34" charset="-128"/>
              </a:rPr>
              <a:t/>
            </a:r>
            <a:br>
              <a:rPr lang="en-US" smtClean="0">
                <a:ea typeface="ＭＳ Ｐゴシック" pitchFamily="34" charset="-128"/>
              </a:rPr>
            </a:br>
            <a:r>
              <a:rPr lang="en-IN" smtClean="0">
                <a:ea typeface="ＭＳ Ｐゴシック" pitchFamily="34" charset="-128"/>
              </a:rPr>
              <a:t/>
            </a:r>
            <a:br>
              <a:rPr lang="en-IN" smtClean="0">
                <a:ea typeface="ＭＳ Ｐゴシック" pitchFamily="34" charset="-128"/>
              </a:rPr>
            </a:br>
            <a:endParaRPr lang="en-IN" smtClean="0">
              <a:ea typeface="ＭＳ Ｐゴシック" pitchFamily="34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841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219200"/>
                <a:gridCol w="2286000"/>
                <a:gridCol w="1981200"/>
              </a:tblGrid>
              <a:tr h="571480">
                <a:tc>
                  <a:txBody>
                    <a:bodyPr/>
                    <a:lstStyle/>
                    <a:p>
                      <a:r>
                        <a:rPr lang="en-US" dirty="0" smtClean="0"/>
                        <a:t>Author/year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Study design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Level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Outcome</a:t>
                      </a:r>
                    </a:p>
                    <a:p>
                      <a:endParaRPr lang="en-US" dirty="0" smtClean="0"/>
                    </a:p>
                    <a:p>
                      <a:endParaRPr lang="en-IN" dirty="0"/>
                    </a:p>
                  </a:txBody>
                  <a:tcPr/>
                </a:tc>
              </a:tr>
              <a:tr h="5854390">
                <a:tc>
                  <a:txBody>
                    <a:bodyPr/>
                    <a:lstStyle/>
                    <a:p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Basal Metabolic Rate: History, Composition, Regulation, and</a:t>
                      </a:r>
                    </a:p>
                    <a:p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Usefulness</a:t>
                      </a:r>
                    </a:p>
                    <a:p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A. J. Hulbert1,2,*</a:t>
                      </a:r>
                    </a:p>
                    <a:p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P. L. Else1,3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Physiological and Biochemical Zoology 77(6):869–876. 2004.</a:t>
                      </a:r>
                    </a:p>
                    <a:p>
                      <a:endParaRPr lang="en-US" sz="18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Review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 was also important in defining the </a:t>
                      </a:r>
                      <a:r>
                        <a:rPr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allometric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relationship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between body mass and metabolic rate of mammals.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BMR of mammals varies with body mass, with the same</a:t>
                      </a:r>
                    </a:p>
                    <a:p>
                      <a:r>
                        <a:rPr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allometric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exponent as field metabolic rate and with many physiological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biochemical rates. The membrane pacemaker theory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proposes that the fatty acid composition of membrane </a:t>
                      </a:r>
                      <a:r>
                        <a:rPr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bilayers</a:t>
                      </a:r>
                      <a:endParaRPr lang="en-US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 an important determinant of a species BMR.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measure BMR is not particularly helpful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if one is trying to precisely estimate the total food requirements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 a species undergoing a particular activity. However, it is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sometimes a useful concept if you are trying to estimate the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increment in energy costs related to that activity. It has been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particularly useful in comparing the rates of energy turnover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 different-sized animals</a:t>
                      </a:r>
                    </a:p>
                    <a:p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IN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Normal Value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r>
              <a:rPr lang="en-US" dirty="0" smtClean="0"/>
              <a:t>ADULT MEN -34-37 Kcal/</a:t>
            </a:r>
            <a:r>
              <a:rPr lang="en-US" dirty="0" err="1" smtClean="0"/>
              <a:t>sq.m</a:t>
            </a:r>
            <a:r>
              <a:rPr lang="en-US" dirty="0" smtClean="0"/>
              <a:t>/hour</a:t>
            </a:r>
          </a:p>
          <a:p>
            <a:r>
              <a:rPr lang="en-US" dirty="0" smtClean="0"/>
              <a:t>ADULT FEMALE – 30-35 Kcal/</a:t>
            </a:r>
            <a:r>
              <a:rPr lang="en-US" dirty="0" err="1" smtClean="0"/>
              <a:t>sq.m</a:t>
            </a:r>
            <a:r>
              <a:rPr lang="en-US" dirty="0" smtClean="0"/>
              <a:t>/hour.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4143380"/>
            <a:ext cx="2428877" cy="2428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236</Words>
  <Application>Microsoft Office PowerPoint</Application>
  <PresentationFormat>On-screen Show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BMR</vt:lpstr>
      <vt:lpstr>Basal metabolic Rate (BMR)</vt:lpstr>
      <vt:lpstr>Def:</vt:lpstr>
      <vt:lpstr>Factors affecting BMR. </vt:lpstr>
      <vt:lpstr>Slide 5</vt:lpstr>
      <vt:lpstr>  </vt:lpstr>
      <vt:lpstr>Normal Value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BMR</dc:title>
  <dc:creator>user_2</dc:creator>
  <cp:lastModifiedBy>user_2</cp:lastModifiedBy>
  <cp:revision>8</cp:revision>
  <dcterms:created xsi:type="dcterms:W3CDTF">2013-04-18T07:03:16Z</dcterms:created>
  <dcterms:modified xsi:type="dcterms:W3CDTF">2014-03-12T11:02:04Z</dcterms:modified>
</cp:coreProperties>
</file>