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334" r:id="rId3"/>
    <p:sldId id="282" r:id="rId4"/>
    <p:sldId id="307" r:id="rId5"/>
    <p:sldId id="309" r:id="rId6"/>
    <p:sldId id="290" r:id="rId7"/>
    <p:sldId id="291" r:id="rId8"/>
    <p:sldId id="311" r:id="rId9"/>
    <p:sldId id="293" r:id="rId10"/>
    <p:sldId id="294" r:id="rId11"/>
    <p:sldId id="303" r:id="rId12"/>
    <p:sldId id="310" r:id="rId13"/>
    <p:sldId id="314" r:id="rId14"/>
    <p:sldId id="315" r:id="rId15"/>
    <p:sldId id="335" r:id="rId16"/>
    <p:sldId id="304" r:id="rId17"/>
    <p:sldId id="312" r:id="rId18"/>
    <p:sldId id="296" r:id="rId19"/>
    <p:sldId id="297" r:id="rId20"/>
    <p:sldId id="298" r:id="rId21"/>
    <p:sldId id="313" r:id="rId22"/>
    <p:sldId id="317" r:id="rId23"/>
    <p:sldId id="318" r:id="rId24"/>
    <p:sldId id="321" r:id="rId25"/>
    <p:sldId id="320" r:id="rId26"/>
    <p:sldId id="256" r:id="rId27"/>
    <p:sldId id="261" r:id="rId28"/>
    <p:sldId id="262" r:id="rId29"/>
    <p:sldId id="324" r:id="rId30"/>
    <p:sldId id="322" r:id="rId31"/>
    <p:sldId id="266" r:id="rId32"/>
    <p:sldId id="267" r:id="rId33"/>
    <p:sldId id="268" r:id="rId34"/>
    <p:sldId id="269" r:id="rId35"/>
    <p:sldId id="270" r:id="rId36"/>
    <p:sldId id="271" r:id="rId37"/>
    <p:sldId id="273" r:id="rId38"/>
    <p:sldId id="274" r:id="rId39"/>
    <p:sldId id="327" r:id="rId40"/>
    <p:sldId id="272" r:id="rId41"/>
    <p:sldId id="275" r:id="rId42"/>
    <p:sldId id="276" r:id="rId43"/>
    <p:sldId id="277" r:id="rId44"/>
    <p:sldId id="278" r:id="rId45"/>
    <p:sldId id="279" r:id="rId46"/>
    <p:sldId id="280" r:id="rId47"/>
    <p:sldId id="305" r:id="rId48"/>
    <p:sldId id="306" r:id="rId49"/>
    <p:sldId id="329" r:id="rId50"/>
    <p:sldId id="330" r:id="rId51"/>
    <p:sldId id="331" r:id="rId52"/>
    <p:sldId id="332" r:id="rId53"/>
    <p:sldId id="333"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8/17/2020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8/17/2020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Dr </a:t>
            </a:r>
            <a:r>
              <a:rPr lang="en-US" dirty="0" err="1" smtClean="0"/>
              <a:t>Neha</a:t>
            </a:r>
            <a:r>
              <a:rPr lang="en-US" dirty="0" smtClean="0"/>
              <a:t> </a:t>
            </a:r>
            <a:r>
              <a:rPr lang="en-US" dirty="0" err="1" smtClean="0"/>
              <a:t>Mukkamala</a:t>
            </a:r>
            <a:endParaRPr lang="en-US" dirty="0"/>
          </a:p>
        </p:txBody>
      </p:sp>
      <p:sp>
        <p:nvSpPr>
          <p:cNvPr id="2" name="Title 1"/>
          <p:cNvSpPr>
            <a:spLocks noGrp="1"/>
          </p:cNvSpPr>
          <p:nvPr>
            <p:ph type="ctrTitle"/>
          </p:nvPr>
        </p:nvSpPr>
        <p:spPr/>
        <p:txBody>
          <a:bodyPr/>
          <a:lstStyle/>
          <a:p>
            <a:r>
              <a:rPr lang="en-US" smtClean="0"/>
              <a:t>TOTAL HIP ARTHROPLASTY</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low rate of loosening of cemented femoral implants but loosening of cemented </a:t>
            </a:r>
            <a:r>
              <a:rPr lang="en-US" dirty="0" err="1" smtClean="0"/>
              <a:t>acetabular</a:t>
            </a:r>
            <a:r>
              <a:rPr lang="en-US" dirty="0" smtClean="0"/>
              <a:t> components, gave rise to the use of a hybrid procedure with a </a:t>
            </a:r>
            <a:r>
              <a:rPr lang="en-US" dirty="0" err="1" smtClean="0"/>
              <a:t>noncemented</a:t>
            </a:r>
            <a:r>
              <a:rPr lang="en-US" dirty="0" smtClean="0"/>
              <a:t> </a:t>
            </a:r>
            <a:r>
              <a:rPr lang="en-US" dirty="0" err="1" smtClean="0"/>
              <a:t>acetabular</a:t>
            </a:r>
            <a:r>
              <a:rPr lang="en-US" dirty="0" smtClean="0"/>
              <a:t> component and a cemented femoral prosthesis.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Contraindications</a:t>
            </a:r>
            <a:endParaRPr lang="en-US" dirty="0"/>
          </a:p>
        </p:txBody>
      </p:sp>
      <p:sp>
        <p:nvSpPr>
          <p:cNvPr id="3" name="Content Placeholder 2"/>
          <p:cNvSpPr>
            <a:spLocks noGrp="1"/>
          </p:cNvSpPr>
          <p:nvPr>
            <p:ph sz="quarter" idx="1"/>
          </p:nvPr>
        </p:nvSpPr>
        <p:spPr/>
        <p:txBody>
          <a:bodyPr>
            <a:normAutofit/>
          </a:bodyPr>
          <a:lstStyle/>
          <a:p>
            <a:r>
              <a:rPr lang="en-US" b="1" dirty="0" smtClean="0"/>
              <a:t>Absolute</a:t>
            </a:r>
          </a:p>
          <a:p>
            <a:pPr>
              <a:buNone/>
            </a:pPr>
            <a:r>
              <a:rPr lang="en-US" dirty="0" smtClean="0"/>
              <a:t>• Active joint infection</a:t>
            </a:r>
          </a:p>
          <a:p>
            <a:pPr>
              <a:buNone/>
            </a:pPr>
            <a:r>
              <a:rPr lang="en-US" dirty="0" smtClean="0"/>
              <a:t>• Systemic infection or sepsis</a:t>
            </a:r>
          </a:p>
          <a:p>
            <a:pPr>
              <a:buNone/>
            </a:pPr>
            <a:r>
              <a:rPr lang="en-US" dirty="0" smtClean="0"/>
              <a:t>• Chronic </a:t>
            </a:r>
            <a:r>
              <a:rPr lang="en-US" dirty="0" err="1" smtClean="0"/>
              <a:t>osteomyelitis</a:t>
            </a:r>
            <a:endParaRPr lang="en-US" dirty="0" smtClean="0"/>
          </a:p>
          <a:p>
            <a:pPr>
              <a:buNone/>
            </a:pPr>
            <a:r>
              <a:rPr lang="en-US" dirty="0" smtClean="0"/>
              <a:t>• Significant loss of bone after resection of a malignant tumor or inadequate bone stock that prevents sufficient implant fixation</a:t>
            </a:r>
          </a:p>
          <a:p>
            <a:pPr>
              <a:buNone/>
            </a:pPr>
            <a:r>
              <a:rPr lang="en-US" dirty="0" smtClean="0"/>
              <a:t>• Neuropathic hip joint</a:t>
            </a:r>
          </a:p>
          <a:p>
            <a:pPr>
              <a:buNone/>
            </a:pPr>
            <a:r>
              <a:rPr lang="en-US" dirty="0" smtClean="0"/>
              <a:t>• Severe paralysis of the muscles surrounding the joint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r>
              <a:rPr lang="en-US" b="1" dirty="0" smtClean="0"/>
              <a:t>Relative</a:t>
            </a:r>
          </a:p>
          <a:p>
            <a:pPr>
              <a:buNone/>
            </a:pPr>
            <a:r>
              <a:rPr lang="en-US" dirty="0" smtClean="0"/>
              <a:t>• Localized infection, such as bladder or skin</a:t>
            </a:r>
          </a:p>
          <a:p>
            <a:pPr>
              <a:buNone/>
            </a:pPr>
            <a:r>
              <a:rPr lang="en-US" dirty="0" smtClean="0"/>
              <a:t>• Insufficient function of the gluteus </a:t>
            </a:r>
            <a:r>
              <a:rPr lang="en-US" dirty="0" err="1" smtClean="0"/>
              <a:t>medius</a:t>
            </a:r>
            <a:r>
              <a:rPr lang="en-US" dirty="0" smtClean="0"/>
              <a:t> muscle</a:t>
            </a:r>
          </a:p>
          <a:p>
            <a:pPr>
              <a:buNone/>
            </a:pPr>
            <a:r>
              <a:rPr lang="en-US" dirty="0" smtClean="0"/>
              <a:t>• Progressive neurological disorder</a:t>
            </a:r>
          </a:p>
          <a:p>
            <a:pPr>
              <a:buNone/>
            </a:pPr>
            <a:r>
              <a:rPr lang="en-US" dirty="0" smtClean="0"/>
              <a:t>• Highly compromised/insufficient femoral or </a:t>
            </a:r>
            <a:r>
              <a:rPr lang="en-US" dirty="0" err="1" smtClean="0"/>
              <a:t>acetabular</a:t>
            </a:r>
            <a:r>
              <a:rPr lang="en-US" dirty="0" smtClean="0"/>
              <a:t> bone stock associated with progressive bone disease</a:t>
            </a:r>
          </a:p>
          <a:p>
            <a:pPr>
              <a:buNone/>
            </a:pPr>
            <a:r>
              <a:rPr lang="en-US" dirty="0" smtClean="0"/>
              <a:t>• Patients requiring extensive dental work—dental surgery should be completed before </a:t>
            </a:r>
            <a:r>
              <a:rPr lang="en-US" dirty="0" err="1" smtClean="0"/>
              <a:t>arthroplasty</a:t>
            </a:r>
            <a:endParaRPr lang="en-US" dirty="0" smtClean="0"/>
          </a:p>
          <a:p>
            <a:pPr>
              <a:buNone/>
            </a:pPr>
            <a:r>
              <a:rPr lang="en-US" dirty="0" smtClean="0"/>
              <a:t>• Young patients who must or are most likely to participate in high-demand (high-load, high-impact) activities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Pre-operative Assessment &amp; Management</a:t>
            </a:r>
            <a:endParaRPr lang="en-US" dirty="0"/>
          </a:p>
        </p:txBody>
      </p:sp>
      <p:sp>
        <p:nvSpPr>
          <p:cNvPr id="3" name="Content Placeholder 2"/>
          <p:cNvSpPr>
            <a:spLocks noGrp="1"/>
          </p:cNvSpPr>
          <p:nvPr>
            <p:ph sz="quarter" idx="1"/>
          </p:nvPr>
        </p:nvSpPr>
        <p:spPr/>
        <p:txBody>
          <a:bodyPr/>
          <a:lstStyle/>
          <a:p>
            <a:r>
              <a:rPr lang="en-US" dirty="0" smtClean="0"/>
              <a:t>Preoperative patient education</a:t>
            </a:r>
          </a:p>
          <a:p>
            <a:r>
              <a:rPr lang="en-US" dirty="0" smtClean="0"/>
              <a:t>Preoperative assessment and documentation of a patient’s status</a:t>
            </a:r>
          </a:p>
          <a:p>
            <a:r>
              <a:rPr lang="en-US" dirty="0" smtClean="0"/>
              <a:t>patient education about the procedure and what to expect during the early postoperative period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Pre-operative Assessment &amp; Management</a:t>
            </a:r>
            <a:endParaRPr lang="en-US"/>
          </a:p>
        </p:txBody>
      </p:sp>
      <p:sp>
        <p:nvSpPr>
          <p:cNvPr id="3" name="Content Placeholder 2"/>
          <p:cNvSpPr>
            <a:spLocks noGrp="1"/>
          </p:cNvSpPr>
          <p:nvPr>
            <p:ph sz="quarter" idx="1"/>
          </p:nvPr>
        </p:nvSpPr>
        <p:spPr/>
        <p:txBody>
          <a:bodyPr>
            <a:normAutofit/>
          </a:bodyPr>
          <a:lstStyle/>
          <a:p>
            <a:r>
              <a:rPr lang="en-US" dirty="0" smtClean="0"/>
              <a:t>Examination and evaluation of pain, ROM, muscle strength, balance, ambulatory status, leg lengths, gait characteristics, use of assistive devices, general level of function, perceived level of disability</a:t>
            </a:r>
          </a:p>
          <a:p>
            <a:r>
              <a:rPr lang="en-US" dirty="0" smtClean="0"/>
              <a:t>Information for patients and their families about joint disease and the operative procedure in nonmedical </a:t>
            </a:r>
            <a:r>
              <a:rPr lang="en-US" dirty="0" smtClean="0"/>
              <a:t>terms</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Postoperative precautions and their rationale including positioning and weight bearing</a:t>
            </a:r>
          </a:p>
          <a:p>
            <a:r>
              <a:rPr lang="en-US" dirty="0" smtClean="0"/>
              <a:t>Functional training for early postoperative days including bed mobility, transfers, gait training with assistive devices</a:t>
            </a:r>
          </a:p>
          <a:p>
            <a:r>
              <a:rPr lang="en-US" dirty="0" smtClean="0"/>
              <a:t>Early postoperative exercises</a:t>
            </a:r>
          </a:p>
          <a:p>
            <a:r>
              <a:rPr lang="en-US" dirty="0" smtClean="0"/>
              <a:t>Criteria for discharge from the hospital</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dirty="0"/>
          </a:p>
        </p:txBody>
      </p:sp>
      <p:sp>
        <p:nvSpPr>
          <p:cNvPr id="4" name="Title 3"/>
          <p:cNvSpPr>
            <a:spLocks noGrp="1"/>
          </p:cNvSpPr>
          <p:nvPr>
            <p:ph type="ctrTitle"/>
          </p:nvPr>
        </p:nvSpPr>
        <p:spPr/>
        <p:txBody>
          <a:bodyPr/>
          <a:lstStyle/>
          <a:p>
            <a:r>
              <a:rPr lang="en-US" dirty="0" smtClean="0"/>
              <a:t>Surgical Approaches</a:t>
            </a:r>
            <a:endParaRPr lang="en-US" dirty="0"/>
          </a:p>
        </p:txBody>
      </p:sp>
    </p:spTree>
    <p:extLst>
      <p:ext uri="{BB962C8B-B14F-4D97-AF65-F5344CB8AC3E}">
        <p14:creationId xmlns="" xmlns:p14="http://schemas.microsoft.com/office/powerpoint/2010/main" val="3974963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Posterior (or </a:t>
            </a:r>
            <a:r>
              <a:rPr lang="en-US" dirty="0" err="1" smtClean="0"/>
              <a:t>posterolateral</a:t>
            </a:r>
            <a:r>
              <a:rPr lang="en-US" dirty="0" smtClean="0"/>
              <a:t>), </a:t>
            </a:r>
          </a:p>
          <a:p>
            <a:r>
              <a:rPr lang="en-US" dirty="0" smtClean="0"/>
              <a:t>lateral,</a:t>
            </a:r>
          </a:p>
          <a:p>
            <a:r>
              <a:rPr lang="en-US" dirty="0" smtClean="0"/>
              <a:t>and anterior (or </a:t>
            </a:r>
            <a:r>
              <a:rPr lang="en-US" dirty="0" err="1" smtClean="0"/>
              <a:t>anterolateral</a:t>
            </a: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fontScale="90000"/>
          </a:bodyPr>
          <a:lstStyle/>
          <a:p>
            <a:r>
              <a:rPr lang="en-US" b="1" i="1" dirty="0" err="1" smtClean="0"/>
              <a:t>Posterolateral</a:t>
            </a:r>
            <a:r>
              <a:rPr lang="en-US" b="1" i="1" dirty="0" smtClean="0"/>
              <a:t> approach</a:t>
            </a:r>
            <a:endParaRPr lang="en-US" dirty="0"/>
          </a:p>
        </p:txBody>
      </p:sp>
      <p:sp>
        <p:nvSpPr>
          <p:cNvPr id="3" name="Content Placeholder 2"/>
          <p:cNvSpPr>
            <a:spLocks noGrp="1"/>
          </p:cNvSpPr>
          <p:nvPr>
            <p:ph sz="quarter" idx="1"/>
          </p:nvPr>
        </p:nvSpPr>
        <p:spPr>
          <a:xfrm>
            <a:off x="301752" y="1524000"/>
            <a:ext cx="8503920" cy="4800600"/>
          </a:xfrm>
        </p:spPr>
        <p:txBody>
          <a:bodyPr>
            <a:normAutofit fontScale="92500"/>
          </a:bodyPr>
          <a:lstStyle/>
          <a:p>
            <a:r>
              <a:rPr lang="en-US" i="1" dirty="0" smtClean="0"/>
              <a:t>Most frequently </a:t>
            </a:r>
            <a:r>
              <a:rPr lang="en-US" dirty="0" smtClean="0"/>
              <a:t>used approach for primary THA.</a:t>
            </a:r>
          </a:p>
          <a:p>
            <a:r>
              <a:rPr lang="en-US" dirty="0" smtClean="0"/>
              <a:t>Gluteus </a:t>
            </a:r>
            <a:r>
              <a:rPr lang="en-US" dirty="0" err="1" smtClean="0"/>
              <a:t>maximus</a:t>
            </a:r>
            <a:r>
              <a:rPr lang="en-US" dirty="0" smtClean="0"/>
              <a:t> is split in line with the muscle fibers.</a:t>
            </a:r>
          </a:p>
          <a:p>
            <a:r>
              <a:rPr lang="en-US" dirty="0" smtClean="0"/>
              <a:t>The short external rotator tendons are transected near their insertion. </a:t>
            </a:r>
          </a:p>
          <a:p>
            <a:r>
              <a:rPr lang="en-US" dirty="0" err="1" smtClean="0"/>
              <a:t>Trochanteric</a:t>
            </a:r>
            <a:r>
              <a:rPr lang="en-US" dirty="0" smtClean="0"/>
              <a:t> </a:t>
            </a:r>
            <a:r>
              <a:rPr lang="en-US" dirty="0" err="1" smtClean="0"/>
              <a:t>osteotomy</a:t>
            </a:r>
            <a:r>
              <a:rPr lang="en-US" dirty="0" smtClean="0"/>
              <a:t> is not necessary. </a:t>
            </a:r>
          </a:p>
          <a:p>
            <a:r>
              <a:rPr lang="en-US" dirty="0" smtClean="0"/>
              <a:t>The capsule is incised </a:t>
            </a:r>
            <a:r>
              <a:rPr lang="en-US" dirty="0" err="1" smtClean="0"/>
              <a:t>posteriorly</a:t>
            </a:r>
            <a:r>
              <a:rPr lang="en-US" dirty="0" smtClean="0"/>
              <a:t> in preparation for posterior dislocation of the hip. </a:t>
            </a:r>
          </a:p>
          <a:p>
            <a:r>
              <a:rPr lang="en-US" b="1" dirty="0" smtClean="0"/>
              <a:t>Disadvantage</a:t>
            </a:r>
            <a:r>
              <a:rPr lang="en-US" dirty="0" smtClean="0"/>
              <a:t> : associated with the highest incidence of postoperative joint instability and resulting subluxation or dislocation of the hip. </a:t>
            </a:r>
          </a:p>
          <a:p>
            <a:r>
              <a:rPr lang="en-US" dirty="0" smtClean="0"/>
              <a:t>Posterior </a:t>
            </a:r>
            <a:r>
              <a:rPr lang="en-US" dirty="0" err="1" smtClean="0"/>
              <a:t>capsulorrhaphy</a:t>
            </a:r>
            <a:r>
              <a:rPr lang="en-US" dirty="0" smtClean="0"/>
              <a:t> advocated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Direct lateral approach</a:t>
            </a:r>
            <a:endParaRPr lang="en-US" dirty="0"/>
          </a:p>
        </p:txBody>
      </p:sp>
      <p:sp>
        <p:nvSpPr>
          <p:cNvPr id="3" name="Content Placeholder 2"/>
          <p:cNvSpPr>
            <a:spLocks noGrp="1"/>
          </p:cNvSpPr>
          <p:nvPr>
            <p:ph sz="quarter" idx="1"/>
          </p:nvPr>
        </p:nvSpPr>
        <p:spPr/>
        <p:txBody>
          <a:bodyPr>
            <a:normAutofit/>
          </a:bodyPr>
          <a:lstStyle/>
          <a:p>
            <a:r>
              <a:rPr lang="en-US" i="1" dirty="0" smtClean="0"/>
              <a:t>Requires longitudinal </a:t>
            </a:r>
            <a:r>
              <a:rPr lang="en-US" dirty="0" smtClean="0"/>
              <a:t>division of the tensor fasciae </a:t>
            </a:r>
            <a:r>
              <a:rPr lang="en-US" dirty="0" err="1" smtClean="0"/>
              <a:t>latae</a:t>
            </a:r>
            <a:r>
              <a:rPr lang="en-US" dirty="0" smtClean="0"/>
              <a:t>, release of up to one-half of the proximal insertion of the gluteus </a:t>
            </a:r>
            <a:r>
              <a:rPr lang="en-US" dirty="0" err="1" smtClean="0"/>
              <a:t>medius</a:t>
            </a:r>
            <a:r>
              <a:rPr lang="en-US" dirty="0" smtClean="0"/>
              <a:t>, and longitudinal splitting of the </a:t>
            </a:r>
            <a:r>
              <a:rPr lang="en-US" dirty="0" err="1" smtClean="0"/>
              <a:t>vastus</a:t>
            </a:r>
            <a:r>
              <a:rPr lang="en-US" dirty="0" smtClean="0"/>
              <a:t> </a:t>
            </a:r>
            <a:r>
              <a:rPr lang="en-US" dirty="0" err="1" smtClean="0"/>
              <a:t>lateralis</a:t>
            </a:r>
            <a:r>
              <a:rPr lang="en-US" dirty="0" smtClean="0"/>
              <a:t>. The gluteus </a:t>
            </a:r>
            <a:r>
              <a:rPr lang="en-US" dirty="0" err="1" smtClean="0"/>
              <a:t>minimus</a:t>
            </a:r>
            <a:r>
              <a:rPr lang="en-US" dirty="0" smtClean="0"/>
              <a:t> also is partially detached from the trochanter. </a:t>
            </a:r>
          </a:p>
          <a:p>
            <a:r>
              <a:rPr lang="en-US" dirty="0" smtClean="0"/>
              <a:t>A lateral approach may, but typically does not, involve a </a:t>
            </a:r>
            <a:r>
              <a:rPr lang="en-US" dirty="0" err="1" smtClean="0"/>
              <a:t>trochanteric</a:t>
            </a:r>
            <a:r>
              <a:rPr lang="en-US" dirty="0" smtClean="0"/>
              <a:t> </a:t>
            </a:r>
            <a:r>
              <a:rPr lang="en-US" dirty="0" err="1" smtClean="0"/>
              <a:t>osteotomy</a:t>
            </a:r>
            <a:r>
              <a:rPr lang="en-US" dirty="0" smtClean="0"/>
              <a:t>. </a:t>
            </a:r>
          </a:p>
          <a:p>
            <a:r>
              <a:rPr lang="en-US" dirty="0" smtClean="0"/>
              <a:t>Disruption of the abductor mechanism is associated with postoperative weakness and gait abnormalities (positive </a:t>
            </a:r>
            <a:r>
              <a:rPr lang="en-US" dirty="0" err="1" smtClean="0"/>
              <a:t>Trendelenburg</a:t>
            </a:r>
            <a:r>
              <a:rPr lang="en-US" dirty="0" smtClean="0"/>
              <a:t> sign).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sz="quarter" idx="1"/>
          </p:nvPr>
        </p:nvSpPr>
        <p:spPr/>
        <p:txBody>
          <a:bodyPr/>
          <a:lstStyle/>
          <a:p>
            <a:pPr>
              <a:buNone/>
            </a:pPr>
            <a:r>
              <a:rPr lang="en-US" dirty="0" smtClean="0"/>
              <a:t>The student at the end of the session will be able to</a:t>
            </a:r>
          </a:p>
          <a:p>
            <a:r>
              <a:rPr lang="en-US" dirty="0" smtClean="0"/>
              <a:t>Enumerate the indications, contraindications of total hip </a:t>
            </a:r>
            <a:r>
              <a:rPr lang="en-US" dirty="0" err="1" smtClean="0"/>
              <a:t>arthroplasty</a:t>
            </a:r>
            <a:endParaRPr lang="en-US" dirty="0" smtClean="0"/>
          </a:p>
          <a:p>
            <a:r>
              <a:rPr lang="en-US" dirty="0" smtClean="0"/>
              <a:t>Differentiate the different surgical approaches</a:t>
            </a:r>
          </a:p>
          <a:p>
            <a:r>
              <a:rPr lang="en-US" dirty="0" smtClean="0"/>
              <a:t>List the principles of assessment and management of THR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i="1" dirty="0" err="1" smtClean="0"/>
              <a:t>Anterolateral</a:t>
            </a:r>
            <a:r>
              <a:rPr lang="en-US" i="1" dirty="0" smtClean="0"/>
              <a:t> approach</a:t>
            </a:r>
            <a:endParaRPr lang="en-US" dirty="0"/>
          </a:p>
        </p:txBody>
      </p:sp>
      <p:sp>
        <p:nvSpPr>
          <p:cNvPr id="3" name="Content Placeholder 2"/>
          <p:cNvSpPr>
            <a:spLocks noGrp="1"/>
          </p:cNvSpPr>
          <p:nvPr>
            <p:ph sz="quarter" idx="1"/>
          </p:nvPr>
        </p:nvSpPr>
        <p:spPr>
          <a:xfrm>
            <a:off x="457200" y="1143000"/>
            <a:ext cx="8229600" cy="4983163"/>
          </a:xfrm>
        </p:spPr>
        <p:txBody>
          <a:bodyPr>
            <a:normAutofit/>
          </a:bodyPr>
          <a:lstStyle/>
          <a:p>
            <a:pPr>
              <a:buNone/>
            </a:pPr>
            <a:endParaRPr lang="en-US" dirty="0" smtClean="0"/>
          </a:p>
          <a:p>
            <a:r>
              <a:rPr lang="en-US" dirty="0" smtClean="0"/>
              <a:t>Most often reserved for revision </a:t>
            </a:r>
            <a:r>
              <a:rPr lang="en-US" dirty="0" err="1" smtClean="0"/>
              <a:t>arthroplasty</a:t>
            </a:r>
            <a:r>
              <a:rPr lang="en-US" dirty="0" smtClean="0"/>
              <a:t>. </a:t>
            </a:r>
          </a:p>
          <a:p>
            <a:r>
              <a:rPr lang="en-US" dirty="0" smtClean="0"/>
              <a:t>Also indicated for patients with muscle imbalances associated with stroke or cerebral palsy. </a:t>
            </a:r>
          </a:p>
          <a:p>
            <a:r>
              <a:rPr lang="en-US" dirty="0" smtClean="0"/>
              <a:t>It provides excellent stability of the hip postoperatively but involves detachment and subsequent repair of the gluteus </a:t>
            </a:r>
            <a:r>
              <a:rPr lang="en-US" dirty="0" err="1" smtClean="0"/>
              <a:t>medius</a:t>
            </a:r>
            <a:r>
              <a:rPr lang="en-US" dirty="0" smtClean="0"/>
              <a:t> muscle, or it may necessitate an </a:t>
            </a:r>
            <a:r>
              <a:rPr lang="en-US" dirty="0" err="1" smtClean="0"/>
              <a:t>osteotomy</a:t>
            </a:r>
            <a:r>
              <a:rPr lang="en-US" dirty="0" smtClean="0"/>
              <a:t> of the greater trochanter for adequate exposure of the hip joint.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Anterolateral</a:t>
            </a:r>
            <a:r>
              <a:rPr lang="en-US" i="1" dirty="0" smtClean="0"/>
              <a:t> approach</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In addition to the gluteus </a:t>
            </a:r>
            <a:r>
              <a:rPr lang="en-US" dirty="0" err="1" smtClean="0"/>
              <a:t>medius</a:t>
            </a:r>
            <a:r>
              <a:rPr lang="en-US" dirty="0" smtClean="0"/>
              <a:t>, soft tissues disturbed in an </a:t>
            </a:r>
            <a:r>
              <a:rPr lang="en-US" dirty="0" err="1" smtClean="0"/>
              <a:t>anterolateral</a:t>
            </a:r>
            <a:r>
              <a:rPr lang="en-US" dirty="0" smtClean="0"/>
              <a:t> approach include the gluteus </a:t>
            </a:r>
            <a:r>
              <a:rPr lang="en-US" dirty="0" err="1" smtClean="0"/>
              <a:t>minimus</a:t>
            </a:r>
            <a:r>
              <a:rPr lang="en-US" dirty="0" smtClean="0"/>
              <a:t>, tensor fasciae </a:t>
            </a:r>
            <a:r>
              <a:rPr lang="en-US" dirty="0" err="1" smtClean="0"/>
              <a:t>latae</a:t>
            </a:r>
            <a:r>
              <a:rPr lang="en-US" dirty="0" smtClean="0"/>
              <a:t>, </a:t>
            </a:r>
            <a:r>
              <a:rPr lang="en-US" dirty="0" err="1" smtClean="0"/>
              <a:t>iliopsoas</a:t>
            </a:r>
            <a:r>
              <a:rPr lang="en-US" dirty="0" smtClean="0"/>
              <a:t>, rectus </a:t>
            </a:r>
            <a:r>
              <a:rPr lang="en-US" dirty="0" err="1" smtClean="0"/>
              <a:t>femoris</a:t>
            </a:r>
            <a:r>
              <a:rPr lang="en-US" dirty="0" smtClean="0"/>
              <a:t>, and </a:t>
            </a:r>
            <a:r>
              <a:rPr lang="en-US" dirty="0" err="1" smtClean="0"/>
              <a:t>vastus</a:t>
            </a:r>
            <a:r>
              <a:rPr lang="en-US" dirty="0" smtClean="0"/>
              <a:t> </a:t>
            </a:r>
            <a:r>
              <a:rPr lang="en-US" dirty="0" err="1" smtClean="0"/>
              <a:t>lateralis</a:t>
            </a:r>
            <a:r>
              <a:rPr lang="en-US" dirty="0" smtClean="0"/>
              <a:t> muscles as well as the anterior capsule.</a:t>
            </a:r>
          </a:p>
          <a:p>
            <a:r>
              <a:rPr lang="en-US" dirty="0" smtClean="0"/>
              <a:t>If a </a:t>
            </a:r>
            <a:r>
              <a:rPr lang="en-US" dirty="0" err="1" smtClean="0"/>
              <a:t>trochanteric</a:t>
            </a:r>
            <a:r>
              <a:rPr lang="en-US" dirty="0" smtClean="0"/>
              <a:t> </a:t>
            </a:r>
            <a:r>
              <a:rPr lang="en-US" dirty="0" err="1" smtClean="0"/>
              <a:t>osteotomy</a:t>
            </a:r>
            <a:r>
              <a:rPr lang="en-US" dirty="0" smtClean="0"/>
              <a:t> is performed, the </a:t>
            </a:r>
            <a:r>
              <a:rPr lang="en-US" dirty="0" err="1" smtClean="0"/>
              <a:t>trochanter</a:t>
            </a:r>
            <a:r>
              <a:rPr lang="en-US" dirty="0" smtClean="0"/>
              <a:t> must be reattached and wired in place to stabilize the </a:t>
            </a:r>
            <a:r>
              <a:rPr lang="en-US" dirty="0" err="1" smtClean="0"/>
              <a:t>osteotomy</a:t>
            </a:r>
            <a:r>
              <a:rPr lang="en-US" dirty="0" smtClean="0"/>
              <a:t> site until bone healing occurs.</a:t>
            </a:r>
          </a:p>
          <a:p>
            <a:r>
              <a:rPr lang="en-US" dirty="0" smtClean="0"/>
              <a:t>Complications associated with </a:t>
            </a:r>
            <a:r>
              <a:rPr lang="en-US" dirty="0" err="1" smtClean="0"/>
              <a:t>trochanteric</a:t>
            </a:r>
            <a:r>
              <a:rPr lang="en-US" dirty="0" smtClean="0"/>
              <a:t> </a:t>
            </a:r>
            <a:r>
              <a:rPr lang="en-US" dirty="0" err="1" smtClean="0"/>
              <a:t>osteotomy</a:t>
            </a:r>
            <a:r>
              <a:rPr lang="en-US" dirty="0" smtClean="0"/>
              <a:t> include nonunion, abductor muscle weakness, and greater than usual soft tissue irritation and pain from a considerable amount of internal fixation.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r>
              <a:rPr lang="en-US" b="1" dirty="0" smtClean="0"/>
              <a:t/>
            </a:r>
            <a:br>
              <a:rPr lang="en-US" b="1" dirty="0" smtClean="0"/>
            </a:br>
            <a:r>
              <a:rPr lang="en-US" b="1" dirty="0" smtClean="0"/>
              <a:t>Complications</a:t>
            </a:r>
            <a:br>
              <a:rPr lang="en-US" b="1" dirty="0" smtClean="0"/>
            </a:br>
            <a:endParaRPr lang="en-US" dirty="0"/>
          </a:p>
        </p:txBody>
      </p:sp>
      <p:sp>
        <p:nvSpPr>
          <p:cNvPr id="3" name="Content Placeholder 2"/>
          <p:cNvSpPr>
            <a:spLocks noGrp="1"/>
          </p:cNvSpPr>
          <p:nvPr>
            <p:ph sz="quarter" idx="1"/>
          </p:nvPr>
        </p:nvSpPr>
        <p:spPr/>
        <p:txBody>
          <a:bodyPr>
            <a:normAutofit/>
          </a:bodyPr>
          <a:lstStyle/>
          <a:p>
            <a:r>
              <a:rPr lang="en-US" dirty="0" smtClean="0"/>
              <a:t>The incidence is relatively low.</a:t>
            </a:r>
          </a:p>
          <a:p>
            <a:pPr>
              <a:buNone/>
            </a:pPr>
            <a:r>
              <a:rPr lang="en-US" b="1" dirty="0" err="1" smtClean="0"/>
              <a:t>Intraoperative</a:t>
            </a:r>
            <a:r>
              <a:rPr lang="en-US" b="1" dirty="0" smtClean="0"/>
              <a:t> complications:</a:t>
            </a:r>
            <a:r>
              <a:rPr lang="en-US" dirty="0" smtClean="0"/>
              <a:t> </a:t>
            </a:r>
          </a:p>
          <a:p>
            <a:r>
              <a:rPr lang="en-US" dirty="0" err="1" smtClean="0"/>
              <a:t>malpositioning</a:t>
            </a:r>
            <a:r>
              <a:rPr lang="en-US" dirty="0" smtClean="0"/>
              <a:t> of the prosthetic components,</a:t>
            </a:r>
          </a:p>
          <a:p>
            <a:r>
              <a:rPr lang="en-US" dirty="0" smtClean="0"/>
              <a:t>femoral fracture, </a:t>
            </a:r>
          </a:p>
          <a:p>
            <a:r>
              <a:rPr lang="en-US" dirty="0" smtClean="0"/>
              <a:t>and nerve injury</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609600"/>
            <a:ext cx="8229600" cy="5791200"/>
          </a:xfrm>
        </p:spPr>
        <p:txBody>
          <a:bodyPr>
            <a:normAutofit/>
          </a:bodyPr>
          <a:lstStyle/>
          <a:p>
            <a:pPr>
              <a:buNone/>
            </a:pPr>
            <a:endParaRPr lang="en-US" dirty="0" smtClean="0"/>
          </a:p>
          <a:p>
            <a:pPr>
              <a:buNone/>
            </a:pPr>
            <a:r>
              <a:rPr lang="en-US" dirty="0" smtClean="0"/>
              <a:t>In addition to </a:t>
            </a:r>
            <a:r>
              <a:rPr lang="en-US" b="1" dirty="0" smtClean="0"/>
              <a:t>medical complications</a:t>
            </a:r>
            <a:r>
              <a:rPr lang="en-US" dirty="0" smtClean="0"/>
              <a:t>, such as infection, DVT, or pneumonia that can occur after any surgery, postoperative complications that may occur during the early period of recovery (before 6 weeks or up to 2 to 3 months) include </a:t>
            </a:r>
          </a:p>
          <a:p>
            <a:r>
              <a:rPr lang="en-US" dirty="0" smtClean="0"/>
              <a:t>wound healing problems, </a:t>
            </a:r>
          </a:p>
          <a:p>
            <a:r>
              <a:rPr lang="en-US" dirty="0" smtClean="0"/>
              <a:t>Dislocation of the prosthetic joint, most frequently during the first 2 to 3 months  post-op</a:t>
            </a:r>
          </a:p>
          <a:p>
            <a:r>
              <a:rPr lang="en-US" dirty="0" smtClean="0"/>
              <a:t>disruption of a bone graft site before sufficient bone healing has occurred, </a:t>
            </a:r>
          </a:p>
          <a:p>
            <a:r>
              <a:rPr lang="en-US" dirty="0" smtClean="0"/>
              <a:t>and leg length discrepancy.</a:t>
            </a:r>
          </a:p>
          <a:p>
            <a:pPr>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b="1" dirty="0" smtClean="0"/>
              <a:t>Late complications </a:t>
            </a:r>
            <a:r>
              <a:rPr lang="en-US" dirty="0" smtClean="0"/>
              <a:t>include </a:t>
            </a:r>
          </a:p>
          <a:p>
            <a:r>
              <a:rPr lang="en-US" dirty="0" smtClean="0"/>
              <a:t>dislocation, Most dislocations are </a:t>
            </a:r>
            <a:r>
              <a:rPr lang="en-US" dirty="0" err="1" smtClean="0"/>
              <a:t>nontraumatic</a:t>
            </a:r>
            <a:r>
              <a:rPr lang="en-US" dirty="0" smtClean="0"/>
              <a:t> and occur in a posterior direction, but not always associated with a posterior surgical approach. Dislocation also occurs after anterior/</a:t>
            </a:r>
            <a:r>
              <a:rPr lang="en-US" dirty="0" err="1" smtClean="0"/>
              <a:t>anterolateral</a:t>
            </a:r>
            <a:r>
              <a:rPr lang="en-US" dirty="0" smtClean="0"/>
              <a:t> and direct lateral approaches</a:t>
            </a:r>
          </a:p>
          <a:p>
            <a:r>
              <a:rPr lang="en-US" dirty="0" smtClean="0"/>
              <a:t>mechanical loosening of either implant at the bone–cement or bone–implant interface, </a:t>
            </a:r>
          </a:p>
          <a:p>
            <a:r>
              <a:rPr lang="en-US" dirty="0" smtClean="0"/>
              <a:t>polyethylene wear, </a:t>
            </a:r>
          </a:p>
          <a:p>
            <a:r>
              <a:rPr lang="en-US" dirty="0" smtClean="0"/>
              <a:t>and in rare instances </a:t>
            </a:r>
            <a:r>
              <a:rPr lang="en-US" dirty="0" err="1" smtClean="0"/>
              <a:t>heterotopic</a:t>
            </a:r>
            <a:r>
              <a:rPr lang="en-US" dirty="0" smtClean="0"/>
              <a:t> ossification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Inequality of leg lengths</a:t>
            </a:r>
          </a:p>
          <a:p>
            <a:r>
              <a:rPr lang="en-US" dirty="0" smtClean="0"/>
              <a:t>Asymmetry of the pelvis and trunk may be the result of muscle spasm, muscle weakness (particularly the gluteus </a:t>
            </a:r>
            <a:r>
              <a:rPr lang="en-US" dirty="0" err="1" smtClean="0"/>
              <a:t>medius</a:t>
            </a:r>
            <a:r>
              <a:rPr lang="en-US" dirty="0" smtClean="0"/>
              <a:t>), and residual contracture of hip muscles. A true leg length discrepancy, associated with low back and hip pain or hip dislocation, may be the result of </a:t>
            </a:r>
            <a:r>
              <a:rPr lang="en-US" dirty="0" err="1" smtClean="0"/>
              <a:t>malpositioning</a:t>
            </a:r>
            <a:r>
              <a:rPr lang="en-US" dirty="0" smtClean="0"/>
              <a:t> of the prosthetic implants (usually the </a:t>
            </a:r>
            <a:r>
              <a:rPr lang="en-US" dirty="0" err="1" smtClean="0"/>
              <a:t>acetabular</a:t>
            </a:r>
            <a:r>
              <a:rPr lang="en-US" dirty="0" smtClean="0"/>
              <a:t> component).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normAutofit fontScale="90000"/>
          </a:bodyPr>
          <a:lstStyle/>
          <a:p>
            <a:r>
              <a:rPr lang="en-US" dirty="0" smtClean="0"/>
              <a:t>Management of hip </a:t>
            </a:r>
            <a:r>
              <a:rPr lang="en-US" dirty="0" err="1" smtClean="0"/>
              <a:t>arthroplasty</a:t>
            </a:r>
            <a:r>
              <a:rPr lang="en-US" dirty="0" smtClean="0"/>
              <a:t/>
            </a:r>
            <a:br>
              <a:rPr lang="en-US" dirty="0" smtClean="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Postoperative Management</a:t>
            </a:r>
            <a:endParaRPr lang="en-US" dirty="0"/>
          </a:p>
        </p:txBody>
      </p:sp>
      <p:sp>
        <p:nvSpPr>
          <p:cNvPr id="3" name="Content Placeholder 2"/>
          <p:cNvSpPr>
            <a:spLocks noGrp="1"/>
          </p:cNvSpPr>
          <p:nvPr>
            <p:ph sz="quarter" idx="1"/>
          </p:nvPr>
        </p:nvSpPr>
        <p:spPr/>
        <p:txBody>
          <a:bodyPr>
            <a:normAutofit/>
          </a:bodyPr>
          <a:lstStyle/>
          <a:p>
            <a:r>
              <a:rPr lang="en-US" b="1" dirty="0" smtClean="0"/>
              <a:t>Immobilization</a:t>
            </a:r>
          </a:p>
          <a:p>
            <a:r>
              <a:rPr lang="en-US" dirty="0" smtClean="0"/>
              <a:t>No need for immobilization of the operated hip. Postoperative rehabilitation emphasizes early movement. </a:t>
            </a:r>
          </a:p>
          <a:p>
            <a:r>
              <a:rPr lang="en-US" dirty="0" smtClean="0"/>
              <a:t>Depending on the type of surgical approach used and the stability of the prosthetic hip, the operated limb may need to remain in a position of slight abduction and neutral rotation when the patient is lying in bed in the supine position. An abduction pillow or wedge typically is sufficient to maintain the position.</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dirty="0" smtClean="0"/>
              <a:t>Weight-Bearing Considerations</a:t>
            </a:r>
          </a:p>
          <a:p>
            <a:r>
              <a:rPr lang="en-US" dirty="0" smtClean="0"/>
              <a:t>After cemented THA, patients are permitted to bear as much weight as tolerated almost immediately after surgery. </a:t>
            </a:r>
          </a:p>
          <a:p>
            <a:r>
              <a:rPr lang="en-US" dirty="0" smtClean="0"/>
              <a:t>With </a:t>
            </a:r>
            <a:r>
              <a:rPr lang="en-US" dirty="0" err="1" smtClean="0"/>
              <a:t>cementless</a:t>
            </a:r>
            <a:r>
              <a:rPr lang="en-US" dirty="0" smtClean="0"/>
              <a:t> or hybrid THA, it is often necessary to limit weight bearing on the operated limb. Recommendations vary from partial weight bearing (toe-touch or touch-down) for at least 6 weeks to weight bearing as tolerated (no restrictions) immediately after surgery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r>
              <a:rPr lang="en-US" dirty="0" smtClean="0"/>
              <a:t>The rationale for </a:t>
            </a:r>
            <a:r>
              <a:rPr lang="en-US" b="1" dirty="0" smtClean="0"/>
              <a:t>restricting weight bearing </a:t>
            </a:r>
            <a:r>
              <a:rPr lang="en-US" dirty="0" smtClean="0"/>
              <a:t>in </a:t>
            </a:r>
            <a:r>
              <a:rPr lang="en-US" dirty="0" err="1" smtClean="0"/>
              <a:t>cementless</a:t>
            </a:r>
            <a:r>
              <a:rPr lang="en-US" dirty="0" smtClean="0"/>
              <a:t> and hybrid THA: early, </a:t>
            </a:r>
            <a:r>
              <a:rPr lang="en-US" dirty="0" err="1" smtClean="0"/>
              <a:t>excesssive</a:t>
            </a:r>
            <a:r>
              <a:rPr lang="en-US" dirty="0" smtClean="0"/>
              <a:t> loading of the operated limb could cause </a:t>
            </a:r>
            <a:r>
              <a:rPr lang="en-US" dirty="0" err="1" smtClean="0"/>
              <a:t>micromovement</a:t>
            </a:r>
            <a:r>
              <a:rPr lang="en-US" dirty="0" smtClean="0"/>
              <a:t> at the bone–implant interface, thereby jeopardizing the initial stability of the implant(s), interfering with osseous </a:t>
            </a:r>
            <a:r>
              <a:rPr lang="en-US" dirty="0" err="1" smtClean="0"/>
              <a:t>ingrowth</a:t>
            </a:r>
            <a:r>
              <a:rPr lang="en-US" dirty="0" smtClean="0"/>
              <a:t>, and contributing to eventual loosening of the prosthetic implants.</a:t>
            </a:r>
          </a:p>
          <a:p>
            <a:r>
              <a:rPr lang="en-US" dirty="0" smtClean="0"/>
              <a:t>The benefits of </a:t>
            </a:r>
            <a:r>
              <a:rPr lang="en-US" b="1" dirty="0" smtClean="0"/>
              <a:t>early weight bearing</a:t>
            </a:r>
            <a:r>
              <a:rPr lang="en-US" dirty="0" smtClean="0"/>
              <a:t> after THA are reduction of bone demineralization from decreased weight bearing and the earlier recovery of functional mobility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err="1" smtClean="0"/>
              <a:t>Arthroplasty</a:t>
            </a:r>
            <a:r>
              <a:rPr lang="en-US" dirty="0" smtClean="0"/>
              <a:t>=Replacement of joint</a:t>
            </a:r>
          </a:p>
          <a:p>
            <a:r>
              <a:rPr lang="en-US" dirty="0" smtClean="0"/>
              <a:t>THR/THA=Total Hip Replacement/</a:t>
            </a:r>
            <a:r>
              <a:rPr lang="en-US" dirty="0" err="1" smtClean="0"/>
              <a:t>Arthroplasty</a:t>
            </a:r>
            <a:endParaRPr lang="en-US" dirty="0" smtClean="0"/>
          </a:p>
          <a:p>
            <a:pPr>
              <a:buNone/>
            </a:pPr>
            <a:r>
              <a:rPr lang="en-US" dirty="0" smtClean="0"/>
              <a:t>	Replacement of </a:t>
            </a:r>
            <a:r>
              <a:rPr lang="en-US" dirty="0" err="1" smtClean="0"/>
              <a:t>Acetabular</a:t>
            </a:r>
            <a:r>
              <a:rPr lang="en-US" dirty="0" smtClean="0"/>
              <a:t> as well as Femoral components</a:t>
            </a:r>
          </a:p>
          <a:p>
            <a:r>
              <a:rPr lang="en-US" dirty="0" err="1" smtClean="0"/>
              <a:t>Hemiarthroplasty</a:t>
            </a:r>
            <a:r>
              <a:rPr lang="en-US" dirty="0" smtClean="0"/>
              <a:t>=Replacement of only the femoral component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i="1" dirty="0" smtClean="0"/>
              <a:t>Use of bone grafts. Non-weight-bearing or restricted </a:t>
            </a:r>
            <a:r>
              <a:rPr lang="en-US" dirty="0" smtClean="0"/>
              <a:t>weight bearing during bone healing.</a:t>
            </a:r>
          </a:p>
          <a:p>
            <a:r>
              <a:rPr lang="en-US" i="1" dirty="0" smtClean="0"/>
              <a:t>Poor quality of patient’s bone. Extended restrictions so as </a:t>
            </a:r>
            <a:r>
              <a:rPr lang="en-US" dirty="0" smtClean="0"/>
              <a:t>not to jeopardize the stability of the prosthetic implants.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sz="quarter" idx="1"/>
          </p:nvPr>
        </p:nvSpPr>
        <p:spPr>
          <a:xfrm>
            <a:off x="457200" y="685800"/>
            <a:ext cx="8229600" cy="5440363"/>
          </a:xfrm>
        </p:spPr>
        <p:txBody>
          <a:bodyPr>
            <a:noAutofit/>
          </a:bodyPr>
          <a:lstStyle/>
          <a:p>
            <a:r>
              <a:rPr lang="en-US" sz="2000" b="1" dirty="0" smtClean="0"/>
              <a:t>Effects of immediate weight bearing as tolerated during ambulation and other functional activities after </a:t>
            </a:r>
            <a:r>
              <a:rPr lang="en-US" sz="2000" b="1" dirty="0" err="1" smtClean="0"/>
              <a:t>cementless</a:t>
            </a:r>
            <a:r>
              <a:rPr lang="en-US" sz="2000" b="1" dirty="0" smtClean="0"/>
              <a:t> or hybrid </a:t>
            </a:r>
            <a:r>
              <a:rPr lang="en-US" sz="2000" b="1" dirty="0" err="1" smtClean="0"/>
              <a:t>arthroplasty</a:t>
            </a:r>
            <a:r>
              <a:rPr lang="en-US" sz="2000" b="1" dirty="0" smtClean="0"/>
              <a:t> were compared with the effects of restricted weight bearing.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Exercise: Maximum Protection</a:t>
            </a:r>
            <a:br>
              <a:rPr lang="en-US" b="1" dirty="0" smtClean="0"/>
            </a:br>
            <a:r>
              <a:rPr lang="en-US" b="1" dirty="0" smtClean="0"/>
              <a:t>Phase After Traditional THA (0-4 weeks)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Common impairments: pain secondary to the surgical procedure</a:t>
            </a:r>
          </a:p>
          <a:p>
            <a:r>
              <a:rPr lang="en-US" dirty="0" smtClean="0"/>
              <a:t>decreased ROM</a:t>
            </a:r>
          </a:p>
          <a:p>
            <a:r>
              <a:rPr lang="en-US" dirty="0" smtClean="0"/>
              <a:t>muscle guarding and weakness</a:t>
            </a:r>
          </a:p>
          <a:p>
            <a:r>
              <a:rPr lang="en-US" dirty="0" smtClean="0"/>
              <a:t>impaired postural stability and balance</a:t>
            </a:r>
          </a:p>
          <a:p>
            <a:r>
              <a:rPr lang="en-US" dirty="0" smtClean="0"/>
              <a:t>diminished functional mobility (transfers and ambulation activities) </a:t>
            </a:r>
          </a:p>
          <a:p>
            <a:r>
              <a:rPr lang="en-US" dirty="0" smtClean="0"/>
              <a:t>The emphasis of this phase rehabilitation is on patient education to reduce the risk of early postoperative complications, in particular dislocation of the operated hip.</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All patients are asked to limit flexion of the hip to  90 degree and rotation to 45 for about 6 weeks regardless of the approach used.</a:t>
            </a:r>
          </a:p>
          <a:p>
            <a:r>
              <a:rPr lang="en-US" dirty="0" smtClean="0"/>
              <a:t>The frequency of treatment by a therapist is often twice a day until the patient is discharged from the hospital, typically by 3 to 4 days postoperatively.</a:t>
            </a:r>
          </a:p>
          <a:p>
            <a:r>
              <a:rPr lang="en-US" dirty="0" smtClean="0"/>
              <a:t>Ideally, the prescribed exercises are performed hourly by the patient.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Goals and interventions.</a:t>
            </a:r>
            <a:endParaRPr lang="en-US" dirty="0"/>
          </a:p>
        </p:txBody>
      </p:sp>
      <p:sp>
        <p:nvSpPr>
          <p:cNvPr id="3" name="Content Placeholder 2"/>
          <p:cNvSpPr>
            <a:spLocks noGrp="1"/>
          </p:cNvSpPr>
          <p:nvPr>
            <p:ph sz="quarter" idx="1"/>
          </p:nvPr>
        </p:nvSpPr>
        <p:spPr/>
        <p:txBody>
          <a:bodyPr>
            <a:normAutofit fontScale="85000" lnSpcReduction="10000"/>
          </a:bodyPr>
          <a:lstStyle/>
          <a:p>
            <a:pPr>
              <a:buNone/>
            </a:pPr>
            <a:r>
              <a:rPr lang="en-US" b="1" i="1" dirty="0" smtClean="0"/>
              <a:t>Prevent vascular and pulmonary complications.</a:t>
            </a:r>
          </a:p>
          <a:p>
            <a:pPr>
              <a:buNone/>
            </a:pPr>
            <a:r>
              <a:rPr lang="en-US" dirty="0" smtClean="0"/>
              <a:t>• Ankle pumping exercise</a:t>
            </a:r>
          </a:p>
          <a:p>
            <a:pPr>
              <a:buNone/>
            </a:pPr>
            <a:r>
              <a:rPr lang="en-US" dirty="0" smtClean="0"/>
              <a:t>• Deep breathing exercise and bronchial hygiene to prevent</a:t>
            </a:r>
          </a:p>
          <a:p>
            <a:pPr>
              <a:buNone/>
            </a:pPr>
            <a:r>
              <a:rPr lang="en-US" dirty="0" smtClean="0"/>
              <a:t>postoperative </a:t>
            </a:r>
            <a:r>
              <a:rPr lang="en-US" dirty="0" err="1" smtClean="0"/>
              <a:t>atelectasis</a:t>
            </a:r>
            <a:r>
              <a:rPr lang="en-US" dirty="0" smtClean="0"/>
              <a:t> or pneumonia</a:t>
            </a:r>
          </a:p>
          <a:p>
            <a:pPr>
              <a:buNone/>
            </a:pPr>
            <a:endParaRPr lang="en-US" dirty="0" smtClean="0"/>
          </a:p>
          <a:p>
            <a:pPr>
              <a:buNone/>
            </a:pPr>
            <a:r>
              <a:rPr lang="en-US" b="1" i="1" dirty="0" smtClean="0"/>
              <a:t>Prevent postoperative dislocation or </a:t>
            </a:r>
            <a:r>
              <a:rPr lang="en-US" b="1" i="1" dirty="0" err="1" smtClean="0"/>
              <a:t>subluxation</a:t>
            </a:r>
            <a:r>
              <a:rPr lang="en-US" b="1" i="1" dirty="0" smtClean="0"/>
              <a:t> of the operated hip.</a:t>
            </a:r>
          </a:p>
          <a:p>
            <a:pPr>
              <a:buNone/>
            </a:pPr>
            <a:r>
              <a:rPr lang="en-US" dirty="0" smtClean="0"/>
              <a:t>• Patient and caregiver education about motion restrictions,</a:t>
            </a:r>
          </a:p>
          <a:p>
            <a:pPr>
              <a:buNone/>
            </a:pPr>
            <a:r>
              <a:rPr lang="en-US" dirty="0" smtClean="0"/>
              <a:t>safe bed mobility, transfers, and precautions during other ADL</a:t>
            </a:r>
          </a:p>
          <a:p>
            <a:pPr>
              <a:buFont typeface="Arial" pitchFamily="34" charset="0"/>
              <a:buChar char="•"/>
            </a:pPr>
            <a:r>
              <a:rPr lang="en-US" dirty="0" smtClean="0"/>
              <a:t>Monitor the patient for signs and symptoms of dislocation, like shortening of the operated lower extremity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p:cNvPicPr>
            <a:picLocks noGrp="1" noChangeAspect="1" noChangeArrowheads="1"/>
          </p:cNvPicPr>
          <p:nvPr>
            <p:ph sz="quarter" idx="1"/>
          </p:nvPr>
        </p:nvPicPr>
        <p:blipFill>
          <a:blip r:embed="rId2" cstate="print"/>
          <a:srcRect/>
          <a:stretch>
            <a:fillRect/>
          </a:stretch>
        </p:blipFill>
        <p:spPr bwMode="auto">
          <a:xfrm>
            <a:off x="838200" y="1143000"/>
            <a:ext cx="7391400" cy="5105400"/>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i="1" dirty="0" smtClean="0"/>
              <a:t>Achieve independent functional mobility prior to discharge.</a:t>
            </a:r>
          </a:p>
          <a:p>
            <a:pPr>
              <a:buNone/>
            </a:pPr>
            <a:r>
              <a:rPr lang="en-US" dirty="0" smtClean="0"/>
              <a:t>• Bed mobility and transfer training, integrating weight bearing and motion restrictions.</a:t>
            </a:r>
          </a:p>
          <a:p>
            <a:pPr>
              <a:buNone/>
            </a:pPr>
            <a:r>
              <a:rPr lang="en-US" dirty="0" smtClean="0"/>
              <a:t>• Ambulation with an assistive device (usually a walker or two crutches) immediately after surgery, adhering to weight-bearing restrictions and gait-related ADL precautions.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b="1" i="1" dirty="0" smtClean="0"/>
              <a:t>Maintain a functional level of strength and muscular endurance in the upper extremities and </a:t>
            </a:r>
            <a:r>
              <a:rPr lang="en-US" b="1" i="1" dirty="0" err="1" smtClean="0"/>
              <a:t>unoperated</a:t>
            </a:r>
            <a:r>
              <a:rPr lang="en-US" b="1" i="1" dirty="0" smtClean="0"/>
              <a:t> lower extremity.</a:t>
            </a:r>
          </a:p>
          <a:p>
            <a:pPr>
              <a:buNone/>
            </a:pPr>
            <a:r>
              <a:rPr lang="en-US" dirty="0" smtClean="0"/>
              <a:t>• Active-resistive exercises in functional movement patterns, targeting muscle groups used during transfers and ambulation with assistive devices.</a:t>
            </a:r>
          </a:p>
          <a:p>
            <a:r>
              <a:rPr lang="en-US" b="1" i="1" dirty="0" smtClean="0"/>
              <a:t>Prevent reflex inhibition and atrophy of musculature in the operated limb.</a:t>
            </a:r>
          </a:p>
          <a:p>
            <a:pPr>
              <a:buNone/>
            </a:pPr>
            <a:r>
              <a:rPr lang="en-US" dirty="0" smtClean="0"/>
              <a:t>• </a:t>
            </a:r>
            <a:r>
              <a:rPr lang="en-US" i="1" dirty="0" err="1" smtClean="0"/>
              <a:t>Submaximal</a:t>
            </a:r>
            <a:r>
              <a:rPr lang="en-US" i="1" dirty="0" smtClean="0"/>
              <a:t> muscle-setting exercises of the quadriceps, </a:t>
            </a:r>
            <a:r>
              <a:rPr lang="en-US" dirty="0" smtClean="0"/>
              <a:t>hip extensor, and hip abductor muscles—just enough to elicit a muscle contraction.</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sz="quarter" idx="1"/>
          </p:nvPr>
        </p:nvSpPr>
        <p:spPr>
          <a:xfrm>
            <a:off x="457200" y="972766"/>
            <a:ext cx="8229600" cy="5153397"/>
          </a:xfrm>
        </p:spPr>
        <p:txBody>
          <a:bodyPr>
            <a:normAutofit fontScale="92500" lnSpcReduction="20000"/>
          </a:bodyPr>
          <a:lstStyle/>
          <a:p>
            <a:r>
              <a:rPr lang="en-US" b="1" i="1" dirty="0" smtClean="0"/>
              <a:t>Regain active mobility and control of the operated extremity.</a:t>
            </a:r>
          </a:p>
          <a:p>
            <a:pPr>
              <a:buNone/>
            </a:pPr>
            <a:r>
              <a:rPr lang="en-US" dirty="0" smtClean="0"/>
              <a:t>• While in bed, active-assistive (A-AROM) exercises of the hip within protected ranges.</a:t>
            </a:r>
          </a:p>
          <a:p>
            <a:pPr>
              <a:buNone/>
            </a:pPr>
            <a:r>
              <a:rPr lang="en-US" dirty="0" smtClean="0"/>
              <a:t>• Active knee flexion and extension exercises while seated in a chair, emphasizing terminal extension progressing to active hip and knee flexion (heel slides), gravity-eliminated hip abduction and active rotation between external rotation or internal rotation to neutral depending on the surgical approach. </a:t>
            </a:r>
          </a:p>
          <a:p>
            <a:pPr>
              <a:buNone/>
            </a:pPr>
            <a:r>
              <a:rPr lang="en-US" dirty="0" smtClean="0"/>
              <a:t>• Active hip exercises in the standing position with hands on a stable surface to maintain balance.</a:t>
            </a:r>
          </a:p>
          <a:p>
            <a:pPr>
              <a:buNone/>
            </a:pPr>
            <a:r>
              <a:rPr lang="en-US" dirty="0" smtClean="0"/>
              <a:t>• Closed-chain hip flexion and extension, placing only the allowable amount of weight on the operated extremity.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i="1" dirty="0" smtClean="0"/>
              <a:t>Prevent a flexion contracture of the operated hip.</a:t>
            </a:r>
          </a:p>
          <a:p>
            <a:pPr>
              <a:buNone/>
            </a:pPr>
            <a:r>
              <a:rPr lang="en-US" dirty="0" smtClean="0"/>
              <a:t>• Avoid use of a pillow under the knee of the operated extremity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562769" y="1555750"/>
            <a:ext cx="7981950" cy="4514850"/>
          </a:xfrm>
          <a:prstGeom prst="rect">
            <a:avLst/>
          </a:prstGeom>
          <a:noFill/>
          <a:ln w="9525">
            <a:noFill/>
            <a:miter lim="800000"/>
            <a:headEnd/>
            <a:tailEnd/>
          </a:ln>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Precautions</a:t>
            </a:r>
            <a:endParaRPr lang="en-US" dirty="0"/>
          </a:p>
        </p:txBody>
      </p:sp>
      <p:sp>
        <p:nvSpPr>
          <p:cNvPr id="3" name="Content Placeholder 2"/>
          <p:cNvSpPr>
            <a:spLocks noGrp="1"/>
          </p:cNvSpPr>
          <p:nvPr>
            <p:ph sz="quarter" idx="1"/>
          </p:nvPr>
        </p:nvSpPr>
        <p:spPr>
          <a:xfrm>
            <a:off x="457200" y="1143000"/>
            <a:ext cx="8229600" cy="4983163"/>
          </a:xfrm>
        </p:spPr>
        <p:txBody>
          <a:bodyPr>
            <a:normAutofit/>
          </a:bodyPr>
          <a:lstStyle/>
          <a:p>
            <a:r>
              <a:rPr lang="en-US" dirty="0" smtClean="0"/>
              <a:t>Arising from a low chair produces loads approximately eight times body weight. If the posterior capsule was incised the involved hip is at a high risk of posterior dislocation until soft tissues around the hip joint have healed sufficiently (at least 6 weeks) or until the surgeon indicates</a:t>
            </a:r>
          </a:p>
          <a:p>
            <a:r>
              <a:rPr lang="en-US" dirty="0" smtClean="0"/>
              <a:t>If a </a:t>
            </a:r>
            <a:r>
              <a:rPr lang="en-US" dirty="0" err="1" smtClean="0"/>
              <a:t>trochanteric</a:t>
            </a:r>
            <a:r>
              <a:rPr lang="en-US" dirty="0" smtClean="0"/>
              <a:t> </a:t>
            </a:r>
            <a:r>
              <a:rPr lang="en-US" dirty="0" err="1" smtClean="0"/>
              <a:t>osteotomy</a:t>
            </a:r>
            <a:r>
              <a:rPr lang="en-US" dirty="0" smtClean="0"/>
              <a:t> was performed, avoid even low-intensity isometric contractions of the hip abductors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Moderate and Minimum Protection Phases (4-12 weeks)</a:t>
            </a:r>
            <a:endParaRPr lang="en-US" dirty="0"/>
          </a:p>
        </p:txBody>
      </p:sp>
      <p:sp>
        <p:nvSpPr>
          <p:cNvPr id="3" name="Content Placeholder 2"/>
          <p:cNvSpPr>
            <a:spLocks noGrp="1"/>
          </p:cNvSpPr>
          <p:nvPr>
            <p:ph sz="quarter" idx="1"/>
          </p:nvPr>
        </p:nvSpPr>
        <p:spPr>
          <a:xfrm>
            <a:off x="301752" y="1143000"/>
            <a:ext cx="8503920" cy="4956048"/>
          </a:xfrm>
        </p:spPr>
        <p:txBody>
          <a:bodyPr>
            <a:noAutofit/>
          </a:bodyPr>
          <a:lstStyle/>
          <a:p>
            <a:r>
              <a:rPr lang="en-US" sz="2000" dirty="0" smtClean="0"/>
              <a:t>Full healing of soft tissue and bone continues for up to a year after surgery.</a:t>
            </a:r>
          </a:p>
          <a:p>
            <a:r>
              <a:rPr lang="en-US" sz="2000" dirty="0" smtClean="0"/>
              <a:t>The exercises usually are a part of a home program. Exercises and functional training focus on restoration of strength, postural stability and balance, muscular and cardiopulmonary endurance, and ROM to functional levels and gradual resumption and necessary modification of functional activities. </a:t>
            </a:r>
          </a:p>
          <a:p>
            <a:r>
              <a:rPr lang="en-US" sz="2000" dirty="0" smtClean="0"/>
              <a:t>Postoperative precautions during ADL are continued for at least 12 weeks.</a:t>
            </a:r>
          </a:p>
          <a:p>
            <a:r>
              <a:rPr lang="en-US" sz="2000" dirty="0" smtClean="0"/>
              <a:t>Patient education continues throughout these phases of rehabilitation. Return to a full level of functional activities may take 6 to 8 months.</a:t>
            </a:r>
          </a:p>
          <a:p>
            <a:r>
              <a:rPr lang="en-US" sz="2000" dirty="0" smtClean="0"/>
              <a:t>To prolong the life of the prosthesis, particularly in patients under 50 to 60 years of age, patients are routinely advised to refrain from high-impact sports and recreational activities.</a:t>
            </a:r>
          </a:p>
          <a:p>
            <a:r>
              <a:rPr lang="en-US" sz="2000" dirty="0" smtClean="0"/>
              <a:t> If a patient’s employment involves heavy labor, vocational retraining or an adjustment in work-related activities is advised.</a:t>
            </a:r>
            <a:endParaRPr lang="en-US" sz="2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Goals and interventions</a:t>
            </a:r>
            <a:endParaRPr lang="en-US" dirty="0"/>
          </a:p>
        </p:txBody>
      </p:sp>
      <p:sp>
        <p:nvSpPr>
          <p:cNvPr id="3" name="Content Placeholder 2"/>
          <p:cNvSpPr>
            <a:spLocks noGrp="1"/>
          </p:cNvSpPr>
          <p:nvPr>
            <p:ph sz="quarter" idx="1"/>
          </p:nvPr>
        </p:nvSpPr>
        <p:spPr>
          <a:xfrm>
            <a:off x="457200" y="1295400"/>
            <a:ext cx="8229600" cy="4830763"/>
          </a:xfrm>
        </p:spPr>
        <p:txBody>
          <a:bodyPr>
            <a:normAutofit fontScale="70000" lnSpcReduction="20000"/>
          </a:bodyPr>
          <a:lstStyle/>
          <a:p>
            <a:r>
              <a:rPr lang="en-US" b="1" i="1" dirty="0" smtClean="0"/>
              <a:t>Regain strength and muscular endurance.</a:t>
            </a:r>
          </a:p>
          <a:p>
            <a:pPr>
              <a:buNone/>
            </a:pPr>
            <a:r>
              <a:rPr lang="en-US" dirty="0" smtClean="0"/>
              <a:t>• Open-chain exercises in the operated leg against light resistance. Emphasize increasing the number of repetitions rather than the resistance to improve muscular endurance.</a:t>
            </a:r>
          </a:p>
          <a:p>
            <a:pPr>
              <a:buNone/>
            </a:pPr>
            <a:r>
              <a:rPr lang="en-US" dirty="0" smtClean="0"/>
              <a:t>• Bilateral closed-chain exercises such as mini-squats against light-grade elastic resistance or while holding light weights in both hands when unsupported standing is permitted.</a:t>
            </a:r>
          </a:p>
          <a:p>
            <a:pPr>
              <a:buNone/>
            </a:pPr>
            <a:r>
              <a:rPr lang="en-US" dirty="0" smtClean="0"/>
              <a:t>• Unilateral closed-chain exercises such as forward and lateral step-ups (to a low step) and partial lunges with the involved foot forward when full weight bearing is permitted on the operated lower extremity.</a:t>
            </a:r>
          </a:p>
          <a:p>
            <a:pPr>
              <a:buNone/>
            </a:pPr>
            <a:r>
              <a:rPr lang="en-US" dirty="0" smtClean="0"/>
              <a:t>• Resistive exercises to other involved areas in order to improve function.</a:t>
            </a:r>
          </a:p>
          <a:p>
            <a:pPr>
              <a:buNone/>
            </a:pPr>
            <a:endParaRPr lang="en-US" dirty="0" smtClean="0"/>
          </a:p>
          <a:p>
            <a:r>
              <a:rPr lang="en-US" b="1" i="1" dirty="0" smtClean="0"/>
              <a:t>Improve cardiopulmonary endurance.</a:t>
            </a:r>
          </a:p>
          <a:p>
            <a:pPr>
              <a:buNone/>
            </a:pPr>
            <a:r>
              <a:rPr lang="en-US" dirty="0" smtClean="0"/>
              <a:t>• Nonimpact aerobic conditioning program, such as progressive stationary cycling, swimming, or water aerobics.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b="1" i="1" dirty="0" smtClean="0"/>
              <a:t>Reduce contractures while adhering to motion precautions.</a:t>
            </a:r>
          </a:p>
          <a:p>
            <a:pPr>
              <a:buNone/>
            </a:pPr>
            <a:r>
              <a:rPr lang="en-US" dirty="0" smtClean="0"/>
              <a:t>• Gravity-assisted supine stretch to neutral in the Thomas test position. Pull the uninvolved knee to the chest while relaxing the operated hip. (At least 10 of hip extension beyond neutral is needed for a normal gait pattern.)</a:t>
            </a:r>
          </a:p>
          <a:p>
            <a:pPr>
              <a:buNone/>
            </a:pPr>
            <a:r>
              <a:rPr lang="en-US" dirty="0" smtClean="0"/>
              <a:t>• Resting in a prone position for a prolonged passive stretch of the hip flexor muscles when rolling to prone-lying is permissible and is also tolerable.</a:t>
            </a:r>
          </a:p>
          <a:p>
            <a:pPr>
              <a:buNone/>
            </a:pPr>
            <a:r>
              <a:rPr lang="en-US" dirty="0" smtClean="0"/>
              <a:t>• Integrate gained ROM into functional activities.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r>
              <a:rPr lang="en-US" b="1" i="1" dirty="0" smtClean="0"/>
              <a:t>Improve postural stability, balance, and gait.</a:t>
            </a:r>
          </a:p>
          <a:p>
            <a:pPr>
              <a:buNone/>
            </a:pPr>
            <a:r>
              <a:rPr lang="en-US" dirty="0" smtClean="0"/>
              <a:t>• Emphasize use of a cane (in the hand </a:t>
            </a:r>
            <a:r>
              <a:rPr lang="en-US" i="1" dirty="0" err="1" smtClean="0"/>
              <a:t>contralateral</a:t>
            </a:r>
            <a:r>
              <a:rPr lang="en-US" i="1" dirty="0" smtClean="0"/>
              <a:t> to </a:t>
            </a:r>
            <a:r>
              <a:rPr lang="en-US" dirty="0" smtClean="0"/>
              <a:t>the operated hip) and progressive weight bearing on the operated limb.</a:t>
            </a:r>
          </a:p>
          <a:p>
            <a:pPr>
              <a:buNone/>
            </a:pPr>
            <a:r>
              <a:rPr lang="en-US" dirty="0" smtClean="0"/>
              <a:t>• While using a cane, walk over uneven and soft surfaces to challenge the balance system.</a:t>
            </a:r>
          </a:p>
          <a:p>
            <a:pPr>
              <a:buNone/>
            </a:pPr>
            <a:r>
              <a:rPr lang="en-US" dirty="0" smtClean="0"/>
              <a:t>• Integrate posture training during ambulation, emphasizing an erect trunk, vertical alignment, equal step lengths, and a neutral symmetrical position of the legs.</a:t>
            </a:r>
          </a:p>
          <a:p>
            <a:pPr>
              <a:buNone/>
            </a:pPr>
            <a:r>
              <a:rPr lang="en-US" dirty="0" smtClean="0"/>
              <a:t>• Continue cane use until weight-bearing restrictions are discontinued or if the patient exhibits gait deviations, such as a positive </a:t>
            </a:r>
            <a:r>
              <a:rPr lang="en-US" dirty="0" err="1" smtClean="0"/>
              <a:t>Trendelenburg</a:t>
            </a:r>
            <a:r>
              <a:rPr lang="en-US" dirty="0" smtClean="0"/>
              <a:t> sign on the operated lower extremity, indicating gluteus </a:t>
            </a:r>
            <a:r>
              <a:rPr lang="en-US" dirty="0" err="1" smtClean="0"/>
              <a:t>medius</a:t>
            </a:r>
            <a:r>
              <a:rPr lang="en-US" dirty="0" smtClean="0"/>
              <a:t> weakness.</a:t>
            </a:r>
          </a:p>
          <a:p>
            <a:pPr>
              <a:buNone/>
            </a:pPr>
            <a:r>
              <a:rPr lang="en-US" dirty="0" smtClean="0"/>
              <a:t>Cane use is also recommended during extended periods of ambulation to decrease muscle fatigue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endParaRPr lang="en-US" dirty="0"/>
          </a:p>
        </p:txBody>
      </p:sp>
      <p:sp>
        <p:nvSpPr>
          <p:cNvPr id="3" name="Content Placeholder 2"/>
          <p:cNvSpPr>
            <a:spLocks noGrp="1"/>
          </p:cNvSpPr>
          <p:nvPr>
            <p:ph sz="quarter" idx="1"/>
          </p:nvPr>
        </p:nvSpPr>
        <p:spPr>
          <a:xfrm>
            <a:off x="457200" y="1143000"/>
            <a:ext cx="8229600" cy="4983163"/>
          </a:xfrm>
        </p:spPr>
        <p:txBody>
          <a:bodyPr>
            <a:normAutofit fontScale="92500"/>
          </a:bodyPr>
          <a:lstStyle/>
          <a:p>
            <a:r>
              <a:rPr lang="en-US" b="1" i="1" dirty="0" smtClean="0"/>
              <a:t>Prepare for a full level of functional activities.</a:t>
            </a:r>
          </a:p>
          <a:p>
            <a:pPr>
              <a:buNone/>
            </a:pPr>
            <a:r>
              <a:rPr lang="en-US" dirty="0" smtClean="0"/>
              <a:t>• Continue to avoid applying high loads during exercise. Strengthen hip and knee musculature with functional activities such as ascending and descending stairs step over step.</a:t>
            </a:r>
          </a:p>
          <a:p>
            <a:pPr>
              <a:buNone/>
            </a:pPr>
            <a:r>
              <a:rPr lang="en-US" dirty="0" smtClean="0"/>
              <a:t>• Progressively increase the length of time and distance of a low-intensity walking program 2 to 4 days a week.</a:t>
            </a:r>
          </a:p>
          <a:p>
            <a:pPr>
              <a:buNone/>
            </a:pPr>
            <a:r>
              <a:rPr lang="en-US" dirty="0" smtClean="0"/>
              <a:t>• When walking and carrying a heavy object in one hand, suggest that the patient hold it on the same side as the operated hip. Theoretically, this reduces the amount of stress imposed over time on the prosthetic hip replacement.</a:t>
            </a:r>
          </a:p>
          <a:p>
            <a:pPr>
              <a:buNone/>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evidence</a:t>
            </a:r>
            <a:endParaRPr lang="en-US" dirty="0"/>
          </a:p>
        </p:txBody>
      </p:sp>
      <p:sp>
        <p:nvSpPr>
          <p:cNvPr id="3" name="Content Placeholder 2"/>
          <p:cNvSpPr>
            <a:spLocks noGrp="1"/>
          </p:cNvSpPr>
          <p:nvPr>
            <p:ph sz="quarter" idx="1"/>
          </p:nvPr>
        </p:nvSpPr>
        <p:spPr/>
        <p:txBody>
          <a:bodyPr>
            <a:normAutofit/>
          </a:bodyPr>
          <a:lstStyle/>
          <a:p>
            <a:r>
              <a:rPr lang="en-US" dirty="0" smtClean="0"/>
              <a:t>The results of research suggest that the forces imposed on the abductor muscles of the prosthetic hip, as measured by EMG, are significantly lower when a load is carried in the arm on the same side as the prosthetic hip compared to when the load is carried in the </a:t>
            </a:r>
            <a:r>
              <a:rPr lang="en-US" dirty="0" err="1" smtClean="0"/>
              <a:t>contralateral</a:t>
            </a:r>
            <a:r>
              <a:rPr lang="en-US" dirty="0" smtClean="0"/>
              <a:t> arm.</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query</a:t>
            </a:r>
            <a:endParaRPr lang="vi-VN" dirty="0"/>
          </a:p>
        </p:txBody>
      </p:sp>
      <p:sp>
        <p:nvSpPr>
          <p:cNvPr id="3" name="Content Placeholder 2"/>
          <p:cNvSpPr>
            <a:spLocks noGrp="1"/>
          </p:cNvSpPr>
          <p:nvPr>
            <p:ph sz="quarter" idx="1"/>
          </p:nvPr>
        </p:nvSpPr>
        <p:spPr/>
        <p:txBody>
          <a:bodyPr/>
          <a:lstStyle/>
          <a:p>
            <a:r>
              <a:rPr lang="en-US" dirty="0" smtClean="0"/>
              <a:t>Will Physical exercises have any effect on postoperative outcome after THR</a:t>
            </a:r>
          </a:p>
          <a:p>
            <a:r>
              <a:rPr lang="en-US" dirty="0" smtClean="0"/>
              <a:t>P- Patients with THR</a:t>
            </a:r>
          </a:p>
          <a:p>
            <a:r>
              <a:rPr lang="en-US" dirty="0" smtClean="0"/>
              <a:t>I- Exercise Program</a:t>
            </a:r>
          </a:p>
          <a:p>
            <a:r>
              <a:rPr lang="en-US" dirty="0" smtClean="0"/>
              <a:t>C-Nil</a:t>
            </a:r>
          </a:p>
          <a:p>
            <a:r>
              <a:rPr lang="en-US" smtClean="0"/>
              <a:t>O-Physical functioning, ADLs</a:t>
            </a:r>
            <a:endParaRPr lang="vi-V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563562"/>
          </a:xfrm>
        </p:spPr>
        <p:txBody>
          <a:bodyPr>
            <a:normAutofit fontScale="90000"/>
          </a:bodyPr>
          <a:lstStyle/>
          <a:p>
            <a:r>
              <a:rPr lang="en-US" sz="1600" dirty="0" smtClean="0"/>
              <a:t>Recovery of Physical Functioning After Total Hip </a:t>
            </a:r>
            <a:r>
              <a:rPr lang="en-US" sz="1600" dirty="0" err="1" smtClean="0"/>
              <a:t>Arthroplasty</a:t>
            </a:r>
            <a:r>
              <a:rPr lang="en-US" sz="1600" dirty="0" smtClean="0"/>
              <a:t>: Systematic Review and Meta-Analysis of the Literature</a:t>
            </a:r>
            <a:endParaRPr lang="vi-VN" sz="1600" dirty="0"/>
          </a:p>
        </p:txBody>
      </p:sp>
      <p:graphicFrame>
        <p:nvGraphicFramePr>
          <p:cNvPr id="4" name="Content Placeholder 3"/>
          <p:cNvGraphicFramePr>
            <a:graphicFrameLocks noGrp="1"/>
          </p:cNvGraphicFramePr>
          <p:nvPr>
            <p:ph sz="quarter" idx="1"/>
          </p:nvPr>
        </p:nvGraphicFramePr>
        <p:xfrm>
          <a:off x="457200" y="914400"/>
          <a:ext cx="8305800" cy="5638800"/>
        </p:xfrm>
        <a:graphic>
          <a:graphicData uri="http://schemas.openxmlformats.org/drawingml/2006/table">
            <a:tbl>
              <a:tblPr firstRow="1" bandRow="1">
                <a:tableStyleId>{5C22544A-7EE6-4342-B048-85BDC9FD1C3A}</a:tableStyleId>
              </a:tblPr>
              <a:tblGrid>
                <a:gridCol w="1066800"/>
                <a:gridCol w="1295400"/>
                <a:gridCol w="2621280"/>
                <a:gridCol w="1798320"/>
                <a:gridCol w="1524000"/>
              </a:tblGrid>
              <a:tr h="5638800">
                <a:tc>
                  <a:txBody>
                    <a:bodyPr/>
                    <a:lstStyle/>
                    <a:p>
                      <a:r>
                        <a:rPr lang="en-US" sz="1400" dirty="0" smtClean="0"/>
                        <a:t>Systematic Review and Meta-Analysis of the Literature</a:t>
                      </a:r>
                    </a:p>
                    <a:p>
                      <a:endParaRPr lang="en-US" sz="1400" dirty="0" smtClean="0"/>
                    </a:p>
                    <a:p>
                      <a:r>
                        <a:rPr lang="en-US" sz="1400" dirty="0" smtClean="0"/>
                        <a:t>High level of evidence</a:t>
                      </a:r>
                      <a:endParaRPr lang="vi-VN" sz="1400" dirty="0"/>
                    </a:p>
                  </a:txBody>
                  <a:tcPr/>
                </a:tc>
                <a:tc>
                  <a:txBody>
                    <a:bodyPr/>
                    <a:lstStyle/>
                    <a:p>
                      <a:r>
                        <a:rPr lang="vi-VN" sz="1400" dirty="0" smtClean="0"/>
                        <a:t>Maaike M. Vissers, Johannes B. Bussmann, Jan A.N. Verhaar, Lidia R. Arends, Andrea D. Furlan, Max Reijman</a:t>
                      </a:r>
                      <a:endParaRPr lang="vi-VN" sz="1400" dirty="0"/>
                    </a:p>
                  </a:txBody>
                  <a:tcPr/>
                </a:tc>
                <a:tc>
                  <a:txBody>
                    <a:bodyPr/>
                    <a:lstStyle/>
                    <a:p>
                      <a:r>
                        <a:rPr lang="en-US" sz="1400" dirty="0" smtClean="0"/>
                        <a:t>Methodology: A search for relevant studies was performed in MEDLINE and EMBASE from their inception to July 2009.</a:t>
                      </a:r>
                    </a:p>
                    <a:p>
                      <a:r>
                        <a:rPr lang="en-US" sz="1400" dirty="0" smtClean="0"/>
                        <a:t>inclusion criteria: 1. Patients in the study had to have a primary THA for OA. 2. The study must be a prospective study with a before-after design, with measurements taken at fixed time points and with a minimum follow-up period of 6 weeks.</a:t>
                      </a:r>
                      <a:endParaRPr lang="vi-VN" sz="1400" dirty="0"/>
                    </a:p>
                  </a:txBody>
                  <a:tcPr/>
                </a:tc>
                <a:tc>
                  <a:txBody>
                    <a:bodyPr/>
                    <a:lstStyle/>
                    <a:p>
                      <a:r>
                        <a:rPr lang="en-US" sz="1400" dirty="0" smtClean="0"/>
                        <a:t>For perceived physical functioning, patients recovered from less than 50% preoperatively to about 80% of that of controls 6 to 8 months </a:t>
                      </a:r>
                      <a:r>
                        <a:rPr lang="en-US" sz="1400" dirty="0" err="1" smtClean="0"/>
                        <a:t>postsurgery</a:t>
                      </a:r>
                      <a:r>
                        <a:rPr lang="en-US" sz="1400" dirty="0" smtClean="0"/>
                        <a:t>. For actual daily activity, patients recovered from 80% preoperatively to 84% of that of controls at 6 months </a:t>
                      </a:r>
                      <a:r>
                        <a:rPr lang="en-US" sz="1400" dirty="0" err="1" smtClean="0"/>
                        <a:t>postsurgery</a:t>
                      </a:r>
                      <a:endParaRPr lang="vi-VN" sz="1400" dirty="0"/>
                    </a:p>
                  </a:txBody>
                  <a:tcPr/>
                </a:tc>
                <a:tc>
                  <a:txBody>
                    <a:bodyPr/>
                    <a:lstStyle/>
                    <a:p>
                      <a:r>
                        <a:rPr lang="en-US" sz="1400" dirty="0" smtClean="0"/>
                        <a:t>Compared with the preoperative situation, the 3 aspects of physical functioning showed varying degrees of recovery after surgery. At 6 to 8 months postoperatively, physical functioning had generally recovered to about 80% of that of controls.</a:t>
                      </a:r>
                      <a:endParaRPr lang="vi-VN" sz="1400" dirty="0"/>
                    </a:p>
                  </a:txBody>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query</a:t>
            </a:r>
            <a:endParaRPr lang="vi-VN" dirty="0"/>
          </a:p>
        </p:txBody>
      </p:sp>
      <p:sp>
        <p:nvSpPr>
          <p:cNvPr id="3" name="Content Placeholder 2"/>
          <p:cNvSpPr>
            <a:spLocks noGrp="1"/>
          </p:cNvSpPr>
          <p:nvPr>
            <p:ph sz="quarter" idx="1"/>
          </p:nvPr>
        </p:nvSpPr>
        <p:spPr/>
        <p:txBody>
          <a:bodyPr/>
          <a:lstStyle/>
          <a:p>
            <a:r>
              <a:rPr lang="en-US" dirty="0" smtClean="0"/>
              <a:t>Will exercises have any effect on </a:t>
            </a:r>
            <a:r>
              <a:rPr lang="en-US" smtClean="0"/>
              <a:t>physical functioning </a:t>
            </a:r>
            <a:r>
              <a:rPr lang="en-US" dirty="0" smtClean="0"/>
              <a:t>after THR</a:t>
            </a:r>
          </a:p>
          <a:p>
            <a:r>
              <a:rPr lang="en-US" dirty="0" smtClean="0"/>
              <a:t>P- Patients with THR</a:t>
            </a:r>
          </a:p>
          <a:p>
            <a:r>
              <a:rPr lang="en-US" dirty="0" smtClean="0"/>
              <a:t>I- Exercise Program</a:t>
            </a:r>
          </a:p>
          <a:p>
            <a:r>
              <a:rPr lang="en-US" dirty="0" smtClean="0"/>
              <a:t>C-No exercises</a:t>
            </a:r>
          </a:p>
          <a:p>
            <a:r>
              <a:rPr lang="en-US" dirty="0" smtClean="0"/>
              <a:t>O-Physical functioning, ADLs</a:t>
            </a:r>
            <a:endParaRPr lang="vi-V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Indications</a:t>
            </a:r>
            <a:endParaRPr lang="en-US" dirty="0"/>
          </a:p>
        </p:txBody>
      </p:sp>
      <p:sp>
        <p:nvSpPr>
          <p:cNvPr id="3" name="Content Placeholder 2"/>
          <p:cNvSpPr>
            <a:spLocks noGrp="1"/>
          </p:cNvSpPr>
          <p:nvPr>
            <p:ph sz="quarter" idx="1"/>
          </p:nvPr>
        </p:nvSpPr>
        <p:spPr/>
        <p:txBody>
          <a:bodyPr>
            <a:normAutofit/>
          </a:bodyPr>
          <a:lstStyle/>
          <a:p>
            <a:r>
              <a:rPr lang="en-US" dirty="0" smtClean="0"/>
              <a:t>Severe hip pain with motion and weight </a:t>
            </a:r>
            <a:r>
              <a:rPr lang="en-US" dirty="0" smtClean="0"/>
              <a:t>bearing</a:t>
            </a:r>
            <a:endParaRPr lang="en-US" dirty="0" smtClean="0"/>
          </a:p>
          <a:p>
            <a:r>
              <a:rPr lang="en-US" dirty="0" smtClean="0"/>
              <a:t>Nonunion fracture, instability or deformity of the hip</a:t>
            </a:r>
          </a:p>
          <a:p>
            <a:r>
              <a:rPr lang="en-US" dirty="0" smtClean="0"/>
              <a:t>Bone tumors</a:t>
            </a:r>
          </a:p>
          <a:p>
            <a:r>
              <a:rPr lang="en-US" dirty="0" smtClean="0"/>
              <a:t>Failure of conservative management or previous joint reconstruction procedures (</a:t>
            </a:r>
            <a:r>
              <a:rPr lang="en-US" dirty="0" err="1" smtClean="0"/>
              <a:t>osteotomy</a:t>
            </a:r>
            <a:r>
              <a:rPr lang="en-US" dirty="0" smtClean="0"/>
              <a:t>, resurfacing </a:t>
            </a:r>
            <a:r>
              <a:rPr lang="en-US" dirty="0" err="1" smtClean="0"/>
              <a:t>arthroplasty</a:t>
            </a:r>
            <a:r>
              <a:rPr lang="en-US" dirty="0" smtClean="0"/>
              <a:t>, femoral stem </a:t>
            </a:r>
            <a:r>
              <a:rPr lang="en-US" dirty="0" err="1" smtClean="0"/>
              <a:t>hemiarthroplasty</a:t>
            </a:r>
            <a:r>
              <a:rPr lang="en-US" dirty="0" smtClean="0"/>
              <a:t>, total hip replacement)</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1066800"/>
          <a:ext cx="8382000" cy="5486400"/>
        </p:xfrm>
        <a:graphic>
          <a:graphicData uri="http://schemas.openxmlformats.org/drawingml/2006/table">
            <a:tbl>
              <a:tblPr firstRow="1" bandRow="1">
                <a:tableStyleId>{5C22544A-7EE6-4342-B048-85BDC9FD1C3A}</a:tableStyleId>
              </a:tblPr>
              <a:tblGrid>
                <a:gridCol w="1008077"/>
                <a:gridCol w="1049323"/>
                <a:gridCol w="2895600"/>
                <a:gridCol w="3429000"/>
              </a:tblGrid>
              <a:tr h="5486400">
                <a:tc>
                  <a:txBody>
                    <a:bodyPr/>
                    <a:lstStyle/>
                    <a:p>
                      <a:r>
                        <a:rPr lang="en-US" sz="1600" dirty="0" smtClean="0"/>
                        <a:t>Systematic Review</a:t>
                      </a:r>
                    </a:p>
                    <a:p>
                      <a:endParaRPr lang="en-US" sz="1600" dirty="0" smtClean="0"/>
                    </a:p>
                    <a:p>
                      <a:r>
                        <a:rPr lang="en-US" sz="1600" dirty="0" smtClean="0"/>
                        <a:t>High level of evidence</a:t>
                      </a:r>
                      <a:endParaRPr lang="vi-VN" sz="1600" dirty="0"/>
                    </a:p>
                  </a:txBody>
                  <a:tcPr/>
                </a:tc>
                <a:tc>
                  <a:txBody>
                    <a:bodyPr/>
                    <a:lstStyle/>
                    <a:p>
                      <a:r>
                        <a:rPr kumimoji="0" lang="it-IT" sz="1600" b="1" kern="1200" dirty="0" smtClean="0">
                          <a:solidFill>
                            <a:schemeClr val="lt1"/>
                          </a:solidFill>
                          <a:latin typeface="+mn-lt"/>
                          <a:ea typeface="+mn-ea"/>
                          <a:cs typeface="+mn-cs"/>
                        </a:rPr>
                        <a:t>M. DI MONACO </a:t>
                      </a:r>
                    </a:p>
                    <a:p>
                      <a:endParaRPr kumimoji="0" lang="it-IT" sz="1600" b="1" kern="1200" dirty="0" smtClean="0">
                        <a:solidFill>
                          <a:schemeClr val="lt1"/>
                        </a:solidFill>
                        <a:latin typeface="+mn-lt"/>
                        <a:ea typeface="+mn-ea"/>
                        <a:cs typeface="+mn-cs"/>
                      </a:endParaRPr>
                    </a:p>
                    <a:p>
                      <a:r>
                        <a:rPr kumimoji="0" lang="it-IT" sz="1600" b="1" kern="1200" dirty="0" smtClean="0">
                          <a:solidFill>
                            <a:schemeClr val="lt1"/>
                          </a:solidFill>
                          <a:latin typeface="+mn-lt"/>
                          <a:ea typeface="+mn-ea"/>
                          <a:cs typeface="+mn-cs"/>
                        </a:rPr>
                        <a:t>F. VALLERO , R. TAPPERO , A. CAVANNA </a:t>
                      </a:r>
                      <a:endParaRPr kumimoji="0" lang="it-IT" sz="1600" b="1" kern="1200" dirty="0">
                        <a:solidFill>
                          <a:schemeClr val="lt1"/>
                        </a:solidFill>
                        <a:latin typeface="+mn-lt"/>
                        <a:ea typeface="+mn-ea"/>
                        <a:cs typeface="+mn-cs"/>
                      </a:endParaRPr>
                    </a:p>
                  </a:txBody>
                  <a:tcPr/>
                </a:tc>
                <a:tc>
                  <a:txBody>
                    <a:bodyPr/>
                    <a:lstStyle/>
                    <a:p>
                      <a:r>
                        <a:rPr lang="en-US" sz="1600" dirty="0" smtClean="0"/>
                        <a:t>Methodology: A search for relevant studies was performed in MEDLINE</a:t>
                      </a:r>
                    </a:p>
                    <a:p>
                      <a:r>
                        <a:rPr lang="en-US" sz="1600" dirty="0" smtClean="0"/>
                        <a:t>inclusion criteria: 1. </a:t>
                      </a:r>
                      <a:r>
                        <a:rPr kumimoji="0" lang="en-US" sz="1600" b="1" kern="1200" dirty="0" smtClean="0">
                          <a:solidFill>
                            <a:schemeClr val="lt1"/>
                          </a:solidFill>
                          <a:latin typeface="+mn-lt"/>
                          <a:ea typeface="+mn-ea"/>
                          <a:cs typeface="+mn-cs"/>
                        </a:rPr>
                        <a:t>interventions regarded type and/or intensity of</a:t>
                      </a:r>
                    </a:p>
                    <a:p>
                      <a:r>
                        <a:rPr kumimoji="0" lang="en-US" sz="1600" b="1" kern="1200" dirty="0" smtClean="0">
                          <a:solidFill>
                            <a:schemeClr val="lt1"/>
                          </a:solidFill>
                          <a:latin typeface="+mn-lt"/>
                          <a:ea typeface="+mn-ea"/>
                          <a:cs typeface="+mn-cs"/>
                        </a:rPr>
                        <a:t>physical exercises; 3) descriptions of physical exercise</a:t>
                      </a:r>
                    </a:p>
                    <a:p>
                      <a:r>
                        <a:rPr kumimoji="0" lang="en-US" sz="1600" b="1" kern="1200" dirty="0" smtClean="0">
                          <a:solidFill>
                            <a:schemeClr val="lt1"/>
                          </a:solidFill>
                          <a:latin typeface="+mn-lt"/>
                          <a:ea typeface="+mn-ea"/>
                          <a:cs typeface="+mn-cs"/>
                        </a:rPr>
                        <a:t>protocols used both for intervention groups and con-</a:t>
                      </a:r>
                    </a:p>
                    <a:p>
                      <a:r>
                        <a:rPr kumimoji="0" lang="en-US" sz="1600" b="1" kern="1200" dirty="0" err="1" smtClean="0">
                          <a:solidFill>
                            <a:schemeClr val="lt1"/>
                          </a:solidFill>
                          <a:latin typeface="+mn-lt"/>
                          <a:ea typeface="+mn-ea"/>
                          <a:cs typeface="+mn-cs"/>
                        </a:rPr>
                        <a:t>trols</a:t>
                      </a:r>
                      <a:r>
                        <a:rPr kumimoji="0" lang="en-US" sz="1600" b="1" kern="1200" dirty="0" smtClean="0">
                          <a:solidFill>
                            <a:schemeClr val="lt1"/>
                          </a:solidFill>
                          <a:latin typeface="+mn-lt"/>
                          <a:ea typeface="+mn-ea"/>
                          <a:cs typeface="+mn-cs"/>
                        </a:rPr>
                        <a:t> were available</a:t>
                      </a:r>
                    </a:p>
                    <a:p>
                      <a:endParaRPr lang="en-US" sz="1600" dirty="0" smtClean="0"/>
                    </a:p>
                    <a:p>
                      <a:r>
                        <a:rPr kumimoji="0" lang="en-US" sz="1600" b="1" kern="1200" dirty="0" smtClean="0">
                          <a:solidFill>
                            <a:schemeClr val="lt1"/>
                          </a:solidFill>
                          <a:latin typeface="+mn-lt"/>
                          <a:ea typeface="+mn-ea"/>
                          <a:cs typeface="+mn-cs"/>
                        </a:rPr>
                        <a:t>effectiveness of specific physical </a:t>
                      </a:r>
                      <a:r>
                        <a:rPr kumimoji="0" lang="en-US" sz="1600" b="1" kern="1200" dirty="0" err="1" smtClean="0">
                          <a:solidFill>
                            <a:schemeClr val="lt1"/>
                          </a:solidFill>
                          <a:latin typeface="+mn-lt"/>
                          <a:ea typeface="+mn-ea"/>
                          <a:cs typeface="+mn-cs"/>
                        </a:rPr>
                        <a:t>exer</a:t>
                      </a:r>
                      <a:r>
                        <a:rPr kumimoji="0" lang="en-US" sz="1600" b="1" kern="1200" dirty="0" smtClean="0">
                          <a:solidFill>
                            <a:schemeClr val="lt1"/>
                          </a:solidFill>
                          <a:latin typeface="+mn-lt"/>
                          <a:ea typeface="+mn-ea"/>
                          <a:cs typeface="+mn-cs"/>
                        </a:rPr>
                        <a:t>-</a:t>
                      </a:r>
                    </a:p>
                    <a:p>
                      <a:r>
                        <a:rPr kumimoji="0" lang="en-US" sz="1600" b="1" kern="1200" dirty="0" err="1" smtClean="0">
                          <a:solidFill>
                            <a:schemeClr val="lt1"/>
                          </a:solidFill>
                          <a:latin typeface="+mn-lt"/>
                          <a:ea typeface="+mn-ea"/>
                          <a:cs typeface="+mn-cs"/>
                        </a:rPr>
                        <a:t>cise</a:t>
                      </a:r>
                      <a:r>
                        <a:rPr kumimoji="0" lang="en-US" sz="1600" b="1" kern="1200" dirty="0" smtClean="0">
                          <a:solidFill>
                            <a:schemeClr val="lt1"/>
                          </a:solidFill>
                          <a:latin typeface="+mn-lt"/>
                          <a:ea typeface="+mn-ea"/>
                          <a:cs typeface="+mn-cs"/>
                        </a:rPr>
                        <a:t> programs </a:t>
                      </a:r>
                    </a:p>
                    <a:p>
                      <a:r>
                        <a:rPr kumimoji="0" lang="en-US" sz="1600" b="1" kern="1200" dirty="0" smtClean="0">
                          <a:solidFill>
                            <a:schemeClr val="lt1"/>
                          </a:solidFill>
                          <a:latin typeface="+mn-lt"/>
                          <a:ea typeface="+mn-ea"/>
                          <a:cs typeface="+mn-cs"/>
                        </a:rPr>
                        <a:t>versus </a:t>
                      </a:r>
                    </a:p>
                    <a:p>
                      <a:r>
                        <a:rPr kumimoji="0" lang="en-US" sz="1600" b="1" kern="1200" dirty="0" smtClean="0">
                          <a:solidFill>
                            <a:schemeClr val="lt1"/>
                          </a:solidFill>
                          <a:latin typeface="+mn-lt"/>
                          <a:ea typeface="+mn-ea"/>
                          <a:cs typeface="+mn-cs"/>
                        </a:rPr>
                        <a:t>control exercise programs after THA</a:t>
                      </a:r>
                    </a:p>
                    <a:p>
                      <a:endParaRPr lang="vi-VN" sz="1600" dirty="0"/>
                    </a:p>
                  </a:txBody>
                  <a:tcPr/>
                </a:tc>
                <a:tc>
                  <a:txBody>
                    <a:bodyPr/>
                    <a:lstStyle/>
                    <a:p>
                      <a:r>
                        <a:rPr kumimoji="0" lang="en-US" sz="1600" b="1" kern="1200" dirty="0" smtClean="0">
                          <a:solidFill>
                            <a:schemeClr val="lt1"/>
                          </a:solidFill>
                          <a:latin typeface="+mn-lt"/>
                          <a:ea typeface="+mn-ea"/>
                          <a:cs typeface="+mn-cs"/>
                        </a:rPr>
                        <a:t>Conclusion: early postoperative protocols</a:t>
                      </a:r>
                    </a:p>
                    <a:p>
                      <a:r>
                        <a:rPr kumimoji="0" lang="en-US" sz="1600" b="1" kern="1200" dirty="0" smtClean="0">
                          <a:solidFill>
                            <a:schemeClr val="lt1"/>
                          </a:solidFill>
                          <a:latin typeface="+mn-lt"/>
                          <a:ea typeface="+mn-ea"/>
                          <a:cs typeface="+mn-cs"/>
                        </a:rPr>
                        <a:t>should include additive interventions whose </a:t>
                      </a:r>
                      <a:r>
                        <a:rPr kumimoji="0" lang="en-US" sz="1600" b="1" kern="1200" dirty="0" err="1" smtClean="0">
                          <a:solidFill>
                            <a:schemeClr val="lt1"/>
                          </a:solidFill>
                          <a:latin typeface="+mn-lt"/>
                          <a:ea typeface="+mn-ea"/>
                          <a:cs typeface="+mn-cs"/>
                        </a:rPr>
                        <a:t>effec</a:t>
                      </a:r>
                      <a:r>
                        <a:rPr kumimoji="0" lang="en-US" sz="1600" b="1" kern="1200" dirty="0" smtClean="0">
                          <a:solidFill>
                            <a:schemeClr val="lt1"/>
                          </a:solidFill>
                          <a:latin typeface="+mn-lt"/>
                          <a:ea typeface="+mn-ea"/>
                          <a:cs typeface="+mn-cs"/>
                        </a:rPr>
                        <a:t>-</a:t>
                      </a:r>
                    </a:p>
                    <a:p>
                      <a:r>
                        <a:rPr kumimoji="0" lang="en-US" sz="1600" b="1" kern="1200" dirty="0" err="1" smtClean="0">
                          <a:solidFill>
                            <a:schemeClr val="lt1"/>
                          </a:solidFill>
                          <a:latin typeface="+mn-lt"/>
                          <a:ea typeface="+mn-ea"/>
                          <a:cs typeface="+mn-cs"/>
                        </a:rPr>
                        <a:t>tiveness</a:t>
                      </a:r>
                      <a:r>
                        <a:rPr kumimoji="0" lang="en-US" sz="1600" b="1" kern="1200" dirty="0" smtClean="0">
                          <a:solidFill>
                            <a:schemeClr val="lt1"/>
                          </a:solidFill>
                          <a:latin typeface="+mn-lt"/>
                          <a:ea typeface="+mn-ea"/>
                          <a:cs typeface="+mn-cs"/>
                        </a:rPr>
                        <a:t> has been shown (</a:t>
                      </a:r>
                    </a:p>
                    <a:p>
                      <a:r>
                        <a:rPr kumimoji="0" lang="en-US" sz="1600" b="1" kern="1200" dirty="0" smtClean="0">
                          <a:solidFill>
                            <a:schemeClr val="lt1"/>
                          </a:solidFill>
                          <a:latin typeface="+mn-lt"/>
                          <a:ea typeface="+mn-ea"/>
                          <a:cs typeface="+mn-cs"/>
                        </a:rPr>
                        <a:t>i.e.</a:t>
                      </a:r>
                    </a:p>
                    <a:p>
                      <a:r>
                        <a:rPr kumimoji="0" lang="en-US" sz="1600" b="1" kern="1200" dirty="0" smtClean="0">
                          <a:solidFill>
                            <a:schemeClr val="lt1"/>
                          </a:solidFill>
                          <a:latin typeface="+mn-lt"/>
                          <a:ea typeface="+mn-ea"/>
                          <a:cs typeface="+mn-cs"/>
                        </a:rPr>
                        <a:t>, treadmill training with</a:t>
                      </a:r>
                    </a:p>
                    <a:p>
                      <a:r>
                        <a:rPr kumimoji="0" lang="en-US" sz="1600" b="1" kern="1200" dirty="0" smtClean="0">
                          <a:solidFill>
                            <a:schemeClr val="lt1"/>
                          </a:solidFill>
                          <a:latin typeface="+mn-lt"/>
                          <a:ea typeface="+mn-ea"/>
                          <a:cs typeface="+mn-cs"/>
                        </a:rPr>
                        <a:t>partial body-weight support, unilateral resistance train-</a:t>
                      </a:r>
                    </a:p>
                    <a:p>
                      <a:r>
                        <a:rPr kumimoji="0" lang="en-US" sz="1600" b="1" kern="1200" dirty="0" err="1" smtClean="0">
                          <a:solidFill>
                            <a:schemeClr val="lt1"/>
                          </a:solidFill>
                          <a:latin typeface="+mn-lt"/>
                          <a:ea typeface="+mn-ea"/>
                          <a:cs typeface="+mn-cs"/>
                        </a:rPr>
                        <a:t>ing</a:t>
                      </a:r>
                      <a:r>
                        <a:rPr kumimoji="0" lang="en-US" sz="1600" b="1" kern="1200" dirty="0" smtClean="0">
                          <a:solidFill>
                            <a:schemeClr val="lt1"/>
                          </a:solidFill>
                          <a:latin typeface="+mn-lt"/>
                          <a:ea typeface="+mn-ea"/>
                          <a:cs typeface="+mn-cs"/>
                        </a:rPr>
                        <a:t> of the quadriceps muscle, and arm-interval </a:t>
                      </a:r>
                      <a:r>
                        <a:rPr kumimoji="0" lang="en-US" sz="1600" b="1" kern="1200" dirty="0" err="1" smtClean="0">
                          <a:solidFill>
                            <a:schemeClr val="lt1"/>
                          </a:solidFill>
                          <a:latin typeface="+mn-lt"/>
                          <a:ea typeface="+mn-ea"/>
                          <a:cs typeface="+mn-cs"/>
                        </a:rPr>
                        <a:t>exer</a:t>
                      </a:r>
                      <a:r>
                        <a:rPr kumimoji="0" lang="en-US" sz="1600" b="1" kern="1200" dirty="0" smtClean="0">
                          <a:solidFill>
                            <a:schemeClr val="lt1"/>
                          </a:solidFill>
                          <a:latin typeface="+mn-lt"/>
                          <a:ea typeface="+mn-ea"/>
                          <a:cs typeface="+mn-cs"/>
                        </a:rPr>
                        <a:t>-</a:t>
                      </a:r>
                    </a:p>
                    <a:p>
                      <a:r>
                        <a:rPr kumimoji="0" lang="en-US" sz="1600" b="1" kern="1200" dirty="0" err="1" smtClean="0">
                          <a:solidFill>
                            <a:schemeClr val="lt1"/>
                          </a:solidFill>
                          <a:latin typeface="+mn-lt"/>
                          <a:ea typeface="+mn-ea"/>
                          <a:cs typeface="+mn-cs"/>
                        </a:rPr>
                        <a:t>cise</a:t>
                      </a:r>
                      <a:r>
                        <a:rPr kumimoji="0" lang="en-US" sz="1600" b="1" kern="1200" dirty="0" smtClean="0">
                          <a:solidFill>
                            <a:schemeClr val="lt1"/>
                          </a:solidFill>
                          <a:latin typeface="+mn-lt"/>
                          <a:ea typeface="+mn-ea"/>
                          <a:cs typeface="+mn-cs"/>
                        </a:rPr>
                        <a:t> program with an arm </a:t>
                      </a:r>
                      <a:r>
                        <a:rPr kumimoji="0" lang="en-US" sz="1600" b="1" kern="1200" dirty="0" err="1" smtClean="0">
                          <a:solidFill>
                            <a:schemeClr val="lt1"/>
                          </a:solidFill>
                          <a:latin typeface="+mn-lt"/>
                          <a:ea typeface="+mn-ea"/>
                          <a:cs typeface="+mn-cs"/>
                        </a:rPr>
                        <a:t>ergometer</a:t>
                      </a:r>
                      <a:r>
                        <a:rPr kumimoji="0" lang="en-US" sz="1600" b="1" kern="1200" dirty="0" smtClean="0">
                          <a:solidFill>
                            <a:schemeClr val="lt1"/>
                          </a:solidFill>
                          <a:latin typeface="+mn-lt"/>
                          <a:ea typeface="+mn-ea"/>
                          <a:cs typeface="+mn-cs"/>
                        </a:rPr>
                        <a:t>). Late </a:t>
                      </a:r>
                      <a:r>
                        <a:rPr kumimoji="0" lang="en-US" sz="1600" b="1" kern="1200" dirty="0" err="1" smtClean="0">
                          <a:solidFill>
                            <a:schemeClr val="lt1"/>
                          </a:solidFill>
                          <a:latin typeface="+mn-lt"/>
                          <a:ea typeface="+mn-ea"/>
                          <a:cs typeface="+mn-cs"/>
                        </a:rPr>
                        <a:t>postoper</a:t>
                      </a:r>
                      <a:r>
                        <a:rPr kumimoji="0" lang="en-US" sz="1600" b="1" kern="1200" dirty="0" smtClean="0">
                          <a:solidFill>
                            <a:schemeClr val="lt1"/>
                          </a:solidFill>
                          <a:latin typeface="+mn-lt"/>
                          <a:ea typeface="+mn-ea"/>
                          <a:cs typeface="+mn-cs"/>
                        </a:rPr>
                        <a:t>-</a:t>
                      </a:r>
                    </a:p>
                    <a:p>
                      <a:r>
                        <a:rPr kumimoji="0" lang="en-US" sz="1600" b="1" kern="1200" dirty="0" err="1" smtClean="0">
                          <a:solidFill>
                            <a:schemeClr val="lt1"/>
                          </a:solidFill>
                          <a:latin typeface="+mn-lt"/>
                          <a:ea typeface="+mn-ea"/>
                          <a:cs typeface="+mn-cs"/>
                        </a:rPr>
                        <a:t>ative</a:t>
                      </a:r>
                      <a:r>
                        <a:rPr kumimoji="0" lang="en-US" sz="1600" b="1" kern="1200" dirty="0" smtClean="0">
                          <a:solidFill>
                            <a:schemeClr val="lt1"/>
                          </a:solidFill>
                          <a:latin typeface="+mn-lt"/>
                          <a:ea typeface="+mn-ea"/>
                          <a:cs typeface="+mn-cs"/>
                        </a:rPr>
                        <a:t> programs are useful and should comprise weight-</a:t>
                      </a:r>
                    </a:p>
                    <a:p>
                      <a:r>
                        <a:rPr kumimoji="0" lang="en-US" sz="1600" b="1" kern="1200" dirty="0" smtClean="0">
                          <a:solidFill>
                            <a:schemeClr val="lt1"/>
                          </a:solidFill>
                          <a:latin typeface="+mn-lt"/>
                          <a:ea typeface="+mn-ea"/>
                          <a:cs typeface="+mn-cs"/>
                        </a:rPr>
                        <a:t>bearing exercises with hip-abductor eccentric strength-</a:t>
                      </a:r>
                    </a:p>
                    <a:p>
                      <a:r>
                        <a:rPr lang="en-US" sz="1600" dirty="0" err="1" smtClean="0"/>
                        <a:t>ening</a:t>
                      </a:r>
                      <a:endParaRPr lang="vi-VN" sz="1600" dirty="0"/>
                    </a:p>
                  </a:txBody>
                  <a:tcPr/>
                </a:tc>
              </a:tr>
            </a:tbl>
          </a:graphicData>
        </a:graphic>
      </p:graphicFrame>
      <p:sp>
        <p:nvSpPr>
          <p:cNvPr id="5" name="Title 4"/>
          <p:cNvSpPr>
            <a:spLocks noGrp="1"/>
          </p:cNvSpPr>
          <p:nvPr>
            <p:ph type="title"/>
          </p:nvPr>
        </p:nvSpPr>
        <p:spPr/>
        <p:txBody>
          <a:bodyPr>
            <a:noAutofit/>
          </a:bodyPr>
          <a:lstStyle/>
          <a:p>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Rehabilitation after total hip </a:t>
            </a:r>
            <a:r>
              <a:rPr lang="en-US" sz="2000" dirty="0" err="1" smtClean="0"/>
              <a:t>arthroplasty</a:t>
            </a:r>
            <a:r>
              <a:rPr lang="en-US" sz="2000" dirty="0" smtClean="0"/>
              <a:t>: a systematic</a:t>
            </a:r>
            <a:br>
              <a:rPr lang="en-US" sz="2000" dirty="0" smtClean="0"/>
            </a:br>
            <a:r>
              <a:rPr lang="en-US" sz="2000" dirty="0" smtClean="0"/>
              <a:t>review of controlled trials on physical exercise programs</a:t>
            </a:r>
            <a:endParaRPr lang="en-US" sz="2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US" dirty="0"/>
          </a:p>
        </p:txBody>
      </p:sp>
      <p:sp>
        <p:nvSpPr>
          <p:cNvPr id="3" name="Content Placeholder 2"/>
          <p:cNvSpPr>
            <a:spLocks noGrp="1"/>
          </p:cNvSpPr>
          <p:nvPr>
            <p:ph sz="quarter" idx="1"/>
          </p:nvPr>
        </p:nvSpPr>
        <p:spPr/>
        <p:txBody>
          <a:bodyPr/>
          <a:lstStyle/>
          <a:p>
            <a:pPr>
              <a:buNone/>
            </a:pPr>
            <a:r>
              <a:rPr lang="en-US" dirty="0" smtClean="0"/>
              <a:t>1. In </a:t>
            </a:r>
            <a:r>
              <a:rPr lang="en-US" dirty="0" err="1" smtClean="0"/>
              <a:t>Posterolateral</a:t>
            </a:r>
            <a:r>
              <a:rPr lang="en-US" dirty="0" smtClean="0"/>
              <a:t> approach _____ dislocation is common</a:t>
            </a:r>
          </a:p>
          <a:p>
            <a:pPr marL="514350" indent="-514350">
              <a:buAutoNum type="alphaLcPeriod"/>
            </a:pPr>
            <a:r>
              <a:rPr lang="en-US" dirty="0" smtClean="0"/>
              <a:t>Anterior</a:t>
            </a:r>
          </a:p>
          <a:p>
            <a:pPr marL="514350" indent="-514350">
              <a:buAutoNum type="alphaLcPeriod"/>
            </a:pPr>
            <a:r>
              <a:rPr lang="en-US" b="1" dirty="0" smtClean="0"/>
              <a:t>Posterior</a:t>
            </a:r>
          </a:p>
          <a:p>
            <a:pPr marL="514350" indent="-514350">
              <a:buNone/>
            </a:pPr>
            <a:endParaRPr lang="en-US" dirty="0" smtClean="0"/>
          </a:p>
          <a:p>
            <a:pPr marL="514350" indent="-514350">
              <a:buNone/>
            </a:pPr>
            <a:r>
              <a:rPr lang="en-US" dirty="0" smtClean="0"/>
              <a:t>2. Hip flexion above 90 degree should be avoided after THR</a:t>
            </a:r>
          </a:p>
          <a:p>
            <a:pPr marL="514350" indent="-514350">
              <a:buAutoNum type="alphaLcPeriod"/>
            </a:pPr>
            <a:r>
              <a:rPr lang="en-US" b="1" dirty="0" smtClean="0"/>
              <a:t>True</a:t>
            </a:r>
          </a:p>
          <a:p>
            <a:pPr marL="514350" indent="-514350">
              <a:buAutoNum type="alphaLcPeriod"/>
            </a:pPr>
            <a:r>
              <a:rPr lang="en-US" dirty="0" smtClean="0"/>
              <a:t>False</a:t>
            </a:r>
          </a:p>
          <a:p>
            <a:pPr marL="514350" indent="-514350">
              <a:buAutoNum type="alphaLcPeriod"/>
            </a:pP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buNone/>
            </a:pPr>
            <a:r>
              <a:rPr lang="en-US" dirty="0" smtClean="0"/>
              <a:t>3. Sitting on a low stool should be encouraged in a patient who has undergone THR</a:t>
            </a:r>
          </a:p>
          <a:p>
            <a:pPr marL="514350" indent="-514350">
              <a:buAutoNum type="alphaLcPeriod"/>
            </a:pPr>
            <a:r>
              <a:rPr lang="en-US" dirty="0" smtClean="0"/>
              <a:t>True</a:t>
            </a:r>
          </a:p>
          <a:p>
            <a:pPr marL="514350" indent="-514350">
              <a:buAutoNum type="alphaLcPeriod"/>
            </a:pPr>
            <a:r>
              <a:rPr lang="en-US" b="1" dirty="0" smtClean="0"/>
              <a:t>False</a:t>
            </a:r>
          </a:p>
          <a:p>
            <a:pPr marL="514350" indent="-514350">
              <a:buAutoNum type="alphaLcPeriod"/>
            </a:pPr>
            <a:endParaRPr lang="en-US" dirty="0" smtClean="0"/>
          </a:p>
          <a:p>
            <a:pPr marL="514350" indent="-514350">
              <a:buNone/>
            </a:pPr>
            <a:r>
              <a:rPr lang="en-US" dirty="0" smtClean="0"/>
              <a:t>4. Emphasize increasing the ___ rather than the ____ to improve muscular endurance in the early phase of THR</a:t>
            </a:r>
          </a:p>
          <a:p>
            <a:pPr marL="514350" indent="-514350">
              <a:buAutoNum type="alphaLcPeriod"/>
            </a:pPr>
            <a:r>
              <a:rPr lang="en-US" dirty="0" smtClean="0"/>
              <a:t>resistance, number of repetitions</a:t>
            </a:r>
          </a:p>
          <a:p>
            <a:pPr marL="514350" indent="-514350">
              <a:buAutoNum type="alphaLcPeriod"/>
            </a:pPr>
            <a:r>
              <a:rPr lang="en-US" b="1" dirty="0" smtClean="0"/>
              <a:t>number of Repetitions, resistance</a:t>
            </a:r>
            <a:endParaRPr 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5. Emphasize use of a cane in the hand </a:t>
            </a:r>
            <a:r>
              <a:rPr lang="en-US" i="1" dirty="0" smtClean="0"/>
              <a:t>_____ to </a:t>
            </a:r>
            <a:r>
              <a:rPr lang="en-US" dirty="0" smtClean="0"/>
              <a:t>the operated hip</a:t>
            </a:r>
          </a:p>
          <a:p>
            <a:pPr marL="514350" indent="-514350">
              <a:buAutoNum type="alphaLcPeriod"/>
            </a:pPr>
            <a:r>
              <a:rPr lang="en-US" dirty="0" err="1" smtClean="0"/>
              <a:t>Ipsilateral</a:t>
            </a:r>
            <a:endParaRPr lang="en-US" dirty="0" smtClean="0"/>
          </a:p>
          <a:p>
            <a:pPr marL="514350" indent="-514350">
              <a:buAutoNum type="alphaLcPeriod"/>
            </a:pPr>
            <a:r>
              <a:rPr lang="en-US" b="1" dirty="0" err="1" smtClean="0"/>
              <a:t>Contralateral</a:t>
            </a:r>
            <a:endParaRPr lang="en-US" b="1" dirty="0" smtClean="0"/>
          </a:p>
          <a:p>
            <a:pPr marL="514350" indent="-514350">
              <a:buNone/>
            </a:pPr>
            <a:endParaRPr lang="en-US" b="1" dirty="0" smtClean="0"/>
          </a:p>
          <a:p>
            <a:pPr marL="514350" indent="-514350">
              <a:buNone/>
            </a:pP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normAutofit/>
          </a:bodyPr>
          <a:lstStyle/>
          <a:p>
            <a:r>
              <a:rPr lang="en-US" dirty="0" smtClean="0"/>
              <a:t>Sir John </a:t>
            </a:r>
            <a:r>
              <a:rPr lang="en-US" dirty="0" err="1" smtClean="0"/>
              <a:t>Charnley</a:t>
            </a:r>
            <a:r>
              <a:rPr lang="en-US" dirty="0" smtClean="0"/>
              <a:t> is credited with the initial research and clinical application of THA in early 1960’s,</a:t>
            </a:r>
          </a:p>
          <a:p>
            <a:r>
              <a:rPr lang="en-US" dirty="0" smtClean="0"/>
              <a:t>Implants are composed of an inert metal (cobalt-chrome and titanium) modular femoral component and a high-density polyethylene </a:t>
            </a:r>
            <a:r>
              <a:rPr lang="en-US" dirty="0" err="1" smtClean="0"/>
              <a:t>acetabular</a:t>
            </a:r>
            <a:r>
              <a:rPr lang="en-US" dirty="0" smtClean="0"/>
              <a:t> component. </a:t>
            </a:r>
          </a:p>
          <a:p>
            <a:r>
              <a:rPr lang="en-US" dirty="0" smtClean="0"/>
              <a:t>Other designs in use are metal-on-metal systems and systems that utilize ceramic surfaces in the design.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Cemented versus </a:t>
            </a:r>
            <a:r>
              <a:rPr lang="en-US" b="1" i="1" dirty="0" err="1" smtClean="0"/>
              <a:t>cementless</a:t>
            </a:r>
            <a:r>
              <a:rPr lang="en-US" b="1" i="1" dirty="0" smtClean="0"/>
              <a:t> fixation.</a:t>
            </a:r>
            <a:endParaRPr lang="en-US" dirty="0"/>
          </a:p>
        </p:txBody>
      </p:sp>
      <p:sp>
        <p:nvSpPr>
          <p:cNvPr id="3" name="Content Placeholder 2"/>
          <p:cNvSpPr>
            <a:spLocks noGrp="1"/>
          </p:cNvSpPr>
          <p:nvPr>
            <p:ph sz="quarter" idx="1"/>
          </p:nvPr>
        </p:nvSpPr>
        <p:spPr/>
        <p:txBody>
          <a:bodyPr>
            <a:normAutofit/>
          </a:bodyPr>
          <a:lstStyle/>
          <a:p>
            <a:r>
              <a:rPr lang="en-US" dirty="0" smtClean="0"/>
              <a:t>Use of acrylic cement, </a:t>
            </a:r>
            <a:r>
              <a:rPr lang="en-US" dirty="0" err="1" smtClean="0"/>
              <a:t>methylmethacrylate</a:t>
            </a:r>
            <a:r>
              <a:rPr lang="en-US" dirty="0" smtClean="0"/>
              <a:t>, for prosthetic fixation.</a:t>
            </a:r>
          </a:p>
          <a:p>
            <a:r>
              <a:rPr lang="en-US" dirty="0" smtClean="0"/>
              <a:t>Cement fixation allows very early postoperative weight bearing and shortens the period of rehabilitation</a:t>
            </a:r>
          </a:p>
          <a:p>
            <a:r>
              <a:rPr lang="en-US" dirty="0" smtClean="0"/>
              <a:t>A significant postoperative complication, identified was aseptic (biomechanical) loosening of the prosthetic components at the bone–cement interface.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Mechanical loosening, most often the </a:t>
            </a:r>
            <a:r>
              <a:rPr lang="en-US" dirty="0" err="1" smtClean="0"/>
              <a:t>acetabular</a:t>
            </a:r>
            <a:r>
              <a:rPr lang="en-US" dirty="0" smtClean="0"/>
              <a:t> component, gave rise to the development and use of </a:t>
            </a:r>
            <a:r>
              <a:rPr lang="en-US" dirty="0" err="1" smtClean="0"/>
              <a:t>cementless</a:t>
            </a:r>
            <a:r>
              <a:rPr lang="en-US" dirty="0" smtClean="0"/>
              <a:t> (biological) fixation.</a:t>
            </a:r>
          </a:p>
          <a:p>
            <a:endParaRPr lang="en-US" dirty="0" smtClean="0"/>
          </a:p>
          <a:p>
            <a:r>
              <a:rPr lang="en-US" dirty="0" err="1" smtClean="0"/>
              <a:t>Cementless</a:t>
            </a:r>
            <a:r>
              <a:rPr lang="en-US" dirty="0" smtClean="0"/>
              <a:t> fixation is achieved either by use of porous-coated prostheses that allow osseous </a:t>
            </a:r>
            <a:r>
              <a:rPr lang="en-US" dirty="0" err="1" smtClean="0"/>
              <a:t>ingrowth</a:t>
            </a:r>
            <a:r>
              <a:rPr lang="en-US" dirty="0" smtClean="0"/>
              <a:t> into the beaded or mesh-like surfaces of an implant or by a </a:t>
            </a:r>
            <a:r>
              <a:rPr lang="en-US" dirty="0" err="1" smtClean="0"/>
              <a:t>cementless</a:t>
            </a:r>
            <a:r>
              <a:rPr lang="en-US" dirty="0" smtClean="0"/>
              <a:t> press-fit technique.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sz="quarter" idx="1"/>
          </p:nvPr>
        </p:nvSpPr>
        <p:spPr>
          <a:xfrm>
            <a:off x="457200" y="838200"/>
            <a:ext cx="8229600" cy="5287963"/>
          </a:xfrm>
        </p:spPr>
        <p:txBody>
          <a:bodyPr>
            <a:normAutofit/>
          </a:bodyPr>
          <a:lstStyle/>
          <a:p>
            <a:pPr>
              <a:buNone/>
            </a:pPr>
            <a:endParaRPr lang="en-US" dirty="0" smtClean="0"/>
          </a:p>
          <a:p>
            <a:r>
              <a:rPr lang="en-US" dirty="0" err="1" smtClean="0"/>
              <a:t>Ingrowth</a:t>
            </a:r>
            <a:r>
              <a:rPr lang="en-US" dirty="0" smtClean="0"/>
              <a:t> of bony tissue occurs over a 3- to 6-month period with continued bone remodeling beyond that time period. </a:t>
            </a:r>
          </a:p>
          <a:p>
            <a:r>
              <a:rPr lang="en-US" dirty="0" smtClean="0"/>
              <a:t>Cement fixation is routinely used for patients with osteoporosis and poor bone stock and typically with elderly patients.</a:t>
            </a:r>
          </a:p>
          <a:p>
            <a:r>
              <a:rPr lang="en-US" dirty="0" err="1" smtClean="0"/>
              <a:t>Cementless</a:t>
            </a:r>
            <a:r>
              <a:rPr lang="en-US" dirty="0" smtClean="0"/>
              <a:t> fixation is the choice for the patient under 60 years of age who is physically active and has good bone quality.</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396</TotalTime>
  <Words>3099</Words>
  <Application>Microsoft Office PowerPoint</Application>
  <PresentationFormat>On-screen Show (4:3)</PresentationFormat>
  <Paragraphs>251</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Civic</vt:lpstr>
      <vt:lpstr>TOTAL HIP ARTHROPLASTY</vt:lpstr>
      <vt:lpstr>Objectives</vt:lpstr>
      <vt:lpstr>Slide 3</vt:lpstr>
      <vt:lpstr>Slide 4</vt:lpstr>
      <vt:lpstr>Indications</vt:lpstr>
      <vt:lpstr>Background</vt:lpstr>
      <vt:lpstr>Cemented versus cementless fixation.</vt:lpstr>
      <vt:lpstr>Slide 8</vt:lpstr>
      <vt:lpstr>Slide 9</vt:lpstr>
      <vt:lpstr>Slide 10</vt:lpstr>
      <vt:lpstr>            Contraindications</vt:lpstr>
      <vt:lpstr>Slide 12</vt:lpstr>
      <vt:lpstr>Pre-operative Assessment &amp; Management</vt:lpstr>
      <vt:lpstr>Pre-operative Assessment &amp; Management</vt:lpstr>
      <vt:lpstr>Slide 15</vt:lpstr>
      <vt:lpstr>Surgical Approaches</vt:lpstr>
      <vt:lpstr>Slide 17</vt:lpstr>
      <vt:lpstr>Posterolateral approach</vt:lpstr>
      <vt:lpstr>Direct lateral approach</vt:lpstr>
      <vt:lpstr>Anterolateral approach</vt:lpstr>
      <vt:lpstr>Anterolateral approach</vt:lpstr>
      <vt:lpstr> Complications </vt:lpstr>
      <vt:lpstr>Slide 23</vt:lpstr>
      <vt:lpstr>Slide 24</vt:lpstr>
      <vt:lpstr>Slide 25</vt:lpstr>
      <vt:lpstr>Management of hip arthroplasty </vt:lpstr>
      <vt:lpstr>Postoperative Management</vt:lpstr>
      <vt:lpstr>Slide 28</vt:lpstr>
      <vt:lpstr>Slide 29</vt:lpstr>
      <vt:lpstr>Slide 30</vt:lpstr>
      <vt:lpstr>Slide 31</vt:lpstr>
      <vt:lpstr>Exercise: Maximum Protection Phase After Traditional THA (0-4 weeks)</vt:lpstr>
      <vt:lpstr>Slide 33</vt:lpstr>
      <vt:lpstr>Goals and interventions.</vt:lpstr>
      <vt:lpstr>Slide 35</vt:lpstr>
      <vt:lpstr>Slide 36</vt:lpstr>
      <vt:lpstr>Slide 37</vt:lpstr>
      <vt:lpstr>Slide 38</vt:lpstr>
      <vt:lpstr>Slide 39</vt:lpstr>
      <vt:lpstr>Precautions</vt:lpstr>
      <vt:lpstr>Moderate and Minimum Protection Phases (4-12 weeks)</vt:lpstr>
      <vt:lpstr>Goals and interventions</vt:lpstr>
      <vt:lpstr>Slide 43</vt:lpstr>
      <vt:lpstr>Slide 44</vt:lpstr>
      <vt:lpstr>Slide 45</vt:lpstr>
      <vt:lpstr>Focus on evidence</vt:lpstr>
      <vt:lpstr>Clinical query</vt:lpstr>
      <vt:lpstr>Recovery of Physical Functioning After Total Hip Arthroplasty: Systematic Review and Meta-Analysis of the Literature</vt:lpstr>
      <vt:lpstr>Clinical query</vt:lpstr>
      <vt:lpstr>              Rehabilitation after total hip arthroplasty: a systematic review of controlled trials on physical exercise programs</vt:lpstr>
      <vt:lpstr>MCQs</vt:lpstr>
      <vt:lpstr>Slide 52</vt:lpstr>
      <vt:lpstr>Slide 53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hip arthroplasty </dc:title>
  <dc:creator/>
  <cp:lastModifiedBy>Neha</cp:lastModifiedBy>
  <cp:revision>79</cp:revision>
  <dcterms:created xsi:type="dcterms:W3CDTF">2006-08-16T00:00:00Z</dcterms:created>
  <dcterms:modified xsi:type="dcterms:W3CDTF">2020-08-17T07:02:09Z</dcterms:modified>
</cp:coreProperties>
</file>