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11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8B80764-3F5C-465A-8EFA-C1C0CD1E6933}" type="datetimeFigureOut">
              <a:rPr lang="en-IN" smtClean="0"/>
              <a:pPr/>
              <a:t>27-8-20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80764-3F5C-465A-8EFA-C1C0CD1E6933}" type="datetimeFigureOut">
              <a:rPr lang="en-IN" smtClean="0"/>
              <a:pPr/>
              <a:t>27-8-20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80764-3F5C-465A-8EFA-C1C0CD1E6933}" type="datetimeFigureOut">
              <a:rPr lang="en-IN" smtClean="0"/>
              <a:pPr/>
              <a:t>27-8-20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B80764-3F5C-465A-8EFA-C1C0CD1E6933}" type="datetimeFigureOut">
              <a:rPr lang="en-IN" smtClean="0"/>
              <a:pPr/>
              <a:t>27-8-20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B80764-3F5C-465A-8EFA-C1C0CD1E6933}" type="datetimeFigureOut">
              <a:rPr lang="en-IN" smtClean="0"/>
              <a:pPr/>
              <a:t>27-8-20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B80764-3F5C-465A-8EFA-C1C0CD1E6933}" type="datetimeFigureOut">
              <a:rPr lang="en-IN" smtClean="0"/>
              <a:pPr/>
              <a:t>27-8-20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B80764-3F5C-465A-8EFA-C1C0CD1E6933}" type="datetimeFigureOut">
              <a:rPr lang="en-IN" smtClean="0"/>
              <a:pPr/>
              <a:t>27-8-20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B80764-3F5C-465A-8EFA-C1C0CD1E6933}" type="datetimeFigureOut">
              <a:rPr lang="en-IN" smtClean="0"/>
              <a:pPr/>
              <a:t>27-8-20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80764-3F5C-465A-8EFA-C1C0CD1E6933}" type="datetimeFigureOut">
              <a:rPr lang="en-IN" smtClean="0"/>
              <a:pPr/>
              <a:t>27-8-20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08D4F5A-758E-4162-92E7-4857C06C54E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B80764-3F5C-465A-8EFA-C1C0CD1E6933}" type="datetimeFigureOut">
              <a:rPr lang="en-IN" smtClean="0"/>
              <a:pPr/>
              <a:t>27-8-20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08D4F5A-758E-4162-92E7-4857C06C54E8}" type="slidenum">
              <a:rPr lang="en-IN" smtClean="0"/>
              <a:pPr/>
              <a:t>‹#›</a:t>
            </a:fld>
            <a:endParaRPr lang="en-IN"/>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8B80764-3F5C-465A-8EFA-C1C0CD1E6933}" type="datetimeFigureOut">
              <a:rPr lang="en-IN" smtClean="0"/>
              <a:pPr/>
              <a:t>27-8-20</a:t>
            </a:fld>
            <a:endParaRPr lang="en-IN"/>
          </a:p>
        </p:txBody>
      </p:sp>
      <p:sp>
        <p:nvSpPr>
          <p:cNvPr id="9" name="Slide Number Placeholder 8"/>
          <p:cNvSpPr>
            <a:spLocks noGrp="1"/>
          </p:cNvSpPr>
          <p:nvPr>
            <p:ph type="sldNum" sz="quarter" idx="11"/>
          </p:nvPr>
        </p:nvSpPr>
        <p:spPr/>
        <p:txBody>
          <a:bodyPr/>
          <a:lstStyle/>
          <a:p>
            <a:fld id="{908D4F5A-758E-4162-92E7-4857C06C54E8}"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08D4F5A-758E-4162-92E7-4857C06C54E8}"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8B80764-3F5C-465A-8EFA-C1C0CD1E6933}" type="datetimeFigureOut">
              <a:rPr lang="en-IN" smtClean="0"/>
              <a:pPr/>
              <a:t>27-8-20</a:t>
            </a:fld>
            <a:endParaRPr lang="en-IN"/>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josbd.com/what-is-market-driven-strategy-discuss-the-characteristics-of-market-driven-strateg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Business Strategy (An Introduction To </a:t>
            </a:r>
            <a:r>
              <a:rPr lang="en-IN" dirty="0"/>
              <a:t>M</a:t>
            </a:r>
            <a:r>
              <a:rPr lang="en-IN" dirty="0" smtClean="0"/>
              <a:t>arket </a:t>
            </a:r>
            <a:r>
              <a:rPr lang="en-IN" dirty="0"/>
              <a:t>D</a:t>
            </a:r>
            <a:r>
              <a:rPr lang="en-IN" dirty="0" smtClean="0"/>
              <a:t>riven </a:t>
            </a:r>
            <a:r>
              <a:rPr lang="en-IN" dirty="0"/>
              <a:t>S</a:t>
            </a:r>
            <a:r>
              <a:rPr lang="en-IN" dirty="0" smtClean="0"/>
              <a:t>trategy)</a:t>
            </a:r>
            <a:endParaRPr lang="en-IN" dirty="0"/>
          </a:p>
        </p:txBody>
      </p:sp>
      <p:sp>
        <p:nvSpPr>
          <p:cNvPr id="3" name="Subtitle 2"/>
          <p:cNvSpPr>
            <a:spLocks noGrp="1"/>
          </p:cNvSpPr>
          <p:nvPr>
            <p:ph type="subTitle" idx="1"/>
          </p:nvPr>
        </p:nvSpPr>
        <p:spPr/>
        <p:txBody>
          <a:bodyPr>
            <a:normAutofit/>
          </a:bodyPr>
          <a:lstStyle/>
          <a:p>
            <a:r>
              <a:rPr lang="en-IN" dirty="0" smtClean="0"/>
              <a:t>Dr. </a:t>
            </a:r>
            <a:r>
              <a:rPr lang="en-IN" dirty="0" err="1" smtClean="0"/>
              <a:t>Subhasish</a:t>
            </a:r>
            <a:r>
              <a:rPr lang="en-IN" dirty="0" smtClean="0"/>
              <a:t> </a:t>
            </a:r>
            <a:r>
              <a:rPr lang="en-IN" dirty="0" err="1" smtClean="0"/>
              <a:t>Chatterjee</a:t>
            </a:r>
            <a:endParaRPr lang="en-IN" dirty="0"/>
          </a:p>
        </p:txBody>
      </p:sp>
    </p:spTree>
    <p:extLst>
      <p:ext uri="{BB962C8B-B14F-4D97-AF65-F5344CB8AC3E}">
        <p14:creationId xmlns="" xmlns:p14="http://schemas.microsoft.com/office/powerpoint/2010/main" val="1295092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solidFill>
                  <a:schemeClr val="tx1">
                    <a:lumMod val="75000"/>
                    <a:lumOff val="25000"/>
                  </a:schemeClr>
                </a:solidFill>
              </a:rPr>
              <a:t>Functional level  strategy </a:t>
            </a:r>
            <a:endParaRPr lang="en-IN" b="1" dirty="0">
              <a:solidFill>
                <a:schemeClr val="tx1">
                  <a:lumMod val="75000"/>
                  <a:lumOff val="25000"/>
                </a:schemeClr>
              </a:solidFill>
            </a:endParaRPr>
          </a:p>
        </p:txBody>
      </p:sp>
      <p:sp>
        <p:nvSpPr>
          <p:cNvPr id="3" name="Content Placeholder 2"/>
          <p:cNvSpPr>
            <a:spLocks noGrp="1"/>
          </p:cNvSpPr>
          <p:nvPr>
            <p:ph idx="1"/>
          </p:nvPr>
        </p:nvSpPr>
        <p:spPr/>
        <p:txBody>
          <a:bodyPr>
            <a:normAutofit/>
          </a:bodyPr>
          <a:lstStyle/>
          <a:p>
            <a:r>
              <a:rPr lang="en-US" sz="2800" b="1" dirty="0"/>
              <a:t>Developed by the first line managers or supervisors</a:t>
            </a:r>
            <a:r>
              <a:rPr lang="en-US" sz="2800" dirty="0"/>
              <a:t>, functional level strategy involves decision making at the operational level concerning particular functional areas like marketing, production, human resource, research and development, finance and so on.</a:t>
            </a:r>
            <a:endParaRPr lang="en-IN" sz="2800" dirty="0"/>
          </a:p>
        </p:txBody>
      </p:sp>
    </p:spTree>
    <p:extLst>
      <p:ext uri="{BB962C8B-B14F-4D97-AF65-F5344CB8AC3E}">
        <p14:creationId xmlns="" xmlns:p14="http://schemas.microsoft.com/office/powerpoint/2010/main" val="47220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7620000" cy="4800600"/>
          </a:xfrm>
        </p:spPr>
        <p:txBody>
          <a:bodyPr>
            <a:normAutofit/>
          </a:bodyPr>
          <a:lstStyle/>
          <a:p>
            <a:r>
              <a:rPr lang="en-US" sz="2800" dirty="0"/>
              <a:t>In business, there is always a need for multiple strategies at various levels as a single strategy is not only inadequate but improper too. Therefore, a typical business structure always possesses three levels.</a:t>
            </a:r>
            <a:endParaRPr lang="en-IN" sz="2800" dirty="0"/>
          </a:p>
        </p:txBody>
      </p:sp>
    </p:spTree>
    <p:extLst>
      <p:ext uri="{BB962C8B-B14F-4D97-AF65-F5344CB8AC3E}">
        <p14:creationId xmlns="" xmlns:p14="http://schemas.microsoft.com/office/powerpoint/2010/main" val="2817840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Nature of Business Strategy</a:t>
            </a:r>
            <a:br>
              <a:rPr lang="en-IN" dirty="0"/>
            </a:br>
            <a:endParaRPr lang="en-IN" dirty="0"/>
          </a:p>
        </p:txBody>
      </p:sp>
      <p:sp>
        <p:nvSpPr>
          <p:cNvPr id="3" name="Content Placeholder 2"/>
          <p:cNvSpPr>
            <a:spLocks noGrp="1"/>
          </p:cNvSpPr>
          <p:nvPr>
            <p:ph idx="1"/>
          </p:nvPr>
        </p:nvSpPr>
        <p:spPr/>
        <p:txBody>
          <a:bodyPr>
            <a:normAutofit/>
          </a:bodyPr>
          <a:lstStyle/>
          <a:p>
            <a:r>
              <a:rPr lang="en-US" sz="2800" dirty="0"/>
              <a:t>A business strategy is a </a:t>
            </a:r>
            <a:r>
              <a:rPr lang="en-US" sz="2800" b="1" dirty="0"/>
              <a:t>combination of proactive actions</a:t>
            </a:r>
            <a:r>
              <a:rPr lang="en-US" sz="2800" dirty="0"/>
              <a:t> on the part of management, for the purpose of enhancing the company’s market position and overall performance </a:t>
            </a:r>
            <a:r>
              <a:rPr lang="en-US" sz="2800" b="1" dirty="0"/>
              <a:t>and reactions</a:t>
            </a:r>
            <a:r>
              <a:rPr lang="en-US" sz="2800" dirty="0"/>
              <a:t> to unexpected developments and new market conditions.</a:t>
            </a:r>
            <a:endParaRPr lang="en-IN" sz="2800" dirty="0"/>
          </a:p>
        </p:txBody>
      </p:sp>
    </p:spTree>
    <p:extLst>
      <p:ext uri="{BB962C8B-B14F-4D97-AF65-F5344CB8AC3E}">
        <p14:creationId xmlns="" xmlns:p14="http://schemas.microsoft.com/office/powerpoint/2010/main" val="366941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7620000" cy="4800600"/>
          </a:xfrm>
        </p:spPr>
        <p:txBody>
          <a:bodyPr>
            <a:normAutofit/>
          </a:bodyPr>
          <a:lstStyle/>
          <a:p>
            <a:r>
              <a:rPr lang="en-US" sz="2800" dirty="0"/>
              <a:t>The maximum part of the company’s present strategy is a result of formerly initiated actions and business approaches, but when market conditions take an unanticipated turn, the company requires a strategic reaction to cope with contingencies. Hence, for unforeseen development, a part of the business strategy is formulated as a reasoned response.</a:t>
            </a:r>
            <a:endParaRPr lang="en-IN" sz="2800" dirty="0"/>
          </a:p>
        </p:txBody>
      </p:sp>
    </p:spTree>
    <p:extLst>
      <p:ext uri="{BB962C8B-B14F-4D97-AF65-F5344CB8AC3E}">
        <p14:creationId xmlns="" xmlns:p14="http://schemas.microsoft.com/office/powerpoint/2010/main" val="790005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a:t>
            </a:r>
            <a:r>
              <a:rPr lang="en-IN" dirty="0"/>
              <a:t>Market-Driven </a:t>
            </a:r>
            <a:r>
              <a:rPr lang="en-IN" dirty="0" smtClean="0"/>
              <a:t>strategy?</a:t>
            </a:r>
            <a:endParaRPr lang="en-IN" dirty="0"/>
          </a:p>
        </p:txBody>
      </p:sp>
      <p:sp>
        <p:nvSpPr>
          <p:cNvPr id="3" name="Content Placeholder 2"/>
          <p:cNvSpPr>
            <a:spLocks noGrp="1"/>
          </p:cNvSpPr>
          <p:nvPr>
            <p:ph idx="1"/>
          </p:nvPr>
        </p:nvSpPr>
        <p:spPr/>
        <p:txBody>
          <a:bodyPr>
            <a:normAutofit/>
          </a:bodyPr>
          <a:lstStyle/>
          <a:p>
            <a:r>
              <a:rPr lang="en-US" sz="2800" dirty="0"/>
              <a:t>Market-Driven strategy is the long term planning of a business to provide the maximum value or advantages to the customers. The main target of the market driven strategy is to provide maximum value to the customers</a:t>
            </a:r>
            <a:endParaRPr lang="en-IN" sz="2800" dirty="0"/>
          </a:p>
        </p:txBody>
      </p:sp>
    </p:spTree>
    <p:extLst>
      <p:ext uri="{BB962C8B-B14F-4D97-AF65-F5344CB8AC3E}">
        <p14:creationId xmlns="" xmlns:p14="http://schemas.microsoft.com/office/powerpoint/2010/main" val="3335227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45624" cy="5678091"/>
          </a:xfrm>
        </p:spPr>
        <p:txBody>
          <a:bodyPr>
            <a:normAutofit/>
          </a:bodyPr>
          <a:lstStyle/>
          <a:p>
            <a:r>
              <a:rPr lang="en-US" sz="2800" b="1" dirty="0"/>
              <a:t>According to David W. Cravens &amp; Nigel F. Piercy:</a:t>
            </a:r>
            <a:r>
              <a:rPr lang="en-US" sz="2800" dirty="0"/>
              <a:t> </a:t>
            </a:r>
            <a:endParaRPr lang="en-US" sz="2800" dirty="0" smtClean="0"/>
          </a:p>
          <a:p>
            <a:r>
              <a:rPr lang="en-US" sz="2800" i="1" dirty="0" smtClean="0"/>
              <a:t>“</a:t>
            </a:r>
            <a:r>
              <a:rPr lang="en-US" sz="2800" i="1" dirty="0"/>
              <a:t>Marketing-driven strategy provides a companywide perspective which mandates more effective integration of a activities and processes that impact customer value.”</a:t>
            </a:r>
            <a:endParaRPr lang="en-US" sz="2800" dirty="0"/>
          </a:p>
          <a:p>
            <a:r>
              <a:rPr lang="en-US" sz="2800" dirty="0"/>
              <a:t>“Market-driven strategy consists of activities and processes that create and provide superior customer value.”</a:t>
            </a:r>
          </a:p>
          <a:p>
            <a:pPr marL="0" indent="0">
              <a:buNone/>
            </a:pPr>
            <a:r>
              <a:rPr lang="en-US" sz="2800" u="sng" dirty="0">
                <a:hlinkClick r:id="rId2"/>
              </a:rPr>
              <a:t/>
            </a:r>
            <a:br>
              <a:rPr lang="en-US" sz="2800" u="sng" dirty="0">
                <a:hlinkClick r:id="rId2"/>
              </a:rPr>
            </a:br>
            <a:endParaRPr lang="en-IN" sz="2800" dirty="0"/>
          </a:p>
        </p:txBody>
      </p:sp>
    </p:spTree>
    <p:extLst>
      <p:ext uri="{BB962C8B-B14F-4D97-AF65-F5344CB8AC3E}">
        <p14:creationId xmlns="" xmlns:p14="http://schemas.microsoft.com/office/powerpoint/2010/main" val="34296746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ILIND\Desktop\Market-Driven-Strategy.jpg"/>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tretch>
            <a:fillRect/>
          </a:stretch>
        </p:blipFill>
        <p:spPr bwMode="auto">
          <a:xfrm>
            <a:off x="0" y="0"/>
            <a:ext cx="8460432" cy="6858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00654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Characteristics of MDS:</a:t>
            </a:r>
            <a:endParaRPr lang="en-IN" dirty="0"/>
          </a:p>
        </p:txBody>
      </p:sp>
      <p:sp>
        <p:nvSpPr>
          <p:cNvPr id="3" name="Content Placeholder 2"/>
          <p:cNvSpPr>
            <a:spLocks noGrp="1"/>
          </p:cNvSpPr>
          <p:nvPr>
            <p:ph idx="1"/>
          </p:nvPr>
        </p:nvSpPr>
        <p:spPr/>
        <p:txBody>
          <a:bodyPr>
            <a:normAutofit/>
          </a:bodyPr>
          <a:lstStyle/>
          <a:p>
            <a:r>
              <a:rPr lang="en-US" sz="2800" dirty="0"/>
              <a:t>The fundamental logic of this strategy is that the market and the customers that form the market should be the starting point in business strategy formulation; which therefore an understanding of the market and the customers that form the market is essential (Cravens &amp; Piercy, 2006).</a:t>
            </a:r>
            <a:endParaRPr lang="en-IN" sz="2800" dirty="0"/>
          </a:p>
        </p:txBody>
      </p:sp>
    </p:spTree>
    <p:extLst>
      <p:ext uri="{BB962C8B-B14F-4D97-AF65-F5344CB8AC3E}">
        <p14:creationId xmlns="" xmlns:p14="http://schemas.microsoft.com/office/powerpoint/2010/main" val="1490662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7620000" cy="4800600"/>
          </a:xfrm>
        </p:spPr>
        <p:txBody>
          <a:bodyPr>
            <a:normAutofit/>
          </a:bodyPr>
          <a:lstStyle/>
          <a:p>
            <a:pPr marL="0" indent="0">
              <a:buNone/>
            </a:pPr>
            <a:r>
              <a:rPr lang="en-US" sz="2800" dirty="0"/>
              <a:t>According to Cravens &amp; Piercy (2006), the characteristics of market driven strategies include</a:t>
            </a:r>
            <a:r>
              <a:rPr lang="en-US" sz="2800" dirty="0" smtClean="0"/>
              <a:t>:</a:t>
            </a:r>
          </a:p>
          <a:p>
            <a:pPr marL="0" indent="0">
              <a:buNone/>
            </a:pPr>
            <a:r>
              <a:rPr lang="en-US" sz="2800" dirty="0" smtClean="0"/>
              <a:t>1.Becoming </a:t>
            </a:r>
            <a:r>
              <a:rPr lang="en-US" sz="2800" dirty="0"/>
              <a:t>market oriented.</a:t>
            </a:r>
          </a:p>
          <a:p>
            <a:pPr marL="0" indent="0">
              <a:buNone/>
            </a:pPr>
            <a:r>
              <a:rPr lang="en-US" sz="2800" dirty="0" smtClean="0"/>
              <a:t>2.Determining </a:t>
            </a:r>
            <a:r>
              <a:rPr lang="en-US" sz="2800" dirty="0"/>
              <a:t>distinctive capabilities.</a:t>
            </a:r>
          </a:p>
          <a:p>
            <a:pPr marL="0" indent="0">
              <a:buNone/>
            </a:pPr>
            <a:r>
              <a:rPr lang="en-US" sz="2800" dirty="0" smtClean="0"/>
              <a:t>3</a:t>
            </a:r>
            <a:r>
              <a:rPr lang="en-US" sz="2800" dirty="0"/>
              <a:t>. </a:t>
            </a:r>
            <a:r>
              <a:rPr lang="en-US" sz="2800" dirty="0" smtClean="0"/>
              <a:t>Finding </a:t>
            </a:r>
            <a:r>
              <a:rPr lang="en-US" sz="2800" dirty="0"/>
              <a:t>a match between customer value and </a:t>
            </a:r>
            <a:r>
              <a:rPr lang="en-US" sz="2800" dirty="0" smtClean="0"/>
              <a:t>     organizational </a:t>
            </a:r>
            <a:r>
              <a:rPr lang="en-US" sz="2800" dirty="0"/>
              <a:t>capabilities.</a:t>
            </a:r>
          </a:p>
          <a:p>
            <a:pPr marL="0" indent="0">
              <a:buNone/>
            </a:pPr>
            <a:r>
              <a:rPr lang="en-US" sz="2800" dirty="0"/>
              <a:t>4. </a:t>
            </a:r>
            <a:r>
              <a:rPr lang="en-US" sz="2800" dirty="0" smtClean="0"/>
              <a:t>Obtaining </a:t>
            </a:r>
            <a:r>
              <a:rPr lang="en-US" sz="2800" dirty="0"/>
              <a:t>superior performance by providing superior customer value.</a:t>
            </a:r>
          </a:p>
          <a:p>
            <a:endParaRPr lang="en-IN" dirty="0"/>
          </a:p>
        </p:txBody>
      </p:sp>
    </p:spTree>
    <p:extLst>
      <p:ext uri="{BB962C8B-B14F-4D97-AF65-F5344CB8AC3E}">
        <p14:creationId xmlns="" xmlns:p14="http://schemas.microsoft.com/office/powerpoint/2010/main" val="104772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7620000" cy="4800600"/>
          </a:xfrm>
        </p:spPr>
        <p:txBody>
          <a:bodyPr>
            <a:normAutofit/>
          </a:bodyPr>
          <a:lstStyle/>
          <a:p>
            <a:r>
              <a:rPr lang="en-US" sz="2800" dirty="0"/>
              <a:t>Although it is a highly promising strategy, yet it is argued that a long-term commitment is crucial in order to develop these strategies.</a:t>
            </a:r>
            <a:endParaRPr lang="en-IN" sz="2800" dirty="0"/>
          </a:p>
        </p:txBody>
      </p:sp>
    </p:spTree>
    <p:extLst>
      <p:ext uri="{BB962C8B-B14F-4D97-AF65-F5344CB8AC3E}">
        <p14:creationId xmlns="" xmlns:p14="http://schemas.microsoft.com/office/powerpoint/2010/main" val="1740710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Definition</a:t>
            </a:r>
            <a:endParaRPr lang="en-IN" dirty="0"/>
          </a:p>
        </p:txBody>
      </p:sp>
      <p:sp>
        <p:nvSpPr>
          <p:cNvPr id="3" name="Content Placeholder 2"/>
          <p:cNvSpPr>
            <a:spLocks noGrp="1"/>
          </p:cNvSpPr>
          <p:nvPr>
            <p:ph idx="1"/>
          </p:nvPr>
        </p:nvSpPr>
        <p:spPr/>
        <p:txBody>
          <a:bodyPr>
            <a:normAutofit/>
          </a:bodyPr>
          <a:lstStyle/>
          <a:p>
            <a:r>
              <a:rPr lang="en-US" sz="2800" dirty="0"/>
              <a:t>Business strategy can be understood as the course of action or set of decisions which assist the entrepreneurs in achieving specific business objectives.</a:t>
            </a:r>
            <a:endParaRPr lang="en-IN" sz="2800" dirty="0"/>
          </a:p>
        </p:txBody>
      </p:sp>
    </p:spTree>
    <p:extLst>
      <p:ext uri="{BB962C8B-B14F-4D97-AF65-F5344CB8AC3E}">
        <p14:creationId xmlns="" xmlns:p14="http://schemas.microsoft.com/office/powerpoint/2010/main" val="1349074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Becoming Market </a:t>
            </a:r>
            <a:r>
              <a:rPr lang="en-IN" b="1" dirty="0" smtClean="0"/>
              <a:t>Oriented</a:t>
            </a:r>
            <a:endParaRPr lang="en-IN" dirty="0"/>
          </a:p>
        </p:txBody>
      </p:sp>
      <p:sp>
        <p:nvSpPr>
          <p:cNvPr id="3" name="Content Placeholder 2"/>
          <p:cNvSpPr>
            <a:spLocks noGrp="1"/>
          </p:cNvSpPr>
          <p:nvPr>
            <p:ph idx="1"/>
          </p:nvPr>
        </p:nvSpPr>
        <p:spPr/>
        <p:txBody>
          <a:bodyPr>
            <a:normAutofit/>
          </a:bodyPr>
          <a:lstStyle/>
          <a:p>
            <a:r>
              <a:rPr lang="en-US" sz="2800" dirty="0"/>
              <a:t>A market orientation is a business perspective that placed the customer as the center of a company’s total operations (Cravens &amp; Piercy, 2006).  This concepts is basically holds the same idea as the “marketing concept” that is being discussed before in “what is marketing”. Moreover, Slater &amp; </a:t>
            </a:r>
            <a:r>
              <a:rPr lang="en-US" sz="2800" dirty="0" err="1"/>
              <a:t>Narver</a:t>
            </a:r>
            <a:r>
              <a:rPr lang="en-US" sz="2800" dirty="0"/>
              <a:t>, (1994) argues that a business is market-oriented when “its culture is systematically and entirely committed to the continuous creation of superior customer value”.</a:t>
            </a:r>
            <a:endParaRPr lang="en-IN" sz="2800" dirty="0"/>
          </a:p>
        </p:txBody>
      </p:sp>
    </p:spTree>
    <p:extLst>
      <p:ext uri="{BB962C8B-B14F-4D97-AF65-F5344CB8AC3E}">
        <p14:creationId xmlns="" xmlns:p14="http://schemas.microsoft.com/office/powerpoint/2010/main" val="37275800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892480" cy="6192688"/>
          </a:xfrm>
        </p:spPr>
        <p:txBody>
          <a:bodyPr>
            <a:normAutofit/>
          </a:bodyPr>
          <a:lstStyle/>
          <a:p>
            <a:pPr algn="just"/>
            <a:r>
              <a:rPr lang="en-US" sz="2800" dirty="0"/>
              <a:t>However, for a business to achieve market orientation, it involves the use of superior organizational skills in understanding and satisfying customers (Day, 1990</a:t>
            </a:r>
            <a:r>
              <a:rPr lang="en-US" sz="2800" dirty="0" smtClean="0"/>
              <a:t>).</a:t>
            </a:r>
          </a:p>
          <a:p>
            <a:pPr algn="just"/>
            <a:r>
              <a:rPr lang="en-US" sz="2800" dirty="0"/>
              <a:t>A market-oriented organization always gathers information about its customers, competitors, and the markets; analyze it from a total business perspective, decides how to deliver superior customer value, and finally takes actions to provide value to customers (Slater &amp; </a:t>
            </a:r>
            <a:r>
              <a:rPr lang="en-US" sz="2800" dirty="0" err="1"/>
              <a:t>Narver</a:t>
            </a:r>
            <a:r>
              <a:rPr lang="en-US" sz="2800" dirty="0"/>
              <a:t>, 1994).</a:t>
            </a:r>
            <a:endParaRPr lang="en-IN" sz="2800" dirty="0"/>
          </a:p>
        </p:txBody>
      </p:sp>
    </p:spTree>
    <p:extLst>
      <p:ext uri="{BB962C8B-B14F-4D97-AF65-F5344CB8AC3E}">
        <p14:creationId xmlns="" xmlns:p14="http://schemas.microsoft.com/office/powerpoint/2010/main" val="7304110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363272" cy="5937523"/>
          </a:xfrm>
        </p:spPr>
        <p:txBody>
          <a:bodyPr>
            <a:normAutofit/>
          </a:bodyPr>
          <a:lstStyle/>
          <a:p>
            <a:pPr marL="0" indent="0">
              <a:buNone/>
            </a:pPr>
            <a:r>
              <a:rPr lang="en-US" sz="2800" dirty="0"/>
              <a:t>Moreover, Cravens &amp; Piercy, (2006) suggest the requirements for the </a:t>
            </a:r>
            <a:r>
              <a:rPr lang="en-US" sz="2800" dirty="0" smtClean="0"/>
              <a:t>organizations </a:t>
            </a:r>
            <a:r>
              <a:rPr lang="en-US" sz="2800" dirty="0"/>
              <a:t>to become market-oriented:</a:t>
            </a:r>
          </a:p>
          <a:p>
            <a:r>
              <a:rPr lang="en-US" sz="2800" dirty="0"/>
              <a:t>Customer focus (understand the customer needs, wants, and responses towards the products delivered).</a:t>
            </a:r>
          </a:p>
          <a:p>
            <a:r>
              <a:rPr lang="en-US" sz="2800" dirty="0"/>
              <a:t>Competitor intelligence (Understand the competitor just like the customer).</a:t>
            </a:r>
          </a:p>
          <a:p>
            <a:r>
              <a:rPr lang="en-US" sz="2800" dirty="0"/>
              <a:t>Cross-functional cooperation and involvement (abilities to get all business functions to work together in providing superior customer value).</a:t>
            </a:r>
          </a:p>
          <a:p>
            <a:endParaRPr lang="en-IN" dirty="0"/>
          </a:p>
        </p:txBody>
      </p:sp>
    </p:spTree>
    <p:extLst>
      <p:ext uri="{BB962C8B-B14F-4D97-AF65-F5344CB8AC3E}">
        <p14:creationId xmlns="" xmlns:p14="http://schemas.microsoft.com/office/powerpoint/2010/main" val="4000859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Distinctive </a:t>
            </a:r>
            <a:r>
              <a:rPr lang="en-IN" b="1" dirty="0" smtClean="0"/>
              <a:t>Capabilities</a:t>
            </a:r>
            <a:endParaRPr lang="en-IN" dirty="0"/>
          </a:p>
        </p:txBody>
      </p:sp>
      <p:sp>
        <p:nvSpPr>
          <p:cNvPr id="3" name="Content Placeholder 2"/>
          <p:cNvSpPr>
            <a:spLocks noGrp="1"/>
          </p:cNvSpPr>
          <p:nvPr>
            <p:ph idx="1"/>
          </p:nvPr>
        </p:nvSpPr>
        <p:spPr/>
        <p:txBody>
          <a:bodyPr>
            <a:normAutofit/>
          </a:bodyPr>
          <a:lstStyle/>
          <a:p>
            <a:r>
              <a:rPr lang="en-US" sz="2800" dirty="0"/>
              <a:t>Identifying an organization’s distinctive capabilities is a crucial part of market-driven strategy.  Capabilities can be defined as “complex bundles of skills and accumulated knowledge, exercised through organizational processes, that enable firms to coordinate activities and make use of their assets” (Day, 1994).</a:t>
            </a:r>
            <a:endParaRPr lang="en-IN" sz="2800" dirty="0"/>
          </a:p>
        </p:txBody>
      </p:sp>
    </p:spTree>
    <p:extLst>
      <p:ext uri="{BB962C8B-B14F-4D97-AF65-F5344CB8AC3E}">
        <p14:creationId xmlns="" xmlns:p14="http://schemas.microsoft.com/office/powerpoint/2010/main" val="21966743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According to Cravens &amp; Piercy, (2006), The Major components of distinctive capabilities are:</a:t>
            </a:r>
            <a:endParaRPr lang="en-IN" dirty="0"/>
          </a:p>
        </p:txBody>
      </p:sp>
      <p:sp>
        <p:nvSpPr>
          <p:cNvPr id="3" name="Content Placeholder 2"/>
          <p:cNvSpPr>
            <a:spLocks noGrp="1"/>
          </p:cNvSpPr>
          <p:nvPr>
            <p:ph idx="1"/>
          </p:nvPr>
        </p:nvSpPr>
        <p:spPr>
          <a:xfrm>
            <a:off x="457200" y="2000240"/>
            <a:ext cx="7620000" cy="4400560"/>
          </a:xfrm>
        </p:spPr>
        <p:txBody>
          <a:bodyPr/>
          <a:lstStyle/>
          <a:p>
            <a:endParaRPr lang="en-US" dirty="0" smtClean="0"/>
          </a:p>
          <a:p>
            <a:r>
              <a:rPr lang="en-US" sz="2800" dirty="0" smtClean="0"/>
              <a:t>Organizational </a:t>
            </a:r>
            <a:r>
              <a:rPr lang="en-US" sz="2800" dirty="0"/>
              <a:t>Processes.</a:t>
            </a:r>
          </a:p>
          <a:p>
            <a:r>
              <a:rPr lang="en-US" sz="2800" dirty="0"/>
              <a:t>Skills and Accumulated Knowledge.</a:t>
            </a:r>
          </a:p>
          <a:p>
            <a:r>
              <a:rPr lang="en-US" sz="2800" dirty="0"/>
              <a:t>Coordination of Activities.</a:t>
            </a:r>
          </a:p>
          <a:p>
            <a:r>
              <a:rPr lang="en-US" sz="2800" dirty="0"/>
              <a:t>Assets.</a:t>
            </a:r>
          </a:p>
          <a:p>
            <a:pPr marL="0" indent="0">
              <a:buNone/>
            </a:pPr>
            <a:endParaRPr lang="en-IN" sz="2800" dirty="0"/>
          </a:p>
        </p:txBody>
      </p:sp>
    </p:spTree>
    <p:extLst>
      <p:ext uri="{BB962C8B-B14F-4D97-AF65-F5344CB8AC3E}">
        <p14:creationId xmlns="" xmlns:p14="http://schemas.microsoft.com/office/powerpoint/2010/main" val="1393213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35280" cy="5865515"/>
          </a:xfrm>
        </p:spPr>
        <p:txBody>
          <a:bodyPr>
            <a:normAutofit/>
          </a:bodyPr>
          <a:lstStyle/>
          <a:p>
            <a:r>
              <a:rPr lang="en-US" sz="2800" u="sng" dirty="0"/>
              <a:t>For example</a:t>
            </a:r>
            <a:r>
              <a:rPr lang="en-US" sz="2800" dirty="0"/>
              <a:t>: Zara’s new-product development process, which illustrates the retailer’s distinctive capabilities, where the new-product development applies the skills of their design team and benefits from the team’s accumulated knowledge; the coordination of activities across business functions during new-product development is facilitated by information and technology (the product designs take into account the manufacturing requirements as well as offering high fashion products).  The asset is the strong brand image possessed by Zara which helps the launching of the new product.</a:t>
            </a:r>
            <a:endParaRPr lang="en-IN" sz="2800" dirty="0"/>
          </a:p>
        </p:txBody>
      </p:sp>
    </p:spTree>
    <p:extLst>
      <p:ext uri="{BB962C8B-B14F-4D97-AF65-F5344CB8AC3E}">
        <p14:creationId xmlns="" xmlns:p14="http://schemas.microsoft.com/office/powerpoint/2010/main" val="1459807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Creating Value for </a:t>
            </a:r>
            <a:r>
              <a:rPr lang="en-IN" b="1" dirty="0" smtClean="0"/>
              <a:t>Customers</a:t>
            </a:r>
            <a:endParaRPr lang="en-IN" dirty="0"/>
          </a:p>
        </p:txBody>
      </p:sp>
      <p:sp>
        <p:nvSpPr>
          <p:cNvPr id="3" name="Content Placeholder 2"/>
          <p:cNvSpPr>
            <a:spLocks noGrp="1"/>
          </p:cNvSpPr>
          <p:nvPr>
            <p:ph idx="1"/>
          </p:nvPr>
        </p:nvSpPr>
        <p:spPr/>
        <p:txBody>
          <a:bodyPr>
            <a:normAutofit/>
          </a:bodyPr>
          <a:lstStyle/>
          <a:p>
            <a:r>
              <a:rPr lang="en-US" sz="2800" dirty="0"/>
              <a:t>Customer Value is “the outcome of a process that begins with a business strategy anchored in a deep understanding of customer needs” (Troy, 1996). The creation of customer value is an important challenge for the managers, since it is an ongoing competitive challenge in maintaining successful market-driven strategies (Cravens &amp; Piercy, 2006).  Being able to overcome these challenge, the organization is believed to be able to successfully deliver the customer value; hence fulfilled their goals.</a:t>
            </a:r>
            <a:endParaRPr lang="en-IN" sz="2800" dirty="0"/>
          </a:p>
        </p:txBody>
      </p:sp>
    </p:spTree>
    <p:extLst>
      <p:ext uri="{BB962C8B-B14F-4D97-AF65-F5344CB8AC3E}">
        <p14:creationId xmlns="" xmlns:p14="http://schemas.microsoft.com/office/powerpoint/2010/main" val="27217608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435280" cy="5865515"/>
          </a:xfrm>
        </p:spPr>
        <p:txBody>
          <a:bodyPr>
            <a:normAutofit/>
          </a:bodyPr>
          <a:lstStyle/>
          <a:p>
            <a:r>
              <a:rPr lang="en-US" sz="2800" dirty="0"/>
              <a:t>Superior customer value occurs when the buyer has a very positive use experience compared to his/her expectations as well as the value offerings of competitors (Cravens &amp; Piercy, 2006</a:t>
            </a:r>
            <a:r>
              <a:rPr lang="en-US" sz="2800" dirty="0" smtClean="0"/>
              <a:t>).</a:t>
            </a:r>
          </a:p>
          <a:p>
            <a:r>
              <a:rPr lang="en-US" sz="2800" dirty="0"/>
              <a:t>Furthermore, Cravens &amp; Piercy (2006) also stated that the values could be product differentiation, lower prices than competing brands, or a combination of lower cost and differentiation.</a:t>
            </a:r>
            <a:endParaRPr lang="en-IN" sz="2800" dirty="0"/>
          </a:p>
        </p:txBody>
      </p:sp>
    </p:spTree>
    <p:extLst>
      <p:ext uri="{BB962C8B-B14F-4D97-AF65-F5344CB8AC3E}">
        <p14:creationId xmlns="" xmlns:p14="http://schemas.microsoft.com/office/powerpoint/2010/main" val="40326175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7620000" cy="4800600"/>
          </a:xfrm>
        </p:spPr>
        <p:txBody>
          <a:bodyPr>
            <a:normAutofit/>
          </a:bodyPr>
          <a:lstStyle/>
          <a:p>
            <a:r>
              <a:rPr lang="en-US" sz="2800" dirty="0"/>
              <a:t>Through the deep understanding of this concept, ability to implement and manage all the elements, as well as the constant management and updates of the strategy, it is believed that the organization will able to achieve its goals.</a:t>
            </a:r>
            <a:endParaRPr lang="en-IN" sz="2800" dirty="0"/>
          </a:p>
        </p:txBody>
      </p:sp>
    </p:spTree>
    <p:extLst>
      <p:ext uri="{BB962C8B-B14F-4D97-AF65-F5344CB8AC3E}">
        <p14:creationId xmlns="" xmlns:p14="http://schemas.microsoft.com/office/powerpoint/2010/main" val="15708620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sz="9600" dirty="0" smtClean="0"/>
              <a:t>THANK YOU</a:t>
            </a:r>
            <a:endParaRPr lang="en-IN" sz="9600" dirty="0"/>
          </a:p>
        </p:txBody>
      </p:sp>
    </p:spTree>
    <p:extLst>
      <p:ext uri="{BB962C8B-B14F-4D97-AF65-F5344CB8AC3E}">
        <p14:creationId xmlns="" xmlns:p14="http://schemas.microsoft.com/office/powerpoint/2010/main" val="2864907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7620000" cy="4800600"/>
          </a:xfrm>
        </p:spPr>
        <p:txBody>
          <a:bodyPr>
            <a:normAutofit/>
          </a:bodyPr>
          <a:lstStyle/>
          <a:p>
            <a:r>
              <a:rPr lang="en-US" sz="2800" dirty="0"/>
              <a:t>It is nothing but a master plan that the management of a company implements to secure a competitive position in the market, carry on its operations, please customers and achieve the desired ends of the business</a:t>
            </a:r>
            <a:r>
              <a:rPr lang="en-US" sz="2800" dirty="0" smtClean="0"/>
              <a:t>.</a:t>
            </a:r>
          </a:p>
          <a:p>
            <a:r>
              <a:rPr lang="en-US" sz="2800" dirty="0"/>
              <a:t>In business, it is the long-range sketch of the desired image, direction and destination of the </a:t>
            </a:r>
            <a:r>
              <a:rPr lang="en-US" sz="2800" dirty="0" smtClean="0"/>
              <a:t>organization. </a:t>
            </a:r>
            <a:r>
              <a:rPr lang="en-US" sz="2800" dirty="0"/>
              <a:t>It is a scheme of corporate intent and action, which is carefully planned and flexibly designed with the purpose of:</a:t>
            </a:r>
            <a:endParaRPr lang="en-IN" sz="2800" dirty="0"/>
          </a:p>
        </p:txBody>
      </p:sp>
    </p:spTree>
    <p:extLst>
      <p:ext uri="{BB962C8B-B14F-4D97-AF65-F5344CB8AC3E}">
        <p14:creationId xmlns="" xmlns:p14="http://schemas.microsoft.com/office/powerpoint/2010/main" val="11530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7620000" cy="4800600"/>
          </a:xfrm>
        </p:spPr>
        <p:txBody>
          <a:bodyPr/>
          <a:lstStyle/>
          <a:p>
            <a:r>
              <a:rPr lang="en-US" sz="2800" dirty="0"/>
              <a:t>Achieving </a:t>
            </a:r>
            <a:r>
              <a:rPr lang="en-US" sz="2800" dirty="0" smtClean="0"/>
              <a:t>effectiveness.</a:t>
            </a:r>
            <a:endParaRPr lang="en-US" sz="2800" dirty="0"/>
          </a:p>
          <a:p>
            <a:r>
              <a:rPr lang="en-US" sz="2800" dirty="0"/>
              <a:t>Perceiving and </a:t>
            </a:r>
            <a:r>
              <a:rPr lang="en-US" sz="2800" dirty="0" smtClean="0"/>
              <a:t>utilizing opportunities.</a:t>
            </a:r>
            <a:endParaRPr lang="en-US" sz="2800" dirty="0"/>
          </a:p>
          <a:p>
            <a:r>
              <a:rPr lang="en-US" sz="2800" dirty="0" smtClean="0"/>
              <a:t>Mobilizing resources.</a:t>
            </a:r>
            <a:endParaRPr lang="en-US" sz="2800" dirty="0"/>
          </a:p>
          <a:p>
            <a:r>
              <a:rPr lang="en-US" sz="2800" dirty="0"/>
              <a:t>Securing an advantageous </a:t>
            </a:r>
            <a:r>
              <a:rPr lang="en-US" sz="2800" dirty="0" smtClean="0"/>
              <a:t>position.</a:t>
            </a:r>
            <a:endParaRPr lang="en-US" sz="2800" dirty="0"/>
          </a:p>
          <a:p>
            <a:r>
              <a:rPr lang="en-US" sz="2800" dirty="0"/>
              <a:t>Meeting challenges and </a:t>
            </a:r>
            <a:r>
              <a:rPr lang="en-US" sz="2800" dirty="0" smtClean="0"/>
              <a:t>threats.</a:t>
            </a:r>
            <a:endParaRPr lang="en-US" sz="2800" dirty="0"/>
          </a:p>
          <a:p>
            <a:r>
              <a:rPr lang="en-US" sz="2800" dirty="0"/>
              <a:t>Directing efforts and </a:t>
            </a:r>
            <a:r>
              <a:rPr lang="en-US" sz="2800" dirty="0" smtClean="0"/>
              <a:t>behavior </a:t>
            </a:r>
            <a:r>
              <a:rPr lang="en-US" sz="2800" dirty="0"/>
              <a:t>and</a:t>
            </a:r>
          </a:p>
          <a:p>
            <a:r>
              <a:rPr lang="en-US" sz="2800" dirty="0"/>
              <a:t>Gaining command over the situation.</a:t>
            </a:r>
          </a:p>
          <a:p>
            <a:endParaRPr lang="en-IN" dirty="0"/>
          </a:p>
        </p:txBody>
      </p:sp>
    </p:spTree>
    <p:extLst>
      <p:ext uri="{BB962C8B-B14F-4D97-AF65-F5344CB8AC3E}">
        <p14:creationId xmlns="" xmlns:p14="http://schemas.microsoft.com/office/powerpoint/2010/main" val="934462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6632"/>
            <a:ext cx="8229600" cy="3672408"/>
          </a:xfrm>
        </p:spPr>
        <p:txBody>
          <a:bodyPr>
            <a:normAutofit/>
          </a:bodyPr>
          <a:lstStyle/>
          <a:p>
            <a:r>
              <a:rPr lang="en-US" sz="2800" dirty="0"/>
              <a:t>A business strategy is a set of competitive moves and actions that a business uses to attract customers, compete successfully, strengthening performance, and achieve </a:t>
            </a:r>
            <a:r>
              <a:rPr lang="en-US" sz="2800" dirty="0" smtClean="0"/>
              <a:t>organizational </a:t>
            </a:r>
            <a:r>
              <a:rPr lang="en-US" sz="2800" dirty="0"/>
              <a:t>goals. It outlines how business should be carried out to reach the desired ends.</a:t>
            </a:r>
            <a:endParaRPr lang="en-IN" sz="2800" dirty="0"/>
          </a:p>
        </p:txBody>
      </p:sp>
      <p:pic>
        <p:nvPicPr>
          <p:cNvPr id="1026" name="Picture 2" descr="https://businessjargons.com/wp-content/uploads/2017/03/business-strategy.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907704" y="3140968"/>
            <a:ext cx="4657725" cy="33909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65867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8640"/>
            <a:ext cx="7620000" cy="4800600"/>
          </a:xfrm>
        </p:spPr>
        <p:txBody>
          <a:bodyPr>
            <a:normAutofit/>
          </a:bodyPr>
          <a:lstStyle/>
          <a:p>
            <a:r>
              <a:rPr lang="en-US" sz="2800" dirty="0"/>
              <a:t>Business strategy equips the top management with an integrated framework, to discover, </a:t>
            </a:r>
            <a:r>
              <a:rPr lang="en-US" sz="2800" dirty="0" smtClean="0"/>
              <a:t>analyze </a:t>
            </a:r>
            <a:r>
              <a:rPr lang="en-US" sz="2800" dirty="0"/>
              <a:t>and exploit beneficial opportunities, to sense and meet potential threats, to make optimum use of resources and strengths, to counterbalance weakness.</a:t>
            </a:r>
            <a:endParaRPr lang="en-IN" sz="2800" dirty="0"/>
          </a:p>
        </p:txBody>
      </p:sp>
    </p:spTree>
    <p:extLst>
      <p:ext uri="{BB962C8B-B14F-4D97-AF65-F5344CB8AC3E}">
        <p14:creationId xmlns="" xmlns:p14="http://schemas.microsoft.com/office/powerpoint/2010/main" val="205313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Levels of Business Strategy</a:t>
            </a:r>
            <a:br>
              <a:rPr lang="en-IN" dirty="0"/>
            </a:br>
            <a:endParaRPr lang="en-IN" dirty="0"/>
          </a:p>
        </p:txBody>
      </p:sp>
      <p:sp>
        <p:nvSpPr>
          <p:cNvPr id="4" name="Rectangle 3"/>
          <p:cNvSpPr/>
          <p:nvPr/>
        </p:nvSpPr>
        <p:spPr>
          <a:xfrm>
            <a:off x="3203848" y="1268760"/>
            <a:ext cx="216000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Corporate level </a:t>
            </a:r>
            <a:endParaRPr lang="en-IN" dirty="0"/>
          </a:p>
        </p:txBody>
      </p:sp>
      <p:sp>
        <p:nvSpPr>
          <p:cNvPr id="5" name="Rectangle 4"/>
          <p:cNvSpPr/>
          <p:nvPr/>
        </p:nvSpPr>
        <p:spPr>
          <a:xfrm>
            <a:off x="3203848" y="2780928"/>
            <a:ext cx="2160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Business level </a:t>
            </a:r>
            <a:endParaRPr lang="en-IN" dirty="0"/>
          </a:p>
        </p:txBody>
      </p:sp>
      <p:sp>
        <p:nvSpPr>
          <p:cNvPr id="6" name="Rectangle 5"/>
          <p:cNvSpPr/>
          <p:nvPr/>
        </p:nvSpPr>
        <p:spPr>
          <a:xfrm>
            <a:off x="3203848" y="4365104"/>
            <a:ext cx="2160000" cy="10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Functional level </a:t>
            </a:r>
            <a:endParaRPr lang="en-IN" dirty="0"/>
          </a:p>
        </p:txBody>
      </p:sp>
    </p:spTree>
    <p:extLst>
      <p:ext uri="{BB962C8B-B14F-4D97-AF65-F5344CB8AC3E}">
        <p14:creationId xmlns="" xmlns:p14="http://schemas.microsoft.com/office/powerpoint/2010/main" val="371909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Corporate level strategy</a:t>
            </a:r>
            <a:endParaRPr lang="en-IN" dirty="0"/>
          </a:p>
        </p:txBody>
      </p:sp>
      <p:sp>
        <p:nvSpPr>
          <p:cNvPr id="3" name="Content Placeholder 2"/>
          <p:cNvSpPr>
            <a:spLocks noGrp="1"/>
          </p:cNvSpPr>
          <p:nvPr>
            <p:ph idx="1"/>
          </p:nvPr>
        </p:nvSpPr>
        <p:spPr/>
        <p:txBody>
          <a:bodyPr>
            <a:normAutofit/>
          </a:bodyPr>
          <a:lstStyle/>
          <a:p>
            <a:r>
              <a:rPr lang="en-US" sz="2800" dirty="0"/>
              <a:t>Corporate level strategy is long-range, action-oriented, integrated and comprehensive plan </a:t>
            </a:r>
            <a:r>
              <a:rPr lang="en-US" sz="2800" b="1" dirty="0"/>
              <a:t>formulated by the top management</a:t>
            </a:r>
            <a:r>
              <a:rPr lang="en-US" sz="2800" dirty="0"/>
              <a:t>. It is used to ascertain business lines, expansion and growth, takeovers and mergers, diversification, integration, new areas for investment and divestment and so forth.</a:t>
            </a:r>
            <a:endParaRPr lang="en-IN" sz="2800" dirty="0"/>
          </a:p>
        </p:txBody>
      </p:sp>
    </p:spTree>
    <p:extLst>
      <p:ext uri="{BB962C8B-B14F-4D97-AF65-F5344CB8AC3E}">
        <p14:creationId xmlns="" xmlns:p14="http://schemas.microsoft.com/office/powerpoint/2010/main" val="3273489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Business level strategy</a:t>
            </a:r>
            <a:endParaRPr lang="en-IN" dirty="0"/>
          </a:p>
        </p:txBody>
      </p:sp>
      <p:sp>
        <p:nvSpPr>
          <p:cNvPr id="3" name="Content Placeholder 2"/>
          <p:cNvSpPr>
            <a:spLocks noGrp="1"/>
          </p:cNvSpPr>
          <p:nvPr>
            <p:ph idx="1"/>
          </p:nvPr>
        </p:nvSpPr>
        <p:spPr/>
        <p:txBody>
          <a:bodyPr>
            <a:normAutofit/>
          </a:bodyPr>
          <a:lstStyle/>
          <a:p>
            <a:r>
              <a:rPr lang="en-US" sz="2800" dirty="0"/>
              <a:t>The strategies that relate to a particular business are known as business level strategies. It is </a:t>
            </a:r>
            <a:r>
              <a:rPr lang="en-US" sz="2800" b="1" dirty="0"/>
              <a:t>developed by the general managers</a:t>
            </a:r>
            <a:r>
              <a:rPr lang="en-US" sz="2800" dirty="0"/>
              <a:t>, who convert mission and vision into concrete strategies. It is like a blueprint of the entire business.</a:t>
            </a:r>
            <a:endParaRPr lang="en-IN" sz="2800" dirty="0"/>
          </a:p>
        </p:txBody>
      </p:sp>
    </p:spTree>
    <p:extLst>
      <p:ext uri="{BB962C8B-B14F-4D97-AF65-F5344CB8AC3E}">
        <p14:creationId xmlns="" xmlns:p14="http://schemas.microsoft.com/office/powerpoint/2010/main" val="26453332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90</TotalTime>
  <Words>932</Words>
  <Application>Microsoft Office PowerPoint</Application>
  <PresentationFormat>On-screen Show (4:3)</PresentationFormat>
  <Paragraphs>66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Adjacency</vt:lpstr>
      <vt:lpstr>Business Strategy (An Introduction To Market Driven Strategy)</vt:lpstr>
      <vt:lpstr>Definition</vt:lpstr>
      <vt:lpstr>Slide 3</vt:lpstr>
      <vt:lpstr>Slide 4</vt:lpstr>
      <vt:lpstr>Slide 5</vt:lpstr>
      <vt:lpstr>Slide 6</vt:lpstr>
      <vt:lpstr>Levels of Business Strategy </vt:lpstr>
      <vt:lpstr>Corporate level strategy</vt:lpstr>
      <vt:lpstr>Business level strategy</vt:lpstr>
      <vt:lpstr>Functional level  strategy </vt:lpstr>
      <vt:lpstr>Slide 11</vt:lpstr>
      <vt:lpstr>Nature of Business Strategy </vt:lpstr>
      <vt:lpstr>Slide 13</vt:lpstr>
      <vt:lpstr>What is Market-Driven strategy?</vt:lpstr>
      <vt:lpstr>Slide 15</vt:lpstr>
      <vt:lpstr>Slide 16</vt:lpstr>
      <vt:lpstr>Characteristics of MDS:</vt:lpstr>
      <vt:lpstr>Slide 18</vt:lpstr>
      <vt:lpstr>Slide 19</vt:lpstr>
      <vt:lpstr>Becoming Market Oriented</vt:lpstr>
      <vt:lpstr>Slide 21</vt:lpstr>
      <vt:lpstr>Slide 22</vt:lpstr>
      <vt:lpstr>Distinctive Capabilities</vt:lpstr>
      <vt:lpstr>According to Cravens &amp; Piercy, (2006), The Major components of distinctive capabilities are:</vt:lpstr>
      <vt:lpstr>Slide 25</vt:lpstr>
      <vt:lpstr>Creating Value for Customers</vt:lpstr>
      <vt:lpstr>Slide 27</vt:lpstr>
      <vt:lpstr>Slide 28</vt:lpstr>
      <vt:lpstr>Slide 29</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Strategy (An Introduction To Market Driven Strategy)</dc:title>
  <dc:creator>HP</dc:creator>
  <cp:lastModifiedBy>User</cp:lastModifiedBy>
  <cp:revision>15</cp:revision>
  <dcterms:created xsi:type="dcterms:W3CDTF">2019-11-12T18:28:51Z</dcterms:created>
  <dcterms:modified xsi:type="dcterms:W3CDTF">2020-08-27T06:45:39Z</dcterms:modified>
</cp:coreProperties>
</file>