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306" r:id="rId3"/>
    <p:sldId id="257" r:id="rId4"/>
    <p:sldId id="295" r:id="rId5"/>
    <p:sldId id="258" r:id="rId6"/>
    <p:sldId id="259" r:id="rId7"/>
    <p:sldId id="301" r:id="rId8"/>
    <p:sldId id="302" r:id="rId9"/>
    <p:sldId id="303" r:id="rId10"/>
    <p:sldId id="304" r:id="rId11"/>
    <p:sldId id="305" r:id="rId12"/>
    <p:sldId id="261" r:id="rId13"/>
    <p:sldId id="296" r:id="rId14"/>
    <p:sldId id="298" r:id="rId15"/>
    <p:sldId id="284" r:id="rId16"/>
    <p:sldId id="262" r:id="rId17"/>
    <p:sldId id="299" r:id="rId18"/>
    <p:sldId id="300" r:id="rId19"/>
    <p:sldId id="265" r:id="rId20"/>
    <p:sldId id="264" r:id="rId21"/>
    <p:sldId id="285" r:id="rId22"/>
    <p:sldId id="266" r:id="rId23"/>
    <p:sldId id="267" r:id="rId24"/>
    <p:sldId id="286" r:id="rId25"/>
    <p:sldId id="271" r:id="rId26"/>
    <p:sldId id="283" r:id="rId27"/>
    <p:sldId id="272" r:id="rId28"/>
    <p:sldId id="282" r:id="rId29"/>
    <p:sldId id="273" r:id="rId30"/>
    <p:sldId id="270" r:id="rId31"/>
    <p:sldId id="268" r:id="rId32"/>
    <p:sldId id="269" r:id="rId33"/>
    <p:sldId id="278" r:id="rId34"/>
    <p:sldId id="279" r:id="rId35"/>
    <p:sldId id="274" r:id="rId36"/>
    <p:sldId id="275" r:id="rId37"/>
    <p:sldId id="277" r:id="rId38"/>
    <p:sldId id="292" r:id="rId39"/>
    <p:sldId id="307" r:id="rId40"/>
    <p:sldId id="287" r:id="rId41"/>
    <p:sldId id="288" r:id="rId42"/>
    <p:sldId id="289" r:id="rId43"/>
    <p:sldId id="290" r:id="rId44"/>
    <p:sldId id="291"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323474-E79D-4DCB-838B-25F52CA5F894}" type="datetimeFigureOut">
              <a:rPr lang="en-US" smtClean="0"/>
              <a:pPr/>
              <a:t>8/17/2020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29C32D-5B62-4941-85E8-2368C92EA306}"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A529C32D-5B62-4941-85E8-2368C92EA306}" type="slidenum">
              <a:rPr lang="en-IN" smtClean="0"/>
              <a:pPr/>
              <a:t>32</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in/url?url=http://www.orthobullets.com/sports/3003/history-and-physical-exam-of-the-knee&amp;rct=j&amp;frm=1&amp;q=&amp;esrc=s&amp;sa=U&amp;ei=ofc_VOjYL4LWaqLcgZgC&amp;ved=0CDcQ9QEwEQ&amp;sig2=t_sUewBWvBs3jHwyU4iYFg&amp;usg=AFQjCNEktAncVbz9REAH_Ux3HCMJDeZfY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in/url?url=http://www.mhhe.com/hper/physed/athletictraining/ch20.mhtml&amp;rct=j&amp;frm=1&amp;q=&amp;esrc=s&amp;sa=U&amp;ei=uhxAVI-kEdHlaumVghg&amp;ved=0CCMQ9QEwBw&amp;sig2=AaVGwslk5HWHSrijnAE97Q&amp;usg=AFQjCNEuELDrP2pUwfSpyVMTrmXqiMse8g"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www.google.co.in/url?url=http://www.youtube.com/watch?v=_5WyoDY31Fc&amp;rct=j&amp;frm=1&amp;q=&amp;esrc=s&amp;sa=U&amp;ei=9BxAVLKYO46xafz3guAI&amp;ved=0CBsQ9QEwAzgU&amp;sig2=HkkDZkwYUPpvVQvWteHRHQ&amp;usg=AFQjCNEb8jFBbGRVcaE435Z7qhNEU9A-dw"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in/url?url=http://www.netterimages.com/image/50467.htm&amp;rct=j&amp;frm=1&amp;q=&amp;esrc=s&amp;sa=U&amp;ei=eBxAVPWxNsy3aYzngNAH&amp;ved=0CBcQ9QEwAQ&amp;sig2=prm4z7dczq-n8HkDPsw2Yg&amp;usg=AFQjCNF_PscrYtIoYUMw7h7ocTd7OdiZLg"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Soft tissue injury:</a:t>
            </a:r>
            <a:br>
              <a:rPr lang="en-US" dirty="0" smtClean="0"/>
            </a:br>
            <a:r>
              <a:rPr lang="en-US" dirty="0" smtClean="0">
                <a:solidFill>
                  <a:srgbClr val="00B050"/>
                </a:solidFill>
              </a:rPr>
              <a:t>Anterior </a:t>
            </a:r>
            <a:r>
              <a:rPr lang="en-US" dirty="0" err="1" smtClean="0">
                <a:solidFill>
                  <a:srgbClr val="00B050"/>
                </a:solidFill>
              </a:rPr>
              <a:t>Cruciate</a:t>
            </a:r>
            <a:r>
              <a:rPr lang="en-US" dirty="0" smtClean="0">
                <a:solidFill>
                  <a:srgbClr val="00B050"/>
                </a:solidFill>
              </a:rPr>
              <a:t> Ligament</a:t>
            </a:r>
            <a:r>
              <a:rPr lang="en-US" dirty="0" smtClean="0">
                <a:solidFill>
                  <a:srgbClr val="C00000"/>
                </a:solidFill>
              </a:rPr>
              <a:t> (ACL)</a:t>
            </a:r>
            <a:endParaRPr lang="en-IN" dirty="0">
              <a:solidFill>
                <a:srgbClr val="C00000"/>
              </a:solidFill>
            </a:endParaRPr>
          </a:p>
        </p:txBody>
      </p:sp>
      <p:sp>
        <p:nvSpPr>
          <p:cNvPr id="3" name="Subtitle 2"/>
          <p:cNvSpPr>
            <a:spLocks noGrp="1"/>
          </p:cNvSpPr>
          <p:nvPr>
            <p:ph type="subTitle" idx="1"/>
          </p:nvPr>
        </p:nvSpPr>
        <p:spPr/>
        <p:txBody>
          <a:bodyPr/>
          <a:lstStyle/>
          <a:p>
            <a:r>
              <a:rPr lang="en-US" dirty="0" smtClean="0"/>
              <a:t>Dr. Niketa Patel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Biomechanics (</a:t>
            </a:r>
            <a:r>
              <a:rPr lang="en-US" dirty="0" err="1" smtClean="0"/>
              <a:t>contd</a:t>
            </a:r>
            <a:r>
              <a:rPr lang="en-US" dirty="0" smtClean="0"/>
              <a:t>…) </a:t>
            </a:r>
            <a:endParaRPr lang="en-IN" dirty="0"/>
          </a:p>
        </p:txBody>
      </p:sp>
      <p:sp>
        <p:nvSpPr>
          <p:cNvPr id="3" name="Content Placeholder 2"/>
          <p:cNvSpPr>
            <a:spLocks noGrp="1"/>
          </p:cNvSpPr>
          <p:nvPr>
            <p:ph idx="1"/>
          </p:nvPr>
        </p:nvSpPr>
        <p:spPr/>
        <p:txBody>
          <a:bodyPr/>
          <a:lstStyle/>
          <a:p>
            <a:r>
              <a:rPr lang="en-US" dirty="0" smtClean="0"/>
              <a:t>The PLB checks and tends to be injured with excessive hyperextension of knee whereas AMB tends to get injured in flexed knee trauma.</a:t>
            </a:r>
          </a:p>
          <a:p>
            <a:r>
              <a:rPr lang="en-US" dirty="0" smtClean="0"/>
              <a:t>As ACL contributes less in preventing </a:t>
            </a:r>
            <a:r>
              <a:rPr lang="en-US" dirty="0" err="1" smtClean="0"/>
              <a:t>valgus</a:t>
            </a:r>
            <a:r>
              <a:rPr lang="en-US" dirty="0" smtClean="0"/>
              <a:t> and </a:t>
            </a:r>
            <a:r>
              <a:rPr lang="en-US" dirty="0" err="1" smtClean="0"/>
              <a:t>varus</a:t>
            </a:r>
            <a:r>
              <a:rPr lang="en-US" dirty="0" smtClean="0"/>
              <a:t> stresses. But if MCL is damaged then ACL plays major role in restraining the </a:t>
            </a:r>
            <a:r>
              <a:rPr lang="en-US" dirty="0" err="1" smtClean="0"/>
              <a:t>varus</a:t>
            </a:r>
            <a:r>
              <a:rPr lang="en-US" dirty="0" smtClean="0"/>
              <a:t> and </a:t>
            </a:r>
            <a:r>
              <a:rPr lang="en-US" dirty="0" err="1" smtClean="0"/>
              <a:t>valgus</a:t>
            </a:r>
            <a:r>
              <a:rPr lang="en-US" dirty="0" smtClean="0"/>
              <a:t> stresses.</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Biomechanics (</a:t>
            </a:r>
            <a:r>
              <a:rPr lang="en-US" dirty="0" err="1" smtClean="0"/>
              <a:t>contd</a:t>
            </a:r>
            <a:r>
              <a:rPr lang="en-US" dirty="0" smtClean="0"/>
              <a:t>…) </a:t>
            </a:r>
            <a:endParaRPr lang="en-IN" dirty="0"/>
          </a:p>
        </p:txBody>
      </p:sp>
      <p:sp>
        <p:nvSpPr>
          <p:cNvPr id="3" name="Content Placeholder 2"/>
          <p:cNvSpPr>
            <a:spLocks noGrp="1"/>
          </p:cNvSpPr>
          <p:nvPr>
            <p:ph idx="1"/>
          </p:nvPr>
        </p:nvSpPr>
        <p:spPr/>
        <p:txBody>
          <a:bodyPr/>
          <a:lstStyle/>
          <a:p>
            <a:r>
              <a:rPr lang="en-US" dirty="0" smtClean="0"/>
              <a:t>Torn ACL leads to a loss of normal </a:t>
            </a:r>
            <a:r>
              <a:rPr lang="en-US" dirty="0" err="1" smtClean="0"/>
              <a:t>proprioception</a:t>
            </a:r>
            <a:r>
              <a:rPr lang="en-US" dirty="0" smtClean="0"/>
              <a:t> at the knee.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of Injury</a:t>
            </a:r>
            <a:endParaRPr lang="en-IN" dirty="0"/>
          </a:p>
        </p:txBody>
      </p:sp>
      <p:sp>
        <p:nvSpPr>
          <p:cNvPr id="3" name="Content Placeholder 2"/>
          <p:cNvSpPr>
            <a:spLocks noGrp="1"/>
          </p:cNvSpPr>
          <p:nvPr>
            <p:ph idx="1"/>
          </p:nvPr>
        </p:nvSpPr>
        <p:spPr/>
        <p:txBody>
          <a:bodyPr/>
          <a:lstStyle/>
          <a:p>
            <a:r>
              <a:rPr lang="en-US" dirty="0" smtClean="0"/>
              <a:t>Usually a history of non-contact injury.</a:t>
            </a:r>
          </a:p>
          <a:p>
            <a:endParaRPr lang="en-US" dirty="0" smtClean="0"/>
          </a:p>
          <a:p>
            <a:r>
              <a:rPr lang="en-US" dirty="0" smtClean="0"/>
              <a:t>But ACL injury can occur from both contact and non-contact mechanism.</a:t>
            </a:r>
          </a:p>
          <a:p>
            <a:endParaRPr lang="en-US" dirty="0" smtClean="0"/>
          </a:p>
          <a:p>
            <a:r>
              <a:rPr lang="en-US" dirty="0" smtClean="0"/>
              <a:t>The most common contact mechanism is a blow to the lateral side of the knee resulting in the </a:t>
            </a:r>
            <a:r>
              <a:rPr lang="en-US" dirty="0" err="1" smtClean="0"/>
              <a:t>valgus</a:t>
            </a:r>
            <a:r>
              <a:rPr lang="en-US" dirty="0" smtClean="0"/>
              <a:t> force to the knee.</a:t>
            </a:r>
          </a:p>
          <a:p>
            <a:endParaRPr lang="en-US" dirty="0" smtClean="0"/>
          </a:p>
          <a:p>
            <a:endParaRPr lang="en-US" dirty="0" smtClean="0"/>
          </a:p>
          <a:p>
            <a:endParaRPr lang="en-US" dirty="0" smtClean="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of Injury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t>Frequently </a:t>
            </a:r>
            <a:r>
              <a:rPr lang="en-US" dirty="0" err="1" smtClean="0"/>
              <a:t>valgus</a:t>
            </a:r>
            <a:r>
              <a:rPr lang="en-US" dirty="0" smtClean="0"/>
              <a:t> force is </a:t>
            </a:r>
            <a:r>
              <a:rPr lang="en-US" dirty="0" err="1" smtClean="0"/>
              <a:t>accompained</a:t>
            </a:r>
            <a:r>
              <a:rPr lang="en-US" dirty="0" smtClean="0"/>
              <a:t> by injury to the </a:t>
            </a:r>
            <a:r>
              <a:rPr lang="en-US" dirty="0" err="1" smtClean="0"/>
              <a:t>posteromedial</a:t>
            </a:r>
            <a:r>
              <a:rPr lang="en-US" dirty="0" smtClean="0"/>
              <a:t> capsule, medial meniscus and ACL. (terrible triad)</a:t>
            </a:r>
          </a:p>
          <a:p>
            <a:r>
              <a:rPr lang="en-US" dirty="0" smtClean="0"/>
              <a:t>The most common mode of injury in non contact mechanism is external rotation with abduction of the flexed knee or hyperextension of knee in internal rotation, deceleration.</a:t>
            </a:r>
            <a:endParaRPr lang="en-IN" dirty="0" smtClean="0"/>
          </a:p>
          <a:p>
            <a:endParaRPr lang="en-US"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redit: Darren England/Allsport"/>
          <p:cNvPicPr>
            <a:picLocks noChangeAspect="1" noChangeArrowheads="1"/>
          </p:cNvPicPr>
          <p:nvPr/>
        </p:nvPicPr>
        <p:blipFill>
          <a:blip r:embed="rId2"/>
          <a:srcRect/>
          <a:stretch>
            <a:fillRect/>
          </a:stretch>
        </p:blipFill>
        <p:spPr bwMode="auto">
          <a:xfrm>
            <a:off x="3200400" y="1828800"/>
            <a:ext cx="2647950" cy="1905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of Injury (</a:t>
            </a:r>
            <a:r>
              <a:rPr lang="en-US" dirty="0" err="1" smtClean="0"/>
              <a:t>contd</a:t>
            </a:r>
            <a:r>
              <a:rPr lang="en-US" dirty="0" smtClean="0"/>
              <a:t>…)</a:t>
            </a:r>
            <a:endParaRPr lang="en-IN" dirty="0"/>
          </a:p>
        </p:txBody>
      </p:sp>
      <p:sp>
        <p:nvSpPr>
          <p:cNvPr id="3" name="Content Placeholder 2"/>
          <p:cNvSpPr>
            <a:spLocks noGrp="1"/>
          </p:cNvSpPr>
          <p:nvPr>
            <p:ph idx="1"/>
          </p:nvPr>
        </p:nvSpPr>
        <p:spPr/>
        <p:txBody>
          <a:bodyPr>
            <a:normAutofit/>
          </a:bodyPr>
          <a:lstStyle/>
          <a:p>
            <a:r>
              <a:rPr lang="en-US" dirty="0" smtClean="0"/>
              <a:t>Hyperextension leads to ACL injuries often associated with meniscus tears.</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 </a:t>
            </a:r>
            <a:endParaRPr lang="en-IN" dirty="0"/>
          </a:p>
        </p:txBody>
      </p:sp>
      <p:sp>
        <p:nvSpPr>
          <p:cNvPr id="3" name="Content Placeholder 2"/>
          <p:cNvSpPr>
            <a:spLocks noGrp="1"/>
          </p:cNvSpPr>
          <p:nvPr>
            <p:ph idx="1"/>
          </p:nvPr>
        </p:nvSpPr>
        <p:spPr/>
        <p:txBody>
          <a:bodyPr>
            <a:normAutofit/>
          </a:bodyPr>
          <a:lstStyle/>
          <a:p>
            <a:r>
              <a:rPr lang="en-US" dirty="0" smtClean="0"/>
              <a:t>This is a disabling injury and the knee may immediately collapse and is painful.</a:t>
            </a:r>
          </a:p>
          <a:p>
            <a:r>
              <a:rPr lang="en-IN" dirty="0" smtClean="0"/>
              <a:t>Following trauma, the joint usually does not swell for several hours. If blood vessels are torn, swelling is usually immediate.</a:t>
            </a:r>
            <a:endParaRPr lang="en-US" dirty="0" smtClean="0"/>
          </a:p>
          <a:p>
            <a:r>
              <a:rPr lang="en-IN" dirty="0" smtClean="0"/>
              <a:t>If there is a complete tear, instability is detected when the torn ligament is tested.</a:t>
            </a:r>
            <a:endParaRPr lang="en-US" dirty="0" smtClean="0"/>
          </a:p>
          <a:p>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IN" dirty="0" smtClean="0"/>
              <a:t>When swollen, motion is restricted, the joint assumes a position of minimum stress (usually flexed 25), and inhibition (shut down) of the quadriceps muscle occurs.</a:t>
            </a:r>
          </a:p>
          <a:p>
            <a:endParaRPr lang="en-IN" dirty="0" smtClean="0"/>
          </a:p>
          <a:p>
            <a:r>
              <a:rPr lang="en-IN" dirty="0" smtClean="0"/>
              <a:t>When acute, the knee cannot bear weight, and the person cannot ambulate without an assistive device.</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IN" dirty="0" smtClean="0"/>
              <a:t>With a complete tear, there is instability, and the knee may give way during weight bearing.</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1143000"/>
          </a:xfrm>
        </p:spPr>
        <p:txBody>
          <a:bodyPr>
            <a:normAutofit fontScale="90000"/>
          </a:bodyPr>
          <a:lstStyle/>
          <a:p>
            <a:r>
              <a:rPr lang="en-US" dirty="0" smtClean="0"/>
              <a:t>Principles of Physiotherapy Assessment </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Objectives </a:t>
            </a:r>
            <a:endParaRPr lang="en-IN" dirty="0">
              <a:solidFill>
                <a:srgbClr val="002060"/>
              </a:solidFill>
            </a:endParaRPr>
          </a:p>
        </p:txBody>
      </p:sp>
      <p:sp>
        <p:nvSpPr>
          <p:cNvPr id="3" name="Content Placeholder 2"/>
          <p:cNvSpPr>
            <a:spLocks noGrp="1"/>
          </p:cNvSpPr>
          <p:nvPr>
            <p:ph idx="1"/>
          </p:nvPr>
        </p:nvSpPr>
        <p:spPr>
          <a:xfrm>
            <a:off x="457200" y="1219200"/>
            <a:ext cx="8229600" cy="5486400"/>
          </a:xfrm>
        </p:spPr>
        <p:txBody>
          <a:bodyPr>
            <a:normAutofit/>
          </a:bodyPr>
          <a:lstStyle/>
          <a:p>
            <a:pPr>
              <a:buNone/>
            </a:pPr>
            <a:r>
              <a:rPr lang="en-IN" sz="2400" dirty="0" smtClean="0">
                <a:solidFill>
                  <a:schemeClr val="bg2">
                    <a:lumMod val="50000"/>
                  </a:schemeClr>
                </a:solidFill>
              </a:rPr>
              <a:t>After completing this lecture, you will be able to:</a:t>
            </a:r>
          </a:p>
          <a:p>
            <a:pPr marL="514350" indent="-514350">
              <a:buAutoNum type="arabicPeriod"/>
            </a:pPr>
            <a:r>
              <a:rPr lang="en-US" sz="2400" dirty="0" smtClean="0"/>
              <a:t>Retrieve anatomy and biomechanics </a:t>
            </a:r>
            <a:r>
              <a:rPr lang="en-US" sz="2400" dirty="0" smtClean="0"/>
              <a:t>of ACL </a:t>
            </a:r>
          </a:p>
          <a:p>
            <a:pPr marL="514350" indent="-514350">
              <a:buAutoNum type="arabicPeriod"/>
            </a:pPr>
            <a:endParaRPr lang="en-US" sz="2400" dirty="0" smtClean="0"/>
          </a:p>
          <a:p>
            <a:pPr marL="514350" indent="-514350">
              <a:buAutoNum type="arabicPeriod"/>
            </a:pPr>
            <a:r>
              <a:rPr lang="en-US" sz="2400" dirty="0" smtClean="0"/>
              <a:t>Explain mechanism </a:t>
            </a:r>
            <a:r>
              <a:rPr lang="en-US" sz="2400" dirty="0" smtClean="0"/>
              <a:t>of </a:t>
            </a:r>
            <a:r>
              <a:rPr lang="en-US" sz="2400" dirty="0" smtClean="0"/>
              <a:t>injury and clinical </a:t>
            </a:r>
            <a:r>
              <a:rPr lang="en-US" sz="2400" dirty="0" smtClean="0"/>
              <a:t>features</a:t>
            </a:r>
          </a:p>
          <a:p>
            <a:pPr marL="514350" indent="-514350">
              <a:buAutoNum type="arabicPeriod"/>
            </a:pPr>
            <a:endParaRPr lang="en-US" sz="2400" dirty="0" smtClean="0"/>
          </a:p>
          <a:p>
            <a:pPr marL="514350" indent="-514350">
              <a:buAutoNum type="arabicPeriod"/>
            </a:pPr>
            <a:r>
              <a:rPr lang="en-IN" sz="2400" dirty="0" smtClean="0"/>
              <a:t>Explain principles of assessment </a:t>
            </a:r>
            <a:r>
              <a:rPr lang="en-IN" sz="2400" dirty="0" smtClean="0"/>
              <a:t>for ACL injured knee joint</a:t>
            </a:r>
            <a:endParaRPr lang="en-US" sz="2400" dirty="0" smtClean="0"/>
          </a:p>
          <a:p>
            <a:pPr marL="514350" indent="-514350">
              <a:buAutoNum type="arabicPeriod"/>
            </a:pPr>
            <a:endParaRPr lang="en-US" sz="2400" dirty="0" smtClean="0"/>
          </a:p>
          <a:p>
            <a:pPr marL="514350" indent="-514350">
              <a:buAutoNum type="arabicPeriod"/>
            </a:pPr>
            <a:r>
              <a:rPr lang="en-US" sz="2400" dirty="0" smtClean="0"/>
              <a:t>Demonstrate special </a:t>
            </a:r>
            <a:r>
              <a:rPr lang="en-US" sz="2400" dirty="0" smtClean="0"/>
              <a:t>tests for ACL injury</a:t>
            </a:r>
          </a:p>
          <a:p>
            <a:pPr marL="514350" indent="-514350">
              <a:buAutoNum type="arabicPeriod"/>
            </a:pPr>
            <a:endParaRPr lang="en-US" sz="2400" dirty="0" smtClean="0"/>
          </a:p>
          <a:p>
            <a:pPr marL="514350" indent="-514350">
              <a:buAutoNum type="arabicPeriod"/>
            </a:pPr>
            <a:r>
              <a:rPr lang="en-US" sz="2400" dirty="0" smtClean="0"/>
              <a:t>Implement functional </a:t>
            </a:r>
            <a:r>
              <a:rPr lang="en-US" sz="2400" dirty="0" smtClean="0"/>
              <a:t>test for ACL injury</a:t>
            </a:r>
          </a:p>
          <a:p>
            <a:pPr marL="514350" indent="-514350">
              <a:buFont typeface="Arial" pitchFamily="34" charset="0"/>
              <a:buAutoNum type="arabicPeriod"/>
            </a:pPr>
            <a:endParaRPr lang="en-US" sz="2400" dirty="0" smtClean="0"/>
          </a:p>
          <a:p>
            <a:pPr marL="514350" indent="-514350">
              <a:buFont typeface="Arial" pitchFamily="34" charset="0"/>
              <a:buAutoNum type="arabicPeriod"/>
            </a:pPr>
            <a:r>
              <a:rPr lang="en-US" sz="2400" dirty="0" smtClean="0"/>
              <a:t>Apply Evidence </a:t>
            </a:r>
            <a:r>
              <a:rPr lang="en-US" sz="2400" dirty="0" smtClean="0"/>
              <a:t>based Learning</a:t>
            </a:r>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a:t>
            </a:r>
            <a:endParaRPr lang="en-IN" dirty="0"/>
          </a:p>
        </p:txBody>
      </p:sp>
      <p:sp>
        <p:nvSpPr>
          <p:cNvPr id="3" name="Content Placeholder 2"/>
          <p:cNvSpPr>
            <a:spLocks noGrp="1"/>
          </p:cNvSpPr>
          <p:nvPr>
            <p:ph idx="1"/>
          </p:nvPr>
        </p:nvSpPr>
        <p:spPr/>
        <p:txBody>
          <a:bodyPr/>
          <a:lstStyle/>
          <a:p>
            <a:r>
              <a:rPr lang="en-US" dirty="0" smtClean="0"/>
              <a:t>A detailed history and description of the MOI are vitals components to initial evaluation.</a:t>
            </a:r>
          </a:p>
          <a:p>
            <a:endParaRPr lang="en-US" dirty="0" smtClean="0"/>
          </a:p>
          <a:p>
            <a:r>
              <a:rPr lang="en-US" dirty="0" smtClean="0"/>
              <a:t>MOI questions can guide to what structures can be injured.</a:t>
            </a:r>
          </a:p>
          <a:p>
            <a:endParaRPr lang="en-US" dirty="0" smtClean="0"/>
          </a:p>
          <a:p>
            <a:r>
              <a:rPr lang="en-US" dirty="0" smtClean="0"/>
              <a:t>Popping sensation felt or heard at the time of injury indicates ACL tear.</a:t>
            </a:r>
          </a:p>
          <a:p>
            <a:endParaRPr lang="en-US" dirty="0" smtClean="0"/>
          </a:p>
          <a:p>
            <a:pPr>
              <a:buNone/>
            </a:pP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t>Deceleration injuries also affects </a:t>
            </a:r>
            <a:r>
              <a:rPr lang="en-US" dirty="0" err="1" smtClean="0"/>
              <a:t>cruciate</a:t>
            </a:r>
            <a:r>
              <a:rPr lang="en-US" dirty="0" smtClean="0"/>
              <a:t> ligaments.</a:t>
            </a:r>
          </a:p>
          <a:p>
            <a:endParaRPr lang="en-US" dirty="0" smtClean="0"/>
          </a:p>
          <a:p>
            <a:r>
              <a:rPr lang="en-US" dirty="0" smtClean="0"/>
              <a:t>Constant speed with cutting may involve ACL.</a:t>
            </a:r>
          </a:p>
          <a:p>
            <a:endParaRPr lang="en-US" dirty="0" smtClean="0"/>
          </a:p>
          <a:p>
            <a:r>
              <a:rPr lang="en-US" dirty="0" smtClean="0"/>
              <a:t>Does the knee </a:t>
            </a:r>
            <a:r>
              <a:rPr lang="en-US" b="1" dirty="0" smtClean="0"/>
              <a:t>“gives way”</a:t>
            </a:r>
            <a:r>
              <a:rPr lang="en-US" dirty="0" smtClean="0"/>
              <a:t>? This finding usually indicates instability in the knee.</a:t>
            </a:r>
          </a:p>
          <a:p>
            <a:endParaRPr lang="en-US" dirty="0" smtClean="0"/>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examination </a:t>
            </a:r>
            <a:endParaRPr lang="en-IN" dirty="0"/>
          </a:p>
        </p:txBody>
      </p:sp>
      <p:sp>
        <p:nvSpPr>
          <p:cNvPr id="3" name="Content Placeholder 2"/>
          <p:cNvSpPr>
            <a:spLocks noGrp="1"/>
          </p:cNvSpPr>
          <p:nvPr>
            <p:ph idx="1"/>
          </p:nvPr>
        </p:nvSpPr>
        <p:spPr/>
        <p:txBody>
          <a:bodyPr/>
          <a:lstStyle/>
          <a:p>
            <a:r>
              <a:rPr lang="en-US" b="1" dirty="0" smtClean="0"/>
              <a:t>Swelling : </a:t>
            </a:r>
            <a:r>
              <a:rPr lang="en-US" dirty="0" smtClean="0"/>
              <a:t>Does the joint is swollen?</a:t>
            </a:r>
          </a:p>
          <a:p>
            <a:r>
              <a:rPr lang="en-US" dirty="0" smtClean="0"/>
              <a:t>Has swelling occurred immediately after injury or after several hours of injury?</a:t>
            </a:r>
          </a:p>
          <a:p>
            <a:r>
              <a:rPr lang="en-US" dirty="0" smtClean="0"/>
              <a:t>Fluid accumulation within 2hrs of injury indicates the possibility of a </a:t>
            </a:r>
            <a:r>
              <a:rPr lang="en-US" dirty="0" err="1" smtClean="0"/>
              <a:t>hemarthrosis</a:t>
            </a:r>
            <a:r>
              <a:rPr lang="en-US" dirty="0" smtClean="0"/>
              <a:t>, which could result from an ACL tear.</a:t>
            </a:r>
          </a:p>
          <a:p>
            <a:r>
              <a:rPr lang="en-US" dirty="0" smtClean="0"/>
              <a:t>Swelling with activities can occur due to instability.</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examination  (</a:t>
            </a:r>
            <a:r>
              <a:rPr lang="en-US" dirty="0" err="1" smtClean="0"/>
              <a:t>contd</a:t>
            </a:r>
            <a:r>
              <a:rPr lang="en-US" dirty="0" smtClean="0"/>
              <a:t>…) </a:t>
            </a:r>
            <a:endParaRPr lang="en-IN" dirty="0"/>
          </a:p>
        </p:txBody>
      </p:sp>
      <p:sp>
        <p:nvSpPr>
          <p:cNvPr id="3" name="Content Placeholder 2"/>
          <p:cNvSpPr>
            <a:spLocks noGrp="1"/>
          </p:cNvSpPr>
          <p:nvPr>
            <p:ph idx="1"/>
          </p:nvPr>
        </p:nvSpPr>
        <p:spPr/>
        <p:txBody>
          <a:bodyPr/>
          <a:lstStyle/>
          <a:p>
            <a:r>
              <a:rPr lang="en-US" b="1" dirty="0" smtClean="0"/>
              <a:t>Pain parameters: </a:t>
            </a:r>
            <a:r>
              <a:rPr lang="en-US" dirty="0" smtClean="0"/>
              <a:t> the existence of pain, onset of pain and whether the patient can walk without pain are good indicators of the extent of injury.</a:t>
            </a:r>
          </a:p>
          <a:p>
            <a:r>
              <a:rPr lang="en-US" dirty="0" smtClean="0"/>
              <a:t>Generalized pain in the area of the knee is usually characteristics of partial tears of muscles or ligaments.</a:t>
            </a:r>
          </a:p>
          <a:p>
            <a:endParaRPr lang="en-IN"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examination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b="1" dirty="0" smtClean="0"/>
              <a:t>Instability: </a:t>
            </a:r>
            <a:r>
              <a:rPr lang="en-US" dirty="0" smtClean="0"/>
              <a:t>Instability rather than pain is major presenting factor in complex ligament disruptions.</a:t>
            </a:r>
          </a:p>
          <a:p>
            <a:endParaRPr lang="en-IN"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ROM </a:t>
            </a:r>
            <a:endParaRPr lang="en-IN" dirty="0"/>
          </a:p>
        </p:txBody>
      </p:sp>
      <p:sp>
        <p:nvSpPr>
          <p:cNvPr id="3" name="Content Placeholder 2"/>
          <p:cNvSpPr>
            <a:spLocks noGrp="1"/>
          </p:cNvSpPr>
          <p:nvPr>
            <p:ph idx="1"/>
          </p:nvPr>
        </p:nvSpPr>
        <p:spPr/>
        <p:txBody>
          <a:bodyPr/>
          <a:lstStyle/>
          <a:p>
            <a:r>
              <a:rPr lang="en-US" dirty="0" smtClean="0"/>
              <a:t>The examination is performed initially with patient in sitting position and then with patient in lying position.</a:t>
            </a:r>
          </a:p>
          <a:p>
            <a:endParaRPr lang="en-US" dirty="0" smtClean="0"/>
          </a:p>
          <a:p>
            <a:r>
              <a:rPr lang="en-US" dirty="0" smtClean="0"/>
              <a:t>While patient performing active ROM, examiner must observe following:</a:t>
            </a:r>
          </a:p>
          <a:p>
            <a:pPr>
              <a:buFont typeface="Wingdings" pitchFamily="2" charset="2"/>
              <a:buChar char="ü"/>
            </a:pPr>
            <a:r>
              <a:rPr lang="en-US" dirty="0" smtClean="0"/>
              <a:t>The ROM is available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ROM (</a:t>
            </a:r>
            <a:r>
              <a:rPr lang="en-US" dirty="0" err="1" smtClean="0"/>
              <a:t>contd</a:t>
            </a:r>
            <a:r>
              <a:rPr lang="en-US" dirty="0" smtClean="0"/>
              <a:t>…)</a:t>
            </a:r>
            <a:endParaRPr lang="en-IN" dirty="0"/>
          </a:p>
        </p:txBody>
      </p:sp>
      <p:sp>
        <p:nvSpPr>
          <p:cNvPr id="3" name="Content Placeholder 2"/>
          <p:cNvSpPr>
            <a:spLocks noGrp="1"/>
          </p:cNvSpPr>
          <p:nvPr>
            <p:ph idx="1"/>
          </p:nvPr>
        </p:nvSpPr>
        <p:spPr/>
        <p:txBody>
          <a:bodyPr>
            <a:normAutofit/>
          </a:bodyPr>
          <a:lstStyle/>
          <a:p>
            <a:r>
              <a:rPr lang="en-US" u="sng" dirty="0" smtClean="0"/>
              <a:t>Normal knee ROM:</a:t>
            </a:r>
          </a:p>
          <a:p>
            <a:pPr>
              <a:buFont typeface="Wingdings" pitchFamily="2" charset="2"/>
              <a:buChar char="ü"/>
            </a:pPr>
            <a:endParaRPr lang="en-US" dirty="0" smtClean="0"/>
          </a:p>
          <a:p>
            <a:pPr>
              <a:buFont typeface="Wingdings" pitchFamily="2" charset="2"/>
              <a:buChar char="ü"/>
            </a:pPr>
            <a:r>
              <a:rPr lang="en-US" dirty="0" smtClean="0"/>
              <a:t> Knee flexion 0</a:t>
            </a:r>
            <a:r>
              <a:rPr lang="en-US" baseline="30000" dirty="0" smtClean="0"/>
              <a:t>0</a:t>
            </a:r>
            <a:r>
              <a:rPr lang="en-US" dirty="0" smtClean="0"/>
              <a:t> to 135</a:t>
            </a:r>
            <a:r>
              <a:rPr lang="en-US" baseline="30000" dirty="0" smtClean="0"/>
              <a:t>0</a:t>
            </a:r>
          </a:p>
          <a:p>
            <a:pPr>
              <a:buFont typeface="Wingdings" pitchFamily="2" charset="2"/>
              <a:buChar char="ü"/>
            </a:pPr>
            <a:endParaRPr lang="en-US" dirty="0" smtClean="0"/>
          </a:p>
          <a:p>
            <a:pPr>
              <a:buFont typeface="Wingdings" pitchFamily="2" charset="2"/>
              <a:buChar char="ü"/>
            </a:pPr>
            <a:r>
              <a:rPr lang="en-US" dirty="0" smtClean="0"/>
              <a:t>Knee extension 0</a:t>
            </a:r>
            <a:r>
              <a:rPr lang="en-US" baseline="30000" dirty="0" smtClean="0"/>
              <a:t>0</a:t>
            </a:r>
            <a:r>
              <a:rPr lang="en-US" dirty="0" smtClean="0"/>
              <a:t> </a:t>
            </a:r>
          </a:p>
          <a:p>
            <a:pPr>
              <a:buFont typeface="Wingdings" pitchFamily="2" charset="2"/>
              <a:buChar char="ü"/>
            </a:pPr>
            <a:endParaRPr lang="en-US" baseline="30000" dirty="0" smtClean="0"/>
          </a:p>
          <a:p>
            <a:pPr>
              <a:buFont typeface="Wingdings" pitchFamily="2" charset="2"/>
              <a:buChar char="ü"/>
            </a:pP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ROM </a:t>
            </a:r>
            <a:endParaRPr lang="en-IN" dirty="0"/>
          </a:p>
        </p:txBody>
      </p:sp>
      <p:sp>
        <p:nvSpPr>
          <p:cNvPr id="3" name="Content Placeholder 2"/>
          <p:cNvSpPr>
            <a:spLocks noGrp="1"/>
          </p:cNvSpPr>
          <p:nvPr>
            <p:ph idx="1"/>
          </p:nvPr>
        </p:nvSpPr>
        <p:spPr/>
        <p:txBody>
          <a:bodyPr/>
          <a:lstStyle/>
          <a:p>
            <a:r>
              <a:rPr lang="en-US" dirty="0" smtClean="0"/>
              <a:t>If active ROM is full then gentle overpressure should be applied to check the end feel of various movements of the </a:t>
            </a:r>
            <a:r>
              <a:rPr lang="en-US" dirty="0" err="1" smtClean="0"/>
              <a:t>tibiofemoral</a:t>
            </a:r>
            <a:r>
              <a:rPr lang="en-US" dirty="0" smtClean="0"/>
              <a:t> joint.</a:t>
            </a:r>
          </a:p>
          <a:p>
            <a:endParaRPr lang="en-US" dirty="0" smtClean="0"/>
          </a:p>
          <a:p>
            <a:r>
              <a:rPr lang="en-US" dirty="0" smtClean="0"/>
              <a:t>Normal End-feels:</a:t>
            </a:r>
          </a:p>
          <a:p>
            <a:pPr>
              <a:buFont typeface="Wingdings" pitchFamily="2" charset="2"/>
              <a:buChar char="ü"/>
            </a:pPr>
            <a:r>
              <a:rPr lang="en-US" dirty="0" smtClean="0"/>
              <a:t>Knee flexion is tissue approximation</a:t>
            </a:r>
          </a:p>
          <a:p>
            <a:pPr>
              <a:buFont typeface="Wingdings" pitchFamily="2" charset="2"/>
              <a:buChar char="ü"/>
            </a:pPr>
            <a:endParaRPr lang="en-US" dirty="0" smtClean="0"/>
          </a:p>
          <a:p>
            <a:pPr>
              <a:buFont typeface="Wingdings" pitchFamily="2" charset="2"/>
              <a:buChar char="ü"/>
            </a:pPr>
            <a:r>
              <a:rPr lang="en-US" dirty="0" smtClean="0"/>
              <a:t>Knee extension is tissue stretch</a:t>
            </a:r>
          </a:p>
          <a:p>
            <a:pPr>
              <a:buFont typeface="Wingdings" pitchFamily="2" charset="2"/>
              <a:buChar char="ü"/>
            </a:pP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ROM (</a:t>
            </a:r>
            <a:r>
              <a:rPr lang="en-US" dirty="0" err="1" smtClean="0"/>
              <a:t>contd</a:t>
            </a:r>
            <a:r>
              <a:rPr lang="en-US" dirty="0" smtClean="0"/>
              <a:t>…)</a:t>
            </a:r>
            <a:endParaRPr lang="en-IN" dirty="0"/>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dirty="0" smtClean="0"/>
              <a:t>Whether pain occurs during the movement. And if so where?</a:t>
            </a:r>
          </a:p>
          <a:p>
            <a:pPr>
              <a:buFont typeface="Wingdings" pitchFamily="2" charset="2"/>
              <a:buChar char="ü"/>
            </a:pPr>
            <a:endParaRPr lang="en-US" dirty="0" smtClean="0"/>
          </a:p>
          <a:p>
            <a:pPr>
              <a:buFont typeface="Wingdings" pitchFamily="2" charset="2"/>
              <a:buChar char="ü"/>
            </a:pPr>
            <a:r>
              <a:rPr lang="en-US" dirty="0" smtClean="0"/>
              <a:t>What appears to be the limiting the movement?</a:t>
            </a:r>
          </a:p>
          <a:p>
            <a:endParaRPr lang="en-US" dirty="0" smtClean="0"/>
          </a:p>
          <a:p>
            <a:r>
              <a:rPr lang="en-US" dirty="0" smtClean="0"/>
              <a:t>The active movement can be done in sitting or supine position and the most painful movement must be checked at last.</a:t>
            </a:r>
          </a:p>
          <a:p>
            <a:pPr>
              <a:buFont typeface="Wingdings" pitchFamily="2" charset="2"/>
              <a:buChar char="ü"/>
            </a:pPr>
            <a:endParaRPr lang="en-IN" dirty="0" smtClean="0"/>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Resisted Isometrics</a:t>
            </a:r>
            <a:endParaRPr lang="en-IN" dirty="0"/>
          </a:p>
        </p:txBody>
      </p:sp>
      <p:sp>
        <p:nvSpPr>
          <p:cNvPr id="3" name="Content Placeholder 2"/>
          <p:cNvSpPr>
            <a:spLocks noGrp="1"/>
          </p:cNvSpPr>
          <p:nvPr>
            <p:ph idx="1"/>
          </p:nvPr>
        </p:nvSpPr>
        <p:spPr/>
        <p:txBody>
          <a:bodyPr>
            <a:normAutofit/>
          </a:bodyPr>
          <a:lstStyle/>
          <a:p>
            <a:r>
              <a:rPr lang="en-US" dirty="0" smtClean="0"/>
              <a:t>For a proper test of the muscles, resisted isometric movements must be performed.</a:t>
            </a:r>
          </a:p>
          <a:p>
            <a:endParaRPr lang="en-US" dirty="0" smtClean="0"/>
          </a:p>
          <a:p>
            <a:r>
              <a:rPr lang="en-US" dirty="0" smtClean="0"/>
              <a:t>The patient should be in supine position.</a:t>
            </a:r>
          </a:p>
          <a:p>
            <a:endParaRPr lang="en-US" dirty="0" smtClean="0"/>
          </a:p>
          <a:p>
            <a:r>
              <a:rPr lang="en-US" dirty="0" smtClean="0"/>
              <a:t>Ideally this resisted isometric movements are performed in its resting position.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IN" dirty="0"/>
          </a:p>
        </p:txBody>
      </p:sp>
      <p:sp>
        <p:nvSpPr>
          <p:cNvPr id="3" name="Content Placeholder 2"/>
          <p:cNvSpPr>
            <a:spLocks noGrp="1"/>
          </p:cNvSpPr>
          <p:nvPr>
            <p:ph idx="1"/>
          </p:nvPr>
        </p:nvSpPr>
        <p:spPr/>
        <p:txBody>
          <a:bodyPr>
            <a:normAutofit lnSpcReduction="10000"/>
          </a:bodyPr>
          <a:lstStyle/>
          <a:p>
            <a:r>
              <a:rPr lang="en-US" dirty="0" smtClean="0"/>
              <a:t>Ligament injuries occur most frequently in individuals between 20 to 40 yrs of age as a result of sport injuries but can occur in individuals of all ages.</a:t>
            </a:r>
          </a:p>
          <a:p>
            <a:endParaRPr lang="en-US" dirty="0" smtClean="0"/>
          </a:p>
          <a:p>
            <a:r>
              <a:rPr lang="en-US" dirty="0" smtClean="0"/>
              <a:t>The ACL is most commonly injured ligament.</a:t>
            </a:r>
          </a:p>
          <a:p>
            <a:endParaRPr lang="en-US" dirty="0" smtClean="0"/>
          </a:p>
          <a:p>
            <a:r>
              <a:rPr lang="en-US" dirty="0" smtClean="0"/>
              <a:t>Often more than 1 ligament is damaged as the result of a single injury.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tests for ACL injury</a:t>
            </a:r>
            <a:endParaRPr lang="en-IN" dirty="0"/>
          </a:p>
        </p:txBody>
      </p:sp>
      <p:sp>
        <p:nvSpPr>
          <p:cNvPr id="3" name="Content Placeholder 2"/>
          <p:cNvSpPr>
            <a:spLocks noGrp="1"/>
          </p:cNvSpPr>
          <p:nvPr>
            <p:ph idx="1"/>
          </p:nvPr>
        </p:nvSpPr>
        <p:spPr/>
        <p:txBody>
          <a:bodyPr/>
          <a:lstStyle/>
          <a:p>
            <a:r>
              <a:rPr lang="en-US" dirty="0" smtClean="0"/>
              <a:t>It may be necessary to carry out specific tests of the injury to differentiate it from other injury with similar clinical features.</a:t>
            </a:r>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 for ACL</a:t>
            </a:r>
            <a:endParaRPr lang="en-IN" dirty="0"/>
          </a:p>
        </p:txBody>
      </p:sp>
      <p:sp>
        <p:nvSpPr>
          <p:cNvPr id="3" name="Content Placeholder 2"/>
          <p:cNvSpPr>
            <a:spLocks noGrp="1"/>
          </p:cNvSpPr>
          <p:nvPr>
            <p:ph idx="1"/>
          </p:nvPr>
        </p:nvSpPr>
        <p:spPr/>
        <p:txBody>
          <a:bodyPr/>
          <a:lstStyle/>
          <a:p>
            <a:r>
              <a:rPr lang="en-US" b="1" dirty="0" smtClean="0"/>
              <a:t>Anterior Drawer Test: </a:t>
            </a:r>
            <a:endParaRPr lang="en-US" dirty="0" smtClean="0"/>
          </a:p>
          <a:p>
            <a:r>
              <a:rPr lang="en-US" dirty="0" smtClean="0"/>
              <a:t>Patient position is supine</a:t>
            </a:r>
          </a:p>
          <a:p>
            <a:r>
              <a:rPr lang="en-US" dirty="0" smtClean="0"/>
              <a:t>Then flex the patient hip to 45</a:t>
            </a:r>
            <a:r>
              <a:rPr lang="en-US" baseline="30000" dirty="0" smtClean="0"/>
              <a:t>0</a:t>
            </a:r>
            <a:r>
              <a:rPr lang="en-US" dirty="0" smtClean="0"/>
              <a:t> and knee flexion to 80</a:t>
            </a:r>
            <a:r>
              <a:rPr lang="en-US" baseline="30000" dirty="0" smtClean="0"/>
              <a:t>0</a:t>
            </a:r>
            <a:r>
              <a:rPr lang="en-US" dirty="0" smtClean="0"/>
              <a:t> or 90</a:t>
            </a:r>
            <a:r>
              <a:rPr lang="en-US" baseline="30000" dirty="0" smtClean="0"/>
              <a:t>0</a:t>
            </a:r>
            <a:r>
              <a:rPr lang="en-US" dirty="0" smtClean="0"/>
              <a:t> with the foot flat on the table.</a:t>
            </a:r>
            <a:endParaRPr lang="en-IN" dirty="0"/>
          </a:p>
        </p:txBody>
      </p:sp>
      <p:pic>
        <p:nvPicPr>
          <p:cNvPr id="1026" name="Picture 2" descr="https://encrypted-tbn3.gstatic.com/images?q=tbn:ANd9GcTwctUn8981MzVipiYCojxHD2TdlBiIk3aR0l4nBgcxxhBDYBiacDrIsQ">
            <a:hlinkClick r:id="rId2"/>
          </p:cNvPr>
          <p:cNvPicPr>
            <a:picLocks noChangeAspect="1" noChangeArrowheads="1"/>
          </p:cNvPicPr>
          <p:nvPr/>
        </p:nvPicPr>
        <p:blipFill>
          <a:blip r:embed="rId3"/>
          <a:srcRect/>
          <a:stretch>
            <a:fillRect/>
          </a:stretch>
        </p:blipFill>
        <p:spPr bwMode="auto">
          <a:xfrm>
            <a:off x="2971800" y="4343400"/>
            <a:ext cx="2886075" cy="19050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 for ACL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t>The examiner sits on the table positioning his/her buttocks on the patient’s dorsum of the foot to fix it firmly.</a:t>
            </a:r>
          </a:p>
          <a:p>
            <a:r>
              <a:rPr lang="en-US" dirty="0" smtClean="0"/>
              <a:t>The examiner</a:t>
            </a:r>
            <a:r>
              <a:rPr lang="en-IN" dirty="0" smtClean="0"/>
              <a:t>’s hand are placed about the upper part of the tibia .</a:t>
            </a:r>
          </a:p>
          <a:p>
            <a:r>
              <a:rPr lang="en-US" dirty="0" smtClean="0"/>
              <a:t>The examiner provides a gentle pull repeated in an anterior direction.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 for ACL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b="1" dirty="0" err="1" smtClean="0"/>
              <a:t>Lachman</a:t>
            </a:r>
            <a:r>
              <a:rPr lang="en-US" b="1" dirty="0" smtClean="0"/>
              <a:t> test: </a:t>
            </a:r>
            <a:r>
              <a:rPr lang="en-US" dirty="0" smtClean="0"/>
              <a:t>It is the best indicator to ACL injury, especially with </a:t>
            </a:r>
            <a:r>
              <a:rPr lang="en-US" dirty="0" err="1" smtClean="0"/>
              <a:t>posterolateral</a:t>
            </a:r>
            <a:r>
              <a:rPr lang="en-US" dirty="0" smtClean="0"/>
              <a:t> band.</a:t>
            </a:r>
          </a:p>
          <a:p>
            <a:r>
              <a:rPr lang="en-US" dirty="0" smtClean="0"/>
              <a:t>It is the test for 0ne-plane instability.</a:t>
            </a:r>
          </a:p>
          <a:p>
            <a:r>
              <a:rPr lang="en-US" dirty="0" smtClean="0"/>
              <a:t>The patient lies supine.</a:t>
            </a:r>
          </a:p>
          <a:p>
            <a:r>
              <a:rPr lang="en-US" dirty="0" smtClean="0"/>
              <a:t>Examiner passively flexes the patient’s knee 30</a:t>
            </a:r>
            <a:r>
              <a:rPr lang="en-US" baseline="30000" dirty="0" smtClean="0"/>
              <a:t>0</a:t>
            </a:r>
            <a:r>
              <a:rPr lang="en-US" dirty="0" smtClean="0"/>
              <a:t> of flexion.</a:t>
            </a:r>
          </a:p>
          <a:p>
            <a:r>
              <a:rPr lang="en-US" dirty="0" smtClean="0"/>
              <a:t>This position is functional position of the knee in which ACL plays an major role.</a:t>
            </a:r>
            <a:endParaRPr lang="en-IN" dirty="0" smtClean="0"/>
          </a:p>
          <a:p>
            <a:endParaRPr 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 for ACL (</a:t>
            </a:r>
            <a:r>
              <a:rPr lang="en-US" dirty="0" err="1" smtClean="0"/>
              <a:t>contd</a:t>
            </a:r>
            <a:r>
              <a:rPr lang="en-US" dirty="0" smtClean="0"/>
              <a:t>…)</a:t>
            </a:r>
            <a:endParaRPr lang="en-IN" dirty="0"/>
          </a:p>
        </p:txBody>
      </p:sp>
      <p:sp>
        <p:nvSpPr>
          <p:cNvPr id="3" name="Content Placeholder 2"/>
          <p:cNvSpPr>
            <a:spLocks noGrp="1"/>
          </p:cNvSpPr>
          <p:nvPr>
            <p:ph idx="1"/>
          </p:nvPr>
        </p:nvSpPr>
        <p:spPr>
          <a:xfrm>
            <a:off x="457200" y="1646237"/>
            <a:ext cx="8229600" cy="4525963"/>
          </a:xfrm>
        </p:spPr>
        <p:txBody>
          <a:bodyPr/>
          <a:lstStyle/>
          <a:p>
            <a:r>
              <a:rPr lang="en-US" dirty="0" smtClean="0"/>
              <a:t>The patient’s femur is stabilized with one of the examiner while the proximal aspect of the tibia is moved forward with the other hand.</a:t>
            </a:r>
          </a:p>
          <a:p>
            <a:r>
              <a:rPr lang="en-US" dirty="0" smtClean="0"/>
              <a:t>A positive sign is indicated by a soft end feel when the tibia is moved forward on the femur.</a:t>
            </a:r>
            <a:endParaRPr lang="en-IN" dirty="0"/>
          </a:p>
        </p:txBody>
      </p:sp>
      <p:pic>
        <p:nvPicPr>
          <p:cNvPr id="33794" name="Picture 2" descr="https://encrypted-tbn3.gstatic.com/images?q=tbn:ANd9GcRT7D3A6M7Mgqxb6kV8mezwB2jU475UUNAVdfCRaFuqQhHKpydiw7VCMo4A">
            <a:hlinkClick r:id="rId2"/>
          </p:cNvPr>
          <p:cNvPicPr>
            <a:picLocks noChangeAspect="1" noChangeArrowheads="1"/>
          </p:cNvPicPr>
          <p:nvPr/>
        </p:nvPicPr>
        <p:blipFill>
          <a:blip r:embed="rId3"/>
          <a:srcRect/>
          <a:stretch>
            <a:fillRect/>
          </a:stretch>
        </p:blipFill>
        <p:spPr bwMode="auto">
          <a:xfrm>
            <a:off x="2286000" y="4876800"/>
            <a:ext cx="2495550" cy="1295400"/>
          </a:xfrm>
          <a:prstGeom prst="rect">
            <a:avLst/>
          </a:prstGeom>
          <a:noFill/>
        </p:spPr>
      </p:pic>
      <p:pic>
        <p:nvPicPr>
          <p:cNvPr id="33796" name="Picture 4" descr="https://encrypted-tbn0.gstatic.com/images?q=tbn:ANd9GcSt04XWISmq7UpxEf73nNjOHsugJiSug3mk3vDgnCNfYCxHzL24Nny-T42C">
            <a:hlinkClick r:id="rId4"/>
          </p:cNvPr>
          <p:cNvPicPr>
            <a:picLocks noChangeAspect="1" noChangeArrowheads="1"/>
          </p:cNvPicPr>
          <p:nvPr/>
        </p:nvPicPr>
        <p:blipFill>
          <a:blip r:embed="rId5"/>
          <a:srcRect/>
          <a:stretch>
            <a:fillRect/>
          </a:stretch>
        </p:blipFill>
        <p:spPr bwMode="auto">
          <a:xfrm>
            <a:off x="5638800" y="4953000"/>
            <a:ext cx="1990725" cy="144780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assessment</a:t>
            </a:r>
            <a:endParaRPr lang="en-IN" dirty="0"/>
          </a:p>
        </p:txBody>
      </p:sp>
      <p:sp>
        <p:nvSpPr>
          <p:cNvPr id="3" name="Content Placeholder 2"/>
          <p:cNvSpPr>
            <a:spLocks noGrp="1"/>
          </p:cNvSpPr>
          <p:nvPr>
            <p:ph idx="1"/>
          </p:nvPr>
        </p:nvSpPr>
        <p:spPr/>
        <p:txBody>
          <a:bodyPr>
            <a:normAutofit/>
          </a:bodyPr>
          <a:lstStyle/>
          <a:p>
            <a:r>
              <a:rPr lang="en-US" dirty="0" smtClean="0"/>
              <a:t>Instability produced on examination table are easily produced functionally.</a:t>
            </a:r>
          </a:p>
          <a:p>
            <a:endParaRPr lang="en-US" dirty="0" smtClean="0"/>
          </a:p>
          <a:p>
            <a:r>
              <a:rPr lang="en-US" dirty="0" smtClean="0"/>
              <a:t>Especially in athletes who participates in activities such as vigorous cutting, jumping or rapid deceleration which produces high physiological joint loads.</a:t>
            </a:r>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assessment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t>If active, passive and resisted isometrics are performed with little difficulty, the examiner can test the patient functionally by applying functional tests to see whether this sequential activities produces pain or other symptoms.</a:t>
            </a:r>
          </a:p>
          <a:p>
            <a:r>
              <a:rPr lang="en-US" dirty="0" smtClean="0"/>
              <a:t>This test may be scored by the time taken to do the test or by the distance or height attained when doing the test.</a:t>
            </a:r>
          </a:p>
          <a:p>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assessment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b="1" dirty="0" smtClean="0"/>
              <a:t>Single-leg hop test: </a:t>
            </a:r>
            <a:r>
              <a:rPr lang="en-US" dirty="0" smtClean="0"/>
              <a:t>With this test, the patient is assessed for the time taken to hop 6 meters on one leg.</a:t>
            </a:r>
          </a:p>
          <a:p>
            <a:r>
              <a:rPr lang="en-US" dirty="0" smtClean="0"/>
              <a:t>The good leg is test first followed by the injured leg.</a:t>
            </a:r>
            <a:endParaRPr lang="en-IN" dirty="0"/>
          </a:p>
        </p:txBody>
      </p:sp>
      <p:pic>
        <p:nvPicPr>
          <p:cNvPr id="35842" name="Picture 2" descr="https://encrypted-tbn3.gstatic.com/images?q=tbn:ANd9GcTwz-rCWe3kMfIgINNpEkNoUMTeC8N-4ZttLtnpuY2bz-whPD3Dv_KtOVU">
            <a:hlinkClick r:id="rId2"/>
          </p:cNvPr>
          <p:cNvPicPr>
            <a:picLocks noChangeAspect="1" noChangeArrowheads="1"/>
          </p:cNvPicPr>
          <p:nvPr/>
        </p:nvPicPr>
        <p:blipFill>
          <a:blip r:embed="rId3"/>
          <a:srcRect/>
          <a:stretch>
            <a:fillRect/>
          </a:stretch>
        </p:blipFill>
        <p:spPr bwMode="auto">
          <a:xfrm>
            <a:off x="5105400" y="4343400"/>
            <a:ext cx="1704975" cy="1981200"/>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Based Learning</a:t>
            </a:r>
            <a:endParaRPr lang="en-IN" dirty="0"/>
          </a:p>
        </p:txBody>
      </p:sp>
      <p:sp>
        <p:nvSpPr>
          <p:cNvPr id="3" name="Content Placeholder 2"/>
          <p:cNvSpPr>
            <a:spLocks noGrp="1"/>
          </p:cNvSpPr>
          <p:nvPr>
            <p:ph idx="1"/>
          </p:nvPr>
        </p:nvSpPr>
        <p:spPr/>
        <p:txBody>
          <a:bodyPr/>
          <a:lstStyle/>
          <a:p>
            <a:pPr>
              <a:buNone/>
            </a:pPr>
            <a:r>
              <a:rPr lang="en-IN" dirty="0" smtClean="0"/>
              <a:t>   </a:t>
            </a:r>
          </a:p>
          <a:p>
            <a:pPr>
              <a:buNone/>
            </a:pPr>
            <a:endParaRPr lang="en-IN" dirty="0" smtClean="0"/>
          </a:p>
          <a:p>
            <a:pPr>
              <a:buNone/>
            </a:pPr>
            <a:r>
              <a:rPr lang="en-IN" dirty="0" smtClean="0"/>
              <a:t> </a:t>
            </a:r>
            <a:r>
              <a:rPr lang="en-IN" b="1" dirty="0" smtClean="0"/>
              <a:t>A PROSPECTIVE ANALYSIS OF INCIDENCE AND SEVERITY OF QUADRICEPS INHIBITION IN A CONSECUTIVE SAMPLE OF 100 PATIENTS WITH COMPLETE ACUTE ACL RUPTURE</a:t>
            </a:r>
            <a:endParaRPr lang="en-IN"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609600" y="304800"/>
          <a:ext cx="8229600" cy="5394960"/>
        </p:xfrm>
        <a:graphic>
          <a:graphicData uri="http://schemas.openxmlformats.org/drawingml/2006/table">
            <a:tbl>
              <a:tblPr firstRow="1" bandRow="1">
                <a:tableStyleId>{5C22544A-7EE6-4342-B048-85BDC9FD1C3A}</a:tableStyleId>
              </a:tblPr>
              <a:tblGrid>
                <a:gridCol w="1219200"/>
                <a:gridCol w="1371600"/>
                <a:gridCol w="1676400"/>
                <a:gridCol w="2133600"/>
                <a:gridCol w="1828800"/>
              </a:tblGrid>
              <a:tr h="370840">
                <a:tc>
                  <a:txBody>
                    <a:bodyPr/>
                    <a:lstStyle/>
                    <a:p>
                      <a:r>
                        <a:rPr lang="en-US" dirty="0" smtClean="0"/>
                        <a:t>JOURNAL &amp;</a:t>
                      </a:r>
                    </a:p>
                    <a:p>
                      <a:r>
                        <a:rPr lang="en-US" dirty="0" smtClean="0"/>
                        <a:t>NAME</a:t>
                      </a:r>
                      <a:r>
                        <a:rPr lang="en-US" baseline="0" dirty="0" smtClean="0"/>
                        <a:t> OF AUTHORS</a:t>
                      </a:r>
                      <a:endParaRPr lang="en-IN" dirty="0"/>
                    </a:p>
                  </a:txBody>
                  <a:tcPr/>
                </a:tc>
                <a:tc>
                  <a:txBody>
                    <a:bodyPr/>
                    <a:lstStyle/>
                    <a:p>
                      <a:r>
                        <a:rPr lang="en-US" dirty="0" smtClean="0"/>
                        <a:t>STUDY</a:t>
                      </a:r>
                      <a:r>
                        <a:rPr lang="en-US" baseline="0" dirty="0" smtClean="0"/>
                        <a:t> DESIGN &amp; LEVEL OF INCIDENCE</a:t>
                      </a:r>
                      <a:endParaRPr lang="en-IN" dirty="0"/>
                    </a:p>
                  </a:txBody>
                  <a:tcPr/>
                </a:tc>
                <a:tc>
                  <a:txBody>
                    <a:bodyPr/>
                    <a:lstStyle/>
                    <a:p>
                      <a:r>
                        <a:rPr lang="en-US" dirty="0" smtClean="0"/>
                        <a:t>AIMS</a:t>
                      </a:r>
                      <a:endParaRPr lang="en-IN" dirty="0"/>
                    </a:p>
                  </a:txBody>
                  <a:tcPr/>
                </a:tc>
                <a:tc>
                  <a:txBody>
                    <a:bodyPr/>
                    <a:lstStyle/>
                    <a:p>
                      <a:r>
                        <a:rPr lang="en-US" dirty="0" smtClean="0"/>
                        <a:t>METHODOLOGY</a:t>
                      </a:r>
                      <a:endParaRPr lang="en-IN" dirty="0"/>
                    </a:p>
                  </a:txBody>
                  <a:tcPr/>
                </a:tc>
                <a:tc>
                  <a:txBody>
                    <a:bodyPr/>
                    <a:lstStyle/>
                    <a:p>
                      <a:r>
                        <a:rPr lang="en-US" dirty="0" smtClean="0"/>
                        <a:t>CONCLUSION</a:t>
                      </a:r>
                      <a:endParaRPr lang="en-IN" dirty="0"/>
                    </a:p>
                  </a:txBody>
                  <a:tcPr/>
                </a:tc>
              </a:tr>
              <a:tr h="370840">
                <a:tc>
                  <a:txBody>
                    <a:bodyPr/>
                    <a:lstStyle/>
                    <a:p>
                      <a:r>
                        <a:rPr lang="en-US" dirty="0" smtClean="0"/>
                        <a:t>Journal of orthopedic Research</a:t>
                      </a:r>
                    </a:p>
                    <a:p>
                      <a:endParaRPr lang="en-US" dirty="0" smtClean="0"/>
                    </a:p>
                    <a:p>
                      <a:r>
                        <a:rPr lang="en-US" dirty="0" err="1" smtClean="0"/>
                        <a:t>Terese</a:t>
                      </a:r>
                      <a:r>
                        <a:rPr lang="en-US" dirty="0" smtClean="0"/>
                        <a:t> L.,</a:t>
                      </a:r>
                    </a:p>
                    <a:p>
                      <a:r>
                        <a:rPr lang="en-US" dirty="0" smtClean="0"/>
                        <a:t>Scott Stackhouse,</a:t>
                      </a:r>
                    </a:p>
                    <a:p>
                      <a:r>
                        <a:rPr lang="en-US" dirty="0" smtClean="0"/>
                        <a:t>Michael J.,</a:t>
                      </a:r>
                    </a:p>
                    <a:p>
                      <a:r>
                        <a:rPr lang="en-US" dirty="0" smtClean="0"/>
                        <a:t>Lynn Snyder.</a:t>
                      </a:r>
                    </a:p>
                    <a:p>
                      <a:endParaRPr lang="en-IN" dirty="0"/>
                    </a:p>
                  </a:txBody>
                  <a:tcPr/>
                </a:tc>
                <a:tc>
                  <a:txBody>
                    <a:bodyPr/>
                    <a:lstStyle/>
                    <a:p>
                      <a:r>
                        <a:rPr lang="en-US" dirty="0" smtClean="0"/>
                        <a:t>Prospective study</a:t>
                      </a:r>
                      <a:r>
                        <a:rPr lang="en-US" baseline="0" dirty="0" smtClean="0"/>
                        <a:t> design</a:t>
                      </a:r>
                    </a:p>
                    <a:p>
                      <a:r>
                        <a:rPr lang="en-US" baseline="0" dirty="0" smtClean="0"/>
                        <a:t>Level of evidence – 2</a:t>
                      </a:r>
                      <a:endParaRPr lang="en-IN" dirty="0"/>
                    </a:p>
                  </a:txBody>
                  <a:tcPr/>
                </a:tc>
                <a:tc>
                  <a:txBody>
                    <a:bodyPr/>
                    <a:lstStyle/>
                    <a:p>
                      <a:r>
                        <a:rPr lang="en-US" dirty="0" smtClean="0"/>
                        <a:t>The purpose of the study</a:t>
                      </a:r>
                      <a:r>
                        <a:rPr lang="en-US" baseline="0" dirty="0" smtClean="0"/>
                        <a:t> was to systematically examine the incidence and severity of </a:t>
                      </a:r>
                      <a:r>
                        <a:rPr lang="en-US" baseline="0" dirty="0" err="1" smtClean="0"/>
                        <a:t>Q’ceps</a:t>
                      </a:r>
                      <a:r>
                        <a:rPr lang="en-US" baseline="0" dirty="0" smtClean="0"/>
                        <a:t> voluntary activation failure in both L.E. after ACL injury.</a:t>
                      </a:r>
                      <a:endParaRPr lang="en-IN" dirty="0"/>
                    </a:p>
                  </a:txBody>
                  <a:tcPr/>
                </a:tc>
                <a:tc>
                  <a:txBody>
                    <a:bodyPr/>
                    <a:lstStyle/>
                    <a:p>
                      <a:r>
                        <a:rPr lang="en-US" dirty="0" smtClean="0"/>
                        <a:t>100 consecutive patients</a:t>
                      </a:r>
                      <a:r>
                        <a:rPr lang="en-US" baseline="0" dirty="0" smtClean="0"/>
                        <a:t> with acute ACL rupture were tested when ROM was restored and effusion resolved, an average of 6 wks after injury.</a:t>
                      </a:r>
                    </a:p>
                    <a:p>
                      <a:r>
                        <a:rPr lang="en-US" baseline="0" dirty="0" smtClean="0"/>
                        <a:t>A burst superimposition technique was used to assess </a:t>
                      </a:r>
                      <a:r>
                        <a:rPr lang="en-US" baseline="0" dirty="0" err="1" smtClean="0"/>
                        <a:t>Q’ceps</a:t>
                      </a:r>
                      <a:r>
                        <a:rPr lang="en-US" baseline="0" dirty="0" smtClean="0"/>
                        <a:t> muscle activation and strength in all patients.</a:t>
                      </a:r>
                      <a:endParaRPr lang="en-IN" dirty="0"/>
                    </a:p>
                  </a:txBody>
                  <a:tcPr/>
                </a:tc>
                <a:tc>
                  <a:txBody>
                    <a:bodyPr/>
                    <a:lstStyle/>
                    <a:p>
                      <a:r>
                        <a:rPr lang="en-US" dirty="0" smtClean="0"/>
                        <a:t>The inhibition</a:t>
                      </a:r>
                      <a:r>
                        <a:rPr lang="en-US" baseline="0" dirty="0" smtClean="0"/>
                        <a:t> </a:t>
                      </a:r>
                      <a:r>
                        <a:rPr lang="en-US" dirty="0" smtClean="0"/>
                        <a:t>of voluntary </a:t>
                      </a:r>
                      <a:r>
                        <a:rPr lang="en-US" dirty="0" err="1" smtClean="0"/>
                        <a:t>Q’ceps</a:t>
                      </a:r>
                      <a:r>
                        <a:rPr lang="en-US" dirty="0" smtClean="0"/>
                        <a:t> activation on involved side was 3 times that of uninjured acute young subjects but magnitude was not</a:t>
                      </a:r>
                      <a:r>
                        <a:rPr lang="en-US" baseline="0" dirty="0" smtClean="0"/>
                        <a:t> large. The incidence of </a:t>
                      </a:r>
                      <a:r>
                        <a:rPr lang="en-US" baseline="0" dirty="0" err="1" smtClean="0"/>
                        <a:t>Q’ceps</a:t>
                      </a:r>
                      <a:r>
                        <a:rPr lang="en-US" baseline="0" dirty="0" smtClean="0"/>
                        <a:t> inhibition on the uninjured side was similar to the injured side.</a:t>
                      </a:r>
                      <a:endParaRPr lang="en-IN"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a:t>
            </a:r>
            <a:endParaRPr lang="en-IN"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err="1" smtClean="0"/>
              <a:t>cruciate</a:t>
            </a:r>
            <a:r>
              <a:rPr lang="en-US" dirty="0" smtClean="0"/>
              <a:t> ligaments cross each other and are the primary rotary stabilizers of the knee.</a:t>
            </a:r>
          </a:p>
          <a:p>
            <a:r>
              <a:rPr lang="en-US" dirty="0" smtClean="0"/>
              <a:t>These strong ligaments are named according to their attachment to the tibia and are </a:t>
            </a:r>
            <a:r>
              <a:rPr lang="en-US" dirty="0" err="1" smtClean="0"/>
              <a:t>intracapsular</a:t>
            </a:r>
            <a:r>
              <a:rPr lang="en-US" dirty="0" smtClean="0"/>
              <a:t> but </a:t>
            </a:r>
            <a:r>
              <a:rPr lang="en-US" dirty="0" err="1" smtClean="0"/>
              <a:t>extrasynovial</a:t>
            </a:r>
            <a:r>
              <a:rPr lang="en-US" dirty="0" smtClean="0"/>
              <a:t>.</a:t>
            </a:r>
          </a:p>
          <a:p>
            <a:r>
              <a:rPr lang="en-US" dirty="0" smtClean="0"/>
              <a:t>Each ligament has an </a:t>
            </a:r>
            <a:r>
              <a:rPr lang="en-US" dirty="0" err="1" smtClean="0"/>
              <a:t>anteromedial</a:t>
            </a:r>
            <a:r>
              <a:rPr lang="en-US" dirty="0" smtClean="0"/>
              <a:t> and a </a:t>
            </a:r>
            <a:r>
              <a:rPr lang="en-US" dirty="0" err="1" smtClean="0"/>
              <a:t>posterolateral</a:t>
            </a:r>
            <a:r>
              <a:rPr lang="en-US" dirty="0" smtClean="0"/>
              <a:t> portion.</a:t>
            </a:r>
          </a:p>
          <a:p>
            <a:r>
              <a:rPr lang="en-US" dirty="0" smtClean="0"/>
              <a:t>The ACL has in addition an intermediate portion.</a:t>
            </a:r>
            <a:endParaRPr lang="en-IN" dirty="0" smtClean="0"/>
          </a:p>
          <a:p>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a:t>
            </a:r>
            <a:endParaRPr lang="en-IN" dirty="0"/>
          </a:p>
        </p:txBody>
      </p:sp>
      <p:sp>
        <p:nvSpPr>
          <p:cNvPr id="3" name="Content Placeholder 2"/>
          <p:cNvSpPr>
            <a:spLocks noGrp="1"/>
          </p:cNvSpPr>
          <p:nvPr>
            <p:ph idx="1"/>
          </p:nvPr>
        </p:nvSpPr>
        <p:spPr/>
        <p:txBody>
          <a:bodyPr/>
          <a:lstStyle/>
          <a:p>
            <a:pPr>
              <a:buNone/>
            </a:pPr>
            <a:r>
              <a:rPr lang="en-US" dirty="0" smtClean="0"/>
              <a:t>1. ACL main function is to prevent ________ translation of tibia on femur.</a:t>
            </a:r>
          </a:p>
          <a:p>
            <a:pPr>
              <a:buNone/>
            </a:pPr>
            <a:r>
              <a:rPr lang="en-US" dirty="0" smtClean="0"/>
              <a:t>a. posterior</a:t>
            </a:r>
          </a:p>
          <a:p>
            <a:pPr>
              <a:buNone/>
            </a:pPr>
            <a:r>
              <a:rPr lang="en-US" dirty="0" smtClean="0"/>
              <a:t>b. anterior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pPr>
              <a:buNone/>
            </a:pPr>
            <a:r>
              <a:rPr lang="en-US" dirty="0" smtClean="0"/>
              <a:t>2. In </a:t>
            </a:r>
            <a:r>
              <a:rPr lang="en-US" dirty="0" err="1" smtClean="0"/>
              <a:t>Lachman’s</a:t>
            </a:r>
            <a:r>
              <a:rPr lang="en-US" dirty="0" smtClean="0"/>
              <a:t> test, patient knee is flexed to how many degrees?</a:t>
            </a:r>
          </a:p>
          <a:p>
            <a:pPr marL="514350" indent="-514350">
              <a:buAutoNum type="alphaLcPeriod"/>
            </a:pPr>
            <a:r>
              <a:rPr lang="en-US" dirty="0" smtClean="0"/>
              <a:t>30</a:t>
            </a:r>
            <a:r>
              <a:rPr lang="en-US" baseline="30000" dirty="0" smtClean="0"/>
              <a:t>0</a:t>
            </a:r>
          </a:p>
          <a:p>
            <a:pPr marL="514350" indent="-514350">
              <a:buAutoNum type="alphaLcPeriod"/>
            </a:pPr>
            <a:r>
              <a:rPr lang="en-US" dirty="0" smtClean="0"/>
              <a:t>45</a:t>
            </a:r>
            <a:r>
              <a:rPr lang="en-US" baseline="30000" dirty="0" smtClean="0"/>
              <a:t>0</a:t>
            </a:r>
          </a:p>
          <a:p>
            <a:pPr marL="514350" indent="-514350">
              <a:buAutoNum type="alphaLcPeriod"/>
            </a:pPr>
            <a:r>
              <a:rPr lang="en-US" dirty="0" smtClean="0"/>
              <a:t>50</a:t>
            </a:r>
            <a:r>
              <a:rPr lang="en-US" baseline="30000" dirty="0" smtClean="0"/>
              <a:t>0</a:t>
            </a:r>
          </a:p>
          <a:p>
            <a:pPr marL="514350" indent="-514350">
              <a:buAutoNum type="alphaLcPeriod"/>
            </a:pPr>
            <a:r>
              <a:rPr lang="en-US" dirty="0" smtClean="0"/>
              <a:t>None of the above</a:t>
            </a:r>
            <a:endParaRPr lang="en-IN" dirty="0" smtClean="0"/>
          </a:p>
          <a:p>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pPr>
              <a:buNone/>
            </a:pPr>
            <a:r>
              <a:rPr lang="en-US" dirty="0" smtClean="0"/>
              <a:t>3. ________ is major presenting factor in complex ligament disruptions.</a:t>
            </a:r>
          </a:p>
          <a:p>
            <a:pPr marL="514350" indent="-514350">
              <a:buAutoNum type="alphaLcPeriod"/>
            </a:pPr>
            <a:r>
              <a:rPr lang="en-US" dirty="0" smtClean="0"/>
              <a:t>Pain</a:t>
            </a:r>
          </a:p>
          <a:p>
            <a:pPr marL="514350" indent="-514350">
              <a:buAutoNum type="alphaLcPeriod"/>
            </a:pPr>
            <a:r>
              <a:rPr lang="en-US" dirty="0" smtClean="0"/>
              <a:t>Instability</a:t>
            </a:r>
          </a:p>
          <a:p>
            <a:pPr marL="514350" indent="-514350">
              <a:buAutoNum type="alphaLcPeriod"/>
            </a:pPr>
            <a:r>
              <a:rPr lang="en-US" dirty="0" smtClean="0"/>
              <a:t>swelling</a:t>
            </a:r>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pPr>
              <a:buNone/>
            </a:pPr>
            <a:r>
              <a:rPr lang="en-US" dirty="0" smtClean="0"/>
              <a:t>4. In anterior drawer test, the examiner ____________</a:t>
            </a:r>
          </a:p>
          <a:p>
            <a:pPr>
              <a:buNone/>
            </a:pPr>
            <a:r>
              <a:rPr lang="en-US" dirty="0" smtClean="0"/>
              <a:t>a. Push the tibia </a:t>
            </a:r>
            <a:r>
              <a:rPr lang="en-US" dirty="0" err="1" smtClean="0"/>
              <a:t>posteriorly</a:t>
            </a:r>
            <a:endParaRPr lang="en-US" dirty="0" smtClean="0"/>
          </a:p>
          <a:p>
            <a:pPr>
              <a:buNone/>
            </a:pPr>
            <a:r>
              <a:rPr lang="en-US" dirty="0" smtClean="0"/>
              <a:t>b. Pulls the tibia </a:t>
            </a:r>
            <a:r>
              <a:rPr lang="en-US" dirty="0" err="1" smtClean="0"/>
              <a:t>anteriorly</a:t>
            </a:r>
            <a:endParaRPr lang="en-US"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 (</a:t>
            </a:r>
            <a:r>
              <a:rPr lang="en-US" dirty="0" err="1" smtClean="0"/>
              <a:t>contd</a:t>
            </a:r>
            <a:r>
              <a:rPr lang="en-US" dirty="0" smtClean="0"/>
              <a:t>…)</a:t>
            </a:r>
            <a:endParaRPr lang="en-IN" dirty="0"/>
          </a:p>
        </p:txBody>
      </p:sp>
      <p:sp>
        <p:nvSpPr>
          <p:cNvPr id="3" name="Content Placeholder 2"/>
          <p:cNvSpPr>
            <a:spLocks noGrp="1"/>
          </p:cNvSpPr>
          <p:nvPr>
            <p:ph idx="1"/>
          </p:nvPr>
        </p:nvSpPr>
        <p:spPr/>
        <p:txBody>
          <a:bodyPr>
            <a:normAutofit lnSpcReduction="10000"/>
          </a:bodyPr>
          <a:lstStyle/>
          <a:p>
            <a:pPr>
              <a:buNone/>
            </a:pPr>
            <a:r>
              <a:rPr lang="en-US" dirty="0" smtClean="0"/>
              <a:t>5. Hyperextension leads to ______ injuries often associated with meniscus tears</a:t>
            </a:r>
          </a:p>
          <a:p>
            <a:pPr marL="514350" indent="-514350">
              <a:buAutoNum type="alphaLcPeriod"/>
            </a:pPr>
            <a:r>
              <a:rPr lang="en-US" dirty="0" smtClean="0"/>
              <a:t>PCL</a:t>
            </a:r>
          </a:p>
          <a:p>
            <a:pPr marL="514350" indent="-514350">
              <a:buAutoNum type="alphaLcPeriod"/>
            </a:pPr>
            <a:r>
              <a:rPr lang="en-US" dirty="0" smtClean="0"/>
              <a:t>LCL</a:t>
            </a:r>
          </a:p>
          <a:p>
            <a:pPr marL="514350" indent="-514350">
              <a:buAutoNum type="alphaLcPeriod"/>
            </a:pPr>
            <a:r>
              <a:rPr lang="en-US" dirty="0" smtClean="0"/>
              <a:t>ACL</a:t>
            </a:r>
          </a:p>
          <a:p>
            <a:pPr marL="514350" indent="-514350">
              <a:buAutoNum type="alphaLcPeriod"/>
            </a:pPr>
            <a:r>
              <a:rPr lang="en-US" dirty="0" smtClean="0"/>
              <a:t>Both a and b</a:t>
            </a:r>
          </a:p>
          <a:p>
            <a:pPr marL="514350" indent="-514350">
              <a:buAutoNum type="alphaLcPeriod"/>
            </a:pPr>
            <a:endParaRPr lang="en-US" dirty="0" smtClean="0"/>
          </a:p>
          <a:p>
            <a:pPr>
              <a:buNone/>
            </a:pPr>
            <a:r>
              <a:rPr lang="en-US" dirty="0" smtClean="0"/>
              <a:t> </a:t>
            </a:r>
            <a:endParaRPr lang="en-IN" dirty="0" smtClean="0"/>
          </a:p>
          <a:p>
            <a:pPr>
              <a:buNone/>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a:t>
            </a:r>
            <a:r>
              <a:rPr lang="en-US" dirty="0" err="1" smtClean="0"/>
              <a:t>contd</a:t>
            </a:r>
            <a:r>
              <a:rPr lang="en-US" dirty="0" smtClean="0"/>
              <a:t>…) </a:t>
            </a:r>
            <a:endParaRPr lang="en-IN" dirty="0"/>
          </a:p>
        </p:txBody>
      </p:sp>
      <p:sp>
        <p:nvSpPr>
          <p:cNvPr id="3" name="Content Placeholder 2"/>
          <p:cNvSpPr>
            <a:spLocks noGrp="1"/>
          </p:cNvSpPr>
          <p:nvPr>
            <p:ph idx="1"/>
          </p:nvPr>
        </p:nvSpPr>
        <p:spPr/>
        <p:txBody>
          <a:bodyPr/>
          <a:lstStyle/>
          <a:p>
            <a:r>
              <a:rPr lang="en-US" dirty="0" smtClean="0"/>
              <a:t>ACL extends superiorly, </a:t>
            </a:r>
            <a:r>
              <a:rPr lang="en-US" dirty="0" err="1" smtClean="0"/>
              <a:t>posteriorly</a:t>
            </a:r>
            <a:r>
              <a:rPr lang="en-US" dirty="0" smtClean="0"/>
              <a:t> and laterally, twisting on itself as it extends from tibia to the femur.</a:t>
            </a:r>
          </a:p>
          <a:p>
            <a:r>
              <a:rPr lang="en-US" dirty="0" smtClean="0"/>
              <a:t>Its main function are to prevent anterior translation of tibia on femur. Also to check lateral rotation of tibia in flexion.</a:t>
            </a:r>
          </a:p>
          <a:p>
            <a:r>
              <a:rPr lang="en-US" dirty="0" smtClean="0"/>
              <a:t>To lesser extent it helps to check extension and hyperextension at the knee.</a:t>
            </a:r>
          </a:p>
          <a:p>
            <a:endParaRPr lang="en-US" dirty="0" smtClean="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t>It also helps to control the normal gliding and rolling movement of the knee.</a:t>
            </a:r>
            <a:endParaRPr lang="en-IN" dirty="0"/>
          </a:p>
        </p:txBody>
      </p:sp>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2050" name="Picture 2" descr="http://kneeandshoulderclinic.com.au/wp-content/uploads/AnteriorCruciateLigamentTear-pic1.png"/>
          <p:cNvPicPr>
            <a:picLocks noChangeAspect="1" noChangeArrowheads="1"/>
          </p:cNvPicPr>
          <p:nvPr/>
        </p:nvPicPr>
        <p:blipFill>
          <a:blip r:embed="rId2" cstate="print"/>
          <a:srcRect/>
          <a:stretch>
            <a:fillRect/>
          </a:stretch>
        </p:blipFill>
        <p:spPr bwMode="auto">
          <a:xfrm>
            <a:off x="3733800" y="3048000"/>
            <a:ext cx="3333750" cy="2667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Biomechanics </a:t>
            </a:r>
            <a:endParaRPr lang="en-IN" dirty="0"/>
          </a:p>
        </p:txBody>
      </p:sp>
      <p:sp>
        <p:nvSpPr>
          <p:cNvPr id="3" name="Content Placeholder 2"/>
          <p:cNvSpPr>
            <a:spLocks noGrp="1"/>
          </p:cNvSpPr>
          <p:nvPr>
            <p:ph idx="1"/>
          </p:nvPr>
        </p:nvSpPr>
        <p:spPr/>
        <p:txBody>
          <a:bodyPr/>
          <a:lstStyle/>
          <a:p>
            <a:r>
              <a:rPr lang="en-US" dirty="0" smtClean="0"/>
              <a:t>At 0</a:t>
            </a:r>
            <a:r>
              <a:rPr lang="en-US" baseline="30000" dirty="0" smtClean="0"/>
              <a:t>0</a:t>
            </a:r>
            <a:r>
              <a:rPr lang="en-US" dirty="0" smtClean="0"/>
              <a:t> of knee flexion the AMB is at its shortest length (lax) while the PLB is at it longest length (taut).</a:t>
            </a:r>
          </a:p>
          <a:p>
            <a:r>
              <a:rPr lang="en-US" dirty="0" smtClean="0"/>
              <a:t>So at 0</a:t>
            </a:r>
            <a:r>
              <a:rPr lang="en-US" baseline="30000" dirty="0" smtClean="0"/>
              <a:t>0</a:t>
            </a:r>
            <a:r>
              <a:rPr lang="en-US" dirty="0" smtClean="0"/>
              <a:t> the lax AMB would be able to offer least restraint and the taut PLB would be able to offer the most restraint.</a:t>
            </a:r>
          </a:p>
          <a:p>
            <a:r>
              <a:rPr lang="en-US" dirty="0" smtClean="0"/>
              <a:t>At 30</a:t>
            </a:r>
            <a:r>
              <a:rPr lang="en-US" baseline="30000" dirty="0" smtClean="0"/>
              <a:t>0</a:t>
            </a:r>
            <a:r>
              <a:rPr lang="en-US" dirty="0" smtClean="0"/>
              <a:t> of knee flexion the AMB has lengthened so that it is longer than PLB.</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Biomechanics (</a:t>
            </a:r>
            <a:r>
              <a:rPr lang="en-US" dirty="0" err="1" smtClean="0"/>
              <a:t>contd</a:t>
            </a:r>
            <a:r>
              <a:rPr lang="en-US" dirty="0" smtClean="0"/>
              <a:t>…) </a:t>
            </a:r>
            <a:endParaRPr lang="en-IN" dirty="0"/>
          </a:p>
        </p:txBody>
      </p:sp>
      <p:sp>
        <p:nvSpPr>
          <p:cNvPr id="3" name="Content Placeholder 2"/>
          <p:cNvSpPr>
            <a:spLocks noGrp="1"/>
          </p:cNvSpPr>
          <p:nvPr>
            <p:ph idx="1"/>
          </p:nvPr>
        </p:nvSpPr>
        <p:spPr/>
        <p:txBody>
          <a:bodyPr/>
          <a:lstStyle/>
          <a:p>
            <a:r>
              <a:rPr lang="en-US" dirty="0" smtClean="0"/>
              <a:t>Under </a:t>
            </a:r>
            <a:r>
              <a:rPr lang="en-US" dirty="0" err="1" smtClean="0"/>
              <a:t>valgus</a:t>
            </a:r>
            <a:r>
              <a:rPr lang="en-US" dirty="0" smtClean="0"/>
              <a:t> loading the length of both bands of the ACL increases as knee flexion increases.</a:t>
            </a:r>
          </a:p>
          <a:p>
            <a:r>
              <a:rPr lang="en-US" dirty="0" smtClean="0"/>
              <a:t>Anterior loading alone or combined with </a:t>
            </a:r>
            <a:r>
              <a:rPr lang="en-US" dirty="0" err="1" smtClean="0"/>
              <a:t>valgus</a:t>
            </a:r>
            <a:r>
              <a:rPr lang="en-US" dirty="0" smtClean="0"/>
              <a:t> loading causes  an increase in length of all portions of the ACL with increase in knee flexion.</a:t>
            </a:r>
          </a:p>
          <a:p>
            <a:r>
              <a:rPr lang="en-US" dirty="0" smtClean="0"/>
              <a:t>In flexion, AMB is taut, (maximally tensed at 70</a:t>
            </a:r>
            <a:r>
              <a:rPr lang="en-US" baseline="30000" dirty="0" smtClean="0"/>
              <a:t>0</a:t>
            </a:r>
            <a:r>
              <a:rPr lang="en-US" dirty="0" smtClean="0"/>
              <a:t> of flexion) and PLB is lax.</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Biomechanics (</a:t>
            </a:r>
            <a:r>
              <a:rPr lang="en-US" dirty="0" err="1" smtClean="0"/>
              <a:t>contd</a:t>
            </a:r>
            <a:r>
              <a:rPr lang="en-US" dirty="0" smtClean="0"/>
              <a:t>…) </a:t>
            </a:r>
            <a:endParaRPr lang="en-IN" dirty="0"/>
          </a:p>
        </p:txBody>
      </p:sp>
      <p:sp>
        <p:nvSpPr>
          <p:cNvPr id="3" name="Content Placeholder 2"/>
          <p:cNvSpPr>
            <a:spLocks noGrp="1"/>
          </p:cNvSpPr>
          <p:nvPr>
            <p:ph idx="1"/>
          </p:nvPr>
        </p:nvSpPr>
        <p:spPr/>
        <p:txBody>
          <a:bodyPr/>
          <a:lstStyle/>
          <a:p>
            <a:r>
              <a:rPr lang="en-US" dirty="0" smtClean="0"/>
              <a:t>Forces producing anterior translation of the tibia will result in maximal excursion of the tibia at about 30</a:t>
            </a:r>
            <a:r>
              <a:rPr lang="en-US" baseline="30000" dirty="0" smtClean="0"/>
              <a:t>0</a:t>
            </a:r>
            <a:r>
              <a:rPr lang="en-US" dirty="0" smtClean="0"/>
              <a:t> of flexion when neither of the ACL bands are particularly tensed.</a:t>
            </a:r>
          </a:p>
          <a:p>
            <a:endParaRPr lang="en-US" dirty="0" smtClean="0"/>
          </a:p>
          <a:p>
            <a:r>
              <a:rPr lang="en-US" dirty="0" smtClean="0"/>
              <a:t>Passive extension of the knee generated forces in the ACL only during the last 10</a:t>
            </a:r>
            <a:r>
              <a:rPr lang="en-US" baseline="30000" dirty="0" smtClean="0"/>
              <a:t>0</a:t>
            </a:r>
            <a:r>
              <a:rPr lang="en-US" dirty="0" smtClean="0"/>
              <a:t> of extension.</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TotalTime>
  <Words>1806</Words>
  <Application>Microsoft Office PowerPoint</Application>
  <PresentationFormat>On-screen Show (4:3)</PresentationFormat>
  <Paragraphs>205</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Soft tissue injury: Anterior Cruciate Ligament (ACL)</vt:lpstr>
      <vt:lpstr>Objectives </vt:lpstr>
      <vt:lpstr>Introduction </vt:lpstr>
      <vt:lpstr>Anatomy </vt:lpstr>
      <vt:lpstr>Anatomy (contd…) </vt:lpstr>
      <vt:lpstr>Anatomy  (contd…)</vt:lpstr>
      <vt:lpstr>Biomechanics </vt:lpstr>
      <vt:lpstr>Biomechanics (contd…) </vt:lpstr>
      <vt:lpstr>Biomechanics (contd…) </vt:lpstr>
      <vt:lpstr>Biomechanics (contd…) </vt:lpstr>
      <vt:lpstr>Biomechanics (contd…) </vt:lpstr>
      <vt:lpstr>Mechanism of Injury</vt:lpstr>
      <vt:lpstr>Mechanism of Injury (contd…)</vt:lpstr>
      <vt:lpstr>Slide 14</vt:lpstr>
      <vt:lpstr>Mechanism of Injury (contd…)</vt:lpstr>
      <vt:lpstr>Clinical features </vt:lpstr>
      <vt:lpstr>Clinical features (contd…)</vt:lpstr>
      <vt:lpstr>Clinical features (contd…)</vt:lpstr>
      <vt:lpstr>Principles of Physiotherapy Assessment </vt:lpstr>
      <vt:lpstr>History </vt:lpstr>
      <vt:lpstr>History (contd…)</vt:lpstr>
      <vt:lpstr>On examination </vt:lpstr>
      <vt:lpstr>On examination  (contd…) </vt:lpstr>
      <vt:lpstr>On examination (contd…)</vt:lpstr>
      <vt:lpstr>Active ROM </vt:lpstr>
      <vt:lpstr>Active ROM (contd…)</vt:lpstr>
      <vt:lpstr>Passive ROM </vt:lpstr>
      <vt:lpstr>Passive ROM (contd…)</vt:lpstr>
      <vt:lpstr>Resisted Isometrics</vt:lpstr>
      <vt:lpstr>Special tests for ACL injury</vt:lpstr>
      <vt:lpstr>Tests for ACL</vt:lpstr>
      <vt:lpstr>Tests for ACL (contd…)</vt:lpstr>
      <vt:lpstr>Tests for ACL (contd…)</vt:lpstr>
      <vt:lpstr>Tests for ACL (contd…)</vt:lpstr>
      <vt:lpstr>Functional assessment</vt:lpstr>
      <vt:lpstr>Functional assessment (contd…)</vt:lpstr>
      <vt:lpstr>Functional assessment (contd…)</vt:lpstr>
      <vt:lpstr>Evidence Based Learning</vt:lpstr>
      <vt:lpstr>Slide 39</vt:lpstr>
      <vt:lpstr>MCQs</vt:lpstr>
      <vt:lpstr>MCQs (contd…)</vt:lpstr>
      <vt:lpstr>MCQs (contd…)</vt:lpstr>
      <vt:lpstr>MCQs (contd…)</vt:lpstr>
      <vt:lpstr>MCQs (contd…)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 tissue injury ACL</dc:title>
  <dc:creator>admin</dc:creator>
  <cp:lastModifiedBy>Windows User</cp:lastModifiedBy>
  <cp:revision>162</cp:revision>
  <dcterms:created xsi:type="dcterms:W3CDTF">2006-08-16T00:00:00Z</dcterms:created>
  <dcterms:modified xsi:type="dcterms:W3CDTF">2020-08-18T00:50:05Z</dcterms:modified>
</cp:coreProperties>
</file>