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8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1B7413-1FD8-4156-A05C-22157941E4FB}" type="doc">
      <dgm:prSet loTypeId="urn:microsoft.com/office/officeart/2005/8/layout/process2" loCatId="process" qsTypeId="urn:microsoft.com/office/officeart/2005/8/quickstyle/3d2" qsCatId="3D" csTypeId="urn:microsoft.com/office/officeart/2005/8/colors/colorful4" csCatId="colorful" phldr="1"/>
      <dgm:spPr/>
    </dgm:pt>
    <dgm:pt modelId="{7AE1A435-B165-4462-A854-7F2E3EAEB773}">
      <dgm:prSet phldrT="[Text]"/>
      <dgm:spPr/>
      <dgm:t>
        <a:bodyPr/>
        <a:lstStyle/>
        <a:p>
          <a:r>
            <a:rPr lang="en-US" dirty="0" smtClean="0"/>
            <a:t>2 Acetyl CoA</a:t>
          </a:r>
          <a:endParaRPr lang="en-IN" dirty="0"/>
        </a:p>
      </dgm:t>
    </dgm:pt>
    <dgm:pt modelId="{2D7BFBE4-B2A3-4066-915F-A0D8F6C4D820}" type="parTrans" cxnId="{744E45A6-F9BF-434C-A30E-C5473469BBCB}">
      <dgm:prSet/>
      <dgm:spPr/>
      <dgm:t>
        <a:bodyPr/>
        <a:lstStyle/>
        <a:p>
          <a:endParaRPr lang="en-IN"/>
        </a:p>
      </dgm:t>
    </dgm:pt>
    <dgm:pt modelId="{7FAF932A-5771-4EE6-9444-4C2FEA1C49E9}" type="sibTrans" cxnId="{744E45A6-F9BF-434C-A30E-C5473469BBCB}">
      <dgm:prSet/>
      <dgm:spPr/>
      <dgm:t>
        <a:bodyPr/>
        <a:lstStyle/>
        <a:p>
          <a:endParaRPr lang="en-IN"/>
        </a:p>
      </dgm:t>
    </dgm:pt>
    <dgm:pt modelId="{2189E2C2-FEB2-4F95-9B8B-F655931594C5}">
      <dgm:prSet phldrT="[Text]"/>
      <dgm:spPr/>
      <dgm:t>
        <a:bodyPr/>
        <a:lstStyle/>
        <a:p>
          <a:r>
            <a:rPr lang="en-US" dirty="0" smtClean="0"/>
            <a:t>Acetoacetyl CoA</a:t>
          </a:r>
          <a:endParaRPr lang="en-IN" dirty="0"/>
        </a:p>
      </dgm:t>
    </dgm:pt>
    <dgm:pt modelId="{935DFD2D-FA41-4DBD-BA14-D72AA5EAEBC5}" type="parTrans" cxnId="{F9DEB94C-AE45-43FA-B4FF-2462412D0EAB}">
      <dgm:prSet/>
      <dgm:spPr/>
      <dgm:t>
        <a:bodyPr/>
        <a:lstStyle/>
        <a:p>
          <a:endParaRPr lang="en-IN"/>
        </a:p>
      </dgm:t>
    </dgm:pt>
    <dgm:pt modelId="{A267E5F9-5D4B-4CE4-A391-B59DAEBA66AD}" type="sibTrans" cxnId="{F9DEB94C-AE45-43FA-B4FF-2462412D0EAB}">
      <dgm:prSet/>
      <dgm:spPr/>
      <dgm:t>
        <a:bodyPr/>
        <a:lstStyle/>
        <a:p>
          <a:endParaRPr lang="en-IN"/>
        </a:p>
      </dgm:t>
    </dgm:pt>
    <dgm:pt modelId="{0F3888BA-4BD6-48BF-8D83-0FCB570620F9}">
      <dgm:prSet phldrT="[Text]"/>
      <dgm:spPr/>
      <dgm:t>
        <a:bodyPr/>
        <a:lstStyle/>
        <a:p>
          <a:r>
            <a:rPr lang="en-US" dirty="0" smtClean="0"/>
            <a:t>HMG CoA</a:t>
          </a:r>
          <a:endParaRPr lang="en-IN" dirty="0"/>
        </a:p>
      </dgm:t>
    </dgm:pt>
    <dgm:pt modelId="{6B94C106-55AA-4E7C-ADBC-541E1B798B68}" type="parTrans" cxnId="{1EB24B09-3F85-4A85-887F-F39AF91ED54B}">
      <dgm:prSet/>
      <dgm:spPr/>
      <dgm:t>
        <a:bodyPr/>
        <a:lstStyle/>
        <a:p>
          <a:endParaRPr lang="en-IN"/>
        </a:p>
      </dgm:t>
    </dgm:pt>
    <dgm:pt modelId="{5093F5E9-2C58-4A2F-869D-4580B5023EE0}" type="sibTrans" cxnId="{1EB24B09-3F85-4A85-887F-F39AF91ED54B}">
      <dgm:prSet/>
      <dgm:spPr/>
      <dgm:t>
        <a:bodyPr/>
        <a:lstStyle/>
        <a:p>
          <a:endParaRPr lang="en-IN"/>
        </a:p>
      </dgm:t>
    </dgm:pt>
    <dgm:pt modelId="{8F477690-00E4-451C-BD50-FEE8B02348C6}">
      <dgm:prSet/>
      <dgm:spPr/>
      <dgm:t>
        <a:bodyPr/>
        <a:lstStyle/>
        <a:p>
          <a:r>
            <a:rPr lang="en-US" dirty="0" smtClean="0"/>
            <a:t>Mevalonate</a:t>
          </a:r>
          <a:endParaRPr lang="en-IN" dirty="0"/>
        </a:p>
      </dgm:t>
    </dgm:pt>
    <dgm:pt modelId="{8F267BA4-E190-43F7-A1B5-E054988C9E89}" type="parTrans" cxnId="{F7AF9BFD-0AC1-41B3-823E-2CD7BB156EC9}">
      <dgm:prSet/>
      <dgm:spPr/>
      <dgm:t>
        <a:bodyPr/>
        <a:lstStyle/>
        <a:p>
          <a:endParaRPr lang="en-IN"/>
        </a:p>
      </dgm:t>
    </dgm:pt>
    <dgm:pt modelId="{911D7A87-9864-49FE-9BEA-FF45EB138C03}" type="sibTrans" cxnId="{F7AF9BFD-0AC1-41B3-823E-2CD7BB156EC9}">
      <dgm:prSet/>
      <dgm:spPr/>
      <dgm:t>
        <a:bodyPr/>
        <a:lstStyle/>
        <a:p>
          <a:endParaRPr lang="en-IN"/>
        </a:p>
      </dgm:t>
    </dgm:pt>
    <dgm:pt modelId="{25A7AD1A-5BC5-4F5D-9EA8-657D39767A86}" type="pres">
      <dgm:prSet presAssocID="{F61B7413-1FD8-4156-A05C-22157941E4FB}" presName="linearFlow" presStyleCnt="0">
        <dgm:presLayoutVars>
          <dgm:resizeHandles val="exact"/>
        </dgm:presLayoutVars>
      </dgm:prSet>
      <dgm:spPr/>
    </dgm:pt>
    <dgm:pt modelId="{A6EFA79B-BF8B-472C-983B-5C5F67BA1FF2}" type="pres">
      <dgm:prSet presAssocID="{7AE1A435-B165-4462-A854-7F2E3EAEB77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36B78E4-C83C-434D-9807-924909A21137}" type="pres">
      <dgm:prSet presAssocID="{7FAF932A-5771-4EE6-9444-4C2FEA1C49E9}" presName="sibTrans" presStyleLbl="sibTrans2D1" presStyleIdx="0" presStyleCnt="3"/>
      <dgm:spPr/>
      <dgm:t>
        <a:bodyPr/>
        <a:lstStyle/>
        <a:p>
          <a:endParaRPr lang="en-IN"/>
        </a:p>
      </dgm:t>
    </dgm:pt>
    <dgm:pt modelId="{BA01AF57-80A0-445C-8B60-2A983C450F0B}" type="pres">
      <dgm:prSet presAssocID="{7FAF932A-5771-4EE6-9444-4C2FEA1C49E9}" presName="connectorText" presStyleLbl="sibTrans2D1" presStyleIdx="0" presStyleCnt="3"/>
      <dgm:spPr/>
      <dgm:t>
        <a:bodyPr/>
        <a:lstStyle/>
        <a:p>
          <a:endParaRPr lang="en-IN"/>
        </a:p>
      </dgm:t>
    </dgm:pt>
    <dgm:pt modelId="{2F5F2805-BC83-407A-96E3-1A97D9D23DA5}" type="pres">
      <dgm:prSet presAssocID="{2189E2C2-FEB2-4F95-9B8B-F655931594C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9292B4C-E0EF-4EC8-91DA-C6721CEE8931}" type="pres">
      <dgm:prSet presAssocID="{A267E5F9-5D4B-4CE4-A391-B59DAEBA66AD}" presName="sibTrans" presStyleLbl="sibTrans2D1" presStyleIdx="1" presStyleCnt="3"/>
      <dgm:spPr/>
      <dgm:t>
        <a:bodyPr/>
        <a:lstStyle/>
        <a:p>
          <a:endParaRPr lang="en-IN"/>
        </a:p>
      </dgm:t>
    </dgm:pt>
    <dgm:pt modelId="{A0FCF072-4971-4601-9C4F-7076C99E195D}" type="pres">
      <dgm:prSet presAssocID="{A267E5F9-5D4B-4CE4-A391-B59DAEBA66AD}" presName="connectorText" presStyleLbl="sibTrans2D1" presStyleIdx="1" presStyleCnt="3"/>
      <dgm:spPr/>
      <dgm:t>
        <a:bodyPr/>
        <a:lstStyle/>
        <a:p>
          <a:endParaRPr lang="en-IN"/>
        </a:p>
      </dgm:t>
    </dgm:pt>
    <dgm:pt modelId="{C61E5717-1F81-433B-831F-4F401ACC7DED}" type="pres">
      <dgm:prSet presAssocID="{0F3888BA-4BD6-48BF-8D83-0FCB570620F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2FDC0BE-C803-4622-815B-F48E2203A520}" type="pres">
      <dgm:prSet presAssocID="{5093F5E9-2C58-4A2F-869D-4580B5023EE0}" presName="sibTrans" presStyleLbl="sibTrans2D1" presStyleIdx="2" presStyleCnt="3"/>
      <dgm:spPr/>
      <dgm:t>
        <a:bodyPr/>
        <a:lstStyle/>
        <a:p>
          <a:endParaRPr lang="en-IN"/>
        </a:p>
      </dgm:t>
    </dgm:pt>
    <dgm:pt modelId="{4C0CCD38-1B05-46A5-9C28-28D2FB23BF9B}" type="pres">
      <dgm:prSet presAssocID="{5093F5E9-2C58-4A2F-869D-4580B5023EE0}" presName="connectorText" presStyleLbl="sibTrans2D1" presStyleIdx="2" presStyleCnt="3"/>
      <dgm:spPr/>
      <dgm:t>
        <a:bodyPr/>
        <a:lstStyle/>
        <a:p>
          <a:endParaRPr lang="en-IN"/>
        </a:p>
      </dgm:t>
    </dgm:pt>
    <dgm:pt modelId="{7798DF03-5BF6-41D2-9B2E-D400499D450A}" type="pres">
      <dgm:prSet presAssocID="{8F477690-00E4-451C-BD50-FEE8B02348C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9B385465-E130-4DD1-9E57-A5496FB3FCFA}" type="presOf" srcId="{5093F5E9-2C58-4A2F-869D-4580B5023EE0}" destId="{B2FDC0BE-C803-4622-815B-F48E2203A520}" srcOrd="0" destOrd="0" presId="urn:microsoft.com/office/officeart/2005/8/layout/process2"/>
    <dgm:cxn modelId="{F7AF9BFD-0AC1-41B3-823E-2CD7BB156EC9}" srcId="{F61B7413-1FD8-4156-A05C-22157941E4FB}" destId="{8F477690-00E4-451C-BD50-FEE8B02348C6}" srcOrd="3" destOrd="0" parTransId="{8F267BA4-E190-43F7-A1B5-E054988C9E89}" sibTransId="{911D7A87-9864-49FE-9BEA-FF45EB138C03}"/>
    <dgm:cxn modelId="{8D0B4422-7756-447B-894E-F89961A3CF08}" type="presOf" srcId="{0F3888BA-4BD6-48BF-8D83-0FCB570620F9}" destId="{C61E5717-1F81-433B-831F-4F401ACC7DED}" srcOrd="0" destOrd="0" presId="urn:microsoft.com/office/officeart/2005/8/layout/process2"/>
    <dgm:cxn modelId="{3AEB1B4D-4F80-4697-9758-35F43074FDD5}" type="presOf" srcId="{5093F5E9-2C58-4A2F-869D-4580B5023EE0}" destId="{4C0CCD38-1B05-46A5-9C28-28D2FB23BF9B}" srcOrd="1" destOrd="0" presId="urn:microsoft.com/office/officeart/2005/8/layout/process2"/>
    <dgm:cxn modelId="{67D3EC4E-3B73-4FE2-B451-EAB364B7AA1F}" type="presOf" srcId="{A267E5F9-5D4B-4CE4-A391-B59DAEBA66AD}" destId="{19292B4C-E0EF-4EC8-91DA-C6721CEE8931}" srcOrd="0" destOrd="0" presId="urn:microsoft.com/office/officeart/2005/8/layout/process2"/>
    <dgm:cxn modelId="{1EB24B09-3F85-4A85-887F-F39AF91ED54B}" srcId="{F61B7413-1FD8-4156-A05C-22157941E4FB}" destId="{0F3888BA-4BD6-48BF-8D83-0FCB570620F9}" srcOrd="2" destOrd="0" parTransId="{6B94C106-55AA-4E7C-ADBC-541E1B798B68}" sibTransId="{5093F5E9-2C58-4A2F-869D-4580B5023EE0}"/>
    <dgm:cxn modelId="{B40CBA14-9D8E-495D-A9E1-833A6E7C2BAB}" type="presOf" srcId="{F61B7413-1FD8-4156-A05C-22157941E4FB}" destId="{25A7AD1A-5BC5-4F5D-9EA8-657D39767A86}" srcOrd="0" destOrd="0" presId="urn:microsoft.com/office/officeart/2005/8/layout/process2"/>
    <dgm:cxn modelId="{744E45A6-F9BF-434C-A30E-C5473469BBCB}" srcId="{F61B7413-1FD8-4156-A05C-22157941E4FB}" destId="{7AE1A435-B165-4462-A854-7F2E3EAEB773}" srcOrd="0" destOrd="0" parTransId="{2D7BFBE4-B2A3-4066-915F-A0D8F6C4D820}" sibTransId="{7FAF932A-5771-4EE6-9444-4C2FEA1C49E9}"/>
    <dgm:cxn modelId="{B0434099-8DA9-462D-942D-2458E08B5A5B}" type="presOf" srcId="{2189E2C2-FEB2-4F95-9B8B-F655931594C5}" destId="{2F5F2805-BC83-407A-96E3-1A97D9D23DA5}" srcOrd="0" destOrd="0" presId="urn:microsoft.com/office/officeart/2005/8/layout/process2"/>
    <dgm:cxn modelId="{E6F50B66-B898-4565-80DC-45075A5C9765}" type="presOf" srcId="{8F477690-00E4-451C-BD50-FEE8B02348C6}" destId="{7798DF03-5BF6-41D2-9B2E-D400499D450A}" srcOrd="0" destOrd="0" presId="urn:microsoft.com/office/officeart/2005/8/layout/process2"/>
    <dgm:cxn modelId="{1F6070F4-7A61-4EBE-8141-23F88DF639FC}" type="presOf" srcId="{7FAF932A-5771-4EE6-9444-4C2FEA1C49E9}" destId="{E36B78E4-C83C-434D-9807-924909A21137}" srcOrd="0" destOrd="0" presId="urn:microsoft.com/office/officeart/2005/8/layout/process2"/>
    <dgm:cxn modelId="{92DDE8F3-4A35-44BB-9E81-E123F859D67C}" type="presOf" srcId="{7FAF932A-5771-4EE6-9444-4C2FEA1C49E9}" destId="{BA01AF57-80A0-445C-8B60-2A983C450F0B}" srcOrd="1" destOrd="0" presId="urn:microsoft.com/office/officeart/2005/8/layout/process2"/>
    <dgm:cxn modelId="{38BE2FF0-0012-46BB-A7A6-EB8B9E4FD16C}" type="presOf" srcId="{A267E5F9-5D4B-4CE4-A391-B59DAEBA66AD}" destId="{A0FCF072-4971-4601-9C4F-7076C99E195D}" srcOrd="1" destOrd="0" presId="urn:microsoft.com/office/officeart/2005/8/layout/process2"/>
    <dgm:cxn modelId="{F9DEB94C-AE45-43FA-B4FF-2462412D0EAB}" srcId="{F61B7413-1FD8-4156-A05C-22157941E4FB}" destId="{2189E2C2-FEB2-4F95-9B8B-F655931594C5}" srcOrd="1" destOrd="0" parTransId="{935DFD2D-FA41-4DBD-BA14-D72AA5EAEBC5}" sibTransId="{A267E5F9-5D4B-4CE4-A391-B59DAEBA66AD}"/>
    <dgm:cxn modelId="{24AE8B35-BD54-4D45-99CC-ADD720EA1BC3}" type="presOf" srcId="{7AE1A435-B165-4462-A854-7F2E3EAEB773}" destId="{A6EFA79B-BF8B-472C-983B-5C5F67BA1FF2}" srcOrd="0" destOrd="0" presId="urn:microsoft.com/office/officeart/2005/8/layout/process2"/>
    <dgm:cxn modelId="{1B254E82-D630-43C4-8C85-A0DB4215EFC6}" type="presParOf" srcId="{25A7AD1A-5BC5-4F5D-9EA8-657D39767A86}" destId="{A6EFA79B-BF8B-472C-983B-5C5F67BA1FF2}" srcOrd="0" destOrd="0" presId="urn:microsoft.com/office/officeart/2005/8/layout/process2"/>
    <dgm:cxn modelId="{C40D02F4-A03E-45F0-B9C7-C5EF8AE46B61}" type="presParOf" srcId="{25A7AD1A-5BC5-4F5D-9EA8-657D39767A86}" destId="{E36B78E4-C83C-434D-9807-924909A21137}" srcOrd="1" destOrd="0" presId="urn:microsoft.com/office/officeart/2005/8/layout/process2"/>
    <dgm:cxn modelId="{8A5E108B-49C7-48AF-85CF-8923DF50A332}" type="presParOf" srcId="{E36B78E4-C83C-434D-9807-924909A21137}" destId="{BA01AF57-80A0-445C-8B60-2A983C450F0B}" srcOrd="0" destOrd="0" presId="urn:microsoft.com/office/officeart/2005/8/layout/process2"/>
    <dgm:cxn modelId="{E9644310-FBA2-4104-95DB-55650795F067}" type="presParOf" srcId="{25A7AD1A-5BC5-4F5D-9EA8-657D39767A86}" destId="{2F5F2805-BC83-407A-96E3-1A97D9D23DA5}" srcOrd="2" destOrd="0" presId="urn:microsoft.com/office/officeart/2005/8/layout/process2"/>
    <dgm:cxn modelId="{281AA83B-5DF0-407C-A0AC-186726BAAA32}" type="presParOf" srcId="{25A7AD1A-5BC5-4F5D-9EA8-657D39767A86}" destId="{19292B4C-E0EF-4EC8-91DA-C6721CEE8931}" srcOrd="3" destOrd="0" presId="urn:microsoft.com/office/officeart/2005/8/layout/process2"/>
    <dgm:cxn modelId="{BD0A0B7E-BEAF-4FE2-996C-88287652AC77}" type="presParOf" srcId="{19292B4C-E0EF-4EC8-91DA-C6721CEE8931}" destId="{A0FCF072-4971-4601-9C4F-7076C99E195D}" srcOrd="0" destOrd="0" presId="urn:microsoft.com/office/officeart/2005/8/layout/process2"/>
    <dgm:cxn modelId="{404ED77D-C1AC-4816-AD63-4F292F7ED0B7}" type="presParOf" srcId="{25A7AD1A-5BC5-4F5D-9EA8-657D39767A86}" destId="{C61E5717-1F81-433B-831F-4F401ACC7DED}" srcOrd="4" destOrd="0" presId="urn:microsoft.com/office/officeart/2005/8/layout/process2"/>
    <dgm:cxn modelId="{9640423D-318F-4D3A-A0C1-D6BD4894F41A}" type="presParOf" srcId="{25A7AD1A-5BC5-4F5D-9EA8-657D39767A86}" destId="{B2FDC0BE-C803-4622-815B-F48E2203A520}" srcOrd="5" destOrd="0" presId="urn:microsoft.com/office/officeart/2005/8/layout/process2"/>
    <dgm:cxn modelId="{471CEA24-4787-46A5-AD33-FA1E87A4B15F}" type="presParOf" srcId="{B2FDC0BE-C803-4622-815B-F48E2203A520}" destId="{4C0CCD38-1B05-46A5-9C28-28D2FB23BF9B}" srcOrd="0" destOrd="0" presId="urn:microsoft.com/office/officeart/2005/8/layout/process2"/>
    <dgm:cxn modelId="{91A3055C-5766-46AE-BA61-026734899070}" type="presParOf" srcId="{25A7AD1A-5BC5-4F5D-9EA8-657D39767A86}" destId="{7798DF03-5BF6-41D2-9B2E-D400499D450A}" srcOrd="6" destOrd="0" presId="urn:microsoft.com/office/officeart/2005/8/layout/process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CC28EF-4369-4FC4-A93E-9624CA97E476}" type="doc">
      <dgm:prSet loTypeId="urn:microsoft.com/office/officeart/2005/8/layout/process2" loCatId="process" qsTypeId="urn:microsoft.com/office/officeart/2005/8/quickstyle/3d1" qsCatId="3D" csTypeId="urn:microsoft.com/office/officeart/2005/8/colors/colorful4" csCatId="colorful" phldr="1"/>
      <dgm:spPr/>
    </dgm:pt>
    <dgm:pt modelId="{33362DC0-74A3-41B9-A7BA-B4CFAF6B0695}">
      <dgm:prSet phldrT="[Text]"/>
      <dgm:spPr/>
      <dgm:t>
        <a:bodyPr/>
        <a:lstStyle/>
        <a:p>
          <a:r>
            <a:rPr lang="en-US" dirty="0" smtClean="0"/>
            <a:t>Mevalonate</a:t>
          </a:r>
          <a:endParaRPr lang="en-IN" dirty="0"/>
        </a:p>
      </dgm:t>
    </dgm:pt>
    <dgm:pt modelId="{554EDB57-C1FB-43E3-A823-36BF3E3FF855}" type="parTrans" cxnId="{D458DFE9-C8F5-4AE7-9376-092968317FB2}">
      <dgm:prSet/>
      <dgm:spPr/>
      <dgm:t>
        <a:bodyPr/>
        <a:lstStyle/>
        <a:p>
          <a:endParaRPr lang="en-IN"/>
        </a:p>
      </dgm:t>
    </dgm:pt>
    <dgm:pt modelId="{D20DB9F7-9C84-40BB-BC11-4EAB755B5C7C}" type="sibTrans" cxnId="{D458DFE9-C8F5-4AE7-9376-092968317FB2}">
      <dgm:prSet/>
      <dgm:spPr/>
      <dgm:t>
        <a:bodyPr/>
        <a:lstStyle/>
        <a:p>
          <a:endParaRPr lang="en-IN"/>
        </a:p>
      </dgm:t>
    </dgm:pt>
    <dgm:pt modelId="{EB41A252-327A-404B-A001-3C61BA673DA6}">
      <dgm:prSet phldrT="[Text]"/>
      <dgm:spPr/>
      <dgm:t>
        <a:bodyPr/>
        <a:lstStyle/>
        <a:p>
          <a:r>
            <a:rPr lang="en-US" dirty="0" smtClean="0"/>
            <a:t>5 – P Mevalonate</a:t>
          </a:r>
          <a:endParaRPr lang="en-IN" dirty="0"/>
        </a:p>
      </dgm:t>
    </dgm:pt>
    <dgm:pt modelId="{EA717AEC-ED8E-492E-A7FC-544260E5633B}" type="parTrans" cxnId="{C902F81F-B728-4F34-B05D-B57EB8F66A91}">
      <dgm:prSet/>
      <dgm:spPr/>
      <dgm:t>
        <a:bodyPr/>
        <a:lstStyle/>
        <a:p>
          <a:endParaRPr lang="en-IN"/>
        </a:p>
      </dgm:t>
    </dgm:pt>
    <dgm:pt modelId="{34AF78DE-3734-49EB-90DD-63BF34B02D6A}" type="sibTrans" cxnId="{C902F81F-B728-4F34-B05D-B57EB8F66A91}">
      <dgm:prSet/>
      <dgm:spPr/>
      <dgm:t>
        <a:bodyPr/>
        <a:lstStyle/>
        <a:p>
          <a:endParaRPr lang="en-IN"/>
        </a:p>
      </dgm:t>
    </dgm:pt>
    <dgm:pt modelId="{0FE8DB0D-46C5-4DB2-BED1-DFAB92D1BB8C}">
      <dgm:prSet phldrT="[Text]"/>
      <dgm:spPr/>
      <dgm:t>
        <a:bodyPr/>
        <a:lstStyle/>
        <a:p>
          <a:r>
            <a:rPr lang="en-US" dirty="0" smtClean="0"/>
            <a:t>5 – PP </a:t>
          </a:r>
          <a:r>
            <a:rPr lang="en-US" dirty="0" err="1" smtClean="0"/>
            <a:t>Mevalonate</a:t>
          </a:r>
          <a:endParaRPr lang="en-IN" dirty="0"/>
        </a:p>
      </dgm:t>
    </dgm:pt>
    <dgm:pt modelId="{3EDDBD9C-791A-41CB-A687-52171D1AE978}" type="parTrans" cxnId="{AA18D3C9-0BAF-4989-A0C5-C509143E666D}">
      <dgm:prSet/>
      <dgm:spPr/>
      <dgm:t>
        <a:bodyPr/>
        <a:lstStyle/>
        <a:p>
          <a:endParaRPr lang="en-IN"/>
        </a:p>
      </dgm:t>
    </dgm:pt>
    <dgm:pt modelId="{6E6D3976-E6F6-4646-B418-1F8F356B60D9}" type="sibTrans" cxnId="{AA18D3C9-0BAF-4989-A0C5-C509143E666D}">
      <dgm:prSet/>
      <dgm:spPr/>
      <dgm:t>
        <a:bodyPr/>
        <a:lstStyle/>
        <a:p>
          <a:endParaRPr lang="en-IN"/>
        </a:p>
      </dgm:t>
    </dgm:pt>
    <dgm:pt modelId="{6B0B44F2-3B7F-43E7-BDC7-EE24DFEF46F8}">
      <dgm:prSet/>
      <dgm:spPr/>
      <dgm:t>
        <a:bodyPr/>
        <a:lstStyle/>
        <a:p>
          <a:r>
            <a:rPr lang="en-US" dirty="0" smtClean="0"/>
            <a:t>3 P 5 PP Mevalonate</a:t>
          </a:r>
          <a:endParaRPr lang="en-IN" dirty="0"/>
        </a:p>
      </dgm:t>
    </dgm:pt>
    <dgm:pt modelId="{BCA72003-B1A3-4A15-8747-3E5FDFD2F89C}" type="parTrans" cxnId="{8353E2D8-FB9C-437B-9D57-EB7C15CC34C1}">
      <dgm:prSet/>
      <dgm:spPr/>
      <dgm:t>
        <a:bodyPr/>
        <a:lstStyle/>
        <a:p>
          <a:endParaRPr lang="en-IN"/>
        </a:p>
      </dgm:t>
    </dgm:pt>
    <dgm:pt modelId="{AAFF2C02-5278-45C2-91B9-1A8FA219B3D7}" type="sibTrans" cxnId="{8353E2D8-FB9C-437B-9D57-EB7C15CC34C1}">
      <dgm:prSet/>
      <dgm:spPr/>
      <dgm:t>
        <a:bodyPr/>
        <a:lstStyle/>
        <a:p>
          <a:endParaRPr lang="en-IN"/>
        </a:p>
      </dgm:t>
    </dgm:pt>
    <dgm:pt modelId="{D82AD624-3BEB-41B9-807E-C81EBEE97826}">
      <dgm:prSet/>
      <dgm:spPr/>
      <dgm:t>
        <a:bodyPr/>
        <a:lstStyle/>
        <a:p>
          <a:r>
            <a:rPr lang="en-US" dirty="0" smtClean="0"/>
            <a:t>IPP</a:t>
          </a:r>
          <a:endParaRPr lang="en-IN" dirty="0"/>
        </a:p>
      </dgm:t>
    </dgm:pt>
    <dgm:pt modelId="{FC9B74F6-B976-4061-9872-6CC23A0CA0A0}" type="parTrans" cxnId="{BC69450C-18E3-45FC-8C04-0D0DD8EF0CDD}">
      <dgm:prSet/>
      <dgm:spPr/>
      <dgm:t>
        <a:bodyPr/>
        <a:lstStyle/>
        <a:p>
          <a:endParaRPr lang="en-IN"/>
        </a:p>
      </dgm:t>
    </dgm:pt>
    <dgm:pt modelId="{6D9143AB-C8A8-4FB5-9452-1C3556FA34BF}" type="sibTrans" cxnId="{BC69450C-18E3-45FC-8C04-0D0DD8EF0CDD}">
      <dgm:prSet/>
      <dgm:spPr/>
      <dgm:t>
        <a:bodyPr/>
        <a:lstStyle/>
        <a:p>
          <a:endParaRPr lang="en-IN"/>
        </a:p>
      </dgm:t>
    </dgm:pt>
    <dgm:pt modelId="{793F839E-033D-493A-9523-825700CD9D61}">
      <dgm:prSet/>
      <dgm:spPr/>
      <dgm:t>
        <a:bodyPr/>
        <a:lstStyle/>
        <a:p>
          <a:r>
            <a:rPr lang="en-US" dirty="0" smtClean="0"/>
            <a:t>DPP</a:t>
          </a:r>
          <a:endParaRPr lang="en-IN" dirty="0"/>
        </a:p>
      </dgm:t>
    </dgm:pt>
    <dgm:pt modelId="{61BA30BD-4615-419A-A5AF-469633BF9A2B}" type="parTrans" cxnId="{BE83AFC5-3453-4E11-A3BB-6A75BFED1B92}">
      <dgm:prSet/>
      <dgm:spPr/>
      <dgm:t>
        <a:bodyPr/>
        <a:lstStyle/>
        <a:p>
          <a:endParaRPr lang="en-IN"/>
        </a:p>
      </dgm:t>
    </dgm:pt>
    <dgm:pt modelId="{03C87825-5294-4960-AF0C-99F01AF82B0E}" type="sibTrans" cxnId="{BE83AFC5-3453-4E11-A3BB-6A75BFED1B92}">
      <dgm:prSet/>
      <dgm:spPr/>
      <dgm:t>
        <a:bodyPr/>
        <a:lstStyle/>
        <a:p>
          <a:endParaRPr lang="en-IN"/>
        </a:p>
      </dgm:t>
    </dgm:pt>
    <dgm:pt modelId="{9EB2F94B-2588-4398-9BA1-BD6B4463F9F8}" type="pres">
      <dgm:prSet presAssocID="{16CC28EF-4369-4FC4-A93E-9624CA97E476}" presName="linearFlow" presStyleCnt="0">
        <dgm:presLayoutVars>
          <dgm:resizeHandles val="exact"/>
        </dgm:presLayoutVars>
      </dgm:prSet>
      <dgm:spPr/>
    </dgm:pt>
    <dgm:pt modelId="{E9EB4794-30A3-4017-A05E-F204A5043819}" type="pres">
      <dgm:prSet presAssocID="{33362DC0-74A3-41B9-A7BA-B4CFAF6B069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6B3DEC3-D5F6-4904-8DF7-77ADFBF1B196}" type="pres">
      <dgm:prSet presAssocID="{D20DB9F7-9C84-40BB-BC11-4EAB755B5C7C}" presName="sibTrans" presStyleLbl="sibTrans2D1" presStyleIdx="0" presStyleCnt="5"/>
      <dgm:spPr/>
      <dgm:t>
        <a:bodyPr/>
        <a:lstStyle/>
        <a:p>
          <a:endParaRPr lang="en-IN"/>
        </a:p>
      </dgm:t>
    </dgm:pt>
    <dgm:pt modelId="{7FE6B239-694C-4EB9-8D0F-75ADEF10A74E}" type="pres">
      <dgm:prSet presAssocID="{D20DB9F7-9C84-40BB-BC11-4EAB755B5C7C}" presName="connectorText" presStyleLbl="sibTrans2D1" presStyleIdx="0" presStyleCnt="5"/>
      <dgm:spPr/>
      <dgm:t>
        <a:bodyPr/>
        <a:lstStyle/>
        <a:p>
          <a:endParaRPr lang="en-IN"/>
        </a:p>
      </dgm:t>
    </dgm:pt>
    <dgm:pt modelId="{A93D3F79-B424-4E38-ADB9-B0CB477D7251}" type="pres">
      <dgm:prSet presAssocID="{EB41A252-327A-404B-A001-3C61BA673DA6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719DD59-30C7-4FD6-938E-25BDABB45C81}" type="pres">
      <dgm:prSet presAssocID="{34AF78DE-3734-49EB-90DD-63BF34B02D6A}" presName="sibTrans" presStyleLbl="sibTrans2D1" presStyleIdx="1" presStyleCnt="5"/>
      <dgm:spPr/>
      <dgm:t>
        <a:bodyPr/>
        <a:lstStyle/>
        <a:p>
          <a:endParaRPr lang="en-IN"/>
        </a:p>
      </dgm:t>
    </dgm:pt>
    <dgm:pt modelId="{70A29E91-4700-464B-AEDF-59DBEF3110F9}" type="pres">
      <dgm:prSet presAssocID="{34AF78DE-3734-49EB-90DD-63BF34B02D6A}" presName="connectorText" presStyleLbl="sibTrans2D1" presStyleIdx="1" presStyleCnt="5"/>
      <dgm:spPr/>
      <dgm:t>
        <a:bodyPr/>
        <a:lstStyle/>
        <a:p>
          <a:endParaRPr lang="en-IN"/>
        </a:p>
      </dgm:t>
    </dgm:pt>
    <dgm:pt modelId="{296F7D49-B704-4CA1-91EF-4D15C30B4911}" type="pres">
      <dgm:prSet presAssocID="{0FE8DB0D-46C5-4DB2-BED1-DFAB92D1BB8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CF8BFA3-3DDC-4532-88D5-6B652E7C72DD}" type="pres">
      <dgm:prSet presAssocID="{6E6D3976-E6F6-4646-B418-1F8F356B60D9}" presName="sibTrans" presStyleLbl="sibTrans2D1" presStyleIdx="2" presStyleCnt="5"/>
      <dgm:spPr/>
      <dgm:t>
        <a:bodyPr/>
        <a:lstStyle/>
        <a:p>
          <a:endParaRPr lang="en-IN"/>
        </a:p>
      </dgm:t>
    </dgm:pt>
    <dgm:pt modelId="{AF15F89D-427D-4B75-AC5B-A576C43D3505}" type="pres">
      <dgm:prSet presAssocID="{6E6D3976-E6F6-4646-B418-1F8F356B60D9}" presName="connectorText" presStyleLbl="sibTrans2D1" presStyleIdx="2" presStyleCnt="5"/>
      <dgm:spPr/>
      <dgm:t>
        <a:bodyPr/>
        <a:lstStyle/>
        <a:p>
          <a:endParaRPr lang="en-IN"/>
        </a:p>
      </dgm:t>
    </dgm:pt>
    <dgm:pt modelId="{3D95F1AC-6A95-4A73-A40B-2CA68E6CE384}" type="pres">
      <dgm:prSet presAssocID="{6B0B44F2-3B7F-43E7-BDC7-EE24DFEF46F8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14449B7-36AA-4E61-9726-0038BE4E3376}" type="pres">
      <dgm:prSet presAssocID="{AAFF2C02-5278-45C2-91B9-1A8FA219B3D7}" presName="sibTrans" presStyleLbl="sibTrans2D1" presStyleIdx="3" presStyleCnt="5"/>
      <dgm:spPr/>
      <dgm:t>
        <a:bodyPr/>
        <a:lstStyle/>
        <a:p>
          <a:endParaRPr lang="en-IN"/>
        </a:p>
      </dgm:t>
    </dgm:pt>
    <dgm:pt modelId="{4A3F55D8-5971-4604-9561-9C26BD57653C}" type="pres">
      <dgm:prSet presAssocID="{AAFF2C02-5278-45C2-91B9-1A8FA219B3D7}" presName="connectorText" presStyleLbl="sibTrans2D1" presStyleIdx="3" presStyleCnt="5"/>
      <dgm:spPr/>
      <dgm:t>
        <a:bodyPr/>
        <a:lstStyle/>
        <a:p>
          <a:endParaRPr lang="en-IN"/>
        </a:p>
      </dgm:t>
    </dgm:pt>
    <dgm:pt modelId="{7150F5FB-733B-4AA3-A49F-84B26382C7C0}" type="pres">
      <dgm:prSet presAssocID="{D82AD624-3BEB-41B9-807E-C81EBEE9782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9C134AC-971E-4F34-8CE0-2635A99FF87A}" type="pres">
      <dgm:prSet presAssocID="{6D9143AB-C8A8-4FB5-9452-1C3556FA34BF}" presName="sibTrans" presStyleLbl="sibTrans2D1" presStyleIdx="4" presStyleCnt="5"/>
      <dgm:spPr/>
      <dgm:t>
        <a:bodyPr/>
        <a:lstStyle/>
        <a:p>
          <a:endParaRPr lang="en-IN"/>
        </a:p>
      </dgm:t>
    </dgm:pt>
    <dgm:pt modelId="{C69AADB7-0E6D-4A47-B607-C4C5CF040C2F}" type="pres">
      <dgm:prSet presAssocID="{6D9143AB-C8A8-4FB5-9452-1C3556FA34BF}" presName="connectorText" presStyleLbl="sibTrans2D1" presStyleIdx="4" presStyleCnt="5"/>
      <dgm:spPr/>
      <dgm:t>
        <a:bodyPr/>
        <a:lstStyle/>
        <a:p>
          <a:endParaRPr lang="en-IN"/>
        </a:p>
      </dgm:t>
    </dgm:pt>
    <dgm:pt modelId="{25CB7583-7DDC-4CAD-A487-940BAFF3A5AE}" type="pres">
      <dgm:prSet presAssocID="{793F839E-033D-493A-9523-825700CD9D61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BE83AFC5-3453-4E11-A3BB-6A75BFED1B92}" srcId="{16CC28EF-4369-4FC4-A93E-9624CA97E476}" destId="{793F839E-033D-493A-9523-825700CD9D61}" srcOrd="5" destOrd="0" parTransId="{61BA30BD-4615-419A-A5AF-469633BF9A2B}" sibTransId="{03C87825-5294-4960-AF0C-99F01AF82B0E}"/>
    <dgm:cxn modelId="{2A5013CE-0071-4305-B164-60901008FF50}" type="presOf" srcId="{34AF78DE-3734-49EB-90DD-63BF34B02D6A}" destId="{70A29E91-4700-464B-AEDF-59DBEF3110F9}" srcOrd="1" destOrd="0" presId="urn:microsoft.com/office/officeart/2005/8/layout/process2"/>
    <dgm:cxn modelId="{D1D5DC3C-72CC-470D-A94C-D5A602998B0F}" type="presOf" srcId="{D20DB9F7-9C84-40BB-BC11-4EAB755B5C7C}" destId="{7FE6B239-694C-4EB9-8D0F-75ADEF10A74E}" srcOrd="1" destOrd="0" presId="urn:microsoft.com/office/officeart/2005/8/layout/process2"/>
    <dgm:cxn modelId="{9401A266-B967-438E-9FF4-B2626B0E9EBF}" type="presOf" srcId="{16CC28EF-4369-4FC4-A93E-9624CA97E476}" destId="{9EB2F94B-2588-4398-9BA1-BD6B4463F9F8}" srcOrd="0" destOrd="0" presId="urn:microsoft.com/office/officeart/2005/8/layout/process2"/>
    <dgm:cxn modelId="{D9D71390-0D4B-4089-9648-7641D3298A0D}" type="presOf" srcId="{D20DB9F7-9C84-40BB-BC11-4EAB755B5C7C}" destId="{F6B3DEC3-D5F6-4904-8DF7-77ADFBF1B196}" srcOrd="0" destOrd="0" presId="urn:microsoft.com/office/officeart/2005/8/layout/process2"/>
    <dgm:cxn modelId="{AA18D3C9-0BAF-4989-A0C5-C509143E666D}" srcId="{16CC28EF-4369-4FC4-A93E-9624CA97E476}" destId="{0FE8DB0D-46C5-4DB2-BED1-DFAB92D1BB8C}" srcOrd="2" destOrd="0" parTransId="{3EDDBD9C-791A-41CB-A687-52171D1AE978}" sibTransId="{6E6D3976-E6F6-4646-B418-1F8F356B60D9}"/>
    <dgm:cxn modelId="{3753DAAD-528B-408A-BB5C-7D2398DEDDCF}" type="presOf" srcId="{AAFF2C02-5278-45C2-91B9-1A8FA219B3D7}" destId="{714449B7-36AA-4E61-9726-0038BE4E3376}" srcOrd="0" destOrd="0" presId="urn:microsoft.com/office/officeart/2005/8/layout/process2"/>
    <dgm:cxn modelId="{B9EA8C37-AB10-4DEC-BC12-5311BC10AC13}" type="presOf" srcId="{6D9143AB-C8A8-4FB5-9452-1C3556FA34BF}" destId="{D9C134AC-971E-4F34-8CE0-2635A99FF87A}" srcOrd="0" destOrd="0" presId="urn:microsoft.com/office/officeart/2005/8/layout/process2"/>
    <dgm:cxn modelId="{D458DFE9-C8F5-4AE7-9376-092968317FB2}" srcId="{16CC28EF-4369-4FC4-A93E-9624CA97E476}" destId="{33362DC0-74A3-41B9-A7BA-B4CFAF6B0695}" srcOrd="0" destOrd="0" parTransId="{554EDB57-C1FB-43E3-A823-36BF3E3FF855}" sibTransId="{D20DB9F7-9C84-40BB-BC11-4EAB755B5C7C}"/>
    <dgm:cxn modelId="{3C46F7D0-B4EE-45AD-B3F7-7BDB1BCEB508}" type="presOf" srcId="{0FE8DB0D-46C5-4DB2-BED1-DFAB92D1BB8C}" destId="{296F7D49-B704-4CA1-91EF-4D15C30B4911}" srcOrd="0" destOrd="0" presId="urn:microsoft.com/office/officeart/2005/8/layout/process2"/>
    <dgm:cxn modelId="{C902F81F-B728-4F34-B05D-B57EB8F66A91}" srcId="{16CC28EF-4369-4FC4-A93E-9624CA97E476}" destId="{EB41A252-327A-404B-A001-3C61BA673DA6}" srcOrd="1" destOrd="0" parTransId="{EA717AEC-ED8E-492E-A7FC-544260E5633B}" sibTransId="{34AF78DE-3734-49EB-90DD-63BF34B02D6A}"/>
    <dgm:cxn modelId="{60E90422-2D63-4D1A-A05B-7DBF2065CDB2}" type="presOf" srcId="{D82AD624-3BEB-41B9-807E-C81EBEE97826}" destId="{7150F5FB-733B-4AA3-A49F-84B26382C7C0}" srcOrd="0" destOrd="0" presId="urn:microsoft.com/office/officeart/2005/8/layout/process2"/>
    <dgm:cxn modelId="{A3FD2976-CBD9-4D16-8F7E-A265F1B5FC06}" type="presOf" srcId="{34AF78DE-3734-49EB-90DD-63BF34B02D6A}" destId="{8719DD59-30C7-4FD6-938E-25BDABB45C81}" srcOrd="0" destOrd="0" presId="urn:microsoft.com/office/officeart/2005/8/layout/process2"/>
    <dgm:cxn modelId="{BC69450C-18E3-45FC-8C04-0D0DD8EF0CDD}" srcId="{16CC28EF-4369-4FC4-A93E-9624CA97E476}" destId="{D82AD624-3BEB-41B9-807E-C81EBEE97826}" srcOrd="4" destOrd="0" parTransId="{FC9B74F6-B976-4061-9872-6CC23A0CA0A0}" sibTransId="{6D9143AB-C8A8-4FB5-9452-1C3556FA34BF}"/>
    <dgm:cxn modelId="{5C3181EA-6C97-4221-9A90-3F48028393CA}" type="presOf" srcId="{793F839E-033D-493A-9523-825700CD9D61}" destId="{25CB7583-7DDC-4CAD-A487-940BAFF3A5AE}" srcOrd="0" destOrd="0" presId="urn:microsoft.com/office/officeart/2005/8/layout/process2"/>
    <dgm:cxn modelId="{AD6E0C25-4626-4666-A590-3082C425ADAB}" type="presOf" srcId="{EB41A252-327A-404B-A001-3C61BA673DA6}" destId="{A93D3F79-B424-4E38-ADB9-B0CB477D7251}" srcOrd="0" destOrd="0" presId="urn:microsoft.com/office/officeart/2005/8/layout/process2"/>
    <dgm:cxn modelId="{1C13917C-9618-42E0-AADC-3584D77DF638}" type="presOf" srcId="{33362DC0-74A3-41B9-A7BA-B4CFAF6B0695}" destId="{E9EB4794-30A3-4017-A05E-F204A5043819}" srcOrd="0" destOrd="0" presId="urn:microsoft.com/office/officeart/2005/8/layout/process2"/>
    <dgm:cxn modelId="{2910DC2A-414C-455B-B817-9D8FAD9C57B5}" type="presOf" srcId="{6D9143AB-C8A8-4FB5-9452-1C3556FA34BF}" destId="{C69AADB7-0E6D-4A47-B607-C4C5CF040C2F}" srcOrd="1" destOrd="0" presId="urn:microsoft.com/office/officeart/2005/8/layout/process2"/>
    <dgm:cxn modelId="{137345CF-4A55-4C82-A4C9-1DBB9C343BFB}" type="presOf" srcId="{6B0B44F2-3B7F-43E7-BDC7-EE24DFEF46F8}" destId="{3D95F1AC-6A95-4A73-A40B-2CA68E6CE384}" srcOrd="0" destOrd="0" presId="urn:microsoft.com/office/officeart/2005/8/layout/process2"/>
    <dgm:cxn modelId="{322A41A6-79AA-470F-AD74-32C14E2183FB}" type="presOf" srcId="{6E6D3976-E6F6-4646-B418-1F8F356B60D9}" destId="{AF15F89D-427D-4B75-AC5B-A576C43D3505}" srcOrd="1" destOrd="0" presId="urn:microsoft.com/office/officeart/2005/8/layout/process2"/>
    <dgm:cxn modelId="{8353E2D8-FB9C-437B-9D57-EB7C15CC34C1}" srcId="{16CC28EF-4369-4FC4-A93E-9624CA97E476}" destId="{6B0B44F2-3B7F-43E7-BDC7-EE24DFEF46F8}" srcOrd="3" destOrd="0" parTransId="{BCA72003-B1A3-4A15-8747-3E5FDFD2F89C}" sibTransId="{AAFF2C02-5278-45C2-91B9-1A8FA219B3D7}"/>
    <dgm:cxn modelId="{5A292FB4-C406-43E0-BE86-30E9FA4845BE}" type="presOf" srcId="{6E6D3976-E6F6-4646-B418-1F8F356B60D9}" destId="{4CF8BFA3-3DDC-4532-88D5-6B652E7C72DD}" srcOrd="0" destOrd="0" presId="urn:microsoft.com/office/officeart/2005/8/layout/process2"/>
    <dgm:cxn modelId="{DB1C7359-329F-4E5D-BB16-715947E8E40D}" type="presOf" srcId="{AAFF2C02-5278-45C2-91B9-1A8FA219B3D7}" destId="{4A3F55D8-5971-4604-9561-9C26BD57653C}" srcOrd="1" destOrd="0" presId="urn:microsoft.com/office/officeart/2005/8/layout/process2"/>
    <dgm:cxn modelId="{9B6F5C31-6E4B-49CE-9589-933BA79EC24E}" type="presParOf" srcId="{9EB2F94B-2588-4398-9BA1-BD6B4463F9F8}" destId="{E9EB4794-30A3-4017-A05E-F204A5043819}" srcOrd="0" destOrd="0" presId="urn:microsoft.com/office/officeart/2005/8/layout/process2"/>
    <dgm:cxn modelId="{21CBADB7-CCFF-4DA1-B859-925F6ADCA202}" type="presParOf" srcId="{9EB2F94B-2588-4398-9BA1-BD6B4463F9F8}" destId="{F6B3DEC3-D5F6-4904-8DF7-77ADFBF1B196}" srcOrd="1" destOrd="0" presId="urn:microsoft.com/office/officeart/2005/8/layout/process2"/>
    <dgm:cxn modelId="{CC0934EA-B4AD-48F5-A309-E7A656645A0C}" type="presParOf" srcId="{F6B3DEC3-D5F6-4904-8DF7-77ADFBF1B196}" destId="{7FE6B239-694C-4EB9-8D0F-75ADEF10A74E}" srcOrd="0" destOrd="0" presId="urn:microsoft.com/office/officeart/2005/8/layout/process2"/>
    <dgm:cxn modelId="{D7F62181-FDE8-49FE-9DED-62F94CFFB826}" type="presParOf" srcId="{9EB2F94B-2588-4398-9BA1-BD6B4463F9F8}" destId="{A93D3F79-B424-4E38-ADB9-B0CB477D7251}" srcOrd="2" destOrd="0" presId="urn:microsoft.com/office/officeart/2005/8/layout/process2"/>
    <dgm:cxn modelId="{251CB347-F71A-4E3B-954C-134283E8EB98}" type="presParOf" srcId="{9EB2F94B-2588-4398-9BA1-BD6B4463F9F8}" destId="{8719DD59-30C7-4FD6-938E-25BDABB45C81}" srcOrd="3" destOrd="0" presId="urn:microsoft.com/office/officeart/2005/8/layout/process2"/>
    <dgm:cxn modelId="{3C77596D-212B-4CE9-9F19-9E200178BD86}" type="presParOf" srcId="{8719DD59-30C7-4FD6-938E-25BDABB45C81}" destId="{70A29E91-4700-464B-AEDF-59DBEF3110F9}" srcOrd="0" destOrd="0" presId="urn:microsoft.com/office/officeart/2005/8/layout/process2"/>
    <dgm:cxn modelId="{E9F1EB71-1747-4607-AC18-414B4D1CBC98}" type="presParOf" srcId="{9EB2F94B-2588-4398-9BA1-BD6B4463F9F8}" destId="{296F7D49-B704-4CA1-91EF-4D15C30B4911}" srcOrd="4" destOrd="0" presId="urn:microsoft.com/office/officeart/2005/8/layout/process2"/>
    <dgm:cxn modelId="{656B4E65-67B3-4F6A-970B-7A86F2E5E20F}" type="presParOf" srcId="{9EB2F94B-2588-4398-9BA1-BD6B4463F9F8}" destId="{4CF8BFA3-3DDC-4532-88D5-6B652E7C72DD}" srcOrd="5" destOrd="0" presId="urn:microsoft.com/office/officeart/2005/8/layout/process2"/>
    <dgm:cxn modelId="{524B17E6-9452-457B-86EF-3CFEA5A5E992}" type="presParOf" srcId="{4CF8BFA3-3DDC-4532-88D5-6B652E7C72DD}" destId="{AF15F89D-427D-4B75-AC5B-A576C43D3505}" srcOrd="0" destOrd="0" presId="urn:microsoft.com/office/officeart/2005/8/layout/process2"/>
    <dgm:cxn modelId="{B5F024EC-649D-4D3C-BCE6-1B29C5E69378}" type="presParOf" srcId="{9EB2F94B-2588-4398-9BA1-BD6B4463F9F8}" destId="{3D95F1AC-6A95-4A73-A40B-2CA68E6CE384}" srcOrd="6" destOrd="0" presId="urn:microsoft.com/office/officeart/2005/8/layout/process2"/>
    <dgm:cxn modelId="{97ED2545-F707-4345-9EF3-476891C98F65}" type="presParOf" srcId="{9EB2F94B-2588-4398-9BA1-BD6B4463F9F8}" destId="{714449B7-36AA-4E61-9726-0038BE4E3376}" srcOrd="7" destOrd="0" presId="urn:microsoft.com/office/officeart/2005/8/layout/process2"/>
    <dgm:cxn modelId="{BF9F5409-77D1-4833-BD90-6B8B65613A6A}" type="presParOf" srcId="{714449B7-36AA-4E61-9726-0038BE4E3376}" destId="{4A3F55D8-5971-4604-9561-9C26BD57653C}" srcOrd="0" destOrd="0" presId="urn:microsoft.com/office/officeart/2005/8/layout/process2"/>
    <dgm:cxn modelId="{AB0C6EB5-8472-4A5D-A77E-DD440FA91FA7}" type="presParOf" srcId="{9EB2F94B-2588-4398-9BA1-BD6B4463F9F8}" destId="{7150F5FB-733B-4AA3-A49F-84B26382C7C0}" srcOrd="8" destOrd="0" presId="urn:microsoft.com/office/officeart/2005/8/layout/process2"/>
    <dgm:cxn modelId="{25335F33-5898-4813-961B-C05269E1FA7F}" type="presParOf" srcId="{9EB2F94B-2588-4398-9BA1-BD6B4463F9F8}" destId="{D9C134AC-971E-4F34-8CE0-2635A99FF87A}" srcOrd="9" destOrd="0" presId="urn:microsoft.com/office/officeart/2005/8/layout/process2"/>
    <dgm:cxn modelId="{83A3F9F8-0B9C-4126-99CB-5C80DE3D9993}" type="presParOf" srcId="{D9C134AC-971E-4F34-8CE0-2635A99FF87A}" destId="{C69AADB7-0E6D-4A47-B607-C4C5CF040C2F}" srcOrd="0" destOrd="0" presId="urn:microsoft.com/office/officeart/2005/8/layout/process2"/>
    <dgm:cxn modelId="{6DCC65D7-1381-48F2-BA3D-F345E420C572}" type="presParOf" srcId="{9EB2F94B-2588-4398-9BA1-BD6B4463F9F8}" destId="{25CB7583-7DDC-4CAD-A487-940BAFF3A5AE}" srcOrd="10" destOrd="0" presId="urn:microsoft.com/office/officeart/2005/8/layout/process2"/>
  </dgm:cxnLst>
  <dgm:bg>
    <a:noFill/>
  </dgm:bg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6299E1-1E74-48A4-A22E-FF939426D655}" type="doc">
      <dgm:prSet loTypeId="urn:microsoft.com/office/officeart/2005/8/layout/process2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E523B228-615C-4CB8-A345-94545DEC3961}">
      <dgm:prSet phldrT="[Text]"/>
      <dgm:spPr/>
      <dgm:t>
        <a:bodyPr/>
        <a:lstStyle/>
        <a:p>
          <a:r>
            <a:rPr lang="en-US" b="1" dirty="0" smtClean="0"/>
            <a:t>Cholesterol (27C)</a:t>
          </a:r>
          <a:endParaRPr lang="en-IN" b="1" dirty="0"/>
        </a:p>
      </dgm:t>
    </dgm:pt>
    <dgm:pt modelId="{20E27CDD-6F4F-4169-9DBA-2BB14D495F6F}" type="parTrans" cxnId="{1783DCA0-F32E-4768-A493-6898BB98543D}">
      <dgm:prSet/>
      <dgm:spPr/>
      <dgm:t>
        <a:bodyPr/>
        <a:lstStyle/>
        <a:p>
          <a:endParaRPr lang="en-IN"/>
        </a:p>
      </dgm:t>
    </dgm:pt>
    <dgm:pt modelId="{A7C68144-8575-4CD4-AEC1-FD027CFCC3AC}" type="sibTrans" cxnId="{1783DCA0-F32E-4768-A493-6898BB98543D}">
      <dgm:prSet/>
      <dgm:spPr/>
      <dgm:t>
        <a:bodyPr/>
        <a:lstStyle/>
        <a:p>
          <a:endParaRPr lang="en-IN"/>
        </a:p>
      </dgm:t>
    </dgm:pt>
    <dgm:pt modelId="{1EC4110E-EF9A-49FC-AF52-CA693391C9F2}">
      <dgm:prSet phldrT="[Text]"/>
      <dgm:spPr/>
      <dgm:t>
        <a:bodyPr/>
        <a:lstStyle/>
        <a:p>
          <a:r>
            <a:rPr lang="en-US" b="1" dirty="0" err="1" smtClean="0"/>
            <a:t>Pregenenolone</a:t>
          </a:r>
          <a:r>
            <a:rPr lang="en-US" dirty="0" smtClean="0"/>
            <a:t> (21C)</a:t>
          </a:r>
          <a:endParaRPr lang="en-IN" dirty="0"/>
        </a:p>
      </dgm:t>
    </dgm:pt>
    <dgm:pt modelId="{739D9F0D-218A-4E0F-9945-130FF86A338B}" type="parTrans" cxnId="{1D6191FA-3B5A-4451-8AC3-973AED6DB8C2}">
      <dgm:prSet/>
      <dgm:spPr/>
      <dgm:t>
        <a:bodyPr/>
        <a:lstStyle/>
        <a:p>
          <a:endParaRPr lang="en-IN"/>
        </a:p>
      </dgm:t>
    </dgm:pt>
    <dgm:pt modelId="{89CD9E5B-EF85-42AF-BE48-609241951FA1}" type="sibTrans" cxnId="{1D6191FA-3B5A-4451-8AC3-973AED6DB8C2}">
      <dgm:prSet/>
      <dgm:spPr/>
      <dgm:t>
        <a:bodyPr/>
        <a:lstStyle/>
        <a:p>
          <a:endParaRPr lang="en-IN"/>
        </a:p>
      </dgm:t>
    </dgm:pt>
    <dgm:pt modelId="{AE3C54DC-3C79-40E7-95E3-9B31352153D2}">
      <dgm:prSet phldrT="[Text]"/>
      <dgm:spPr/>
      <dgm:t>
        <a:bodyPr/>
        <a:lstStyle/>
        <a:p>
          <a:r>
            <a:rPr lang="en-US" b="1" dirty="0" smtClean="0"/>
            <a:t>Progesterone</a:t>
          </a:r>
          <a:r>
            <a:rPr lang="en-US" dirty="0" smtClean="0"/>
            <a:t> (21C)</a:t>
          </a:r>
          <a:endParaRPr lang="en-IN" dirty="0"/>
        </a:p>
      </dgm:t>
    </dgm:pt>
    <dgm:pt modelId="{B13C1A6B-E300-42AE-8ABB-698C319CDC7F}" type="parTrans" cxnId="{68BE8D44-7AF0-49E4-97DB-9F44340F298D}">
      <dgm:prSet/>
      <dgm:spPr/>
      <dgm:t>
        <a:bodyPr/>
        <a:lstStyle/>
        <a:p>
          <a:endParaRPr lang="en-IN"/>
        </a:p>
      </dgm:t>
    </dgm:pt>
    <dgm:pt modelId="{DD5AB47A-9D5E-4AC7-9CCD-A71CA4208379}" type="sibTrans" cxnId="{68BE8D44-7AF0-49E4-97DB-9F44340F298D}">
      <dgm:prSet/>
      <dgm:spPr/>
      <dgm:t>
        <a:bodyPr/>
        <a:lstStyle/>
        <a:p>
          <a:endParaRPr lang="en-IN"/>
        </a:p>
      </dgm:t>
    </dgm:pt>
    <dgm:pt modelId="{879BC786-CEEE-4BB0-A8FA-236940AAB4D3}" type="pres">
      <dgm:prSet presAssocID="{4B6299E1-1E74-48A4-A22E-FF939426D655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BECA7BCB-771B-4089-9BA0-B4BB4060C2D9}" type="pres">
      <dgm:prSet presAssocID="{E523B228-615C-4CB8-A345-94545DEC3961}" presName="node" presStyleLbl="node1" presStyleIdx="0" presStyleCnt="3" custLinFactNeighborX="65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B504DF5-D7BC-42F6-AE4F-4154D909C506}" type="pres">
      <dgm:prSet presAssocID="{A7C68144-8575-4CD4-AEC1-FD027CFCC3AC}" presName="sibTrans" presStyleLbl="sibTrans2D1" presStyleIdx="0" presStyleCnt="2"/>
      <dgm:spPr/>
      <dgm:t>
        <a:bodyPr/>
        <a:lstStyle/>
        <a:p>
          <a:endParaRPr lang="en-IN"/>
        </a:p>
      </dgm:t>
    </dgm:pt>
    <dgm:pt modelId="{B56CD8E4-60CC-4A81-949E-404C18B11771}" type="pres">
      <dgm:prSet presAssocID="{A7C68144-8575-4CD4-AEC1-FD027CFCC3AC}" presName="connectorText" presStyleLbl="sibTrans2D1" presStyleIdx="0" presStyleCnt="2"/>
      <dgm:spPr/>
      <dgm:t>
        <a:bodyPr/>
        <a:lstStyle/>
        <a:p>
          <a:endParaRPr lang="en-IN"/>
        </a:p>
      </dgm:t>
    </dgm:pt>
    <dgm:pt modelId="{0BDF80D4-F2C1-4248-937D-743FB8D77520}" type="pres">
      <dgm:prSet presAssocID="{1EC4110E-EF9A-49FC-AF52-CA693391C9F2}" presName="node" presStyleLbl="node1" presStyleIdx="1" presStyleCnt="3" custLinFactNeighborX="2330" custLinFactNeighborY="-1428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7E6FE9C-C1D9-4FF7-8A05-3657DE5E641B}" type="pres">
      <dgm:prSet presAssocID="{89CD9E5B-EF85-42AF-BE48-609241951FA1}" presName="sibTrans" presStyleLbl="sibTrans2D1" presStyleIdx="1" presStyleCnt="2"/>
      <dgm:spPr/>
      <dgm:t>
        <a:bodyPr/>
        <a:lstStyle/>
        <a:p>
          <a:endParaRPr lang="en-IN"/>
        </a:p>
      </dgm:t>
    </dgm:pt>
    <dgm:pt modelId="{DE082447-1FAE-4B4E-96C0-2CC148989DF2}" type="pres">
      <dgm:prSet presAssocID="{89CD9E5B-EF85-42AF-BE48-609241951FA1}" presName="connectorText" presStyleLbl="sibTrans2D1" presStyleIdx="1" presStyleCnt="2"/>
      <dgm:spPr/>
      <dgm:t>
        <a:bodyPr/>
        <a:lstStyle/>
        <a:p>
          <a:endParaRPr lang="en-IN"/>
        </a:p>
      </dgm:t>
    </dgm:pt>
    <dgm:pt modelId="{67DFE8BF-9D08-4675-A950-45DF8E338E6E}" type="pres">
      <dgm:prSet presAssocID="{AE3C54DC-3C79-40E7-95E3-9B31352153D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AE2797FA-76F1-4FE7-BD30-3F06017F4A22}" type="presOf" srcId="{89CD9E5B-EF85-42AF-BE48-609241951FA1}" destId="{B7E6FE9C-C1D9-4FF7-8A05-3657DE5E641B}" srcOrd="0" destOrd="0" presId="urn:microsoft.com/office/officeart/2005/8/layout/process2"/>
    <dgm:cxn modelId="{1D814FD8-F348-4C48-B4EE-C7BB55478A05}" type="presOf" srcId="{AE3C54DC-3C79-40E7-95E3-9B31352153D2}" destId="{67DFE8BF-9D08-4675-A950-45DF8E338E6E}" srcOrd="0" destOrd="0" presId="urn:microsoft.com/office/officeart/2005/8/layout/process2"/>
    <dgm:cxn modelId="{3444A530-E15D-47B0-BAFD-4DBE010973C7}" type="presOf" srcId="{4B6299E1-1E74-48A4-A22E-FF939426D655}" destId="{879BC786-CEEE-4BB0-A8FA-236940AAB4D3}" srcOrd="0" destOrd="0" presId="urn:microsoft.com/office/officeart/2005/8/layout/process2"/>
    <dgm:cxn modelId="{6E6EDEA7-1B8F-4391-8751-BB2E736013C6}" type="presOf" srcId="{A7C68144-8575-4CD4-AEC1-FD027CFCC3AC}" destId="{1B504DF5-D7BC-42F6-AE4F-4154D909C506}" srcOrd="0" destOrd="0" presId="urn:microsoft.com/office/officeart/2005/8/layout/process2"/>
    <dgm:cxn modelId="{313BD142-13B4-49C6-93CC-FD76505AB92F}" type="presOf" srcId="{89CD9E5B-EF85-42AF-BE48-609241951FA1}" destId="{DE082447-1FAE-4B4E-96C0-2CC148989DF2}" srcOrd="1" destOrd="0" presId="urn:microsoft.com/office/officeart/2005/8/layout/process2"/>
    <dgm:cxn modelId="{68BE8D44-7AF0-49E4-97DB-9F44340F298D}" srcId="{4B6299E1-1E74-48A4-A22E-FF939426D655}" destId="{AE3C54DC-3C79-40E7-95E3-9B31352153D2}" srcOrd="2" destOrd="0" parTransId="{B13C1A6B-E300-42AE-8ABB-698C319CDC7F}" sibTransId="{DD5AB47A-9D5E-4AC7-9CCD-A71CA4208379}"/>
    <dgm:cxn modelId="{1D6191FA-3B5A-4451-8AC3-973AED6DB8C2}" srcId="{4B6299E1-1E74-48A4-A22E-FF939426D655}" destId="{1EC4110E-EF9A-49FC-AF52-CA693391C9F2}" srcOrd="1" destOrd="0" parTransId="{739D9F0D-218A-4E0F-9945-130FF86A338B}" sibTransId="{89CD9E5B-EF85-42AF-BE48-609241951FA1}"/>
    <dgm:cxn modelId="{7963C439-F02B-47D2-969D-9432C1796244}" type="presOf" srcId="{A7C68144-8575-4CD4-AEC1-FD027CFCC3AC}" destId="{B56CD8E4-60CC-4A81-949E-404C18B11771}" srcOrd="1" destOrd="0" presId="urn:microsoft.com/office/officeart/2005/8/layout/process2"/>
    <dgm:cxn modelId="{1783DCA0-F32E-4768-A493-6898BB98543D}" srcId="{4B6299E1-1E74-48A4-A22E-FF939426D655}" destId="{E523B228-615C-4CB8-A345-94545DEC3961}" srcOrd="0" destOrd="0" parTransId="{20E27CDD-6F4F-4169-9DBA-2BB14D495F6F}" sibTransId="{A7C68144-8575-4CD4-AEC1-FD027CFCC3AC}"/>
    <dgm:cxn modelId="{0D23AF5F-94EE-4D1D-9F82-46F635939DD8}" type="presOf" srcId="{1EC4110E-EF9A-49FC-AF52-CA693391C9F2}" destId="{0BDF80D4-F2C1-4248-937D-743FB8D77520}" srcOrd="0" destOrd="0" presId="urn:microsoft.com/office/officeart/2005/8/layout/process2"/>
    <dgm:cxn modelId="{3B7B7F2E-FE0C-4E29-A39E-ABDE2812A6FB}" type="presOf" srcId="{E523B228-615C-4CB8-A345-94545DEC3961}" destId="{BECA7BCB-771B-4089-9BA0-B4BB4060C2D9}" srcOrd="0" destOrd="0" presId="urn:microsoft.com/office/officeart/2005/8/layout/process2"/>
    <dgm:cxn modelId="{C3E053AF-5DC0-4424-BA31-8E67CEB967A0}" type="presParOf" srcId="{879BC786-CEEE-4BB0-A8FA-236940AAB4D3}" destId="{BECA7BCB-771B-4089-9BA0-B4BB4060C2D9}" srcOrd="0" destOrd="0" presId="urn:microsoft.com/office/officeart/2005/8/layout/process2"/>
    <dgm:cxn modelId="{109D169B-5D7C-4B19-B393-DA1A60AD0692}" type="presParOf" srcId="{879BC786-CEEE-4BB0-A8FA-236940AAB4D3}" destId="{1B504DF5-D7BC-42F6-AE4F-4154D909C506}" srcOrd="1" destOrd="0" presId="urn:microsoft.com/office/officeart/2005/8/layout/process2"/>
    <dgm:cxn modelId="{4B475FB4-3129-408A-A59E-8A5AE57A05A0}" type="presParOf" srcId="{1B504DF5-D7BC-42F6-AE4F-4154D909C506}" destId="{B56CD8E4-60CC-4A81-949E-404C18B11771}" srcOrd="0" destOrd="0" presId="urn:microsoft.com/office/officeart/2005/8/layout/process2"/>
    <dgm:cxn modelId="{14D1E45C-E22E-4A50-B0FF-60288115C848}" type="presParOf" srcId="{879BC786-CEEE-4BB0-A8FA-236940AAB4D3}" destId="{0BDF80D4-F2C1-4248-937D-743FB8D77520}" srcOrd="2" destOrd="0" presId="urn:microsoft.com/office/officeart/2005/8/layout/process2"/>
    <dgm:cxn modelId="{82D3A2B5-E95D-4137-8D92-007A00330A79}" type="presParOf" srcId="{879BC786-CEEE-4BB0-A8FA-236940AAB4D3}" destId="{B7E6FE9C-C1D9-4FF7-8A05-3657DE5E641B}" srcOrd="3" destOrd="0" presId="urn:microsoft.com/office/officeart/2005/8/layout/process2"/>
    <dgm:cxn modelId="{62814795-73D7-44EC-82C5-D9BF04EA5648}" type="presParOf" srcId="{B7E6FE9C-C1D9-4FF7-8A05-3657DE5E641B}" destId="{DE082447-1FAE-4B4E-96C0-2CC148989DF2}" srcOrd="0" destOrd="0" presId="urn:microsoft.com/office/officeart/2005/8/layout/process2"/>
    <dgm:cxn modelId="{DE12C525-1D9C-480D-89AD-BCDB3901B4CA}" type="presParOf" srcId="{879BC786-CEEE-4BB0-A8FA-236940AAB4D3}" destId="{67DFE8BF-9D08-4675-A950-45DF8E338E6E}" srcOrd="4" destOrd="0" presId="urn:microsoft.com/office/officeart/2005/8/layout/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5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algn="r"/>
            <a:r>
              <a:rPr lang="en-US" sz="4800" dirty="0" smtClean="0">
                <a:solidFill>
                  <a:schemeClr val="bg1"/>
                </a:solidFill>
              </a:rPr>
              <a:t>Cholesterol</a:t>
            </a:r>
            <a:endParaRPr lang="en-IN" sz="4800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type="subTitle"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just">
              <a:buClr>
                <a:srgbClr val="002060"/>
              </a:buClr>
              <a:buSzPct val="75000"/>
            </a:pPr>
            <a:endParaRPr lang="en-US" dirty="0" smtClean="0">
              <a:solidFill>
                <a:srgbClr val="002060"/>
              </a:solidFill>
            </a:endParaRPr>
          </a:p>
          <a:p>
            <a:pPr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b="1" dirty="0" err="1" smtClean="0">
                <a:solidFill>
                  <a:srgbClr val="002060"/>
                </a:solidFill>
                <a:latin typeface="Arial Black" pitchFamily="34" charset="0"/>
              </a:rPr>
              <a:t>Dr.Anup</a:t>
            </a:r>
            <a:r>
              <a:rPr lang="en-US" b="1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 Black" pitchFamily="34" charset="0"/>
              </a:rPr>
              <a:t>Nilawar</a:t>
            </a:r>
            <a:endParaRPr lang="en-US" b="1" dirty="0" smtClean="0">
              <a:solidFill>
                <a:srgbClr val="002060"/>
              </a:solidFill>
              <a:latin typeface="Bradley Hand ITC" pitchFamily="66" charset="0"/>
            </a:endParaRPr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42FC-B37F-460C-B806-7873DAE89DDF}" type="slidenum">
              <a:rPr lang="en-IN" smtClean="0"/>
              <a:pPr/>
              <a:t>1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r"/>
            <a:r>
              <a:rPr lang="en-US" sz="4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Formation of HMG – CoA &amp; Mevalonate</a:t>
            </a:r>
            <a:endParaRPr lang="en-IN" sz="480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SzPct val="75000"/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Bradley Hand ITC" pitchFamily="66" charset="0"/>
              </a:rPr>
              <a:t>    </a:t>
            </a:r>
          </a:p>
          <a:p>
            <a:pPr>
              <a:buClr>
                <a:srgbClr val="002060"/>
              </a:buClr>
              <a:buSzPct val="75000"/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Bradley Hand ITC" pitchFamily="66" charset="0"/>
              </a:rPr>
              <a:t>                                       </a:t>
            </a:r>
            <a:endParaRPr lang="en-IN" sz="2800" b="1" dirty="0" smtClean="0">
              <a:solidFill>
                <a:srgbClr val="002060"/>
              </a:solidFill>
              <a:latin typeface="Bradley Hand ITC" pitchFamily="66" charset="0"/>
            </a:endParaRPr>
          </a:p>
          <a:p>
            <a:pPr>
              <a:buNone/>
            </a:pPr>
            <a:endParaRPr lang="en-IN" sz="2800" b="1" dirty="0" smtClean="0">
              <a:solidFill>
                <a:srgbClr val="002060"/>
              </a:solidFill>
              <a:latin typeface="Bradley Hand ITC" pitchFamily="66" charset="0"/>
            </a:endParaRPr>
          </a:p>
          <a:p>
            <a:endParaRPr lang="en-IN" sz="2800" b="1" dirty="0">
              <a:solidFill>
                <a:srgbClr val="002060"/>
              </a:solidFill>
              <a:latin typeface="Bradley Hand ITC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87000" y="3886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0" y="2895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3200400" y="3048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2928926" y="1357298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CH3 – C – S - CoA</a:t>
            </a:r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71546"/>
            <a:ext cx="4500562" cy="5715016"/>
          </a:xfrm>
          <a:prstGeom prst="rect">
            <a:avLst/>
          </a:prstGeom>
          <a:ln w="38100" cap="sq">
            <a:solidFill>
              <a:schemeClr val="accent3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9" name="Diagram 8"/>
          <p:cNvGraphicFramePr/>
          <p:nvPr/>
        </p:nvGraphicFramePr>
        <p:xfrm>
          <a:off x="3643306" y="1428736"/>
          <a:ext cx="6572296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42FC-B37F-460C-B806-7873DAE89DDF}" type="slidenum">
              <a:rPr lang="en-IN" smtClean="0"/>
              <a:pPr/>
              <a:t>10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Formation of Isoprenoid Units</a:t>
            </a:r>
            <a:endParaRPr lang="en-IN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002060"/>
                </a:solidFill>
                <a:latin typeface="Bradley Hand ITC" pitchFamily="66" charset="0"/>
              </a:rPr>
              <a:t>                                            </a:t>
            </a:r>
            <a:endParaRPr lang="en-IN" sz="2800" b="1" dirty="0" smtClean="0">
              <a:solidFill>
                <a:srgbClr val="002060"/>
              </a:solidFill>
              <a:latin typeface="Bradley Hand ITC" pitchFamily="66" charset="0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Bradley Hand ITC" pitchFamily="66" charset="0"/>
              </a:rPr>
              <a:t>                                             </a:t>
            </a:r>
            <a:endParaRPr lang="en-IN" sz="2800" b="1" dirty="0" smtClean="0">
              <a:solidFill>
                <a:srgbClr val="002060"/>
              </a:solidFill>
              <a:latin typeface="Bradley Hand ITC" pitchFamily="66" charset="0"/>
            </a:endParaRPr>
          </a:p>
          <a:p>
            <a:r>
              <a:rPr lang="en-US" sz="2800" b="1" dirty="0" smtClean="0">
                <a:solidFill>
                  <a:srgbClr val="002060"/>
                </a:solidFill>
                <a:latin typeface="Bradley Hand ITC" pitchFamily="66" charset="0"/>
              </a:rPr>
              <a:t>                                                              </a:t>
            </a:r>
            <a:endParaRPr lang="en-IN" sz="2800" b="1" dirty="0">
              <a:solidFill>
                <a:srgbClr val="002060"/>
              </a:solidFill>
              <a:latin typeface="Bradley Hand ITC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87000" y="3886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0" y="2895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3200400" y="3048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286248" cy="6858000"/>
          </a:xfrm>
          <a:prstGeom prst="rect">
            <a:avLst/>
          </a:prstGeom>
          <a:ln w="38100" cap="sq">
            <a:solidFill>
              <a:schemeClr val="accent3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8" name="Diagram 7"/>
          <p:cNvGraphicFramePr/>
          <p:nvPr/>
        </p:nvGraphicFramePr>
        <p:xfrm>
          <a:off x="3571868" y="1142984"/>
          <a:ext cx="609600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42FC-B37F-460C-B806-7873DAE89DDF}" type="slidenum">
              <a:rPr lang="en-IN" smtClean="0"/>
              <a:pPr/>
              <a:t>11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/>
            <a:r>
              <a:rPr lang="en-US" sz="4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Formation of Squalene</a:t>
            </a:r>
            <a:endParaRPr lang="en-IN" sz="480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endParaRPr lang="en-IN" sz="2800" b="1" dirty="0" smtClean="0">
              <a:solidFill>
                <a:srgbClr val="002060"/>
              </a:solidFill>
              <a:latin typeface="Bradley Hand ITC" pitchFamily="66" charset="0"/>
            </a:endParaRPr>
          </a:p>
          <a:p>
            <a:pPr>
              <a:buNone/>
            </a:pPr>
            <a:endParaRPr lang="en-IN" sz="2800" b="1" dirty="0" smtClean="0">
              <a:solidFill>
                <a:srgbClr val="002060"/>
              </a:solidFill>
              <a:latin typeface="Bradley Hand ITC" pitchFamily="66" charset="0"/>
            </a:endParaRPr>
          </a:p>
          <a:p>
            <a:endParaRPr lang="en-IN" sz="2800" b="1" dirty="0">
              <a:solidFill>
                <a:srgbClr val="002060"/>
              </a:solidFill>
              <a:latin typeface="Bradley Hand ITC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5536" y="3929066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0" y="2895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3200400" y="3048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285860"/>
            <a:ext cx="8786874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4786282" y="6357958"/>
            <a:ext cx="400056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42FC-B37F-460C-B806-7873DAE89DDF}" type="slidenum">
              <a:rPr lang="en-IN" smtClean="0"/>
              <a:pPr/>
              <a:t>12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r"/>
            <a:r>
              <a:rPr lang="en-US" sz="4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Conversion of Squalene to Cholesterol</a:t>
            </a:r>
            <a:endParaRPr lang="en-IN" sz="480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endParaRPr lang="en-IN" sz="2800" b="1" dirty="0" smtClean="0">
              <a:solidFill>
                <a:srgbClr val="002060"/>
              </a:solidFill>
              <a:latin typeface="Bradley Hand ITC" pitchFamily="66" charset="0"/>
            </a:endParaRPr>
          </a:p>
          <a:p>
            <a:pPr>
              <a:buNone/>
            </a:pPr>
            <a:endParaRPr lang="en-IN" sz="2800" b="1" dirty="0" smtClean="0">
              <a:solidFill>
                <a:srgbClr val="002060"/>
              </a:solidFill>
              <a:latin typeface="Bradley Hand ITC" pitchFamily="66" charset="0"/>
            </a:endParaRPr>
          </a:p>
          <a:p>
            <a:endParaRPr lang="en-IN" sz="2800" b="1" dirty="0">
              <a:solidFill>
                <a:srgbClr val="002060"/>
              </a:solidFill>
              <a:latin typeface="Bradley Hand ITC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87000" y="3886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0" y="2895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3200400" y="3048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285860"/>
            <a:ext cx="8839200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6143636" y="5214950"/>
            <a:ext cx="24288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6286512" y="5572140"/>
            <a:ext cx="221457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1" name="TextBox 10"/>
          <p:cNvSpPr txBox="1"/>
          <p:nvPr/>
        </p:nvSpPr>
        <p:spPr>
          <a:xfrm>
            <a:off x="6357950" y="5857892"/>
            <a:ext cx="221457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4" name="TextBox 13"/>
          <p:cNvSpPr txBox="1"/>
          <p:nvPr/>
        </p:nvSpPr>
        <p:spPr>
          <a:xfrm>
            <a:off x="6357950" y="6143644"/>
            <a:ext cx="214314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5" name="TextBox 14"/>
          <p:cNvSpPr txBox="1"/>
          <p:nvPr/>
        </p:nvSpPr>
        <p:spPr>
          <a:xfrm>
            <a:off x="6215074" y="6215082"/>
            <a:ext cx="221457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6" name="TextBox 15"/>
          <p:cNvSpPr txBox="1"/>
          <p:nvPr/>
        </p:nvSpPr>
        <p:spPr>
          <a:xfrm>
            <a:off x="6143636" y="5786454"/>
            <a:ext cx="42862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42FC-B37F-460C-B806-7873DAE89DDF}" type="slidenum">
              <a:rPr lang="en-IN" smtClean="0"/>
              <a:pPr/>
              <a:t>13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357166"/>
            <a:ext cx="9144000" cy="62023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of synthesis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Feedback control:  Cholesterol Inhibits HMG-</a:t>
            </a:r>
            <a:r>
              <a:rPr lang="en-US" dirty="0" err="1" smtClean="0"/>
              <a:t>CoA</a:t>
            </a:r>
            <a:r>
              <a:rPr lang="en-US" dirty="0" smtClean="0"/>
              <a:t> </a:t>
            </a:r>
            <a:r>
              <a:rPr lang="en-US" dirty="0" err="1" smtClean="0"/>
              <a:t>reductase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2. Hormonal Regulation: Insulin, Glucagon, Steroids, </a:t>
            </a:r>
            <a:r>
              <a:rPr lang="en-US" dirty="0" err="1" smtClean="0"/>
              <a:t>Thyroxine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3. Inhibition by Drugs: ‘</a:t>
            </a:r>
            <a:r>
              <a:rPr lang="en-US" dirty="0" err="1" smtClean="0"/>
              <a:t>Statin</a:t>
            </a:r>
            <a:r>
              <a:rPr lang="en-US" dirty="0" smtClean="0"/>
              <a:t>’ class of drugs.</a:t>
            </a:r>
          </a:p>
          <a:p>
            <a:r>
              <a:rPr lang="en-US" dirty="0" smtClean="0"/>
              <a:t>4. Regulation by Bile Acids: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42FC-B37F-460C-B806-7873DAE89DDF}" type="slidenum">
              <a:rPr lang="en-IN" smtClean="0"/>
              <a:pPr/>
              <a:t>15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/>
            <a:r>
              <a:rPr lang="en-US" sz="4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Regulation of Biosynthesis</a:t>
            </a:r>
            <a:endParaRPr lang="en-IN" sz="480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endParaRPr lang="en-IN" sz="2800" b="1" dirty="0" smtClean="0">
              <a:solidFill>
                <a:srgbClr val="002060"/>
              </a:solidFill>
              <a:latin typeface="Bradley Hand ITC" pitchFamily="66" charset="0"/>
            </a:endParaRPr>
          </a:p>
          <a:p>
            <a:pPr>
              <a:buNone/>
            </a:pPr>
            <a:endParaRPr lang="en-IN" sz="2800" b="1" dirty="0" smtClean="0">
              <a:solidFill>
                <a:srgbClr val="002060"/>
              </a:solidFill>
              <a:latin typeface="Bradley Hand ITC" pitchFamily="66" charset="0"/>
            </a:endParaRPr>
          </a:p>
          <a:p>
            <a:endParaRPr lang="en-IN" sz="2800" b="1" dirty="0">
              <a:solidFill>
                <a:srgbClr val="002060"/>
              </a:solidFill>
              <a:latin typeface="Bradley Hand ITC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87000" y="3886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0" y="2895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3200400" y="3048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357298"/>
            <a:ext cx="8715436" cy="5276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42FC-B37F-460C-B806-7873DAE89DDF}" type="slidenum">
              <a:rPr lang="en-IN" smtClean="0"/>
              <a:pPr/>
              <a:t>16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/>
            <a:r>
              <a:rPr lang="en-US" sz="4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Regulation of Biosynthesis</a:t>
            </a:r>
            <a:endParaRPr lang="en-IN" sz="480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endParaRPr lang="en-IN" sz="2800" b="1" dirty="0" smtClean="0">
              <a:solidFill>
                <a:srgbClr val="002060"/>
              </a:solidFill>
              <a:latin typeface="Bradley Hand ITC" pitchFamily="66" charset="0"/>
            </a:endParaRPr>
          </a:p>
          <a:p>
            <a:pPr>
              <a:buClr>
                <a:srgbClr val="002060"/>
              </a:buClr>
              <a:buSzPct val="75000"/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Bradley Hand ITC" pitchFamily="66" charset="0"/>
              </a:rPr>
              <a:t>                                          </a:t>
            </a:r>
          </a:p>
          <a:p>
            <a:pPr>
              <a:buClr>
                <a:srgbClr val="002060"/>
              </a:buClr>
              <a:buSzPct val="75000"/>
              <a:buNone/>
            </a:pPr>
            <a:endParaRPr lang="en-US" sz="2800" b="1" dirty="0" smtClean="0">
              <a:solidFill>
                <a:srgbClr val="002060"/>
              </a:solidFill>
              <a:latin typeface="Bradley Hand ITC" pitchFamily="66" charset="0"/>
            </a:endParaRPr>
          </a:p>
          <a:p>
            <a:pPr>
              <a:buClr>
                <a:srgbClr val="002060"/>
              </a:buClr>
              <a:buSzPct val="75000"/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Bradley Hand ITC" pitchFamily="66" charset="0"/>
              </a:rPr>
              <a:t>                                                    </a:t>
            </a:r>
            <a:r>
              <a:rPr lang="en-US" sz="2800" b="1" u="sng" dirty="0" smtClean="0">
                <a:solidFill>
                  <a:srgbClr val="002060"/>
                </a:solidFill>
                <a:latin typeface="Bradley Hand ITC" pitchFamily="66" charset="0"/>
              </a:rPr>
              <a:t>Hormonal Regulation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Bradley Hand ITC" pitchFamily="66" charset="0"/>
              </a:rPr>
              <a:t>                                                           Insulin  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Bradley Hand ITC" pitchFamily="66" charset="0"/>
              </a:rPr>
              <a:t>                                                           Thyroxin</a:t>
            </a:r>
          </a:p>
          <a:p>
            <a:pPr>
              <a:buNone/>
            </a:pPr>
            <a:endParaRPr lang="en-US" sz="2800" b="1" dirty="0" smtClean="0">
              <a:solidFill>
                <a:srgbClr val="002060"/>
              </a:solidFill>
              <a:latin typeface="Bradley Hand ITC" pitchFamily="66" charset="0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Bradley Hand ITC" pitchFamily="66" charset="0"/>
              </a:rPr>
              <a:t>                                                           Glucagon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Bradley Hand ITC" pitchFamily="66" charset="0"/>
              </a:rPr>
              <a:t>                                                           </a:t>
            </a:r>
            <a:r>
              <a:rPr lang="en-US" sz="2800" b="1" dirty="0" err="1" smtClean="0">
                <a:solidFill>
                  <a:srgbClr val="002060"/>
                </a:solidFill>
                <a:latin typeface="Bradley Hand ITC" pitchFamily="66" charset="0"/>
              </a:rPr>
              <a:t>Glucocorticoids</a:t>
            </a:r>
            <a:endParaRPr lang="en-IN" sz="2800" b="1" dirty="0" smtClean="0">
              <a:solidFill>
                <a:srgbClr val="002060"/>
              </a:solidFill>
              <a:latin typeface="Bradley Hand ITC" pitchFamily="66" charset="0"/>
            </a:endParaRPr>
          </a:p>
          <a:p>
            <a:endParaRPr lang="en-IN" sz="2800" b="1" dirty="0">
              <a:solidFill>
                <a:srgbClr val="002060"/>
              </a:solidFill>
              <a:latin typeface="Bradley Hand ITC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87000" y="3886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428736"/>
            <a:ext cx="3857652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Straight Arrow Connector 9"/>
          <p:cNvCxnSpPr/>
          <p:nvPr/>
        </p:nvCxnSpPr>
        <p:spPr>
          <a:xfrm rot="16200000" flipV="1">
            <a:off x="4751389" y="3678239"/>
            <a:ext cx="642942" cy="158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4751389" y="5321313"/>
            <a:ext cx="64294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42FC-B37F-460C-B806-7873DAE89DDF}" type="slidenum">
              <a:rPr lang="en-IN" smtClean="0"/>
              <a:pPr/>
              <a:t>17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/>
            <a:r>
              <a:rPr lang="en-US" sz="4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Fate of Cholesterol &amp; IPP</a:t>
            </a:r>
            <a:endParaRPr lang="en-IN" sz="480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endParaRPr lang="en-IN" sz="2800" b="1" dirty="0" smtClean="0">
              <a:solidFill>
                <a:srgbClr val="002060"/>
              </a:solidFill>
              <a:latin typeface="Bradley Hand ITC" pitchFamily="66" charset="0"/>
            </a:endParaRPr>
          </a:p>
          <a:p>
            <a:pPr>
              <a:buNone/>
            </a:pPr>
            <a:endParaRPr lang="en-IN" sz="2800" b="1" dirty="0" smtClean="0">
              <a:solidFill>
                <a:srgbClr val="002060"/>
              </a:solidFill>
              <a:latin typeface="Bradley Hand ITC" pitchFamily="66" charset="0"/>
            </a:endParaRPr>
          </a:p>
          <a:p>
            <a:endParaRPr lang="en-IN" sz="2800" b="1" dirty="0">
              <a:solidFill>
                <a:srgbClr val="002060"/>
              </a:solidFill>
              <a:latin typeface="Bradley Hand ITC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87000" y="3886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0" y="2895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3200400" y="3048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grpSp>
        <p:nvGrpSpPr>
          <p:cNvPr id="4" name="Group 7"/>
          <p:cNvGrpSpPr/>
          <p:nvPr/>
        </p:nvGrpSpPr>
        <p:grpSpPr>
          <a:xfrm>
            <a:off x="6500826" y="3500438"/>
            <a:ext cx="1500198" cy="571504"/>
            <a:chOff x="4267200" y="1389054"/>
            <a:chExt cx="1828800" cy="1016000"/>
          </a:xfrm>
          <a:solidFill>
            <a:srgbClr val="0070C0"/>
          </a:solidFill>
          <a:scene3d>
            <a:camera prst="orthographicFront"/>
            <a:lightRig rig="flat" dir="t"/>
          </a:scene3d>
        </p:grpSpPr>
        <p:sp>
          <p:nvSpPr>
            <p:cNvPr id="9" name="Rounded Rectangle 8"/>
            <p:cNvSpPr/>
            <p:nvPr/>
          </p:nvSpPr>
          <p:spPr>
            <a:xfrm>
              <a:off x="4267200" y="1389054"/>
              <a:ext cx="1828800" cy="1016000"/>
            </a:xfrm>
            <a:prstGeom prst="roundRect">
              <a:avLst>
                <a:gd name="adj" fmla="val 10000"/>
              </a:avLst>
            </a:prstGeom>
            <a:grpFill/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4296958" y="1418812"/>
              <a:ext cx="1769284" cy="956484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167640" tIns="167640" rIns="167640" bIns="16764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Rubber</a:t>
              </a:r>
              <a:endParaRPr lang="en-IN" sz="2400" kern="1200" dirty="0"/>
            </a:p>
          </p:txBody>
        </p:sp>
      </p:grpSp>
      <p:grpSp>
        <p:nvGrpSpPr>
          <p:cNvPr id="6" name="Group 10"/>
          <p:cNvGrpSpPr/>
          <p:nvPr/>
        </p:nvGrpSpPr>
        <p:grpSpPr>
          <a:xfrm>
            <a:off x="3786182" y="2428868"/>
            <a:ext cx="1925265" cy="857256"/>
            <a:chOff x="1585317" y="496"/>
            <a:chExt cx="2925365" cy="1625203"/>
          </a:xfrm>
          <a:scene3d>
            <a:camera prst="orthographicFront"/>
            <a:lightRig rig="flat" dir="t"/>
          </a:scene3d>
        </p:grpSpPr>
        <p:sp>
          <p:nvSpPr>
            <p:cNvPr id="14" name="Rounded Rectangle 13"/>
            <p:cNvSpPr/>
            <p:nvPr/>
          </p:nvSpPr>
          <p:spPr>
            <a:xfrm>
              <a:off x="1585317" y="496"/>
              <a:ext cx="2925365" cy="1625203"/>
            </a:xfrm>
            <a:prstGeom prst="roundRect">
              <a:avLst>
                <a:gd name="adj" fmla="val 1000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sz="2400" dirty="0" smtClean="0"/>
            </a:p>
            <a:p>
              <a:pPr algn="ctr"/>
              <a:r>
                <a:rPr lang="en-US" sz="2400" dirty="0" smtClean="0"/>
                <a:t>Cholesterol</a:t>
              </a:r>
              <a:endParaRPr lang="en-IN" sz="2400" dirty="0"/>
            </a:p>
          </p:txBody>
        </p:sp>
        <p:sp>
          <p:nvSpPr>
            <p:cNvPr id="15" name="Rounded Rectangle 4"/>
            <p:cNvSpPr/>
            <p:nvPr/>
          </p:nvSpPr>
          <p:spPr>
            <a:xfrm>
              <a:off x="1632918" y="48097"/>
              <a:ext cx="2830163" cy="153000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sz="6500" kern="1200"/>
            </a:p>
          </p:txBody>
        </p:sp>
      </p:grpSp>
      <p:grpSp>
        <p:nvGrpSpPr>
          <p:cNvPr id="7" name="Group 15"/>
          <p:cNvGrpSpPr/>
          <p:nvPr/>
        </p:nvGrpSpPr>
        <p:grpSpPr>
          <a:xfrm>
            <a:off x="3714744" y="4429132"/>
            <a:ext cx="1928826" cy="1143008"/>
            <a:chOff x="0" y="1984"/>
            <a:chExt cx="6096000" cy="4060031"/>
          </a:xfrm>
          <a:scene3d>
            <a:camera prst="orthographicFront"/>
            <a:lightRig rig="flat" dir="t"/>
          </a:scene3d>
        </p:grpSpPr>
        <p:sp>
          <p:nvSpPr>
            <p:cNvPr id="17" name="Rounded Rectangle 16"/>
            <p:cNvSpPr/>
            <p:nvPr/>
          </p:nvSpPr>
          <p:spPr>
            <a:xfrm>
              <a:off x="0" y="1984"/>
              <a:ext cx="6096000" cy="4060031"/>
            </a:xfrm>
            <a:prstGeom prst="roundRect">
              <a:avLst>
                <a:gd name="adj" fmla="val 1000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ounded Rectangle 4"/>
            <p:cNvSpPr/>
            <p:nvPr/>
          </p:nvSpPr>
          <p:spPr>
            <a:xfrm>
              <a:off x="118914" y="120898"/>
              <a:ext cx="5858172" cy="382220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sz="6500" kern="1200"/>
            </a:p>
          </p:txBody>
        </p:sp>
      </p:grpSp>
      <p:sp>
        <p:nvSpPr>
          <p:cNvPr id="40" name="Rounded Rectangle 39"/>
          <p:cNvSpPr/>
          <p:nvPr/>
        </p:nvSpPr>
        <p:spPr>
          <a:xfrm>
            <a:off x="6429388" y="4429132"/>
            <a:ext cx="1571636" cy="571504"/>
          </a:xfrm>
          <a:prstGeom prst="roundRect">
            <a:avLst>
              <a:gd name="adj" fmla="val 10000"/>
            </a:avLst>
          </a:prstGeom>
          <a:solidFill>
            <a:schemeClr val="accent3">
              <a:lumMod val="75000"/>
            </a:schemeClr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2000" dirty="0" err="1" smtClean="0"/>
              <a:t>Phytols</a:t>
            </a:r>
            <a:endParaRPr lang="en-IN" sz="2000" dirty="0"/>
          </a:p>
        </p:txBody>
      </p:sp>
      <p:sp>
        <p:nvSpPr>
          <p:cNvPr id="41" name="Rounded Rectangle 40"/>
          <p:cNvSpPr/>
          <p:nvPr/>
        </p:nvSpPr>
        <p:spPr>
          <a:xfrm>
            <a:off x="6429388" y="5286388"/>
            <a:ext cx="1571636" cy="571504"/>
          </a:xfrm>
          <a:prstGeom prst="roundRect">
            <a:avLst>
              <a:gd name="adj" fmla="val 10000"/>
            </a:avLst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2000" dirty="0" err="1" smtClean="0"/>
              <a:t>Dolichols</a:t>
            </a:r>
            <a:endParaRPr lang="en-IN" sz="2000" dirty="0"/>
          </a:p>
        </p:txBody>
      </p:sp>
      <p:sp>
        <p:nvSpPr>
          <p:cNvPr id="42" name="Rounded Rectangle 41"/>
          <p:cNvSpPr/>
          <p:nvPr/>
        </p:nvSpPr>
        <p:spPr>
          <a:xfrm>
            <a:off x="6429388" y="6072206"/>
            <a:ext cx="1571636" cy="571504"/>
          </a:xfrm>
          <a:prstGeom prst="roundRect">
            <a:avLst>
              <a:gd name="adj" fmla="val 10000"/>
            </a:avLst>
          </a:prstGeom>
          <a:solidFill>
            <a:srgbClr val="7030A0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2000" dirty="0" smtClean="0"/>
              <a:t>Ubiquinone</a:t>
            </a:r>
            <a:endParaRPr lang="en-IN" sz="2000" dirty="0"/>
          </a:p>
        </p:txBody>
      </p:sp>
      <p:sp>
        <p:nvSpPr>
          <p:cNvPr id="43" name="Rounded Rectangle 42"/>
          <p:cNvSpPr/>
          <p:nvPr/>
        </p:nvSpPr>
        <p:spPr>
          <a:xfrm>
            <a:off x="1500166" y="6072206"/>
            <a:ext cx="1571636" cy="571504"/>
          </a:xfrm>
          <a:prstGeom prst="roundRect">
            <a:avLst>
              <a:gd name="adj" fmla="val 10000"/>
            </a:avLst>
          </a:prstGeom>
          <a:solidFill>
            <a:srgbClr val="7030A0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Carotene</a:t>
            </a:r>
          </a:p>
          <a:p>
            <a:pPr algn="ctr"/>
            <a:endParaRPr lang="en-IN" dirty="0"/>
          </a:p>
        </p:txBody>
      </p:sp>
      <p:sp>
        <p:nvSpPr>
          <p:cNvPr id="44" name="Rounded Rectangle 43"/>
          <p:cNvSpPr/>
          <p:nvPr/>
        </p:nvSpPr>
        <p:spPr>
          <a:xfrm>
            <a:off x="1500166" y="5286388"/>
            <a:ext cx="1571636" cy="571504"/>
          </a:xfrm>
          <a:prstGeom prst="roundRect">
            <a:avLst>
              <a:gd name="adj" fmla="val 10000"/>
            </a:avLst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Vitamin K</a:t>
            </a:r>
            <a:endParaRPr lang="en-IN" dirty="0"/>
          </a:p>
        </p:txBody>
      </p:sp>
      <p:sp>
        <p:nvSpPr>
          <p:cNvPr id="45" name="Rounded Rectangle 44"/>
          <p:cNvSpPr/>
          <p:nvPr/>
        </p:nvSpPr>
        <p:spPr>
          <a:xfrm>
            <a:off x="1500166" y="4429132"/>
            <a:ext cx="1571636" cy="571504"/>
          </a:xfrm>
          <a:prstGeom prst="roundRect">
            <a:avLst>
              <a:gd name="adj" fmla="val 10000"/>
            </a:avLst>
          </a:prstGeom>
          <a:solidFill>
            <a:schemeClr val="accent3">
              <a:lumMod val="75000"/>
            </a:schemeClr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Vitamin E</a:t>
            </a:r>
            <a:endParaRPr lang="en-IN" dirty="0"/>
          </a:p>
        </p:txBody>
      </p:sp>
      <p:sp>
        <p:nvSpPr>
          <p:cNvPr id="46" name="Rounded Rectangle 45"/>
          <p:cNvSpPr/>
          <p:nvPr/>
        </p:nvSpPr>
        <p:spPr>
          <a:xfrm>
            <a:off x="1500166" y="3571876"/>
            <a:ext cx="1571636" cy="571504"/>
          </a:xfrm>
          <a:prstGeom prst="roundRect">
            <a:avLst>
              <a:gd name="adj" fmla="val 10000"/>
            </a:avLst>
          </a:prstGeom>
          <a:solidFill>
            <a:srgbClr val="0070C0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Vitamin A</a:t>
            </a:r>
            <a:endParaRPr lang="en-IN" dirty="0"/>
          </a:p>
        </p:txBody>
      </p:sp>
      <p:grpSp>
        <p:nvGrpSpPr>
          <p:cNvPr id="8" name="Group 46"/>
          <p:cNvGrpSpPr/>
          <p:nvPr/>
        </p:nvGrpSpPr>
        <p:grpSpPr>
          <a:xfrm>
            <a:off x="1500166" y="1285860"/>
            <a:ext cx="1571636" cy="571504"/>
            <a:chOff x="4267200" y="1389054"/>
            <a:chExt cx="1828800" cy="1016000"/>
          </a:xfrm>
          <a:solidFill>
            <a:srgbClr val="0070C0"/>
          </a:solidFill>
          <a:scene3d>
            <a:camera prst="orthographicFront"/>
            <a:lightRig rig="flat" dir="t"/>
          </a:scene3d>
        </p:grpSpPr>
        <p:sp>
          <p:nvSpPr>
            <p:cNvPr id="48" name="Rounded Rectangle 47"/>
            <p:cNvSpPr/>
            <p:nvPr/>
          </p:nvSpPr>
          <p:spPr>
            <a:xfrm>
              <a:off x="4267200" y="1389054"/>
              <a:ext cx="1828800" cy="1016000"/>
            </a:xfrm>
            <a:prstGeom prst="roundRect">
              <a:avLst>
                <a:gd name="adj" fmla="val 10000"/>
              </a:avLst>
            </a:prstGeom>
            <a:grpFill/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9" name="Rounded Rectangle 4"/>
            <p:cNvSpPr/>
            <p:nvPr/>
          </p:nvSpPr>
          <p:spPr>
            <a:xfrm>
              <a:off x="4296958" y="1418812"/>
              <a:ext cx="1769284" cy="956484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7640" tIns="167640" rIns="167640" bIns="16764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/>
                <a:t>Steroid Hormones</a:t>
              </a:r>
              <a:endParaRPr lang="en-IN" kern="1200" dirty="0"/>
            </a:p>
          </p:txBody>
        </p:sp>
      </p:grpSp>
      <p:grpSp>
        <p:nvGrpSpPr>
          <p:cNvPr id="11" name="Group 49"/>
          <p:cNvGrpSpPr/>
          <p:nvPr/>
        </p:nvGrpSpPr>
        <p:grpSpPr>
          <a:xfrm>
            <a:off x="3929058" y="1285860"/>
            <a:ext cx="1571636" cy="571504"/>
            <a:chOff x="4267200" y="1389054"/>
            <a:chExt cx="1828800" cy="1016000"/>
          </a:xfrm>
          <a:solidFill>
            <a:schemeClr val="accent3">
              <a:lumMod val="75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51" name="Rounded Rectangle 50"/>
            <p:cNvSpPr/>
            <p:nvPr/>
          </p:nvSpPr>
          <p:spPr>
            <a:xfrm>
              <a:off x="4267200" y="1389054"/>
              <a:ext cx="1828800" cy="1016000"/>
            </a:xfrm>
            <a:prstGeom prst="roundRect">
              <a:avLst>
                <a:gd name="adj" fmla="val 10000"/>
              </a:avLst>
            </a:prstGeom>
            <a:grpFill/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Rounded Rectangle 4"/>
            <p:cNvSpPr/>
            <p:nvPr/>
          </p:nvSpPr>
          <p:spPr>
            <a:xfrm>
              <a:off x="4296958" y="1418812"/>
              <a:ext cx="1769284" cy="956484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7640" tIns="167640" rIns="167640" bIns="16764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Bile Acids</a:t>
              </a:r>
              <a:endParaRPr lang="en-IN" sz="2000" kern="1200" dirty="0"/>
            </a:p>
          </p:txBody>
        </p:sp>
      </p:grpSp>
      <p:grpSp>
        <p:nvGrpSpPr>
          <p:cNvPr id="16" name="Group 52"/>
          <p:cNvGrpSpPr/>
          <p:nvPr/>
        </p:nvGrpSpPr>
        <p:grpSpPr>
          <a:xfrm>
            <a:off x="6357950" y="1285860"/>
            <a:ext cx="1571636" cy="571504"/>
            <a:chOff x="4267200" y="1389054"/>
            <a:chExt cx="1828800" cy="1016000"/>
          </a:xfrm>
          <a:solidFill>
            <a:srgbClr val="7030A0"/>
          </a:solidFill>
          <a:scene3d>
            <a:camera prst="orthographicFront"/>
            <a:lightRig rig="flat" dir="t"/>
          </a:scene3d>
        </p:grpSpPr>
        <p:sp>
          <p:nvSpPr>
            <p:cNvPr id="54" name="Rounded Rectangle 53"/>
            <p:cNvSpPr/>
            <p:nvPr/>
          </p:nvSpPr>
          <p:spPr>
            <a:xfrm>
              <a:off x="4267200" y="1389054"/>
              <a:ext cx="1828800" cy="1016000"/>
            </a:xfrm>
            <a:prstGeom prst="roundRect">
              <a:avLst>
                <a:gd name="adj" fmla="val 10000"/>
              </a:avLst>
            </a:prstGeom>
            <a:grpFill/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5" name="Rounded Rectangle 4"/>
            <p:cNvSpPr/>
            <p:nvPr/>
          </p:nvSpPr>
          <p:spPr>
            <a:xfrm>
              <a:off x="4296958" y="1418812"/>
              <a:ext cx="1769284" cy="956484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7640" tIns="167640" rIns="167640" bIns="16764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Vitamin D</a:t>
              </a:r>
              <a:endParaRPr lang="en-IN" sz="2000" kern="1200" dirty="0"/>
            </a:p>
          </p:txBody>
        </p:sp>
      </p:grpSp>
      <p:grpSp>
        <p:nvGrpSpPr>
          <p:cNvPr id="19" name="Group 55"/>
          <p:cNvGrpSpPr/>
          <p:nvPr/>
        </p:nvGrpSpPr>
        <p:grpSpPr>
          <a:xfrm flipV="1">
            <a:off x="4572000" y="3357562"/>
            <a:ext cx="214314" cy="785818"/>
            <a:chOff x="5852442" y="1177374"/>
            <a:chExt cx="1009178" cy="1009178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7" name="Down Arrow 56"/>
            <p:cNvSpPr/>
            <p:nvPr/>
          </p:nvSpPr>
          <p:spPr>
            <a:xfrm>
              <a:off x="5852442" y="1177374"/>
              <a:ext cx="1009178" cy="1009178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58" name="Down Arrow 4"/>
            <p:cNvSpPr/>
            <p:nvPr/>
          </p:nvSpPr>
          <p:spPr>
            <a:xfrm>
              <a:off x="6079506" y="1177374"/>
              <a:ext cx="555048" cy="759406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sz="3600" kern="1200"/>
            </a:p>
          </p:txBody>
        </p:sp>
      </p:grpSp>
      <p:cxnSp>
        <p:nvCxnSpPr>
          <p:cNvPr id="59" name="Straight Arrow Connector 58"/>
          <p:cNvCxnSpPr/>
          <p:nvPr/>
        </p:nvCxnSpPr>
        <p:spPr>
          <a:xfrm rot="5400000" flipH="1" flipV="1">
            <a:off x="4465637" y="2106603"/>
            <a:ext cx="35719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5643570" y="5643578"/>
            <a:ext cx="714380" cy="64294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5715008" y="3929066"/>
            <a:ext cx="642942" cy="5095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5786446" y="4786322"/>
            <a:ext cx="500066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5786446" y="5214950"/>
            <a:ext cx="571504" cy="2857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6200000" flipV="1">
            <a:off x="3107521" y="3893347"/>
            <a:ext cx="500066" cy="4286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>
            <a:off x="3143240" y="4786322"/>
            <a:ext cx="500066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5400000">
            <a:off x="3143240" y="5143512"/>
            <a:ext cx="428628" cy="4286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5400000">
            <a:off x="3143240" y="5715016"/>
            <a:ext cx="571504" cy="4286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V="1">
            <a:off x="5715008" y="1928802"/>
            <a:ext cx="571504" cy="4286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rot="10800000">
            <a:off x="3071802" y="1857364"/>
            <a:ext cx="642942" cy="50006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3714744" y="4500570"/>
            <a:ext cx="18573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Isopentenyl Pyrophosphate (IPP)</a:t>
            </a:r>
            <a:endParaRPr lang="en-IN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/>
            <a:r>
              <a:rPr lang="en-US" sz="4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Biosynthesis of Bile Acids</a:t>
            </a:r>
            <a:endParaRPr lang="en-IN" sz="480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endParaRPr lang="en-IN" sz="2800" b="1" dirty="0" smtClean="0">
              <a:solidFill>
                <a:srgbClr val="002060"/>
              </a:solidFill>
              <a:latin typeface="Bradley Hand ITC" pitchFamily="66" charset="0"/>
            </a:endParaRPr>
          </a:p>
          <a:p>
            <a:pPr>
              <a:buNone/>
            </a:pPr>
            <a:endParaRPr lang="en-IN" sz="2800" b="1" dirty="0" smtClean="0">
              <a:solidFill>
                <a:srgbClr val="002060"/>
              </a:solidFill>
              <a:latin typeface="Bradley Hand ITC" pitchFamily="66" charset="0"/>
            </a:endParaRPr>
          </a:p>
          <a:p>
            <a:pPr>
              <a:buNone/>
            </a:pPr>
            <a:endParaRPr lang="en-IN" sz="2800" b="1" dirty="0">
              <a:solidFill>
                <a:srgbClr val="002060"/>
              </a:solidFill>
              <a:latin typeface="Bradley Hand ITC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87000" y="3886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0" y="2895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3200400" y="3048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3500430" y="121442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Cholesterol</a:t>
            </a:r>
            <a:endParaRPr lang="en-IN" dirty="0"/>
          </a:p>
        </p:txBody>
      </p:sp>
      <p:sp>
        <p:nvSpPr>
          <p:cNvPr id="9" name="Down Arrow 8"/>
          <p:cNvSpPr/>
          <p:nvPr/>
        </p:nvSpPr>
        <p:spPr>
          <a:xfrm>
            <a:off x="4071934" y="1571612"/>
            <a:ext cx="71438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Box 9"/>
          <p:cNvSpPr txBox="1"/>
          <p:nvPr/>
        </p:nvSpPr>
        <p:spPr>
          <a:xfrm>
            <a:off x="2928926" y="2500306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 </a:t>
            </a:r>
            <a:r>
              <a:rPr lang="el-GR" dirty="0" smtClean="0"/>
              <a:t>α</a:t>
            </a:r>
            <a:r>
              <a:rPr lang="en-US" dirty="0" smtClean="0"/>
              <a:t> </a:t>
            </a:r>
            <a:r>
              <a:rPr lang="en-US" dirty="0" err="1" smtClean="0"/>
              <a:t>Hydroxycholesterol</a:t>
            </a:r>
            <a:endParaRPr lang="en-IN" dirty="0"/>
          </a:p>
        </p:txBody>
      </p:sp>
      <p:sp>
        <p:nvSpPr>
          <p:cNvPr id="11" name="TextBox 10"/>
          <p:cNvSpPr txBox="1"/>
          <p:nvPr/>
        </p:nvSpPr>
        <p:spPr>
          <a:xfrm>
            <a:off x="4071934" y="178592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7 </a:t>
            </a:r>
            <a:r>
              <a:rPr lang="el-GR" dirty="0" smtClean="0">
                <a:solidFill>
                  <a:srgbClr val="00B050"/>
                </a:solidFill>
              </a:rPr>
              <a:t>α</a:t>
            </a:r>
            <a:r>
              <a:rPr lang="en-US" dirty="0" smtClean="0">
                <a:solidFill>
                  <a:srgbClr val="00B050"/>
                </a:solidFill>
              </a:rPr>
              <a:t> Hydroxylase</a:t>
            </a:r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14" name="Curved Left Arrow 13"/>
          <p:cNvSpPr/>
          <p:nvPr/>
        </p:nvSpPr>
        <p:spPr>
          <a:xfrm>
            <a:off x="3714744" y="1714488"/>
            <a:ext cx="357190" cy="71438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71736" y="1571612"/>
            <a:ext cx="13573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NADPH + H</a:t>
            </a:r>
            <a:r>
              <a:rPr lang="en-US" sz="1600" baseline="30000" dirty="0" smtClean="0"/>
              <a:t>+</a:t>
            </a:r>
            <a:endParaRPr lang="en-IN" sz="1600" baseline="30000" dirty="0"/>
          </a:p>
        </p:txBody>
      </p:sp>
      <p:sp>
        <p:nvSpPr>
          <p:cNvPr id="16" name="TextBox 15"/>
          <p:cNvSpPr txBox="1"/>
          <p:nvPr/>
        </p:nvSpPr>
        <p:spPr>
          <a:xfrm>
            <a:off x="3071802" y="2214554"/>
            <a:ext cx="1113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NADPH</a:t>
            </a:r>
            <a:endParaRPr lang="en-IN" sz="1400" dirty="0"/>
          </a:p>
        </p:txBody>
      </p:sp>
      <p:cxnSp>
        <p:nvCxnSpPr>
          <p:cNvPr id="19" name="Straight Arrow Connector 18"/>
          <p:cNvCxnSpPr/>
          <p:nvPr/>
        </p:nvCxnSpPr>
        <p:spPr>
          <a:xfrm rot="16200000" flipH="1">
            <a:off x="4250529" y="2964653"/>
            <a:ext cx="571504" cy="357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3178959" y="2893215"/>
            <a:ext cx="571504" cy="500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500298" y="350043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Cholyl</a:t>
            </a:r>
            <a:r>
              <a:rPr lang="en-US" dirty="0" smtClean="0"/>
              <a:t> CoA</a:t>
            </a:r>
            <a:endParaRPr lang="en-IN" dirty="0"/>
          </a:p>
        </p:txBody>
      </p:sp>
      <p:sp>
        <p:nvSpPr>
          <p:cNvPr id="33" name="TextBox 32"/>
          <p:cNvSpPr txBox="1"/>
          <p:nvPr/>
        </p:nvSpPr>
        <p:spPr>
          <a:xfrm>
            <a:off x="4000496" y="3429000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Chenodeoxycholyl</a:t>
            </a:r>
            <a:r>
              <a:rPr lang="en-US" dirty="0" smtClean="0"/>
              <a:t> CoA</a:t>
            </a:r>
            <a:endParaRPr lang="en-IN" dirty="0"/>
          </a:p>
        </p:txBody>
      </p:sp>
      <p:sp>
        <p:nvSpPr>
          <p:cNvPr id="34" name="TextBox 33"/>
          <p:cNvSpPr txBox="1"/>
          <p:nvPr/>
        </p:nvSpPr>
        <p:spPr>
          <a:xfrm>
            <a:off x="4500562" y="2928934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12 </a:t>
            </a:r>
            <a:r>
              <a:rPr lang="el-GR" dirty="0" smtClean="0">
                <a:solidFill>
                  <a:srgbClr val="00B050"/>
                </a:solidFill>
              </a:rPr>
              <a:t>α</a:t>
            </a:r>
            <a:r>
              <a:rPr lang="en-US" dirty="0" smtClean="0">
                <a:solidFill>
                  <a:srgbClr val="00B050"/>
                </a:solidFill>
              </a:rPr>
              <a:t> Hydroxylase</a:t>
            </a:r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35" name="Down Arrow 34"/>
          <p:cNvSpPr/>
          <p:nvPr/>
        </p:nvSpPr>
        <p:spPr>
          <a:xfrm>
            <a:off x="2786050" y="3857628"/>
            <a:ext cx="71438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" name="TextBox 35"/>
          <p:cNvSpPr txBox="1"/>
          <p:nvPr/>
        </p:nvSpPr>
        <p:spPr>
          <a:xfrm>
            <a:off x="2143108" y="4286256"/>
            <a:ext cx="128588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Cholic</a:t>
            </a:r>
            <a:r>
              <a:rPr lang="en-US" dirty="0" smtClean="0"/>
              <a:t> Acid</a:t>
            </a:r>
            <a:endParaRPr lang="en-IN" dirty="0"/>
          </a:p>
        </p:txBody>
      </p:sp>
      <p:sp>
        <p:nvSpPr>
          <p:cNvPr id="38" name="Down Arrow 37"/>
          <p:cNvSpPr/>
          <p:nvPr/>
        </p:nvSpPr>
        <p:spPr>
          <a:xfrm>
            <a:off x="5286380" y="3786190"/>
            <a:ext cx="71438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" name="TextBox 38"/>
          <p:cNvSpPr txBox="1"/>
          <p:nvPr/>
        </p:nvSpPr>
        <p:spPr>
          <a:xfrm>
            <a:off x="4357686" y="4214818"/>
            <a:ext cx="242889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ChenodeoxyCholic</a:t>
            </a:r>
            <a:r>
              <a:rPr lang="en-US" dirty="0" smtClean="0"/>
              <a:t> Acid</a:t>
            </a:r>
            <a:endParaRPr lang="en-IN" dirty="0"/>
          </a:p>
        </p:txBody>
      </p:sp>
      <p:cxnSp>
        <p:nvCxnSpPr>
          <p:cNvPr id="51" name="Elbow Connector 50"/>
          <p:cNvCxnSpPr/>
          <p:nvPr/>
        </p:nvCxnSpPr>
        <p:spPr>
          <a:xfrm rot="16200000" flipH="1">
            <a:off x="2786050" y="4714884"/>
            <a:ext cx="571504" cy="428628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/>
          <p:nvPr/>
        </p:nvCxnSpPr>
        <p:spPr>
          <a:xfrm rot="16200000" flipH="1">
            <a:off x="5643570" y="4643446"/>
            <a:ext cx="571504" cy="428628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/>
          <p:nvPr/>
        </p:nvCxnSpPr>
        <p:spPr>
          <a:xfrm rot="5400000">
            <a:off x="2000232" y="4714884"/>
            <a:ext cx="571504" cy="428628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/>
          <p:nvPr/>
        </p:nvCxnSpPr>
        <p:spPr>
          <a:xfrm rot="5400000">
            <a:off x="4572000" y="4643446"/>
            <a:ext cx="571504" cy="428628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42910" y="5286388"/>
            <a:ext cx="1928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Glycocholic</a:t>
            </a:r>
            <a:r>
              <a:rPr lang="en-US" sz="1600" dirty="0" smtClean="0"/>
              <a:t> Acid</a:t>
            </a:r>
            <a:endParaRPr lang="en-IN" sz="1600" dirty="0"/>
          </a:p>
        </p:txBody>
      </p:sp>
      <p:sp>
        <p:nvSpPr>
          <p:cNvPr id="61" name="TextBox 60"/>
          <p:cNvSpPr txBox="1"/>
          <p:nvPr/>
        </p:nvSpPr>
        <p:spPr>
          <a:xfrm>
            <a:off x="2143108" y="5286388"/>
            <a:ext cx="21431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Taurocholic</a:t>
            </a:r>
            <a:r>
              <a:rPr lang="en-US" sz="1600" dirty="0" smtClean="0"/>
              <a:t> Acid</a:t>
            </a:r>
            <a:endParaRPr lang="en-IN" sz="1600" dirty="0"/>
          </a:p>
        </p:txBody>
      </p:sp>
      <p:sp>
        <p:nvSpPr>
          <p:cNvPr id="62" name="TextBox 61"/>
          <p:cNvSpPr txBox="1"/>
          <p:nvPr/>
        </p:nvSpPr>
        <p:spPr>
          <a:xfrm>
            <a:off x="3714744" y="5286388"/>
            <a:ext cx="2143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Glycochenodeoxy</a:t>
            </a:r>
            <a:r>
              <a:rPr lang="en-US" sz="1600" dirty="0" smtClean="0"/>
              <a:t> CA</a:t>
            </a:r>
            <a:endParaRPr lang="en-IN" sz="1600" dirty="0"/>
          </a:p>
        </p:txBody>
      </p:sp>
      <p:sp>
        <p:nvSpPr>
          <p:cNvPr id="63" name="TextBox 62"/>
          <p:cNvSpPr txBox="1"/>
          <p:nvPr/>
        </p:nvSpPr>
        <p:spPr>
          <a:xfrm>
            <a:off x="5500694" y="5286388"/>
            <a:ext cx="2143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Taurochenodeoxy</a:t>
            </a:r>
            <a:r>
              <a:rPr lang="en-US" sz="1600" dirty="0" smtClean="0"/>
              <a:t> CA</a:t>
            </a:r>
            <a:endParaRPr lang="en-IN" sz="1600" dirty="0"/>
          </a:p>
        </p:txBody>
      </p:sp>
      <p:sp>
        <p:nvSpPr>
          <p:cNvPr id="71" name="Down Arrow 70"/>
          <p:cNvSpPr/>
          <p:nvPr/>
        </p:nvSpPr>
        <p:spPr>
          <a:xfrm>
            <a:off x="2500298" y="5643578"/>
            <a:ext cx="45719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2" name="Down Arrow 71"/>
          <p:cNvSpPr/>
          <p:nvPr/>
        </p:nvSpPr>
        <p:spPr>
          <a:xfrm>
            <a:off x="5357818" y="5643578"/>
            <a:ext cx="45719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3" name="TextBox 72"/>
          <p:cNvSpPr txBox="1"/>
          <p:nvPr/>
        </p:nvSpPr>
        <p:spPr>
          <a:xfrm>
            <a:off x="5429256" y="5786454"/>
            <a:ext cx="13573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Bacteria</a:t>
            </a:r>
            <a:endParaRPr lang="en-IN" sz="1600" dirty="0"/>
          </a:p>
        </p:txBody>
      </p:sp>
      <p:sp>
        <p:nvSpPr>
          <p:cNvPr id="74" name="TextBox 73"/>
          <p:cNvSpPr txBox="1"/>
          <p:nvPr/>
        </p:nvSpPr>
        <p:spPr>
          <a:xfrm>
            <a:off x="2724136" y="5867416"/>
            <a:ext cx="13573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Bacteria</a:t>
            </a:r>
            <a:endParaRPr lang="en-IN" sz="1600" dirty="0"/>
          </a:p>
        </p:txBody>
      </p:sp>
      <p:sp>
        <p:nvSpPr>
          <p:cNvPr id="75" name="TextBox 74"/>
          <p:cNvSpPr txBox="1"/>
          <p:nvPr/>
        </p:nvSpPr>
        <p:spPr>
          <a:xfrm>
            <a:off x="1714480" y="6286520"/>
            <a:ext cx="178595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Deoxycholic</a:t>
            </a:r>
            <a:r>
              <a:rPr lang="en-US" dirty="0" smtClean="0"/>
              <a:t> Acid</a:t>
            </a:r>
            <a:endParaRPr lang="en-IN" dirty="0"/>
          </a:p>
        </p:txBody>
      </p:sp>
      <p:sp>
        <p:nvSpPr>
          <p:cNvPr id="76" name="TextBox 75"/>
          <p:cNvSpPr txBox="1"/>
          <p:nvPr/>
        </p:nvSpPr>
        <p:spPr>
          <a:xfrm>
            <a:off x="4714876" y="6286520"/>
            <a:ext cx="171448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Lithocholic</a:t>
            </a:r>
            <a:r>
              <a:rPr lang="en-US" dirty="0" smtClean="0"/>
              <a:t> Acid</a:t>
            </a:r>
            <a:endParaRPr lang="en-IN" dirty="0"/>
          </a:p>
        </p:txBody>
      </p:sp>
      <p:sp>
        <p:nvSpPr>
          <p:cNvPr id="77" name="TextBox 76"/>
          <p:cNvSpPr txBox="1"/>
          <p:nvPr/>
        </p:nvSpPr>
        <p:spPr>
          <a:xfrm>
            <a:off x="2714612" y="2714620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</a:t>
            </a:r>
            <a:r>
              <a:rPr lang="en-US" sz="1600" baseline="-25000" dirty="0" smtClean="0"/>
              <a:t>2</a:t>
            </a:r>
            <a:endParaRPr lang="en-IN" sz="1600" baseline="-25000" dirty="0"/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3071802" y="2928934"/>
            <a:ext cx="428628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1857356" y="2928934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NADPH + H</a:t>
            </a:r>
            <a:r>
              <a:rPr lang="en-US" sz="1400" baseline="30000" dirty="0" smtClean="0"/>
              <a:t>+</a:t>
            </a:r>
            <a:endParaRPr lang="en-IN" sz="1400" baseline="30000" dirty="0"/>
          </a:p>
        </p:txBody>
      </p:sp>
      <p:cxnSp>
        <p:nvCxnSpPr>
          <p:cNvPr id="83" name="Straight Arrow Connector 82"/>
          <p:cNvCxnSpPr/>
          <p:nvPr/>
        </p:nvCxnSpPr>
        <p:spPr>
          <a:xfrm>
            <a:off x="2928926" y="3071810"/>
            <a:ext cx="357190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500166" y="4643446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rgbClr val="7030A0"/>
                </a:solidFill>
              </a:rPr>
              <a:t>Glycine</a:t>
            </a:r>
            <a:endParaRPr lang="en-IN" sz="1400" dirty="0">
              <a:solidFill>
                <a:srgbClr val="7030A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071802" y="4643446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rgbClr val="7030A0"/>
                </a:solidFill>
              </a:rPr>
              <a:t>Taurine</a:t>
            </a:r>
            <a:endParaRPr lang="en-IN" sz="1400" dirty="0">
              <a:solidFill>
                <a:srgbClr val="7030A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143372" y="4572008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rgbClr val="7030A0"/>
                </a:solidFill>
              </a:rPr>
              <a:t>Glycine</a:t>
            </a:r>
            <a:endParaRPr lang="en-IN" sz="1400" dirty="0">
              <a:solidFill>
                <a:srgbClr val="7030A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786446" y="4572008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rgbClr val="7030A0"/>
                </a:solidFill>
              </a:rPr>
              <a:t>Taurine</a:t>
            </a:r>
            <a:endParaRPr lang="en-IN" sz="1400" dirty="0">
              <a:solidFill>
                <a:srgbClr val="7030A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7500958" y="4214818"/>
            <a:ext cx="214310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Primary Bile A.</a:t>
            </a:r>
            <a:endParaRPr lang="en-IN" dirty="0"/>
          </a:p>
        </p:txBody>
      </p:sp>
      <p:sp>
        <p:nvSpPr>
          <p:cNvPr id="90" name="Left Arrow 89"/>
          <p:cNvSpPr/>
          <p:nvPr/>
        </p:nvSpPr>
        <p:spPr>
          <a:xfrm>
            <a:off x="6929454" y="4286256"/>
            <a:ext cx="428628" cy="214314"/>
          </a:xfrm>
          <a:prstGeom prst="left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1" name="TextBox 90"/>
          <p:cNvSpPr txBox="1"/>
          <p:nvPr/>
        </p:nvSpPr>
        <p:spPr>
          <a:xfrm>
            <a:off x="7215206" y="6286520"/>
            <a:ext cx="228598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Secondary Bile A</a:t>
            </a:r>
            <a:endParaRPr lang="en-IN" dirty="0"/>
          </a:p>
        </p:txBody>
      </p:sp>
      <p:sp>
        <p:nvSpPr>
          <p:cNvPr id="92" name="Left Arrow 91"/>
          <p:cNvSpPr/>
          <p:nvPr/>
        </p:nvSpPr>
        <p:spPr>
          <a:xfrm>
            <a:off x="9929850" y="3143248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3" name="Left Arrow 92"/>
          <p:cNvSpPr/>
          <p:nvPr/>
        </p:nvSpPr>
        <p:spPr>
          <a:xfrm>
            <a:off x="6643702" y="6357958"/>
            <a:ext cx="428628" cy="214314"/>
          </a:xfrm>
          <a:prstGeom prst="left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4" name="Left Arrow 93"/>
          <p:cNvSpPr/>
          <p:nvPr/>
        </p:nvSpPr>
        <p:spPr>
          <a:xfrm>
            <a:off x="7358082" y="5357826"/>
            <a:ext cx="357190" cy="142876"/>
          </a:xfrm>
          <a:prstGeom prst="left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5" name="TextBox 94"/>
          <p:cNvSpPr txBox="1"/>
          <p:nvPr/>
        </p:nvSpPr>
        <p:spPr>
          <a:xfrm>
            <a:off x="3643306" y="1857364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</a:t>
            </a:r>
            <a:r>
              <a:rPr lang="en-US" sz="1600" baseline="-25000" dirty="0" smtClean="0"/>
              <a:t>2</a:t>
            </a:r>
            <a:endParaRPr lang="en-IN" sz="1600" baseline="-25000" dirty="0"/>
          </a:p>
        </p:txBody>
      </p:sp>
      <p:sp>
        <p:nvSpPr>
          <p:cNvPr id="96" name="TextBox 95"/>
          <p:cNvSpPr txBox="1"/>
          <p:nvPr/>
        </p:nvSpPr>
        <p:spPr>
          <a:xfrm>
            <a:off x="2285984" y="3143248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CoA SH</a:t>
            </a:r>
            <a:endParaRPr lang="en-IN" sz="1400" dirty="0"/>
          </a:p>
        </p:txBody>
      </p:sp>
      <p:cxnSp>
        <p:nvCxnSpPr>
          <p:cNvPr id="97" name="Straight Arrow Connector 96"/>
          <p:cNvCxnSpPr/>
          <p:nvPr/>
        </p:nvCxnSpPr>
        <p:spPr>
          <a:xfrm>
            <a:off x="2928926" y="3286124"/>
            <a:ext cx="357190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7643834" y="5286388"/>
            <a:ext cx="2285984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Conjugated Bile A</a:t>
            </a:r>
            <a:endParaRPr lang="en-IN" sz="1400" dirty="0"/>
          </a:p>
        </p:txBody>
      </p:sp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42FC-B37F-460C-B806-7873DAE89DDF}" type="slidenum">
              <a:rPr lang="en-IN" smtClean="0"/>
              <a:pPr/>
              <a:t>19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5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algn="r"/>
            <a:r>
              <a:rPr lang="en-US" sz="4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Chemistry</a:t>
            </a:r>
            <a:endParaRPr lang="en-IN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42984"/>
            <a:ext cx="4071934" cy="5715016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1934" y="1142984"/>
            <a:ext cx="5072066" cy="5715016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IN" dirty="0" smtClean="0">
                <a:solidFill>
                  <a:srgbClr val="002060"/>
                </a:solidFill>
              </a:rPr>
              <a:t>Highly decorated small molecule in biology</a:t>
            </a:r>
          </a:p>
          <a:p>
            <a:pPr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endParaRPr lang="en-US" dirty="0" smtClean="0">
              <a:solidFill>
                <a:srgbClr val="002060"/>
              </a:solidFill>
            </a:endParaRPr>
          </a:p>
          <a:p>
            <a:pPr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dirty="0" smtClean="0">
                <a:solidFill>
                  <a:srgbClr val="002060"/>
                </a:solidFill>
              </a:rPr>
              <a:t>M</a:t>
            </a:r>
            <a:r>
              <a:rPr lang="en-IN" dirty="0" smtClean="0">
                <a:solidFill>
                  <a:srgbClr val="002060"/>
                </a:solidFill>
              </a:rPr>
              <a:t>ost </a:t>
            </a:r>
            <a:r>
              <a:rPr lang="en-US" dirty="0" smtClean="0">
                <a:solidFill>
                  <a:srgbClr val="002060"/>
                </a:solidFill>
              </a:rPr>
              <a:t>Important sterol in human, also known as animal sterol</a:t>
            </a:r>
          </a:p>
          <a:p>
            <a:pPr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endParaRPr lang="en-US" dirty="0" smtClean="0">
              <a:solidFill>
                <a:srgbClr val="002060"/>
              </a:solidFill>
            </a:endParaRPr>
          </a:p>
          <a:p>
            <a:pPr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dirty="0" smtClean="0">
                <a:solidFill>
                  <a:srgbClr val="002060"/>
                </a:solidFill>
              </a:rPr>
              <a:t>First  isolated from gall stones</a:t>
            </a:r>
          </a:p>
          <a:p>
            <a:pPr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endParaRPr lang="en-US" dirty="0" smtClean="0">
              <a:solidFill>
                <a:srgbClr val="002060"/>
              </a:solidFill>
            </a:endParaRPr>
          </a:p>
          <a:p>
            <a:pPr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dirty="0" smtClean="0">
                <a:solidFill>
                  <a:srgbClr val="002060"/>
                </a:solidFill>
              </a:rPr>
              <a:t>Name originates from  Greek word </a:t>
            </a:r>
          </a:p>
          <a:p>
            <a:pPr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endParaRPr lang="en-US" dirty="0" smtClean="0">
              <a:solidFill>
                <a:srgbClr val="002060"/>
              </a:solidFill>
            </a:endParaRPr>
          </a:p>
          <a:p>
            <a:pPr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2060"/>
                </a:solidFill>
                <a:latin typeface="Bradley Hand ITC" pitchFamily="66" charset="0"/>
              </a:rPr>
              <a:t>Mol. Formula – C</a:t>
            </a:r>
            <a:r>
              <a:rPr lang="en-US" b="1" baseline="-25000" dirty="0" smtClean="0">
                <a:solidFill>
                  <a:srgbClr val="002060"/>
                </a:solidFill>
                <a:latin typeface="Bradley Hand ITC" pitchFamily="66" charset="0"/>
              </a:rPr>
              <a:t>27</a:t>
            </a:r>
            <a:r>
              <a:rPr lang="en-US" b="1" dirty="0" smtClean="0">
                <a:solidFill>
                  <a:srgbClr val="002060"/>
                </a:solidFill>
                <a:latin typeface="Bradley Hand ITC" pitchFamily="66" charset="0"/>
              </a:rPr>
              <a:t>H</a:t>
            </a:r>
            <a:r>
              <a:rPr lang="en-US" b="1" baseline="-25000" dirty="0" smtClean="0">
                <a:solidFill>
                  <a:srgbClr val="002060"/>
                </a:solidFill>
                <a:latin typeface="Bradley Hand ITC" pitchFamily="66" charset="0"/>
              </a:rPr>
              <a:t>45</a:t>
            </a:r>
            <a:r>
              <a:rPr lang="en-US" b="1" dirty="0" smtClean="0">
                <a:solidFill>
                  <a:srgbClr val="002060"/>
                </a:solidFill>
                <a:latin typeface="Bradley Hand ITC" pitchFamily="66" charset="0"/>
              </a:rPr>
              <a:t>OH</a:t>
            </a:r>
          </a:p>
          <a:p>
            <a:pPr algn="just">
              <a:buClr>
                <a:srgbClr val="002060"/>
              </a:buClr>
              <a:buSzPct val="75000"/>
              <a:buNone/>
            </a:pPr>
            <a:endParaRPr lang="en-US" b="1" dirty="0" smtClean="0">
              <a:solidFill>
                <a:srgbClr val="002060"/>
              </a:solidFill>
              <a:latin typeface="Bradley Hand ITC" pitchFamily="66" charset="0"/>
            </a:endParaRPr>
          </a:p>
          <a:p>
            <a:pPr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dirty="0" smtClean="0">
                <a:solidFill>
                  <a:srgbClr val="002060"/>
                </a:solidFill>
              </a:rPr>
              <a:t>Properties </a:t>
            </a:r>
          </a:p>
          <a:p>
            <a:pPr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endParaRPr lang="en-US" b="1" dirty="0" smtClean="0">
              <a:solidFill>
                <a:srgbClr val="002060"/>
              </a:solidFill>
              <a:latin typeface="Bradley Hand ITC" pitchFamily="66" charset="0"/>
            </a:endParaRPr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28868"/>
            <a:ext cx="4038600" cy="3000396"/>
          </a:xfrm>
          <a:prstGeom prst="rect">
            <a:avLst/>
          </a:prstGeom>
          <a:ln w="38100" cap="sq">
            <a:solidFill>
              <a:schemeClr val="accent3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42FC-B37F-460C-B806-7873DAE89DDF}" type="slidenum">
              <a:rPr lang="en-IN" smtClean="0"/>
              <a:pPr/>
              <a:t>2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/>
            <a:r>
              <a:rPr lang="en-US" sz="4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Regulation </a:t>
            </a:r>
            <a:endParaRPr lang="en-IN" sz="480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2060"/>
                </a:solidFill>
              </a:rPr>
              <a:t>Amount lost is resynthesised in liver</a:t>
            </a: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7030A0"/>
                </a:solidFill>
              </a:rPr>
              <a:t>7 </a:t>
            </a:r>
            <a:r>
              <a:rPr lang="el-GR" sz="2400" dirty="0" smtClean="0">
                <a:solidFill>
                  <a:srgbClr val="7030A0"/>
                </a:solidFill>
                <a:cs typeface="Calibri"/>
              </a:rPr>
              <a:t>α</a:t>
            </a:r>
            <a:r>
              <a:rPr lang="en-US" sz="2400" dirty="0" smtClean="0">
                <a:solidFill>
                  <a:srgbClr val="7030A0"/>
                </a:solidFill>
                <a:cs typeface="Calibri"/>
              </a:rPr>
              <a:t> hydroxylase</a:t>
            </a:r>
            <a:r>
              <a:rPr lang="en-US" sz="2400" dirty="0" smtClean="0">
                <a:solidFill>
                  <a:srgbClr val="002060"/>
                </a:solidFill>
                <a:cs typeface="Calibri"/>
              </a:rPr>
              <a:t> is rate limiting enzyme</a:t>
            </a: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2060"/>
                </a:solidFill>
                <a:cs typeface="Calibri"/>
              </a:rPr>
              <a:t>Activity of enzyme under feed back control by </a:t>
            </a:r>
            <a:r>
              <a:rPr lang="en-US" sz="2400" dirty="0" err="1" smtClean="0">
                <a:solidFill>
                  <a:srgbClr val="FF0000"/>
                </a:solidFill>
                <a:cs typeface="Calibri"/>
              </a:rPr>
              <a:t>Farnesoid</a:t>
            </a:r>
            <a:r>
              <a:rPr lang="en-US" sz="2400" dirty="0" smtClean="0">
                <a:solidFill>
                  <a:srgbClr val="FF0000"/>
                </a:solidFill>
                <a:cs typeface="Calibri"/>
              </a:rPr>
              <a:t> X Receptor</a:t>
            </a: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400" b="1" u="sng" dirty="0" err="1" smtClean="0">
                <a:solidFill>
                  <a:srgbClr val="002060"/>
                </a:solidFill>
                <a:cs typeface="Calibri"/>
              </a:rPr>
              <a:t>Enterohepatic</a:t>
            </a:r>
            <a:r>
              <a:rPr lang="en-US" sz="2400" b="1" u="sng" dirty="0" smtClean="0">
                <a:solidFill>
                  <a:srgbClr val="002060"/>
                </a:solidFill>
                <a:cs typeface="Calibri"/>
              </a:rPr>
              <a:t> Circulation :        </a:t>
            </a:r>
          </a:p>
          <a:p>
            <a:pPr>
              <a:buClr>
                <a:srgbClr val="002060"/>
              </a:buClr>
              <a:buSzPct val="75000"/>
              <a:buNone/>
            </a:pPr>
            <a:r>
              <a:rPr lang="en-US" sz="2400" b="1" u="sng" dirty="0" smtClean="0">
                <a:solidFill>
                  <a:srgbClr val="002060"/>
                </a:solidFill>
                <a:cs typeface="Calibri"/>
              </a:rPr>
              <a:t>                                                          </a:t>
            </a:r>
          </a:p>
          <a:p>
            <a:pPr>
              <a:buClr>
                <a:srgbClr val="002060"/>
              </a:buClr>
              <a:buSzPct val="75000"/>
              <a:buNone/>
            </a:pPr>
            <a:endParaRPr lang="en-IN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IN" sz="2400" dirty="0" smtClean="0">
              <a:solidFill>
                <a:srgbClr val="002060"/>
              </a:solidFill>
            </a:endParaRPr>
          </a:p>
          <a:p>
            <a:endParaRPr lang="en-IN" sz="24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87000" y="3886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0" y="2895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3200400" y="3048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2050" name="Picture 2" descr="G:\KAMALAKAR\Education\Cholesterol\Fig\b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3000372"/>
            <a:ext cx="3643338" cy="3500462"/>
          </a:xfrm>
          <a:prstGeom prst="rect">
            <a:avLst/>
          </a:prstGeom>
          <a:noFill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42FC-B37F-460C-B806-7873DAE89DDF}" type="slidenum">
              <a:rPr lang="en-IN" smtClean="0"/>
              <a:pPr/>
              <a:t>20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/>
            <a:r>
              <a:rPr lang="en-US" sz="4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Functions of Bile Salts</a:t>
            </a:r>
            <a:endParaRPr lang="en-IN" sz="480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endParaRPr lang="en-US" sz="2800" dirty="0" smtClean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2060"/>
                </a:solidFill>
              </a:rPr>
              <a:t>Lowers surface tension</a:t>
            </a: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2060"/>
                </a:solidFill>
              </a:rPr>
              <a:t>Micelle  formation</a:t>
            </a: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2060"/>
                </a:solidFill>
              </a:rPr>
              <a:t>Absorption of vitamins</a:t>
            </a: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2060"/>
                </a:solidFill>
              </a:rPr>
              <a:t>Stimulates intestinal activity</a:t>
            </a: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2060"/>
                </a:solidFill>
              </a:rPr>
              <a:t>Keeps cholesterol in solution</a:t>
            </a: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endParaRPr lang="en-US" sz="2800" b="1" u="sng" dirty="0" smtClean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800" b="1" u="sng" dirty="0" smtClean="0">
                <a:solidFill>
                  <a:srgbClr val="002060"/>
                </a:solidFill>
              </a:rPr>
              <a:t>Clinical significance:</a:t>
            </a: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2060"/>
                </a:solidFill>
              </a:rPr>
              <a:t>Cholelithiasis: Formation of gall bladder stones</a:t>
            </a:r>
            <a:endParaRPr lang="en-IN" sz="28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IN" sz="2800" dirty="0" smtClean="0">
              <a:solidFill>
                <a:srgbClr val="002060"/>
              </a:solidFill>
            </a:endParaRPr>
          </a:p>
          <a:p>
            <a:endParaRPr lang="en-IN" sz="28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87000" y="3886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0" y="2895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3200400" y="3048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42FC-B37F-460C-B806-7873DAE89DDF}" type="slidenum">
              <a:rPr lang="en-IN" smtClean="0"/>
              <a:pPr/>
              <a:t>21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/>
            <a:r>
              <a:rPr lang="en-US" sz="4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Synthesis of Steroid Hormones</a:t>
            </a:r>
            <a:endParaRPr lang="en-IN" sz="480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Cholesterol is  precursor of synthesis of all </a:t>
            </a:r>
            <a:r>
              <a:rPr lang="en-US" sz="2400" dirty="0" err="1" smtClean="0">
                <a:solidFill>
                  <a:srgbClr val="002060"/>
                </a:solidFill>
                <a:latin typeface="+mj-lt"/>
              </a:rPr>
              <a:t>steriod</a:t>
            </a: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 hormones</a:t>
            </a:r>
          </a:p>
          <a:p>
            <a:pPr lvl="2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000" dirty="0" err="1" smtClean="0">
                <a:solidFill>
                  <a:srgbClr val="002060"/>
                </a:solidFill>
                <a:latin typeface="+mj-lt"/>
              </a:rPr>
              <a:t>Glucocorticoides</a:t>
            </a:r>
            <a:endParaRPr lang="en-US" sz="2000" dirty="0" smtClean="0">
              <a:solidFill>
                <a:srgbClr val="002060"/>
              </a:solidFill>
              <a:latin typeface="+mj-lt"/>
            </a:endParaRPr>
          </a:p>
          <a:p>
            <a:pPr lvl="2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000" dirty="0" err="1" smtClean="0">
                <a:solidFill>
                  <a:srgbClr val="002060"/>
                </a:solidFill>
                <a:latin typeface="+mj-lt"/>
              </a:rPr>
              <a:t>Mineralocorticoides</a:t>
            </a:r>
            <a:endParaRPr lang="en-US" sz="2000" dirty="0" smtClean="0">
              <a:solidFill>
                <a:srgbClr val="002060"/>
              </a:solidFill>
              <a:latin typeface="+mj-lt"/>
            </a:endParaRPr>
          </a:p>
          <a:p>
            <a:pPr lvl="2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000" dirty="0" err="1" smtClean="0">
                <a:solidFill>
                  <a:srgbClr val="002060"/>
                </a:solidFill>
                <a:latin typeface="+mj-lt"/>
              </a:rPr>
              <a:t>Progestines</a:t>
            </a:r>
            <a:endParaRPr lang="en-US" sz="2000" dirty="0" smtClean="0">
              <a:solidFill>
                <a:srgbClr val="002060"/>
              </a:solidFill>
              <a:latin typeface="+mj-lt"/>
            </a:endParaRPr>
          </a:p>
          <a:p>
            <a:pPr lvl="2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Androgens</a:t>
            </a:r>
          </a:p>
          <a:p>
            <a:pPr lvl="2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Estrogen </a:t>
            </a:r>
          </a:p>
          <a:p>
            <a:pPr lvl="2">
              <a:buClr>
                <a:srgbClr val="002060"/>
              </a:buClr>
              <a:buSzPct val="75000"/>
              <a:buNone/>
            </a:pPr>
            <a:endParaRPr lang="en-US" sz="2000" dirty="0" smtClean="0">
              <a:solidFill>
                <a:srgbClr val="002060"/>
              </a:solidFill>
              <a:latin typeface="+mj-lt"/>
            </a:endParaRPr>
          </a:p>
          <a:p>
            <a:pPr lvl="2">
              <a:buClr>
                <a:srgbClr val="002060"/>
              </a:buClr>
              <a:buSzPct val="75000"/>
              <a:buNone/>
            </a:pPr>
            <a:endParaRPr lang="en-US" sz="2000" dirty="0" smtClean="0">
              <a:solidFill>
                <a:srgbClr val="002060"/>
              </a:solidFill>
              <a:latin typeface="+mj-lt"/>
            </a:endParaRPr>
          </a:p>
          <a:p>
            <a:pPr lvl="2">
              <a:buClr>
                <a:srgbClr val="002060"/>
              </a:buClr>
              <a:buSzPct val="75000"/>
              <a:buNone/>
            </a:pP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Various </a:t>
            </a:r>
            <a:r>
              <a:rPr lang="en-US" sz="2000" dirty="0" err="1" smtClean="0">
                <a:solidFill>
                  <a:srgbClr val="002060"/>
                </a:solidFill>
                <a:latin typeface="+mj-lt"/>
              </a:rPr>
              <a:t>Hydroxylases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 are</a:t>
            </a:r>
          </a:p>
          <a:p>
            <a:pPr lvl="2">
              <a:buClr>
                <a:srgbClr val="002060"/>
              </a:buClr>
              <a:buSzPct val="75000"/>
              <a:buNone/>
            </a:pP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Required.</a:t>
            </a:r>
            <a:endParaRPr lang="en-IN" dirty="0" smtClean="0">
              <a:solidFill>
                <a:srgbClr val="002060"/>
              </a:solidFill>
              <a:latin typeface="+mj-lt"/>
            </a:endParaRPr>
          </a:p>
          <a:p>
            <a:pPr>
              <a:buNone/>
            </a:pPr>
            <a:endParaRPr lang="en-IN" sz="2800" dirty="0" smtClean="0">
              <a:solidFill>
                <a:srgbClr val="002060"/>
              </a:solidFill>
              <a:latin typeface="+mj-lt"/>
            </a:endParaRPr>
          </a:p>
          <a:p>
            <a:pPr>
              <a:buNone/>
            </a:pPr>
            <a:endParaRPr lang="en-IN" sz="28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87000" y="3886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0" y="2895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graphicFrame>
        <p:nvGraphicFramePr>
          <p:cNvPr id="11" name="Diagram 10"/>
          <p:cNvGraphicFramePr/>
          <p:nvPr/>
        </p:nvGraphicFramePr>
        <p:xfrm>
          <a:off x="1857356" y="3286124"/>
          <a:ext cx="6096000" cy="2000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Group 13"/>
          <p:cNvGrpSpPr/>
          <p:nvPr/>
        </p:nvGrpSpPr>
        <p:grpSpPr>
          <a:xfrm>
            <a:off x="1857356" y="5857892"/>
            <a:ext cx="1598453" cy="500066"/>
            <a:chOff x="2259163" y="0"/>
            <a:chExt cx="1598453" cy="500066"/>
          </a:xfrm>
        </p:grpSpPr>
        <p:sp>
          <p:nvSpPr>
            <p:cNvPr id="15" name="Rounded Rectangle 14"/>
            <p:cNvSpPr/>
            <p:nvPr/>
          </p:nvSpPr>
          <p:spPr>
            <a:xfrm>
              <a:off x="2259163" y="0"/>
              <a:ext cx="1598453" cy="500066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2273809" y="14646"/>
              <a:ext cx="1569161" cy="470774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 dirty="0" err="1" smtClean="0"/>
                <a:t>Cortisol</a:t>
              </a:r>
              <a:r>
                <a:rPr lang="en-US" sz="1800" b="1" kern="1200" dirty="0" smtClean="0"/>
                <a:t> (21C)</a:t>
              </a:r>
              <a:endParaRPr lang="en-IN" sz="1800" b="1" kern="1200" dirty="0"/>
            </a:p>
          </p:txBody>
        </p:sp>
      </p:grpSp>
      <p:grpSp>
        <p:nvGrpSpPr>
          <p:cNvPr id="6" name="Group 16"/>
          <p:cNvGrpSpPr/>
          <p:nvPr/>
        </p:nvGrpSpPr>
        <p:grpSpPr>
          <a:xfrm>
            <a:off x="4071934" y="5857892"/>
            <a:ext cx="1598453" cy="500066"/>
            <a:chOff x="2286017" y="714379"/>
            <a:chExt cx="1598453" cy="500066"/>
          </a:xfrm>
        </p:grpSpPr>
        <p:sp>
          <p:nvSpPr>
            <p:cNvPr id="18" name="Rounded Rectangle 17"/>
            <p:cNvSpPr/>
            <p:nvPr/>
          </p:nvSpPr>
          <p:spPr>
            <a:xfrm>
              <a:off x="2286017" y="714379"/>
              <a:ext cx="1598453" cy="500066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ounded Rectangle 4"/>
            <p:cNvSpPr/>
            <p:nvPr/>
          </p:nvSpPr>
          <p:spPr>
            <a:xfrm>
              <a:off x="2286017" y="714379"/>
              <a:ext cx="1569161" cy="470774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 dirty="0" err="1" smtClean="0"/>
                <a:t>Aldosterone</a:t>
              </a:r>
              <a:r>
                <a:rPr lang="en-US" sz="1800" b="1" kern="1200" dirty="0" smtClean="0"/>
                <a:t> (21C)</a:t>
              </a:r>
              <a:endParaRPr lang="en-IN" sz="1800" b="1" kern="1200" dirty="0"/>
            </a:p>
          </p:txBody>
        </p:sp>
      </p:grpSp>
      <p:grpSp>
        <p:nvGrpSpPr>
          <p:cNvPr id="7" name="Group 20"/>
          <p:cNvGrpSpPr/>
          <p:nvPr/>
        </p:nvGrpSpPr>
        <p:grpSpPr>
          <a:xfrm>
            <a:off x="6357950" y="5786454"/>
            <a:ext cx="1598453" cy="500066"/>
            <a:chOff x="2248773" y="1500198"/>
            <a:chExt cx="1598453" cy="500066"/>
          </a:xfrm>
        </p:grpSpPr>
        <p:sp>
          <p:nvSpPr>
            <p:cNvPr id="22" name="Rounded Rectangle 21"/>
            <p:cNvSpPr/>
            <p:nvPr/>
          </p:nvSpPr>
          <p:spPr>
            <a:xfrm>
              <a:off x="2248773" y="1500198"/>
              <a:ext cx="1598453" cy="500066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Rounded Rectangle 4"/>
            <p:cNvSpPr/>
            <p:nvPr/>
          </p:nvSpPr>
          <p:spPr>
            <a:xfrm>
              <a:off x="2263419" y="1514844"/>
              <a:ext cx="1569161" cy="470774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 dirty="0" err="1" smtClean="0"/>
                <a:t>Estradiol</a:t>
              </a:r>
              <a:r>
                <a:rPr lang="en-US" sz="1800" b="1" kern="1200" dirty="0" smtClean="0"/>
                <a:t> (18C)</a:t>
              </a:r>
              <a:endParaRPr lang="en-IN" sz="1800" b="1" kern="1200" dirty="0"/>
            </a:p>
          </p:txBody>
        </p:sp>
      </p:grpSp>
      <p:grpSp>
        <p:nvGrpSpPr>
          <p:cNvPr id="8" name="Group 25"/>
          <p:cNvGrpSpPr/>
          <p:nvPr/>
        </p:nvGrpSpPr>
        <p:grpSpPr>
          <a:xfrm>
            <a:off x="4786314" y="5429264"/>
            <a:ext cx="225029" cy="214555"/>
            <a:chOff x="2954107" y="1250043"/>
            <a:chExt cx="225029" cy="214555"/>
          </a:xfrm>
        </p:grpSpPr>
        <p:sp>
          <p:nvSpPr>
            <p:cNvPr id="27" name="Right Arrow 26"/>
            <p:cNvSpPr/>
            <p:nvPr/>
          </p:nvSpPr>
          <p:spPr>
            <a:xfrm rot="5562811">
              <a:off x="2959344" y="1244806"/>
              <a:ext cx="214555" cy="225029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28" name="Right Arrow 4"/>
            <p:cNvSpPr/>
            <p:nvPr/>
          </p:nvSpPr>
          <p:spPr>
            <a:xfrm rot="162811">
              <a:off x="3000637" y="1250079"/>
              <a:ext cx="135017" cy="15018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sz="1000" kern="1200"/>
            </a:p>
          </p:txBody>
        </p:sp>
      </p:grpSp>
      <p:sp>
        <p:nvSpPr>
          <p:cNvPr id="35" name="Bent-Up Arrow 34"/>
          <p:cNvSpPr/>
          <p:nvPr/>
        </p:nvSpPr>
        <p:spPr>
          <a:xfrm flipV="1">
            <a:off x="5857884" y="5357826"/>
            <a:ext cx="571504" cy="285752"/>
          </a:xfrm>
          <a:prstGeom prst="bent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" name="Bent-Up Arrow 35"/>
          <p:cNvSpPr/>
          <p:nvPr/>
        </p:nvSpPr>
        <p:spPr>
          <a:xfrm flipH="1" flipV="1">
            <a:off x="3357554" y="5429264"/>
            <a:ext cx="571504" cy="285752"/>
          </a:xfrm>
          <a:prstGeom prst="bent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42FC-B37F-460C-B806-7873DAE89DDF}" type="slidenum">
              <a:rPr lang="en-IN" smtClean="0"/>
              <a:pPr/>
              <a:t>22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/>
            <a:r>
              <a:rPr lang="en-US" sz="4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Hypercholesterolemia</a:t>
            </a:r>
            <a:endParaRPr lang="en-IN" sz="480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>
            <a:normAutofit lnSpcReduction="10000"/>
          </a:bodyPr>
          <a:lstStyle/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2060"/>
                </a:solidFill>
                <a:latin typeface="+mj-lt"/>
              </a:rPr>
              <a:t>Increased plasma cholesterol  concentration (&gt;200 mg/ dl) is </a:t>
            </a:r>
            <a:r>
              <a:rPr lang="en-US" sz="2800" dirty="0" smtClean="0">
                <a:solidFill>
                  <a:srgbClr val="002060"/>
                </a:solidFill>
                <a:latin typeface="+mj-lt"/>
                <a:cs typeface="Angsana New" pitchFamily="18" charset="-34"/>
              </a:rPr>
              <a:t>hypercholesterolemia</a:t>
            </a: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2060"/>
                </a:solidFill>
              </a:rPr>
              <a:t>Causes:   </a:t>
            </a:r>
          </a:p>
          <a:p>
            <a:pPr lvl="3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DM  </a:t>
            </a:r>
          </a:p>
          <a:p>
            <a:pPr lvl="3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Hypothyroidism</a:t>
            </a:r>
          </a:p>
          <a:p>
            <a:pPr lvl="3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Obstructive jaundice</a:t>
            </a:r>
          </a:p>
          <a:p>
            <a:pPr lvl="3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400" dirty="0" err="1" smtClean="0">
                <a:solidFill>
                  <a:srgbClr val="002060"/>
                </a:solidFill>
                <a:latin typeface="+mj-lt"/>
              </a:rPr>
              <a:t>Nephrotic</a:t>
            </a: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 syndrome</a:t>
            </a: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2060"/>
                </a:solidFill>
                <a:latin typeface="+mj-lt"/>
              </a:rPr>
              <a:t>According to lipid hypothesis abnormal cholesterol level is increased LDL &amp; decreased HDL</a:t>
            </a: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2060"/>
                </a:solidFill>
                <a:latin typeface="+mj-lt"/>
              </a:rPr>
              <a:t>Especially higher LDL particle</a:t>
            </a:r>
            <a:r>
              <a:rPr lang="en-US" sz="2800" u="sng" dirty="0" smtClean="0">
                <a:solidFill>
                  <a:srgbClr val="002060"/>
                </a:solidFill>
                <a:latin typeface="+mj-lt"/>
              </a:rPr>
              <a:t> concentration </a:t>
            </a:r>
            <a:r>
              <a:rPr lang="en-US" sz="2800" dirty="0" smtClean="0">
                <a:solidFill>
                  <a:srgbClr val="002060"/>
                </a:solidFill>
                <a:latin typeface="+mj-lt"/>
              </a:rPr>
              <a:t>&amp; smaller LDL particle </a:t>
            </a:r>
            <a:r>
              <a:rPr lang="en-US" sz="2800" u="sng" dirty="0" smtClean="0">
                <a:solidFill>
                  <a:srgbClr val="002060"/>
                </a:solidFill>
                <a:latin typeface="+mj-lt"/>
              </a:rPr>
              <a:t>size</a:t>
            </a:r>
            <a:r>
              <a:rPr lang="en-US" sz="2800" dirty="0" smtClean="0">
                <a:solidFill>
                  <a:srgbClr val="002060"/>
                </a:solidFill>
                <a:latin typeface="+mj-lt"/>
              </a:rPr>
              <a:t> is important </a:t>
            </a: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2060"/>
                </a:solidFill>
                <a:latin typeface="+mj-lt"/>
              </a:rPr>
              <a:t>Higher concentration of HDL is protective </a:t>
            </a:r>
            <a:endParaRPr lang="en-IN" sz="2800" dirty="0" smtClean="0">
              <a:solidFill>
                <a:srgbClr val="002060"/>
              </a:solidFill>
              <a:latin typeface="+mj-lt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  <a:latin typeface="+mj-lt"/>
              </a:rPr>
              <a:t> </a:t>
            </a:r>
            <a:endParaRPr lang="en-IN" sz="2800" dirty="0" smtClean="0">
              <a:solidFill>
                <a:srgbClr val="002060"/>
              </a:solidFill>
              <a:latin typeface="+mj-lt"/>
            </a:endParaRPr>
          </a:p>
          <a:p>
            <a:endParaRPr lang="en-IN" sz="28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87000" y="3886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0" y="2895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3200400" y="3048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42FC-B37F-460C-B806-7873DAE89DDF}" type="slidenum">
              <a:rPr lang="en-IN" smtClean="0"/>
              <a:pPr/>
              <a:t>23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/>
            <a:r>
              <a:rPr lang="en-IN" sz="4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Synthesis of Vitamin D</a:t>
            </a:r>
            <a:endParaRPr lang="en-IN" sz="480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  <a:latin typeface="+mj-lt"/>
              </a:rPr>
              <a:t> </a:t>
            </a:r>
            <a:endParaRPr lang="en-IN" sz="2800" dirty="0" smtClean="0">
              <a:solidFill>
                <a:srgbClr val="002060"/>
              </a:solidFill>
              <a:latin typeface="+mj-lt"/>
            </a:endParaRPr>
          </a:p>
          <a:p>
            <a:r>
              <a:rPr lang="en-IN" sz="2800" dirty="0" smtClean="0">
                <a:solidFill>
                  <a:srgbClr val="002060"/>
                </a:solidFill>
                <a:latin typeface="+mj-lt"/>
              </a:rPr>
              <a:t>7- </a:t>
            </a:r>
            <a:r>
              <a:rPr lang="en-IN" sz="2800" dirty="0" err="1" smtClean="0">
                <a:solidFill>
                  <a:srgbClr val="002060"/>
                </a:solidFill>
                <a:latin typeface="+mj-lt"/>
              </a:rPr>
              <a:t>dehydrocholesterol</a:t>
            </a:r>
            <a:r>
              <a:rPr lang="en-IN" sz="2800" dirty="0" smtClean="0">
                <a:solidFill>
                  <a:srgbClr val="002060"/>
                </a:solidFill>
                <a:latin typeface="+mj-lt"/>
              </a:rPr>
              <a:t> is intermediate in the synthesis of cholesterol.</a:t>
            </a:r>
          </a:p>
          <a:p>
            <a:endParaRPr lang="en-IN" sz="2800" dirty="0" smtClean="0">
              <a:solidFill>
                <a:srgbClr val="002060"/>
              </a:solidFill>
              <a:latin typeface="+mj-lt"/>
            </a:endParaRPr>
          </a:p>
          <a:p>
            <a:r>
              <a:rPr lang="en-IN" sz="2800" dirty="0" smtClean="0">
                <a:solidFill>
                  <a:srgbClr val="002060"/>
                </a:solidFill>
                <a:latin typeface="+mj-lt"/>
              </a:rPr>
              <a:t>UV rays, convert it into </a:t>
            </a:r>
            <a:r>
              <a:rPr lang="en-IN" sz="2800" dirty="0" err="1" smtClean="0">
                <a:solidFill>
                  <a:srgbClr val="002060"/>
                </a:solidFill>
                <a:latin typeface="+mj-lt"/>
              </a:rPr>
              <a:t>cholecalciferol</a:t>
            </a:r>
            <a:endParaRPr lang="en-IN" sz="28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87000" y="3886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0" y="2895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3200400" y="3048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42FC-B37F-460C-B806-7873DAE89DDF}" type="slidenum">
              <a:rPr lang="en-IN" smtClean="0"/>
              <a:pPr/>
              <a:t>24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5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algn="r"/>
            <a:r>
              <a:rPr lang="en-US" sz="4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Transport of Cholesterol</a:t>
            </a:r>
            <a:endParaRPr lang="en-IN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42984"/>
            <a:ext cx="4071934" cy="5715016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pPr>
              <a:buNone/>
            </a:pP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4744" y="1142984"/>
            <a:ext cx="5429256" cy="5715016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pPr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2060"/>
                </a:solidFill>
              </a:rPr>
              <a:t>As cholesterol is insoluble in water, transported in blood with </a:t>
            </a:r>
            <a:r>
              <a:rPr lang="en-US" sz="2400" dirty="0" smtClean="0">
                <a:solidFill>
                  <a:srgbClr val="7030A0"/>
                </a:solidFill>
              </a:rPr>
              <a:t>Lipoproteins (LP)</a:t>
            </a:r>
          </a:p>
          <a:p>
            <a:pPr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2060"/>
                </a:solidFill>
              </a:rPr>
              <a:t>LP have shell of </a:t>
            </a:r>
            <a:r>
              <a:rPr lang="en-US" sz="2400" dirty="0" err="1" smtClean="0">
                <a:solidFill>
                  <a:srgbClr val="002060"/>
                </a:solidFill>
              </a:rPr>
              <a:t>phospholipid</a:t>
            </a:r>
            <a:r>
              <a:rPr lang="en-US" sz="2400" dirty="0" smtClean="0">
                <a:solidFill>
                  <a:srgbClr val="002060"/>
                </a:solidFill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</a:rPr>
              <a:t>chol</a:t>
            </a:r>
            <a:r>
              <a:rPr lang="en-US" sz="2400" dirty="0" smtClean="0">
                <a:solidFill>
                  <a:srgbClr val="002060"/>
                </a:solidFill>
              </a:rPr>
              <a:t>. &amp; </a:t>
            </a:r>
            <a:r>
              <a:rPr lang="en-US" sz="2400" dirty="0" err="1" smtClean="0">
                <a:solidFill>
                  <a:srgbClr val="002060"/>
                </a:solidFill>
              </a:rPr>
              <a:t>apo</a:t>
            </a:r>
            <a:r>
              <a:rPr lang="en-US" sz="2400" dirty="0" smtClean="0">
                <a:solidFill>
                  <a:srgbClr val="002060"/>
                </a:solidFill>
              </a:rPr>
              <a:t>-protein</a:t>
            </a:r>
          </a:p>
          <a:p>
            <a:pPr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2060"/>
                </a:solidFill>
              </a:rPr>
              <a:t>Core composed of </a:t>
            </a:r>
            <a:r>
              <a:rPr lang="en-US" sz="2400" dirty="0" err="1" smtClean="0">
                <a:solidFill>
                  <a:srgbClr val="002060"/>
                </a:solidFill>
              </a:rPr>
              <a:t>Triacyl</a:t>
            </a:r>
            <a:r>
              <a:rPr lang="en-US" sz="2400" dirty="0" smtClean="0">
                <a:solidFill>
                  <a:srgbClr val="002060"/>
                </a:solidFill>
              </a:rPr>
              <a:t> glycerol &amp; Cholesterol esters</a:t>
            </a:r>
          </a:p>
          <a:p>
            <a:pPr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2060"/>
                </a:solidFill>
              </a:rPr>
              <a:t>Apo-protein acts as signal &amp; targets  LP to specific tissues &amp; activate enzyme that act on LP</a:t>
            </a:r>
          </a:p>
          <a:p>
            <a:pPr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2060"/>
                </a:solidFill>
              </a:rPr>
              <a:t>Each LP has specific function</a:t>
            </a:r>
          </a:p>
          <a:p>
            <a:pPr lvl="2"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100" dirty="0" err="1" smtClean="0">
                <a:solidFill>
                  <a:srgbClr val="002060"/>
                </a:solidFill>
              </a:rPr>
              <a:t>Chylomicron</a:t>
            </a:r>
            <a:endParaRPr lang="en-US" sz="2100" dirty="0" smtClean="0">
              <a:solidFill>
                <a:srgbClr val="002060"/>
              </a:solidFill>
            </a:endParaRPr>
          </a:p>
          <a:p>
            <a:pPr lvl="2"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100" dirty="0" smtClean="0">
                <a:solidFill>
                  <a:srgbClr val="002060"/>
                </a:solidFill>
              </a:rPr>
              <a:t>VLDL</a:t>
            </a:r>
          </a:p>
          <a:p>
            <a:pPr lvl="2"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100" dirty="0" smtClean="0">
                <a:solidFill>
                  <a:srgbClr val="002060"/>
                </a:solidFill>
              </a:rPr>
              <a:t>IDL</a:t>
            </a:r>
          </a:p>
          <a:p>
            <a:pPr lvl="2"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100" dirty="0" smtClean="0">
                <a:solidFill>
                  <a:srgbClr val="002060"/>
                </a:solidFill>
              </a:rPr>
              <a:t>LDL</a:t>
            </a:r>
          </a:p>
          <a:p>
            <a:pPr lvl="2"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100" dirty="0" smtClean="0">
                <a:solidFill>
                  <a:srgbClr val="002060"/>
                </a:solidFill>
              </a:rPr>
              <a:t>HDL</a:t>
            </a:r>
          </a:p>
          <a:p>
            <a:pPr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endParaRPr lang="en-US" sz="2400" b="1" dirty="0" smtClean="0">
              <a:solidFill>
                <a:srgbClr val="002060"/>
              </a:solidFill>
              <a:latin typeface="Bradley Hand ITC" pitchFamily="66" charset="0"/>
            </a:endParaRPr>
          </a:p>
          <a:p>
            <a:pPr>
              <a:buNone/>
            </a:pPr>
            <a:endParaRPr lang="en-IN" sz="2400" dirty="0" smtClean="0"/>
          </a:p>
          <a:p>
            <a:endParaRPr lang="en-IN" sz="24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857364"/>
            <a:ext cx="3357586" cy="40005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42FC-B37F-460C-B806-7873DAE89DDF}" type="slidenum">
              <a:rPr lang="en-IN" smtClean="0"/>
              <a:pPr/>
              <a:t>25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It has one </a:t>
            </a:r>
            <a:r>
              <a:rPr lang="en-US" dirty="0" err="1" smtClean="0"/>
              <a:t>hydroxy</a:t>
            </a:r>
            <a:r>
              <a:rPr lang="en-US" dirty="0" smtClean="0"/>
              <a:t> group at C3 and double bond between C5 and C6.</a:t>
            </a:r>
          </a:p>
          <a:p>
            <a:r>
              <a:rPr lang="en-US" dirty="0" smtClean="0"/>
              <a:t>An 8 carbon aliphatic side chain is attached to C17.</a:t>
            </a:r>
          </a:p>
          <a:p>
            <a:r>
              <a:rPr lang="en-US" dirty="0" smtClean="0"/>
              <a:t>Cholesterol contains total of 5 methyl groups.</a:t>
            </a:r>
          </a:p>
          <a:p>
            <a:endParaRPr lang="en-US" dirty="0" smtClean="0"/>
          </a:p>
          <a:p>
            <a:r>
              <a:rPr lang="en-US" dirty="0" smtClean="0"/>
              <a:t>Cholesterol is </a:t>
            </a:r>
            <a:r>
              <a:rPr lang="en-US" sz="3200" b="1" dirty="0" err="1" smtClean="0">
                <a:solidFill>
                  <a:srgbClr val="00B0F0"/>
                </a:solidFill>
              </a:rPr>
              <a:t>amphipathic</a:t>
            </a:r>
            <a:r>
              <a:rPr lang="en-US" sz="3200" b="1" dirty="0" smtClean="0">
                <a:solidFill>
                  <a:srgbClr val="00B0F0"/>
                </a:solidFill>
              </a:rPr>
              <a:t>.</a:t>
            </a:r>
            <a:endParaRPr lang="en-IN" sz="3200" b="1" dirty="0">
              <a:solidFill>
                <a:srgbClr val="00B0F0"/>
              </a:solidFill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143116"/>
            <a:ext cx="4210080" cy="3357586"/>
          </a:xfrm>
          <a:prstGeom prst="rect">
            <a:avLst/>
          </a:prstGeom>
          <a:ln w="38100" cap="sq">
            <a:solidFill>
              <a:schemeClr val="accent3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AND REACTIONS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5206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Cholesterol is an yellowish crystalline solid.</a:t>
            </a:r>
          </a:p>
          <a:p>
            <a:r>
              <a:rPr lang="en-US" dirty="0" smtClean="0"/>
              <a:t>The crystals, under the microscope, show a notched appearance.</a:t>
            </a:r>
          </a:p>
          <a:p>
            <a:r>
              <a:rPr lang="en-US" b="1" dirty="0" err="1" smtClean="0"/>
              <a:t>Cholestrol</a:t>
            </a:r>
            <a:r>
              <a:rPr lang="en-US" b="1" dirty="0" smtClean="0"/>
              <a:t> is  insoluble in water and soluble in organic solvents </a:t>
            </a:r>
            <a:r>
              <a:rPr lang="en-US" b="1" dirty="0" err="1" smtClean="0"/>
              <a:t>chloroform,benzene,ether</a:t>
            </a:r>
            <a:r>
              <a:rPr lang="en-US" b="1" dirty="0" smtClean="0"/>
              <a:t> etc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Several reactions given by cholesterol are useful for its qualitative identification and quantitative estimation .</a:t>
            </a:r>
          </a:p>
          <a:p>
            <a:r>
              <a:rPr lang="en-US" dirty="0" smtClean="0"/>
              <a:t>These include </a:t>
            </a:r>
            <a:r>
              <a:rPr lang="en-US" dirty="0" err="1" smtClean="0"/>
              <a:t>Salkowaski’S</a:t>
            </a:r>
            <a:r>
              <a:rPr lang="en-US" dirty="0" smtClean="0"/>
              <a:t> test ,</a:t>
            </a:r>
            <a:r>
              <a:rPr lang="en-US" dirty="0" err="1" smtClean="0"/>
              <a:t>Libermann</a:t>
            </a:r>
            <a:r>
              <a:rPr lang="en-US" dirty="0" smtClean="0"/>
              <a:t> </a:t>
            </a:r>
            <a:r>
              <a:rPr lang="en-US" dirty="0" err="1" smtClean="0"/>
              <a:t>burched</a:t>
            </a:r>
            <a:r>
              <a:rPr lang="en-US" dirty="0" smtClean="0"/>
              <a:t> </a:t>
            </a:r>
            <a:r>
              <a:rPr lang="en-US" dirty="0" err="1" smtClean="0"/>
              <a:t>reactionand</a:t>
            </a:r>
            <a:r>
              <a:rPr lang="en-US" dirty="0" smtClean="0"/>
              <a:t> </a:t>
            </a:r>
            <a:r>
              <a:rPr lang="en-US" dirty="0" err="1" smtClean="0"/>
              <a:t>zak</a:t>
            </a:r>
            <a:r>
              <a:rPr lang="en-US" dirty="0" smtClean="0"/>
              <a:t>’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FUNCTIONS OF CHOLESTEROL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The Structural component of the </a:t>
            </a:r>
            <a:r>
              <a:rPr lang="en-IN" b="1" dirty="0" smtClean="0"/>
              <a:t>cell membrane.</a:t>
            </a:r>
          </a:p>
          <a:p>
            <a:pPr>
              <a:buNone/>
            </a:pPr>
            <a:r>
              <a:rPr lang="en-IN" dirty="0" smtClean="0"/>
              <a:t>     Cholesterol </a:t>
            </a:r>
            <a:r>
              <a:rPr lang="en-IN" dirty="0"/>
              <a:t>increases the fluidity of</a:t>
            </a:r>
          </a:p>
          <a:p>
            <a:pPr>
              <a:buNone/>
            </a:pPr>
            <a:r>
              <a:rPr lang="en-IN" dirty="0" smtClean="0"/>
              <a:t>      plasma </a:t>
            </a:r>
            <a:r>
              <a:rPr lang="en-IN" dirty="0"/>
              <a:t>membranes.</a:t>
            </a:r>
          </a:p>
          <a:p>
            <a:r>
              <a:rPr lang="en-IN" dirty="0" smtClean="0"/>
              <a:t> </a:t>
            </a:r>
            <a:r>
              <a:rPr lang="en-IN" dirty="0"/>
              <a:t>It is required to establish </a:t>
            </a:r>
            <a:r>
              <a:rPr lang="en-IN" dirty="0" smtClean="0"/>
              <a:t>proper membrane </a:t>
            </a:r>
            <a:r>
              <a:rPr lang="en-IN" dirty="0"/>
              <a:t>permeability, it reduces </a:t>
            </a:r>
            <a:r>
              <a:rPr lang="en-IN" dirty="0" smtClean="0"/>
              <a:t>the permeability </a:t>
            </a:r>
            <a:r>
              <a:rPr lang="en-IN" dirty="0"/>
              <a:t>of plasma membrane to H</a:t>
            </a:r>
            <a:r>
              <a:rPr lang="en-IN" dirty="0" smtClean="0"/>
              <a:t>+.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347075" cy="1216025"/>
          </a:xfrm>
        </p:spPr>
        <p:txBody>
          <a:bodyPr>
            <a:normAutofit fontScale="90000"/>
          </a:bodyPr>
          <a:lstStyle/>
          <a:p>
            <a:r>
              <a:rPr lang="en-US" smtClean="0">
                <a:ea typeface="ＭＳ Ｐゴシック" pitchFamily="34" charset="-128"/>
              </a:rPr>
              <a:t/>
            </a:r>
            <a:br>
              <a:rPr lang="en-US" smtClean="0">
                <a:ea typeface="ＭＳ Ｐゴシック" pitchFamily="34" charset="-128"/>
              </a:rPr>
            </a:br>
            <a:r>
              <a:rPr lang="en-IN" smtClean="0">
                <a:ea typeface="ＭＳ Ｐゴシック" pitchFamily="34" charset="-128"/>
              </a:rPr>
              <a:t/>
            </a:r>
            <a:br>
              <a:rPr lang="en-IN" smtClean="0">
                <a:ea typeface="ＭＳ Ｐゴシック" pitchFamily="34" charset="-128"/>
              </a:rPr>
            </a:br>
            <a:endParaRPr lang="en-IN" smtClean="0">
              <a:ea typeface="ＭＳ Ｐゴシック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731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38"/>
                <a:gridCol w="857256"/>
                <a:gridCol w="642942"/>
                <a:gridCol w="4500594"/>
                <a:gridCol w="207167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Author/year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Study design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Conceptualization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Conclusion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IN" dirty="0"/>
                    </a:p>
                  </a:txBody>
                  <a:tcPr/>
                </a:tc>
              </a:tr>
              <a:tr h="5334000">
                <a:tc>
                  <a:txBody>
                    <a:bodyPr/>
                    <a:lstStyle/>
                    <a:p>
                      <a:pPr fontAlgn="base"/>
                      <a:endParaRPr lang="en-US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Cholesterol metabolism in the brain</a:t>
                      </a:r>
                    </a:p>
                    <a:p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Dietschy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John M.; Turley, Stephen D</a:t>
                      </a:r>
                    </a:p>
                    <a:p>
                      <a:pPr fontAlgn="base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Review Article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Low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central nervous system accounts for only 2% of the whole body mass but contains almost a quarter of the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unesterified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cholesterol present in the whole individual. This sterol is largely present in two pools comprised of the cholesterol in the plasma membranes of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glial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cells and neurons and the cholesterol present in the specialized membranes of myelin. From 0.02% (human) to 0.4% (mouse) of the cholesterol in these pools turns over each day so that the absolute flux of sterol across the brain is only approximately 0.9% as rapid as the turnover of cholesterol in the whole body of these respective species. The input of cholesterol into the central nervous system comes almost entirely from in situ synthesis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This cholesterol turnover across the brain is increased in neurodegenerative disorders such as Alzheimer's disease and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Niemann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-Pick type C disease. Changes in cholesterol balance across the whole body may, in some way, cause alterations in sterol recycling and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apolipoprotein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 expression within the central nervous system, which, in turn, may affect neuron and myelin integrity.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of Cholesterol (</a:t>
            </a:r>
            <a:r>
              <a:rPr lang="en-US" dirty="0" err="1" smtClean="0"/>
              <a:t>contd</a:t>
            </a:r>
            <a:r>
              <a:rPr lang="en-US" dirty="0" smtClean="0"/>
              <a:t>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2.Precursor of steroid hormones like; Corticosteroids, </a:t>
            </a:r>
            <a:r>
              <a:rPr lang="en-US" dirty="0" err="1" smtClean="0"/>
              <a:t>mineralocorticoids</a:t>
            </a:r>
            <a:r>
              <a:rPr lang="en-US" dirty="0" smtClean="0"/>
              <a:t>, sex hormones.</a:t>
            </a:r>
          </a:p>
          <a:p>
            <a:r>
              <a:rPr lang="en-US" dirty="0" smtClean="0"/>
              <a:t>3. Synthesis of </a:t>
            </a:r>
            <a:r>
              <a:rPr lang="en-US" dirty="0" err="1" smtClean="0"/>
              <a:t>vit</a:t>
            </a:r>
            <a:r>
              <a:rPr lang="en-US" dirty="0" smtClean="0"/>
              <a:t> D.</a:t>
            </a:r>
          </a:p>
          <a:p>
            <a:r>
              <a:rPr lang="en-US" dirty="0" smtClean="0"/>
              <a:t>4. Synthesis of bile acids.</a:t>
            </a:r>
          </a:p>
          <a:p>
            <a:r>
              <a:rPr lang="en-US" dirty="0" smtClean="0"/>
              <a:t>5. </a:t>
            </a:r>
            <a:r>
              <a:rPr lang="en-US" smtClean="0"/>
              <a:t>Component </a:t>
            </a:r>
            <a:r>
              <a:rPr lang="en-US" dirty="0" smtClean="0"/>
              <a:t>of lipoproteins, LDL;HDL;VLDL.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42FC-B37F-460C-B806-7873DAE89DDF}" type="slidenum">
              <a:rPr lang="en-IN" smtClean="0"/>
              <a:pPr/>
              <a:t>7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/>
            <a:r>
              <a:rPr lang="en-US" sz="4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Chemistry</a:t>
            </a:r>
            <a:endParaRPr lang="en-IN" sz="480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endParaRPr lang="en-US" sz="2800" b="1" dirty="0" smtClean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Sources : </a:t>
            </a: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2060"/>
                </a:solidFill>
              </a:rPr>
              <a:t>Principle  dietary source is animal food</a:t>
            </a: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2060"/>
                </a:solidFill>
              </a:rPr>
              <a:t>Plant sterols are poorly absorbed</a:t>
            </a: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Forms : </a:t>
            </a: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2060"/>
                </a:solidFill>
              </a:rPr>
              <a:t>Un esterified (Free)</a:t>
            </a: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2060"/>
                </a:solidFill>
              </a:rPr>
              <a:t>Esterified (Bound)</a:t>
            </a:r>
          </a:p>
          <a:p>
            <a:pPr lvl="1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000" b="1" dirty="0" smtClean="0">
                <a:solidFill>
                  <a:srgbClr val="002060"/>
                </a:solidFill>
              </a:rPr>
              <a:t>In tissues :</a:t>
            </a:r>
          </a:p>
          <a:p>
            <a:pPr lvl="1">
              <a:buClr>
                <a:srgbClr val="002060"/>
              </a:buClr>
              <a:buSzPct val="75000"/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         </a:t>
            </a:r>
            <a:r>
              <a:rPr lang="en-US" sz="2000" dirty="0" err="1" smtClean="0">
                <a:solidFill>
                  <a:srgbClr val="002060"/>
                </a:solidFill>
              </a:rPr>
              <a:t>Acyl</a:t>
            </a:r>
            <a:r>
              <a:rPr lang="en-US" sz="2000" dirty="0" smtClean="0">
                <a:solidFill>
                  <a:srgbClr val="002060"/>
                </a:solidFill>
              </a:rPr>
              <a:t> CoA + Cholesterol</a:t>
            </a:r>
          </a:p>
          <a:p>
            <a:pPr lvl="1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000" b="1" dirty="0" smtClean="0">
                <a:solidFill>
                  <a:srgbClr val="002060"/>
                </a:solidFill>
              </a:rPr>
              <a:t>In Plasma :</a:t>
            </a:r>
          </a:p>
          <a:p>
            <a:pPr lvl="1">
              <a:buClr>
                <a:srgbClr val="002060"/>
              </a:buClr>
              <a:buSzPct val="75000"/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           Lecithin  + Cholesterol</a:t>
            </a: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87000" y="3886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0" y="2895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3643306" y="4643446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ACAT</a:t>
            </a:r>
            <a:endParaRPr lang="en-IN" dirty="0">
              <a:solidFill>
                <a:srgbClr val="00B05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571868" y="5000636"/>
            <a:ext cx="107157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643306" y="5715016"/>
            <a:ext cx="107157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43306" y="5357826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LCAT</a:t>
            </a:r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14876" y="4786322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Cholesterol ester + </a:t>
            </a:r>
            <a:r>
              <a:rPr lang="en-US" sz="2000" dirty="0" err="1" smtClean="0">
                <a:solidFill>
                  <a:srgbClr val="002060"/>
                </a:solidFill>
              </a:rPr>
              <a:t>CoASH</a:t>
            </a:r>
            <a:endParaRPr lang="en-IN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4857752" y="5572140"/>
            <a:ext cx="3786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Cholesterol ester + </a:t>
            </a:r>
            <a:r>
              <a:rPr lang="en-US" sz="2000" dirty="0" err="1" smtClean="0">
                <a:solidFill>
                  <a:srgbClr val="002060"/>
                </a:solidFill>
              </a:rPr>
              <a:t>Lysolecithin</a:t>
            </a:r>
            <a:endParaRPr lang="en-IN" sz="2000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42FC-B37F-460C-B806-7873DAE89DDF}" type="slidenum">
              <a:rPr lang="en-IN" smtClean="0"/>
              <a:pPr/>
              <a:t>8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/>
            <a:r>
              <a:rPr lang="en-US" sz="4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Biosynthesis of Cholesterol</a:t>
            </a:r>
            <a:endParaRPr lang="en-IN" sz="480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endParaRPr lang="en-US" sz="2400" dirty="0" smtClean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002060"/>
                </a:solidFill>
              </a:rPr>
              <a:t>Liver is major site</a:t>
            </a: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002060"/>
                </a:solidFill>
              </a:rPr>
              <a:t>Enzyme present in microsomes &amp; cytosol</a:t>
            </a: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002060"/>
                </a:solidFill>
              </a:rPr>
              <a:t>Active acetate or Acetyl CoA is precursor</a:t>
            </a: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002060"/>
                </a:solidFill>
              </a:rPr>
              <a:t>NADPH provides reducing equivalents &amp;  ATP provides energy</a:t>
            </a:r>
          </a:p>
          <a:p>
            <a:pPr>
              <a:buClr>
                <a:srgbClr val="002060"/>
              </a:buClr>
              <a:buSzPct val="75000"/>
              <a:buNone/>
            </a:pPr>
            <a:endParaRPr lang="en-US" sz="2400" dirty="0" smtClean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800" u="sng" dirty="0" smtClean="0">
                <a:solidFill>
                  <a:srgbClr val="002060"/>
                </a:solidFill>
              </a:rPr>
              <a:t>Steps of Biosynthesis :</a:t>
            </a:r>
          </a:p>
          <a:p>
            <a:pPr lvl="2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2060"/>
                </a:solidFill>
              </a:rPr>
              <a:t>Formation of HMG- CoA</a:t>
            </a:r>
          </a:p>
          <a:p>
            <a:pPr lvl="2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2060"/>
                </a:solidFill>
              </a:rPr>
              <a:t>Formation of Mevalonate  (6C)</a:t>
            </a:r>
          </a:p>
          <a:p>
            <a:pPr lvl="2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2060"/>
                </a:solidFill>
              </a:rPr>
              <a:t>Production of Isoprenoid units(5C)</a:t>
            </a:r>
          </a:p>
          <a:p>
            <a:pPr lvl="2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2060"/>
                </a:solidFill>
              </a:rPr>
              <a:t>Synthesis of squalene (30C)</a:t>
            </a:r>
          </a:p>
          <a:p>
            <a:pPr lvl="2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2060"/>
                </a:solidFill>
              </a:rPr>
              <a:t>Conversion of squalene to cholesterol (27C)</a:t>
            </a:r>
            <a:endParaRPr lang="en-US" sz="1600" b="1" dirty="0" smtClean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endParaRPr lang="en-US" sz="2400" dirty="0" smtClean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SzPct val="75000"/>
              <a:buFont typeface="Wingdings" pitchFamily="2" charset="2"/>
              <a:buChar char="v"/>
            </a:pPr>
            <a:endParaRPr lang="en-IN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IN" sz="2400" b="1" dirty="0" smtClean="0">
              <a:solidFill>
                <a:srgbClr val="002060"/>
              </a:solidFill>
            </a:endParaRPr>
          </a:p>
          <a:p>
            <a:endParaRPr lang="en-IN" sz="24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87000" y="3886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0" y="2895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3200400" y="3048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42FC-B37F-460C-B806-7873DAE89DDF}" type="slidenum">
              <a:rPr lang="en-IN" smtClean="0"/>
              <a:pPr/>
              <a:t>9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886</Words>
  <Application>Microsoft Office PowerPoint</Application>
  <PresentationFormat>On-screen Show (4:3)</PresentationFormat>
  <Paragraphs>248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Cholesterol</vt:lpstr>
      <vt:lpstr>Chemistry</vt:lpstr>
      <vt:lpstr>Slide 3</vt:lpstr>
      <vt:lpstr>PROPERTIES AND REACTIONS</vt:lpstr>
      <vt:lpstr>FUNCTIONS OF CHOLESTEROL</vt:lpstr>
      <vt:lpstr>  </vt:lpstr>
      <vt:lpstr>Functions of Cholesterol (contd)</vt:lpstr>
      <vt:lpstr>Chemistry</vt:lpstr>
      <vt:lpstr>Biosynthesis of Cholesterol</vt:lpstr>
      <vt:lpstr>Formation of HMG – CoA &amp; Mevalonate</vt:lpstr>
      <vt:lpstr>Formation of Isoprenoid Units</vt:lpstr>
      <vt:lpstr>Formation of Squalene</vt:lpstr>
      <vt:lpstr>Conversion of Squalene to Cholesterol</vt:lpstr>
      <vt:lpstr>Slide 14</vt:lpstr>
      <vt:lpstr>Regulation of synthesis</vt:lpstr>
      <vt:lpstr>Regulation of Biosynthesis</vt:lpstr>
      <vt:lpstr>Regulation of Biosynthesis</vt:lpstr>
      <vt:lpstr>Fate of Cholesterol &amp; IPP</vt:lpstr>
      <vt:lpstr>Biosynthesis of Bile Acids</vt:lpstr>
      <vt:lpstr>Regulation </vt:lpstr>
      <vt:lpstr>Functions of Bile Salts</vt:lpstr>
      <vt:lpstr>Synthesis of Steroid Hormones</vt:lpstr>
      <vt:lpstr>Hypercholesterolemia</vt:lpstr>
      <vt:lpstr>Synthesis of Vitamin D</vt:lpstr>
      <vt:lpstr>Transport of Cholesterol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Cholesterol</dc:title>
  <dc:creator/>
  <cp:lastModifiedBy>abc</cp:lastModifiedBy>
  <cp:revision>1</cp:revision>
  <dcterms:created xsi:type="dcterms:W3CDTF">2006-08-16T00:00:00Z</dcterms:created>
  <dcterms:modified xsi:type="dcterms:W3CDTF">2014-03-05T07:58:30Z</dcterms:modified>
</cp:coreProperties>
</file>