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4" r:id="rId3"/>
    <p:sldId id="28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65" autoAdjust="0"/>
    <p:restoredTop sz="94660"/>
  </p:normalViewPr>
  <p:slideViewPr>
    <p:cSldViewPr>
      <p:cViewPr varScale="1">
        <p:scale>
          <a:sx n="59" d="100"/>
          <a:sy n="59" d="100"/>
        </p:scale>
        <p:origin x="-148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en.wikipedia.org/wiki/Base_(chemistry)" TargetMode="External"/><Relationship Id="rId13" Type="http://schemas.openxmlformats.org/officeDocument/2006/relationships/hyperlink" Target="http://en.wikipedia.org/wiki/Heat" TargetMode="External"/><Relationship Id="rId3" Type="http://schemas.openxmlformats.org/officeDocument/2006/relationships/hyperlink" Target="http://en.wikipedia.org/wiki/Nucleic_acids" TargetMode="External"/><Relationship Id="rId7" Type="http://schemas.openxmlformats.org/officeDocument/2006/relationships/hyperlink" Target="http://en.wikipedia.org/wiki/Acid" TargetMode="External"/><Relationship Id="rId12" Type="http://schemas.openxmlformats.org/officeDocument/2006/relationships/hyperlink" Target="http://en.wikipedia.org/wiki/Chloroform" TargetMode="External"/><Relationship Id="rId2" Type="http://schemas.openxmlformats.org/officeDocument/2006/relationships/hyperlink" Target="http://en.wikipedia.org/wiki/Proteins" TargetMode="External"/><Relationship Id="rId1" Type="http://schemas.openxmlformats.org/officeDocument/2006/relationships/slideLayout" Target="../slideLayouts/slideLayout2.xml"/><Relationship Id="rId6" Type="http://schemas.openxmlformats.org/officeDocument/2006/relationships/hyperlink" Target="http://en.wikipedia.org/wiki/Native_state" TargetMode="External"/><Relationship Id="rId11" Type="http://schemas.openxmlformats.org/officeDocument/2006/relationships/hyperlink" Target="http://en.wikipedia.org/wiki/Alcohol" TargetMode="External"/><Relationship Id="rId5" Type="http://schemas.openxmlformats.org/officeDocument/2006/relationships/hyperlink" Target="http://en.wikipedia.org/wiki/Secondary_structure" TargetMode="External"/><Relationship Id="rId10" Type="http://schemas.openxmlformats.org/officeDocument/2006/relationships/hyperlink" Target="http://en.wikipedia.org/wiki/Organic_compound" TargetMode="External"/><Relationship Id="rId4" Type="http://schemas.openxmlformats.org/officeDocument/2006/relationships/hyperlink" Target="http://en.wikipedia.org/wiki/Tertiary_structure" TargetMode="External"/><Relationship Id="rId9" Type="http://schemas.openxmlformats.org/officeDocument/2006/relationships/hyperlink" Target="http://en.wikipedia.org/wiki/Inorgani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ncbi.nlm.nih.gov/pubmed?term=Jenkins%20G%5BAuthor%5D&amp;cauthor=true&amp;cauthor_uid=11869737" TargetMode="External"/><Relationship Id="rId2" Type="http://schemas.openxmlformats.org/officeDocument/2006/relationships/hyperlink" Target="http://www.ncbi.nlm.nih.gov/pubmed/1186973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Communal_aggrega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n.wikipedia.org/wiki/Protein_quaternary_structur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en.wikipedia.org/wiki/Solvent" TargetMode="External"/><Relationship Id="rId3" Type="http://schemas.openxmlformats.org/officeDocument/2006/relationships/hyperlink" Target="http://en.wikipedia.org/wiki/Covalent" TargetMode="External"/><Relationship Id="rId7" Type="http://schemas.openxmlformats.org/officeDocument/2006/relationships/hyperlink" Target="http://en.wikipedia.org/wiki/Dipole" TargetMode="External"/><Relationship Id="rId2" Type="http://schemas.openxmlformats.org/officeDocument/2006/relationships/hyperlink" Target="http://en.wikipedia.org/wiki/Protein_tertiary_structure" TargetMode="External"/><Relationship Id="rId1" Type="http://schemas.openxmlformats.org/officeDocument/2006/relationships/slideLayout" Target="../slideLayouts/slideLayout2.xml"/><Relationship Id="rId6" Type="http://schemas.openxmlformats.org/officeDocument/2006/relationships/hyperlink" Target="http://en.wikipedia.org/wiki/Cysteine" TargetMode="External"/><Relationship Id="rId5" Type="http://schemas.openxmlformats.org/officeDocument/2006/relationships/hyperlink" Target="http://en.wikipedia.org/wiki/Disulfide_bridge" TargetMode="External"/><Relationship Id="rId4" Type="http://schemas.openxmlformats.org/officeDocument/2006/relationships/hyperlink" Target="http://en.wikipedia.org/wiki/Side-chain" TargetMode="External"/><Relationship Id="rId9" Type="http://schemas.openxmlformats.org/officeDocument/2006/relationships/hyperlink" Target="http://en.wikipedia.org/wiki/Van_der_Waals_force"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Alpha_helix" TargetMode="External"/><Relationship Id="rId7" Type="http://schemas.openxmlformats.org/officeDocument/2006/relationships/hyperlink" Target="http://en.wikipedia.org/wiki/Peptide_bond" TargetMode="External"/><Relationship Id="rId2" Type="http://schemas.openxmlformats.org/officeDocument/2006/relationships/hyperlink" Target="http://en.wikipedia.org/wiki/Protein_secondary_structure" TargetMode="External"/><Relationship Id="rId1" Type="http://schemas.openxmlformats.org/officeDocument/2006/relationships/slideLayout" Target="../slideLayouts/slideLayout2.xml"/><Relationship Id="rId6" Type="http://schemas.openxmlformats.org/officeDocument/2006/relationships/hyperlink" Target="http://en.wikipedia.org/wiki/Protein_primary_structure" TargetMode="External"/><Relationship Id="rId5" Type="http://schemas.openxmlformats.org/officeDocument/2006/relationships/hyperlink" Target="http://en.wikipedia.org/wiki/Random_coil" TargetMode="External"/><Relationship Id="rId4" Type="http://schemas.openxmlformats.org/officeDocument/2006/relationships/hyperlink" Target="http://en.wikipedia.org/wiki/Beta_shee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Catalysis" TargetMode="External"/><Relationship Id="rId2" Type="http://schemas.openxmlformats.org/officeDocument/2006/relationships/hyperlink" Target="http://en.wikipedia.org/wiki/Enzyme" TargetMode="External"/><Relationship Id="rId1" Type="http://schemas.openxmlformats.org/officeDocument/2006/relationships/slideLayout" Target="../slideLayouts/slideLayout2.xml"/><Relationship Id="rId5" Type="http://schemas.openxmlformats.org/officeDocument/2006/relationships/hyperlink" Target="http://en.wikipedia.org/wiki/Transition_state" TargetMode="External"/><Relationship Id="rId4" Type="http://schemas.openxmlformats.org/officeDocument/2006/relationships/hyperlink" Target="http://en.wikipedia.org/wiki/Active_sit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Circular_dichroism" TargetMode="External"/><Relationship Id="rId2" Type="http://schemas.openxmlformats.org/officeDocument/2006/relationships/hyperlink" Target="http://en.wikipedia.org/wiki/Dual_polarization_interferometry" TargetMode="External"/><Relationship Id="rId1" Type="http://schemas.openxmlformats.org/officeDocument/2006/relationships/slideLayout" Target="../slideLayouts/slideLayout2.xml"/><Relationship Id="rId6" Type="http://schemas.openxmlformats.org/officeDocument/2006/relationships/hyperlink" Target="http://en.wikipedia.org/wiki/Light" TargetMode="External"/><Relationship Id="rId5" Type="http://schemas.openxmlformats.org/officeDocument/2006/relationships/hyperlink" Target="http://en.wikipedia.org/wiki/Circular_polarization" TargetMode="External"/><Relationship Id="rId4" Type="http://schemas.openxmlformats.org/officeDocument/2006/relationships/hyperlink" Target="http://en.wikipedia.org/wiki/Absorption_(electromagnetic_radiatio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Evanescent_wave" TargetMode="External"/><Relationship Id="rId2" Type="http://schemas.openxmlformats.org/officeDocument/2006/relationships/hyperlink" Target="http://en.wikipedia.org/wiki/Waveguide_(optics)" TargetMode="External"/><Relationship Id="rId1" Type="http://schemas.openxmlformats.org/officeDocument/2006/relationships/slideLayout" Target="../slideLayouts/slideLayout2.xml"/><Relationship Id="rId6" Type="http://schemas.openxmlformats.org/officeDocument/2006/relationships/hyperlink" Target="http://en.wikipedia.org/wiki/Conformation_activity_relationship" TargetMode="External"/><Relationship Id="rId5" Type="http://schemas.openxmlformats.org/officeDocument/2006/relationships/hyperlink" Target="http://en.wikipedia.org/wiki/Conformational_change" TargetMode="External"/><Relationship Id="rId4" Type="http://schemas.openxmlformats.org/officeDocument/2006/relationships/hyperlink" Target="http://en.wikipedia.org/wiki/Las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PowerPoint_97-2003_Presentation1.ppt"/><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Biochemistry of Extracellular Matrix</a:t>
            </a:r>
            <a:endParaRPr lang="en-US" dirty="0"/>
          </a:p>
        </p:txBody>
      </p:sp>
      <p:sp>
        <p:nvSpPr>
          <p:cNvPr id="4" name="Subtitle 3"/>
          <p:cNvSpPr>
            <a:spLocks noGrp="1"/>
          </p:cNvSpPr>
          <p:nvPr>
            <p:ph type="subTitle" idx="1"/>
          </p:nvPr>
        </p:nvSpPr>
        <p:spPr/>
        <p:txBody>
          <a:bodyPr/>
          <a:lstStyle/>
          <a:p>
            <a:r>
              <a:rPr lang="en-US" dirty="0" smtClean="0"/>
              <a:t>DR ANUP NILAWAR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solidFill>
                  <a:srgbClr val="3333FF"/>
                </a:solidFill>
              </a:rPr>
              <a:t>Chemical composition of collagen</a:t>
            </a:r>
          </a:p>
        </p:txBody>
      </p:sp>
      <p:sp>
        <p:nvSpPr>
          <p:cNvPr id="35843" name="Rectangle 3"/>
          <p:cNvSpPr>
            <a:spLocks noGrp="1" noChangeArrowheads="1"/>
          </p:cNvSpPr>
          <p:nvPr>
            <p:ph type="body" idx="1"/>
          </p:nvPr>
        </p:nvSpPr>
        <p:spPr>
          <a:xfrm>
            <a:off x="0" y="1600200"/>
            <a:ext cx="9144000" cy="5257800"/>
          </a:xfrm>
        </p:spPr>
        <p:txBody>
          <a:bodyPr/>
          <a:lstStyle/>
          <a:p>
            <a:r>
              <a:rPr lang="en-US" b="1"/>
              <a:t>The most abundant constituent is glycine, which, instead of a hydrocarbon side chain , has a second hydrogen atom attached to the backbone carbon atom. Glycine makes up almost 1/3</a:t>
            </a:r>
            <a:r>
              <a:rPr lang="en-US" b="1" baseline="30000"/>
              <a:t>rd</a:t>
            </a:r>
            <a:r>
              <a:rPr lang="en-US" b="1"/>
              <a:t> of the collagen molecule,every third residue is glycine.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0" y="0"/>
            <a:ext cx="9144000" cy="6858000"/>
          </a:xfrm>
        </p:spPr>
        <p:txBody>
          <a:bodyPr/>
          <a:lstStyle/>
          <a:p>
            <a:endParaRPr lang="en-US" dirty="0"/>
          </a:p>
          <a:p>
            <a:endParaRPr lang="en-US" dirty="0"/>
          </a:p>
          <a:p>
            <a:r>
              <a:rPr lang="en-US" dirty="0"/>
              <a:t>Collagen contains two amino </a:t>
            </a:r>
            <a:r>
              <a:rPr lang="en-US" dirty="0" err="1"/>
              <a:t>acids,hydroxy</a:t>
            </a:r>
            <a:r>
              <a:rPr lang="en-US" dirty="0"/>
              <a:t> </a:t>
            </a:r>
            <a:r>
              <a:rPr lang="en-US" dirty="0" err="1"/>
              <a:t>proline</a:t>
            </a:r>
            <a:r>
              <a:rPr lang="en-US" dirty="0"/>
              <a:t> and </a:t>
            </a:r>
            <a:r>
              <a:rPr lang="en-US" dirty="0" err="1"/>
              <a:t>hydroxy</a:t>
            </a:r>
            <a:r>
              <a:rPr lang="en-US" dirty="0"/>
              <a:t> lysine , that are not found in other animal tissue proteins. </a:t>
            </a:r>
            <a:r>
              <a:rPr lang="en-US" dirty="0" err="1"/>
              <a:t>Hydroxy</a:t>
            </a:r>
            <a:r>
              <a:rPr lang="en-US" dirty="0"/>
              <a:t> </a:t>
            </a:r>
            <a:r>
              <a:rPr lang="en-US" dirty="0" err="1"/>
              <a:t>proline</a:t>
            </a:r>
            <a:r>
              <a:rPr lang="en-US" dirty="0"/>
              <a:t> is present as 1 in 10 residues while </a:t>
            </a:r>
            <a:r>
              <a:rPr lang="en-US" dirty="0" err="1"/>
              <a:t>Hydroxylysine</a:t>
            </a:r>
            <a:r>
              <a:rPr lang="en-US" dirty="0"/>
              <a:t> is present as 1 in 200 residues.</a:t>
            </a:r>
          </a:p>
          <a:p>
            <a:endParaRPr lang="en-US" dirty="0"/>
          </a:p>
          <a:p>
            <a:r>
              <a:rPr lang="en-US" dirty="0" err="1"/>
              <a:t>Proline</a:t>
            </a:r>
            <a:r>
              <a:rPr lang="en-US" dirty="0"/>
              <a:t> and </a:t>
            </a:r>
            <a:r>
              <a:rPr lang="en-US" dirty="0" err="1"/>
              <a:t>hydroxy</a:t>
            </a:r>
            <a:r>
              <a:rPr lang="en-US" dirty="0"/>
              <a:t> </a:t>
            </a:r>
            <a:r>
              <a:rPr lang="en-US" dirty="0" err="1"/>
              <a:t>proline</a:t>
            </a:r>
            <a:r>
              <a:rPr lang="en-US" dirty="0"/>
              <a:t> together account for 2/9</a:t>
            </a:r>
            <a:r>
              <a:rPr lang="en-US" baseline="30000" dirty="0"/>
              <a:t>th</a:t>
            </a:r>
            <a:r>
              <a:rPr lang="en-US" dirty="0"/>
              <a:t> of the residues Thus the total amino acid content is higher than in most proteins. </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solidFill>
                  <a:srgbClr val="3333FF"/>
                </a:solidFill>
              </a:rPr>
              <a:t>Biosynthesis of collagens</a:t>
            </a:r>
          </a:p>
        </p:txBody>
      </p:sp>
      <p:sp>
        <p:nvSpPr>
          <p:cNvPr id="122883" name="Rectangle 3"/>
          <p:cNvSpPr>
            <a:spLocks noGrp="1" noChangeArrowheads="1"/>
          </p:cNvSpPr>
          <p:nvPr>
            <p:ph type="body" idx="1"/>
          </p:nvPr>
        </p:nvSpPr>
        <p:spPr/>
        <p:txBody>
          <a:bodyPr/>
          <a:lstStyle/>
          <a:p>
            <a:pPr>
              <a:lnSpc>
                <a:spcPct val="80000"/>
              </a:lnSpc>
            </a:pPr>
            <a:r>
              <a:rPr lang="en-US" sz="2400"/>
              <a:t>Collagen is synthesized mainly in:</a:t>
            </a:r>
          </a:p>
          <a:p>
            <a:pPr>
              <a:lnSpc>
                <a:spcPct val="80000"/>
              </a:lnSpc>
              <a:buFont typeface="Wingdings" pitchFamily="2" charset="2"/>
              <a:buNone/>
            </a:pPr>
            <a:r>
              <a:rPr lang="en-US" sz="2400" b="1"/>
              <a:t>        a)Mesenchymal</a:t>
            </a:r>
            <a:r>
              <a:rPr lang="en-US" sz="2400"/>
              <a:t> cells and their derivatives:</a:t>
            </a:r>
          </a:p>
          <a:p>
            <a:pPr>
              <a:lnSpc>
                <a:spcPct val="80000"/>
              </a:lnSpc>
              <a:buFont typeface="Wingdings" pitchFamily="2" charset="2"/>
              <a:buNone/>
            </a:pPr>
            <a:r>
              <a:rPr lang="en-US" sz="2400" b="1"/>
              <a:t>               Fibroblasts</a:t>
            </a:r>
            <a:r>
              <a:rPr lang="en-US" sz="2400"/>
              <a:t>.</a:t>
            </a:r>
          </a:p>
          <a:p>
            <a:pPr>
              <a:lnSpc>
                <a:spcPct val="80000"/>
              </a:lnSpc>
              <a:buFont typeface="Wingdings" pitchFamily="2" charset="2"/>
              <a:buNone/>
            </a:pPr>
            <a:r>
              <a:rPr lang="en-US" sz="2400"/>
              <a:t>               Chondrocytes.</a:t>
            </a:r>
          </a:p>
          <a:p>
            <a:pPr>
              <a:lnSpc>
                <a:spcPct val="80000"/>
              </a:lnSpc>
              <a:buFont typeface="Wingdings" pitchFamily="2" charset="2"/>
              <a:buNone/>
            </a:pPr>
            <a:r>
              <a:rPr lang="en-US" sz="2400"/>
              <a:t>               Osteoblasts.</a:t>
            </a:r>
          </a:p>
          <a:p>
            <a:pPr>
              <a:lnSpc>
                <a:spcPct val="80000"/>
              </a:lnSpc>
              <a:buFont typeface="Wingdings" pitchFamily="2" charset="2"/>
              <a:buNone/>
            </a:pPr>
            <a:r>
              <a:rPr lang="en-US" sz="2400"/>
              <a:t>               Odontoblasts.</a:t>
            </a:r>
          </a:p>
          <a:p>
            <a:pPr>
              <a:lnSpc>
                <a:spcPct val="80000"/>
              </a:lnSpc>
              <a:buFont typeface="Wingdings" pitchFamily="2" charset="2"/>
              <a:buNone/>
            </a:pPr>
            <a:r>
              <a:rPr lang="en-US" sz="2400"/>
              <a:t>               Cementoblasts.</a:t>
            </a:r>
          </a:p>
          <a:p>
            <a:pPr>
              <a:lnSpc>
                <a:spcPct val="80000"/>
              </a:lnSpc>
              <a:buFont typeface="Wingdings" pitchFamily="2" charset="2"/>
              <a:buNone/>
            </a:pPr>
            <a:r>
              <a:rPr lang="en-US" sz="2400"/>
              <a:t>      </a:t>
            </a:r>
            <a:r>
              <a:rPr lang="en-US" sz="2400" b="1"/>
              <a:t>b)Others</a:t>
            </a:r>
            <a:r>
              <a:rPr lang="en-US" sz="2400"/>
              <a:t> namely:</a:t>
            </a:r>
          </a:p>
          <a:p>
            <a:pPr>
              <a:lnSpc>
                <a:spcPct val="80000"/>
              </a:lnSpc>
              <a:buFont typeface="Wingdings" pitchFamily="2" charset="2"/>
              <a:buNone/>
            </a:pPr>
            <a:r>
              <a:rPr lang="en-US" sz="2400"/>
              <a:t>                Epithelial cells.</a:t>
            </a:r>
          </a:p>
          <a:p>
            <a:pPr>
              <a:lnSpc>
                <a:spcPct val="80000"/>
              </a:lnSpc>
              <a:buFont typeface="Wingdings" pitchFamily="2" charset="2"/>
              <a:buNone/>
            </a:pPr>
            <a:r>
              <a:rPr lang="en-US" sz="2400"/>
              <a:t>                Endothelial cells.</a:t>
            </a:r>
          </a:p>
          <a:p>
            <a:pPr>
              <a:lnSpc>
                <a:spcPct val="80000"/>
              </a:lnSpc>
              <a:buFont typeface="Wingdings" pitchFamily="2" charset="2"/>
              <a:buNone/>
            </a:pPr>
            <a:r>
              <a:rPr lang="en-US" sz="2400"/>
              <a:t>                Muscle cells.</a:t>
            </a:r>
          </a:p>
          <a:p>
            <a:pPr>
              <a:lnSpc>
                <a:spcPct val="80000"/>
              </a:lnSpc>
              <a:buFont typeface="Wingdings" pitchFamily="2" charset="2"/>
              <a:buNone/>
            </a:pPr>
            <a:r>
              <a:rPr lang="en-US" sz="2400"/>
              <a:t>                Schwann cells. </a:t>
            </a:r>
          </a:p>
          <a:p>
            <a:pPr>
              <a:lnSpc>
                <a:spcPct val="80000"/>
              </a:lnSpc>
            </a:pP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685800" y="381000"/>
            <a:ext cx="8458200" cy="6477000"/>
          </a:xfrm>
        </p:spPr>
        <p:txBody>
          <a:bodyPr/>
          <a:lstStyle/>
          <a:p>
            <a:pPr algn="ctr">
              <a:buFont typeface="Wingdings" pitchFamily="2" charset="2"/>
              <a:buNone/>
            </a:pPr>
            <a:r>
              <a:rPr lang="en-US" sz="3600" b="1" i="1" dirty="0">
                <a:solidFill>
                  <a:srgbClr val="3333FF"/>
                </a:solidFill>
                <a:effectLst>
                  <a:outerShdw blurRad="38100" dist="38100" dir="2700000" algn="tl">
                    <a:srgbClr val="FFFFFF"/>
                  </a:outerShdw>
                </a:effectLst>
              </a:rPr>
              <a:t>SYNTHESIS OF COLLAGEN</a:t>
            </a:r>
          </a:p>
          <a:p>
            <a:pPr algn="ctr">
              <a:buFont typeface="Wingdings" pitchFamily="2" charset="2"/>
              <a:buNone/>
            </a:pPr>
            <a:endParaRPr lang="en-US" sz="3600" b="1" i="1" dirty="0">
              <a:solidFill>
                <a:srgbClr val="3333FF"/>
              </a:solidFill>
              <a:effectLst>
                <a:outerShdw blurRad="38100" dist="38100" dir="2700000" algn="tl">
                  <a:srgbClr val="FFFFFF"/>
                </a:outerShdw>
              </a:effectLst>
            </a:endParaRPr>
          </a:p>
          <a:p>
            <a:pPr>
              <a:buFont typeface="Wingdings" pitchFamily="2" charset="2"/>
              <a:buNone/>
            </a:pPr>
            <a:r>
              <a:rPr lang="en-US" sz="2800" dirty="0">
                <a:latin typeface="Georgia" pitchFamily="18" charset="0"/>
              </a:rPr>
              <a:t>The entire process of collagen biosynthesis can be</a:t>
            </a:r>
          </a:p>
          <a:p>
            <a:pPr>
              <a:buFont typeface="Wingdings" pitchFamily="2" charset="2"/>
              <a:buNone/>
            </a:pPr>
            <a:r>
              <a:rPr lang="en-US" sz="2800" dirty="0">
                <a:latin typeface="Georgia" pitchFamily="18" charset="0"/>
              </a:rPr>
              <a:t>best understood under the following stages</a:t>
            </a:r>
          </a:p>
          <a:p>
            <a:endParaRPr lang="en-US" sz="2800" dirty="0">
              <a:latin typeface="Georgia" pitchFamily="18" charset="0"/>
            </a:endParaRPr>
          </a:p>
          <a:p>
            <a:r>
              <a:rPr lang="en-US" sz="2800" dirty="0">
                <a:latin typeface="Georgia" pitchFamily="18" charset="0"/>
              </a:rPr>
              <a:t>Gene expression</a:t>
            </a:r>
          </a:p>
          <a:p>
            <a:r>
              <a:rPr lang="en-US" sz="2800" dirty="0">
                <a:latin typeface="Georgia" pitchFamily="18" charset="0"/>
              </a:rPr>
              <a:t>Translational and post translational events or intracellular steps in collagen synthesis</a:t>
            </a:r>
          </a:p>
          <a:p>
            <a:r>
              <a:rPr lang="en-US" sz="2800" dirty="0">
                <a:latin typeface="Georgia" pitchFamily="18" charset="0"/>
              </a:rPr>
              <a:t>Extracellular collagen biosynthetic events</a:t>
            </a:r>
          </a:p>
          <a:p>
            <a:r>
              <a:rPr lang="en-US" sz="2800" dirty="0">
                <a:latin typeface="Georgia" pitchFamily="18" charset="0"/>
              </a:rPr>
              <a:t>Regulation of synthesis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28600" y="381000"/>
            <a:ext cx="8915400" cy="6096000"/>
          </a:xfrm>
        </p:spPr>
        <p:txBody>
          <a:bodyPr/>
          <a:lstStyle/>
          <a:p>
            <a:r>
              <a:rPr lang="en-US" sz="2800" b="1" dirty="0"/>
              <a:t>The 3 polypeptide chains of collagen molecule are formed separately under the direction of their respective genes.</a:t>
            </a:r>
          </a:p>
          <a:p>
            <a:r>
              <a:rPr lang="en-US" sz="2800" b="1" dirty="0"/>
              <a:t>The initial RNA transcript is processed to mRNA and it gives rise to the primary polypeptide chains in the </a:t>
            </a:r>
            <a:r>
              <a:rPr lang="en-US" sz="2800" b="1" dirty="0" err="1"/>
              <a:t>ribosomes</a:t>
            </a:r>
            <a:r>
              <a:rPr lang="en-US" sz="2800" b="1" dirty="0"/>
              <a:t> .</a:t>
            </a:r>
          </a:p>
          <a:p>
            <a:r>
              <a:rPr lang="en-US" sz="2800" b="1" dirty="0"/>
              <a:t>The polypeptide chain formed initially is a helical molecule with two non-helical extensions one at the NH2 and the other at the –COOH terminal end. The –NH2 terminal extension has a leader or signal sequence that directs the entry of the molecule</a:t>
            </a:r>
            <a:r>
              <a:rPr lang="en-US" b="1" dirty="0"/>
              <a:t> into </a:t>
            </a:r>
            <a:r>
              <a:rPr lang="en-US" sz="2800" b="1" dirty="0"/>
              <a:t>the rough endoplasmic reticulum</a:t>
            </a:r>
          </a:p>
          <a:p>
            <a:pPr>
              <a:buFont typeface="Wingdings" pitchFamily="2" charset="2"/>
              <a:buNone/>
            </a:pPr>
            <a:endParaRPr lang="en-US" b="1" dirty="0"/>
          </a:p>
          <a:p>
            <a:endParaRPr lang="en-US"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0" y="685800"/>
            <a:ext cx="9144000" cy="5715000"/>
          </a:xfrm>
        </p:spPr>
        <p:txBody>
          <a:bodyPr/>
          <a:lstStyle/>
          <a:p>
            <a:pPr marL="533400" indent="-533400">
              <a:buFont typeface="Wingdings" pitchFamily="2" charset="2"/>
              <a:buNone/>
            </a:pPr>
            <a:r>
              <a:rPr lang="en-US" sz="2800" b="1" u="sng"/>
              <a:t>Hydroxylation: </a:t>
            </a:r>
            <a:r>
              <a:rPr lang="en-US" sz="2800" b="1"/>
              <a:t>Both hydroxyproline and hydroxylysine are formed in the RER by the hydroxylation of prolyl and lysyl residues. This is an essential step in biosynthesis of collagen for it stabilises the molecules. Requirements for hydroxylation are: </a:t>
            </a:r>
          </a:p>
          <a:p>
            <a:pPr marL="533400" indent="-533400">
              <a:buFont typeface="Wingdings" pitchFamily="2" charset="2"/>
              <a:buAutoNum type="arabicPeriod"/>
            </a:pPr>
            <a:r>
              <a:rPr lang="en-US" sz="2800" b="1"/>
              <a:t>Specific enzymes :prolyl hydroxylase and lysyl hydroxylase </a:t>
            </a:r>
          </a:p>
          <a:p>
            <a:pPr marL="533400" indent="-533400">
              <a:buFont typeface="Wingdings" pitchFamily="2" charset="2"/>
              <a:buAutoNum type="arabicPeriod"/>
            </a:pPr>
            <a:r>
              <a:rPr lang="en-US" sz="2800" b="1">
                <a:cs typeface="Times New Roman" pitchFamily="18" charset="0"/>
              </a:rPr>
              <a:t>α-ketoglutarate</a:t>
            </a:r>
            <a:r>
              <a:rPr lang="en-US" sz="2800" b="1"/>
              <a:t> </a:t>
            </a:r>
          </a:p>
          <a:p>
            <a:pPr marL="533400" indent="-533400">
              <a:buFont typeface="Wingdings" pitchFamily="2" charset="2"/>
              <a:buAutoNum type="arabicPeriod"/>
            </a:pPr>
            <a:r>
              <a:rPr lang="en-US" sz="2800" b="1"/>
              <a:t>Ferrous ions </a:t>
            </a:r>
          </a:p>
          <a:p>
            <a:pPr marL="533400" indent="-533400">
              <a:buFont typeface="Wingdings" pitchFamily="2" charset="2"/>
              <a:buAutoNum type="arabicPeriod"/>
            </a:pPr>
            <a:r>
              <a:rPr lang="en-US" sz="2800" b="1"/>
              <a:t>Molecular oxygen</a:t>
            </a:r>
          </a:p>
          <a:p>
            <a:pPr marL="533400" indent="-533400">
              <a:buFont typeface="Wingdings" pitchFamily="2" charset="2"/>
              <a:buAutoNum type="arabicPeriod"/>
            </a:pPr>
            <a:r>
              <a:rPr lang="en-US" sz="2800" b="1"/>
              <a:t>Ascorbic acid (Vitamin 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304800"/>
            <a:ext cx="9144000" cy="6553200"/>
          </a:xfrm>
        </p:spPr>
        <p:txBody>
          <a:bodyPr/>
          <a:lstStyle/>
          <a:p>
            <a:r>
              <a:rPr lang="en-US" sz="2800" u="sng">
                <a:solidFill>
                  <a:srgbClr val="FF3300"/>
                </a:solidFill>
                <a:effectLst>
                  <a:outerShdw blurRad="38100" dist="38100" dir="2700000" algn="tl">
                    <a:srgbClr val="FFFFFF"/>
                  </a:outerShdw>
                </a:effectLst>
                <a:latin typeface="Georgia" pitchFamily="18" charset="0"/>
              </a:rPr>
              <a:t>Glycosylation of hydroxylysine</a:t>
            </a:r>
            <a:r>
              <a:rPr lang="en-US" sz="2800">
                <a:latin typeface="Georgia" pitchFamily="18" charset="0"/>
              </a:rPr>
              <a:t>: The enzyme galactosyl transferase catalyzes the addition of galactose to a hydroxylysyl residue . Glucosyl transferase catalyzes the further addition of glucose. Manganese(Mn) is required as a cofactor</a:t>
            </a:r>
          </a:p>
          <a:p>
            <a:endParaRPr lang="en-US" sz="2800">
              <a:latin typeface="Georgia" pitchFamily="18" charset="0"/>
            </a:endParaRPr>
          </a:p>
          <a:p>
            <a:r>
              <a:rPr lang="en-US" sz="2800" u="sng">
                <a:solidFill>
                  <a:srgbClr val="FF3300"/>
                </a:solidFill>
                <a:effectLst>
                  <a:outerShdw blurRad="38100" dist="38100" dir="2700000" algn="tl">
                    <a:srgbClr val="FFFFFF"/>
                  </a:outerShdw>
                </a:effectLst>
                <a:latin typeface="Georgia" pitchFamily="18" charset="0"/>
              </a:rPr>
              <a:t>Formation of procollagen</a:t>
            </a:r>
            <a:r>
              <a:rPr lang="en-US" sz="2800" u="sng">
                <a:latin typeface="Georgia" pitchFamily="18" charset="0"/>
              </a:rPr>
              <a:t> :</a:t>
            </a:r>
            <a:r>
              <a:rPr lang="en-US" sz="2800">
                <a:latin typeface="Georgia" pitchFamily="18" charset="0"/>
              </a:rPr>
              <a:t>Following hydroxylation and glycosylation, three polypeptide chains form a triple helix . </a:t>
            </a:r>
          </a:p>
          <a:p>
            <a:pPr>
              <a:buFont typeface="Wingdings" pitchFamily="2" charset="2"/>
              <a:buNone/>
            </a:pPr>
            <a:endParaRPr lang="en-US" sz="2800">
              <a:latin typeface="Georgia" pitchFamily="18" charset="0"/>
            </a:endParaRPr>
          </a:p>
          <a:p>
            <a:r>
              <a:rPr lang="en-US" sz="2800" u="sng">
                <a:solidFill>
                  <a:srgbClr val="FF3300"/>
                </a:solidFill>
                <a:effectLst>
                  <a:outerShdw blurRad="38100" dist="38100" dir="2700000" algn="tl">
                    <a:srgbClr val="FFFFFF"/>
                  </a:outerShdw>
                </a:effectLst>
                <a:latin typeface="Georgia" pitchFamily="18" charset="0"/>
              </a:rPr>
              <a:t>Secretion of procollagen</a:t>
            </a:r>
            <a:r>
              <a:rPr lang="en-US" sz="2800" u="sng">
                <a:latin typeface="Georgia" pitchFamily="18" charset="0"/>
              </a:rPr>
              <a:t>: </a:t>
            </a:r>
            <a:r>
              <a:rPr lang="en-US" sz="2800">
                <a:latin typeface="Georgia" pitchFamily="18" charset="0"/>
              </a:rPr>
              <a:t>Procollagen passes into the Golgi complex before its secretion into the interstitial spaces.</a:t>
            </a:r>
            <a:endParaRPr lang="en-US" sz="2800" u="sng">
              <a:latin typeface="Georgia" pitchFamily="18" charset="0"/>
            </a:endParaRPr>
          </a:p>
          <a:p>
            <a:endParaRPr lang="en-US" sz="2800">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0" y="457200"/>
            <a:ext cx="9144000" cy="6400800"/>
          </a:xfrm>
        </p:spPr>
        <p:txBody>
          <a:bodyPr/>
          <a:lstStyle/>
          <a:p>
            <a:pPr>
              <a:buFont typeface="Wingdings" pitchFamily="2" charset="2"/>
              <a:buNone/>
            </a:pPr>
            <a:r>
              <a:rPr lang="en-US">
                <a:solidFill>
                  <a:srgbClr val="3333FF"/>
                </a:solidFill>
                <a:effectLst>
                  <a:outerShdw blurRad="38100" dist="38100" dir="2700000" algn="tl">
                    <a:srgbClr val="FFFFFF"/>
                  </a:outerShdw>
                </a:effectLst>
                <a:latin typeface="Georgia" pitchFamily="18" charset="0"/>
              </a:rPr>
              <a:t>    Formation of collagen:</a:t>
            </a:r>
            <a:r>
              <a:rPr lang="en-US" u="sng">
                <a:latin typeface="Georgia" pitchFamily="18" charset="0"/>
              </a:rPr>
              <a:t> </a:t>
            </a:r>
          </a:p>
          <a:p>
            <a:r>
              <a:rPr lang="en-US">
                <a:latin typeface="Georgia" pitchFamily="18" charset="0"/>
              </a:rPr>
              <a:t>Procollagen is converted into collagen in the interstitial spaces.Procollagen aminopeptidase and procollagen carboxylase catalyze the removal of the two peptide chains that form the extension of the procollagen molecule . </a:t>
            </a:r>
          </a:p>
          <a:p>
            <a:endParaRPr lang="en-US">
              <a:latin typeface="Georgia" pitchFamily="18" charset="0"/>
            </a:endParaRPr>
          </a:p>
          <a:p>
            <a:r>
              <a:rPr lang="en-US">
                <a:latin typeface="Georgia" pitchFamily="18" charset="0"/>
              </a:rPr>
              <a:t>The collagen molecules then align themselves laterally to each other , having a quarter over-lap such that there is typical 64nm banded appearance. These fibrils are immature and lack strength.</a:t>
            </a:r>
          </a:p>
          <a:p>
            <a:endParaRPr lang="en-US">
              <a:latin typeface="Georg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0" y="0"/>
            <a:ext cx="9144000" cy="6553200"/>
          </a:xfrm>
        </p:spPr>
        <p:txBody>
          <a:bodyPr/>
          <a:lstStyle/>
          <a:p>
            <a:r>
              <a:rPr lang="en-US" sz="2800" b="1" u="sng" dirty="0">
                <a:solidFill>
                  <a:srgbClr val="FF3300"/>
                </a:solidFill>
                <a:effectLst>
                  <a:outerShdw blurRad="38100" dist="38100" dir="2700000" algn="tl">
                    <a:srgbClr val="FFFFFF"/>
                  </a:outerShdw>
                </a:effectLst>
              </a:rPr>
              <a:t>Cross-linkage of fibrils to form </a:t>
            </a:r>
            <a:r>
              <a:rPr lang="en-US" sz="2800" b="1" u="sng" dirty="0" err="1">
                <a:solidFill>
                  <a:srgbClr val="FF3300"/>
                </a:solidFill>
                <a:effectLst>
                  <a:outerShdw blurRad="38100" dist="38100" dir="2700000" algn="tl">
                    <a:srgbClr val="FFFFFF"/>
                  </a:outerShdw>
                </a:effectLst>
              </a:rPr>
              <a:t>fibres</a:t>
            </a:r>
            <a:r>
              <a:rPr lang="en-US" sz="2800" b="1" u="sng" dirty="0"/>
              <a:t>: </a:t>
            </a:r>
            <a:r>
              <a:rPr lang="en-US" sz="2800" b="1" dirty="0"/>
              <a:t>There is oxidative </a:t>
            </a:r>
            <a:r>
              <a:rPr lang="en-US" sz="2800" b="1" dirty="0" err="1"/>
              <a:t>deamination</a:t>
            </a:r>
            <a:r>
              <a:rPr lang="en-US" sz="2800" b="1" dirty="0"/>
              <a:t> of specific </a:t>
            </a:r>
            <a:r>
              <a:rPr lang="en-US" sz="2800" b="1" dirty="0" err="1"/>
              <a:t>lysyl</a:t>
            </a:r>
            <a:r>
              <a:rPr lang="en-US" sz="2800" b="1" dirty="0"/>
              <a:t> or </a:t>
            </a:r>
            <a:r>
              <a:rPr lang="en-US" sz="2800" b="1" dirty="0" err="1"/>
              <a:t>hydroxylysyl</a:t>
            </a:r>
            <a:r>
              <a:rPr lang="en-US" sz="2800" b="1" dirty="0"/>
              <a:t> residues to form aldehydes The reaction is catalyzed by </a:t>
            </a:r>
            <a:r>
              <a:rPr lang="en-US" sz="3000" b="1" dirty="0" err="1"/>
              <a:t>lysyl</a:t>
            </a:r>
            <a:r>
              <a:rPr lang="en-US" sz="3000" b="1" dirty="0"/>
              <a:t> oxidase</a:t>
            </a:r>
            <a:r>
              <a:rPr lang="en-US" sz="2800" b="1" dirty="0"/>
              <a:t>. The </a:t>
            </a:r>
            <a:r>
              <a:rPr lang="en-US" sz="2800" b="1" dirty="0" err="1"/>
              <a:t>aldehyde</a:t>
            </a:r>
            <a:r>
              <a:rPr lang="en-US" sz="2800" b="1" dirty="0"/>
              <a:t> cross-linkage precursors that are so produced either form Schiff bases with the </a:t>
            </a:r>
            <a:r>
              <a:rPr lang="en-US" sz="2800" b="1" dirty="0" err="1"/>
              <a:t>neighbouring</a:t>
            </a:r>
            <a:r>
              <a:rPr lang="en-US" sz="2800" b="1" dirty="0"/>
              <a:t> amino groups on nearby chains or </a:t>
            </a:r>
            <a:r>
              <a:rPr lang="en-US" sz="2800" b="1" dirty="0" err="1"/>
              <a:t>aldol</a:t>
            </a:r>
            <a:r>
              <a:rPr lang="en-US" sz="2800" b="1" dirty="0"/>
              <a:t> condensation groups with </a:t>
            </a:r>
            <a:r>
              <a:rPr lang="en-US" sz="2800" b="1" dirty="0" err="1"/>
              <a:t>neighbouring</a:t>
            </a:r>
            <a:r>
              <a:rPr lang="en-US" sz="2800" b="1" dirty="0"/>
              <a:t> aldehydes. </a:t>
            </a:r>
          </a:p>
          <a:p>
            <a:endParaRPr lang="en-US" sz="2800" b="1" u="sng" dirty="0"/>
          </a:p>
          <a:p>
            <a:r>
              <a:rPr lang="en-US" sz="2800" b="1" dirty="0"/>
              <a:t>Cross-linkage is a slow process and the tensile strength of collagen steadily increases over a long period</a:t>
            </a:r>
          </a:p>
          <a:p>
            <a:pPr>
              <a:buFont typeface="Wingdings" pitchFamily="2" charset="2"/>
              <a:buNone/>
            </a:pPr>
            <a:endParaRPr lang="en-US" sz="2800" b="1" dirty="0"/>
          </a:p>
          <a:p>
            <a:r>
              <a:rPr lang="en-US" sz="2800" b="1" dirty="0"/>
              <a:t>The formation and secretion of the collagen molecule take about 35 to 60 minutes (known as the transit time)</a:t>
            </a:r>
          </a:p>
          <a:p>
            <a:pPr>
              <a:buFont typeface="Wingdings" pitchFamily="2" charset="2"/>
              <a:buNone/>
            </a:pP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defRPr/>
            </a:pPr>
            <a:r>
              <a:rPr lang="en-IN" b="1" smtClean="0"/>
              <a:t>Denaturation</a:t>
            </a:r>
            <a:r>
              <a:rPr lang="en-IN" smtClean="0"/>
              <a:t> </a:t>
            </a:r>
          </a:p>
        </p:txBody>
      </p:sp>
      <p:sp>
        <p:nvSpPr>
          <p:cNvPr id="54275" name="Content Placeholder 2"/>
          <p:cNvSpPr>
            <a:spLocks noGrp="1"/>
          </p:cNvSpPr>
          <p:nvPr>
            <p:ph idx="1"/>
          </p:nvPr>
        </p:nvSpPr>
        <p:spPr/>
        <p:txBody>
          <a:bodyPr/>
          <a:lstStyle/>
          <a:p>
            <a:pPr eaLnBrk="1" hangingPunct="1"/>
            <a:r>
              <a:rPr lang="en-IN" b="1" dirty="0" err="1" smtClean="0"/>
              <a:t>Denaturation</a:t>
            </a:r>
            <a:r>
              <a:rPr lang="en-IN" dirty="0" smtClean="0"/>
              <a:t> is a process in which </a:t>
            </a:r>
            <a:r>
              <a:rPr lang="en-IN" dirty="0" smtClean="0">
                <a:hlinkClick r:id="rId2" tooltip="Proteins"/>
              </a:rPr>
              <a:t>proteins</a:t>
            </a:r>
            <a:r>
              <a:rPr lang="en-IN" dirty="0" smtClean="0"/>
              <a:t> or </a:t>
            </a:r>
            <a:r>
              <a:rPr lang="en-IN" dirty="0" smtClean="0">
                <a:hlinkClick r:id="rId3" tooltip="Nucleic acids"/>
              </a:rPr>
              <a:t>nucleic acids</a:t>
            </a:r>
            <a:r>
              <a:rPr lang="en-IN" dirty="0" smtClean="0"/>
              <a:t> lose the </a:t>
            </a:r>
            <a:r>
              <a:rPr lang="en-IN" dirty="0" smtClean="0">
                <a:hlinkClick r:id="rId4" tooltip="Tertiary structure"/>
              </a:rPr>
              <a:t>tertiary structure</a:t>
            </a:r>
            <a:r>
              <a:rPr lang="en-IN" dirty="0" smtClean="0"/>
              <a:t> and </a:t>
            </a:r>
            <a:r>
              <a:rPr lang="en-IN" dirty="0" smtClean="0">
                <a:hlinkClick r:id="rId5" tooltip="Secondary structure"/>
              </a:rPr>
              <a:t>secondary structure</a:t>
            </a:r>
            <a:r>
              <a:rPr lang="en-IN" dirty="0" smtClean="0"/>
              <a:t> which is present in their </a:t>
            </a:r>
            <a:r>
              <a:rPr lang="en-IN" dirty="0" smtClean="0">
                <a:hlinkClick r:id="rId6" tooltip="Native state"/>
              </a:rPr>
              <a:t>native state</a:t>
            </a:r>
            <a:r>
              <a:rPr lang="en-IN" dirty="0" smtClean="0"/>
              <a:t>, by application of some external stress or compound such as a strong </a:t>
            </a:r>
            <a:r>
              <a:rPr lang="en-IN" dirty="0" smtClean="0">
                <a:hlinkClick r:id="rId7" tooltip="Acid"/>
              </a:rPr>
              <a:t>acid</a:t>
            </a:r>
            <a:r>
              <a:rPr lang="en-IN" dirty="0" smtClean="0"/>
              <a:t> or </a:t>
            </a:r>
            <a:r>
              <a:rPr lang="en-IN" dirty="0" smtClean="0">
                <a:hlinkClick r:id="rId8" tooltip="Base (chemistry)"/>
              </a:rPr>
              <a:t>base</a:t>
            </a:r>
            <a:r>
              <a:rPr lang="en-IN" dirty="0" smtClean="0"/>
              <a:t>, a concentrated </a:t>
            </a:r>
            <a:r>
              <a:rPr lang="en-IN" dirty="0" smtClean="0">
                <a:hlinkClick r:id="rId9" tooltip="Inorganic"/>
              </a:rPr>
              <a:t>inorganic</a:t>
            </a:r>
            <a:r>
              <a:rPr lang="en-IN" dirty="0" smtClean="0"/>
              <a:t> salt, an </a:t>
            </a:r>
            <a:r>
              <a:rPr lang="en-IN" dirty="0" smtClean="0">
                <a:hlinkClick r:id="rId10" tooltip="Organic compound"/>
              </a:rPr>
              <a:t>organic</a:t>
            </a:r>
            <a:r>
              <a:rPr lang="en-IN" dirty="0" smtClean="0"/>
              <a:t> solvent (e.g., </a:t>
            </a:r>
            <a:r>
              <a:rPr lang="en-IN" dirty="0" smtClean="0">
                <a:hlinkClick r:id="rId11" tooltip="Alcohol"/>
              </a:rPr>
              <a:t>alcohol</a:t>
            </a:r>
            <a:r>
              <a:rPr lang="en-IN" dirty="0" smtClean="0"/>
              <a:t> or </a:t>
            </a:r>
            <a:r>
              <a:rPr lang="en-IN" dirty="0" smtClean="0">
                <a:hlinkClick r:id="rId12" tooltip="Chloroform"/>
              </a:rPr>
              <a:t>chloroform</a:t>
            </a:r>
            <a:r>
              <a:rPr lang="en-IN" dirty="0" smtClean="0"/>
              <a:t>), or </a:t>
            </a:r>
            <a:r>
              <a:rPr lang="en-IN" dirty="0" smtClean="0">
                <a:hlinkClick r:id="rId13" tooltip="Heat"/>
              </a:rPr>
              <a:t>heat</a:t>
            </a:r>
            <a:r>
              <a:rPr lang="en-IN"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766560"/>
        </p:xfrm>
        <a:graphic>
          <a:graphicData uri="http://schemas.openxmlformats.org/drawingml/2006/table">
            <a:tbl>
              <a:tblPr firstRow="1" bandRow="1">
                <a:tableStyleId>{5C22544A-7EE6-4342-B048-85BDC9FD1C3A}</a:tableStyleId>
              </a:tblPr>
              <a:tblGrid>
                <a:gridCol w="1600200"/>
                <a:gridCol w="914400"/>
                <a:gridCol w="990600"/>
                <a:gridCol w="3657600"/>
                <a:gridCol w="198120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334000">
                <a:tc>
                  <a:txBody>
                    <a:bodyPr/>
                    <a:lstStyle/>
                    <a:p>
                      <a:r>
                        <a:rPr lang="pt-BR"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2" tooltip="Mechanisms of ageing and development."/>
                        </a:rPr>
                        <a:t>Mech</a:t>
                      </a:r>
                      <a:r>
                        <a:rPr lang="en-US" sz="1800" b="0" i="0" u="sng" kern="1200" dirty="0" smtClean="0">
                          <a:solidFill>
                            <a:schemeClr val="dk1"/>
                          </a:solidFill>
                          <a:latin typeface="+mn-lt"/>
                          <a:ea typeface="+mn-ea"/>
                          <a:cs typeface="+mn-cs"/>
                          <a:hlinkClick r:id="rId2" tooltip="Mechanisms of ageing and development."/>
                        </a:rPr>
                        <a:t> Ageing Dev.</a:t>
                      </a:r>
                      <a:r>
                        <a:rPr lang="en-US" sz="1800" b="0" i="0" kern="1200" dirty="0" smtClean="0">
                          <a:solidFill>
                            <a:schemeClr val="dk1"/>
                          </a:solidFill>
                          <a:latin typeface="+mn-lt"/>
                          <a:ea typeface="+mn-ea"/>
                          <a:cs typeface="+mn-cs"/>
                        </a:rPr>
                        <a:t> 2002 Apr;123(7):801-10.</a:t>
                      </a:r>
                    </a:p>
                    <a:p>
                      <a:r>
                        <a:rPr lang="en-US" sz="1800" b="1" i="0" kern="1200" dirty="0" smtClean="0">
                          <a:solidFill>
                            <a:schemeClr val="dk1"/>
                          </a:solidFill>
                          <a:latin typeface="+mn-lt"/>
                          <a:ea typeface="+mn-ea"/>
                          <a:cs typeface="+mn-cs"/>
                        </a:rPr>
                        <a:t>Molecular mechanisms of skin ageing.</a:t>
                      </a:r>
                    </a:p>
                    <a:p>
                      <a:r>
                        <a:rPr lang="en-US" sz="1800" b="0" i="0" u="sng" kern="1200" dirty="0" smtClean="0">
                          <a:solidFill>
                            <a:schemeClr val="dk1"/>
                          </a:solidFill>
                          <a:latin typeface="+mn-lt"/>
                          <a:ea typeface="+mn-ea"/>
                          <a:cs typeface="+mn-cs"/>
                          <a:hlinkClick r:id="rId3"/>
                        </a:rPr>
                        <a:t>Jenkins G</a:t>
                      </a:r>
                      <a:r>
                        <a:rPr lang="en-US" sz="1800" b="0" i="0" kern="1200" dirty="0" smtClean="0">
                          <a:solidFill>
                            <a:schemeClr val="dk1"/>
                          </a:solidFill>
                          <a:latin typeface="+mn-lt"/>
                          <a:ea typeface="+mn-ea"/>
                          <a:cs typeface="+mn-cs"/>
                        </a:rPr>
                        <a:t>.</a:t>
                      </a:r>
                    </a:p>
                    <a:p>
                      <a:pPr fontAlgn="base"/>
                      <a:endParaRPr lang="en-IN" dirty="0"/>
                    </a:p>
                  </a:txBody>
                  <a:tcPr/>
                </a:tc>
                <a:tc>
                  <a:txBody>
                    <a:bodyPr/>
                    <a:lstStyle/>
                    <a:p>
                      <a:r>
                        <a:rPr lang="en-US" dirty="0" smtClean="0"/>
                        <a:t>Review Article</a:t>
                      </a:r>
                      <a:endParaRPr lang="en-IN" dirty="0"/>
                    </a:p>
                  </a:txBody>
                  <a:tcPr/>
                </a:tc>
                <a:tc>
                  <a:txBody>
                    <a:bodyPr/>
                    <a:lstStyle/>
                    <a:p>
                      <a:r>
                        <a:rPr lang="en-US" dirty="0" smtClean="0"/>
                        <a:t>Intermediate</a:t>
                      </a:r>
                      <a:endParaRPr lang="en-IN" dirty="0"/>
                    </a:p>
                  </a:txBody>
                  <a:tcPr/>
                </a:tc>
                <a:tc>
                  <a:txBody>
                    <a:bodyPr/>
                    <a:lstStyle/>
                    <a:p>
                      <a:r>
                        <a:rPr lang="en-IN"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Cutaneous</a:t>
                      </a:r>
                      <a:r>
                        <a:rPr lang="en-US" sz="1800" b="0" i="0" kern="1200" dirty="0" smtClean="0">
                          <a:solidFill>
                            <a:schemeClr val="dk1"/>
                          </a:solidFill>
                          <a:latin typeface="+mn-lt"/>
                          <a:ea typeface="+mn-ea"/>
                          <a:cs typeface="+mn-cs"/>
                        </a:rPr>
                        <a:t> ageing is a complex biological phenomenon consisting of two components; intrinsic ageing, which is largely genetically determined and extrinsic ageing caused by environmental exposure, primarily UV light. In sun-exposed areas, these two processes are superimposed. The process of intrinsic skin ageing resembles that seen in most internal organs and is thought to involve decreased proliferative capacity leading to cellular senescence, and altered biosynthetic activity of skin derived cells. Extrinsic ageing, more commonly termed </a:t>
                      </a:r>
                      <a:r>
                        <a:rPr lang="en-US" sz="1800" b="0" i="0" kern="1200" dirty="0" err="1" smtClean="0">
                          <a:solidFill>
                            <a:schemeClr val="dk1"/>
                          </a:solidFill>
                          <a:latin typeface="+mn-lt"/>
                          <a:ea typeface="+mn-ea"/>
                          <a:cs typeface="+mn-cs"/>
                        </a:rPr>
                        <a:t>photoageing</a:t>
                      </a:r>
                      <a:r>
                        <a:rPr lang="en-US" sz="1800" b="0" i="0" kern="1200" dirty="0" smtClean="0">
                          <a:solidFill>
                            <a:schemeClr val="dk1"/>
                          </a:solidFill>
                          <a:latin typeface="+mn-lt"/>
                          <a:ea typeface="+mn-ea"/>
                          <a:cs typeface="+mn-cs"/>
                        </a:rPr>
                        <a:t>, also involves changes in cellular biosynthetic activity but leads to gross </a:t>
                      </a:r>
                      <a:r>
                        <a:rPr lang="en-US" sz="1800" b="0" i="0" kern="1200" dirty="0" err="1" smtClean="0">
                          <a:solidFill>
                            <a:schemeClr val="dk1"/>
                          </a:solidFill>
                          <a:latin typeface="+mn-lt"/>
                          <a:ea typeface="+mn-ea"/>
                          <a:cs typeface="+mn-cs"/>
                        </a:rPr>
                        <a:t>disorganisation</a:t>
                      </a:r>
                      <a:r>
                        <a:rPr lang="en-US" sz="1800" b="0" i="0" kern="1200" dirty="0" smtClean="0">
                          <a:solidFill>
                            <a:schemeClr val="dk1"/>
                          </a:solidFill>
                          <a:latin typeface="+mn-lt"/>
                          <a:ea typeface="+mn-ea"/>
                          <a:cs typeface="+mn-cs"/>
                        </a:rPr>
                        <a:t> of the dermal matrix</a:t>
                      </a:r>
                      <a:endParaRPr lang="en-IN" dirty="0"/>
                    </a:p>
                  </a:txBody>
                  <a:tcPr/>
                </a:tc>
                <a:tc>
                  <a:txBody>
                    <a:bodyPr/>
                    <a:lstStyle/>
                    <a:p>
                      <a:pPr fontAlgn="base"/>
                      <a:r>
                        <a:rPr lang="en-IN" sz="1800" b="0" i="0" kern="1200" dirty="0" smtClean="0">
                          <a:solidFill>
                            <a:schemeClr val="dk1"/>
                          </a:solidFill>
                          <a:latin typeface="+mn-lt"/>
                          <a:ea typeface="+mn-ea"/>
                          <a:cs typeface="+mn-cs"/>
                        </a:rPr>
                        <a:t>.</a:t>
                      </a:r>
                      <a:endParaRPr lang="en-IN" sz="1800" b="0" i="0" kern="1200" dirty="0" smtClean="0">
                        <a:solidFill>
                          <a:schemeClr val="dk1"/>
                        </a:solidFill>
                        <a:latin typeface="+mn-lt"/>
                        <a:ea typeface="+mn-ea"/>
                        <a:cs typeface="+mn-cs"/>
                      </a:endParaRPr>
                    </a:p>
                    <a:p>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692150"/>
            <a:ext cx="8229600" cy="5434013"/>
          </a:xfrm>
        </p:spPr>
        <p:txBody>
          <a:bodyPr>
            <a:normAutofit/>
          </a:bodyPr>
          <a:lstStyle/>
          <a:p>
            <a:pPr eaLnBrk="1" hangingPunct="1">
              <a:defRPr/>
            </a:pPr>
            <a:r>
              <a:rPr lang="en-IN" smtClean="0"/>
              <a:t>If proteins in a living cell are denatured, this results in disruption of cell activity and possibly cell death. Denatured proteins can exhibit a wide range of characteristics, from loss of solubility to </a:t>
            </a:r>
            <a:r>
              <a:rPr lang="en-IN" smtClean="0">
                <a:hlinkClick r:id="rId2" tooltip="Communal aggregation"/>
              </a:rPr>
              <a:t>communal aggregation</a:t>
            </a:r>
            <a:r>
              <a:rPr lang="en-IN" smtClean="0"/>
              <a:t>.</a:t>
            </a:r>
          </a:p>
          <a:p>
            <a:pPr eaLnBrk="1" hangingPunct="1">
              <a:defRPr/>
            </a:pPr>
            <a:r>
              <a:rPr lang="en-IN" b="1" smtClean="0"/>
              <a:t>Common examples</a:t>
            </a:r>
          </a:p>
          <a:p>
            <a:pPr eaLnBrk="1" hangingPunct="1">
              <a:defRPr/>
            </a:pPr>
            <a:r>
              <a:rPr lang="en-IN" smtClean="0"/>
              <a:t>When food is cooked, some of its proteins become denatured. This is why boiled eggs become hard and cooked meat becomes firm.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260350"/>
            <a:ext cx="8229600" cy="5865813"/>
          </a:xfrm>
        </p:spPr>
        <p:txBody>
          <a:bodyPr/>
          <a:lstStyle/>
          <a:p>
            <a:pPr eaLnBrk="1" hangingPunct="1"/>
            <a:r>
              <a:rPr lang="en-IN" smtClean="0"/>
              <a:t>Although denaturing egg whites is irreversible, in many other cases denaturing is reversible.</a:t>
            </a:r>
          </a:p>
          <a:p>
            <a:pPr eaLnBrk="1" hangingPunct="1"/>
            <a:r>
              <a:rPr lang="en-IN" b="1" smtClean="0"/>
              <a:t>How denaturation occurs at levels of protein structure?</a:t>
            </a:r>
          </a:p>
          <a:p>
            <a:pPr eaLnBrk="1" hangingPunct="1"/>
            <a:r>
              <a:rPr lang="en-IN" smtClean="0"/>
              <a:t>In </a:t>
            </a:r>
            <a:r>
              <a:rPr lang="en-IN" b="1" smtClean="0">
                <a:hlinkClick r:id="rId2" tooltip="Protein quaternary structure"/>
              </a:rPr>
              <a:t>quaternary structure</a:t>
            </a:r>
            <a:r>
              <a:rPr lang="en-IN" smtClean="0"/>
              <a:t> denaturation, protein sub-units are dissociated and/or the spatial arrangement of protein subunits is disrupted.</a:t>
            </a:r>
          </a:p>
          <a:p>
            <a:pPr eaLnBrk="1" hangingPunct="1"/>
            <a:endParaRPr lang="en-IN"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457200" y="404813"/>
            <a:ext cx="8229600" cy="5721350"/>
          </a:xfrm>
        </p:spPr>
        <p:txBody>
          <a:bodyPr/>
          <a:lstStyle/>
          <a:p>
            <a:pPr eaLnBrk="1" hangingPunct="1"/>
            <a:r>
              <a:rPr lang="en-IN" b="1" smtClean="0">
                <a:hlinkClick r:id="rId2" tooltip="Protein tertiary structure"/>
              </a:rPr>
              <a:t>Tertiary structure</a:t>
            </a:r>
            <a:r>
              <a:rPr lang="en-IN" smtClean="0"/>
              <a:t> denaturation involves the disruption of:</a:t>
            </a:r>
          </a:p>
          <a:p>
            <a:pPr eaLnBrk="1" hangingPunct="1"/>
            <a:r>
              <a:rPr lang="en-IN" smtClean="0">
                <a:hlinkClick r:id="rId3" tooltip="Covalent"/>
              </a:rPr>
              <a:t>Covalent</a:t>
            </a:r>
            <a:r>
              <a:rPr lang="en-IN" smtClean="0"/>
              <a:t> interactions between amino acid </a:t>
            </a:r>
            <a:r>
              <a:rPr lang="en-IN" smtClean="0">
                <a:hlinkClick r:id="rId4" tooltip="Side-chain"/>
              </a:rPr>
              <a:t>side-chains</a:t>
            </a:r>
            <a:r>
              <a:rPr lang="en-IN" smtClean="0"/>
              <a:t> (such as </a:t>
            </a:r>
            <a:r>
              <a:rPr lang="en-IN" smtClean="0">
                <a:hlinkClick r:id="rId5" tooltip="Disulfide bridge"/>
              </a:rPr>
              <a:t>disulfide bridges</a:t>
            </a:r>
            <a:r>
              <a:rPr lang="en-IN" smtClean="0"/>
              <a:t> between </a:t>
            </a:r>
            <a:r>
              <a:rPr lang="en-IN" smtClean="0">
                <a:hlinkClick r:id="rId6" tooltip="Cysteine"/>
              </a:rPr>
              <a:t>cysteine</a:t>
            </a:r>
            <a:r>
              <a:rPr lang="en-IN" smtClean="0"/>
              <a:t> groups)</a:t>
            </a:r>
          </a:p>
          <a:p>
            <a:pPr eaLnBrk="1" hangingPunct="1"/>
            <a:r>
              <a:rPr lang="en-IN" smtClean="0"/>
              <a:t>Noncovalent </a:t>
            </a:r>
            <a:r>
              <a:rPr lang="en-IN" smtClean="0">
                <a:hlinkClick r:id="rId7" tooltip="Dipole"/>
              </a:rPr>
              <a:t>dipole</a:t>
            </a:r>
            <a:r>
              <a:rPr lang="en-IN" smtClean="0"/>
              <a:t>-dipole interactions between polar amino acid side-chains (and the surrounding </a:t>
            </a:r>
            <a:r>
              <a:rPr lang="en-IN" smtClean="0">
                <a:hlinkClick r:id="rId8" tooltip="Solvent"/>
              </a:rPr>
              <a:t>solvent</a:t>
            </a:r>
            <a:r>
              <a:rPr lang="en-IN" smtClean="0"/>
              <a:t>)</a:t>
            </a:r>
          </a:p>
          <a:p>
            <a:pPr eaLnBrk="1" hangingPunct="1"/>
            <a:r>
              <a:rPr lang="en-IN" smtClean="0">
                <a:hlinkClick r:id="rId9" tooltip="Van der Waals force"/>
              </a:rPr>
              <a:t>Van der Waals (induced dipole) interactions</a:t>
            </a:r>
            <a:r>
              <a:rPr lang="en-IN" smtClean="0"/>
              <a:t> between nonpolar amino acid side-chains.</a:t>
            </a:r>
          </a:p>
          <a:p>
            <a:pPr eaLnBrk="1" hangingPunct="1"/>
            <a:endParaRPr lang="en-IN"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457200" y="549275"/>
            <a:ext cx="8229600" cy="5576888"/>
          </a:xfrm>
        </p:spPr>
        <p:txBody>
          <a:bodyPr/>
          <a:lstStyle/>
          <a:p>
            <a:pPr eaLnBrk="1" hangingPunct="1"/>
            <a:r>
              <a:rPr lang="en-IN" dirty="0" smtClean="0"/>
              <a:t>In </a:t>
            </a:r>
            <a:r>
              <a:rPr lang="en-IN" b="1" dirty="0" smtClean="0">
                <a:hlinkClick r:id="rId2" tooltip="Protein secondary structure"/>
              </a:rPr>
              <a:t>secondary structure</a:t>
            </a:r>
            <a:r>
              <a:rPr lang="en-IN" dirty="0" smtClean="0"/>
              <a:t> </a:t>
            </a:r>
            <a:r>
              <a:rPr lang="en-IN" dirty="0" err="1" smtClean="0"/>
              <a:t>denaturation</a:t>
            </a:r>
            <a:r>
              <a:rPr lang="en-IN" dirty="0" smtClean="0"/>
              <a:t>, proteins lose all regular repeating patterns such as </a:t>
            </a:r>
            <a:r>
              <a:rPr lang="en-IN" dirty="0" smtClean="0">
                <a:hlinkClick r:id="rId3" tooltip="Alpha helix"/>
              </a:rPr>
              <a:t>alpha-helices</a:t>
            </a:r>
            <a:r>
              <a:rPr lang="en-IN" dirty="0" smtClean="0"/>
              <a:t> and </a:t>
            </a:r>
            <a:r>
              <a:rPr lang="en-IN" dirty="0" smtClean="0">
                <a:hlinkClick r:id="rId4" tooltip="Beta sheet"/>
              </a:rPr>
              <a:t>beta-pleated sheets</a:t>
            </a:r>
            <a:r>
              <a:rPr lang="en-IN" dirty="0" smtClean="0"/>
              <a:t>, and adopt a </a:t>
            </a:r>
            <a:r>
              <a:rPr lang="en-IN" dirty="0" smtClean="0">
                <a:hlinkClick r:id="rId5" tooltip="Random coil"/>
              </a:rPr>
              <a:t>random coil</a:t>
            </a:r>
            <a:r>
              <a:rPr lang="en-IN" dirty="0" smtClean="0"/>
              <a:t> configuration.</a:t>
            </a:r>
          </a:p>
          <a:p>
            <a:pPr eaLnBrk="1" hangingPunct="1"/>
            <a:endParaRPr lang="en-IN" b="1" dirty="0" smtClean="0">
              <a:hlinkClick r:id="rId6" tooltip="Protein primary structure"/>
            </a:endParaRPr>
          </a:p>
          <a:p>
            <a:pPr eaLnBrk="1" hangingPunct="1"/>
            <a:endParaRPr lang="en-IN" b="1" dirty="0" smtClean="0">
              <a:hlinkClick r:id="rId6" tooltip="Protein primary structure"/>
            </a:endParaRPr>
          </a:p>
          <a:p>
            <a:pPr eaLnBrk="1" hangingPunct="1"/>
            <a:r>
              <a:rPr lang="en-IN" b="1" dirty="0" smtClean="0">
                <a:hlinkClick r:id="rId6" tooltip="Protein primary structure"/>
              </a:rPr>
              <a:t>Primary structure</a:t>
            </a:r>
            <a:r>
              <a:rPr lang="en-IN" dirty="0" smtClean="0"/>
              <a:t>, such as the sequence of amino acids held together by covalent </a:t>
            </a:r>
            <a:r>
              <a:rPr lang="en-IN" dirty="0" smtClean="0">
                <a:hlinkClick r:id="rId7" tooltip="Peptide bond"/>
              </a:rPr>
              <a:t>peptide bonds</a:t>
            </a:r>
            <a:r>
              <a:rPr lang="en-IN" dirty="0" smtClean="0"/>
              <a:t>, </a:t>
            </a:r>
            <a:r>
              <a:rPr lang="en-IN" sz="3400" b="1" dirty="0" smtClean="0"/>
              <a:t>is not disrupted by </a:t>
            </a:r>
            <a:r>
              <a:rPr lang="en-IN" sz="3400" b="1" dirty="0" err="1" smtClean="0"/>
              <a:t>denaturation</a:t>
            </a:r>
            <a:endParaRPr lang="en-IN" sz="3400" b="1" dirty="0" smtClean="0"/>
          </a:p>
          <a:p>
            <a:pPr eaLnBrk="1" hangingPunct="1"/>
            <a:endParaRPr lang="en-IN"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457200" y="549275"/>
            <a:ext cx="8229600" cy="5576888"/>
          </a:xfrm>
        </p:spPr>
        <p:txBody>
          <a:bodyPr/>
          <a:lstStyle/>
          <a:p>
            <a:pPr eaLnBrk="1" hangingPunct="1"/>
            <a:r>
              <a:rPr lang="en-IN" b="1" smtClean="0"/>
              <a:t>Loss of function</a:t>
            </a:r>
          </a:p>
          <a:p>
            <a:pPr eaLnBrk="1" hangingPunct="1"/>
            <a:r>
              <a:rPr lang="en-IN" smtClean="0"/>
              <a:t>Most biological substrates lose their biological function when denatured. For example, </a:t>
            </a:r>
            <a:r>
              <a:rPr lang="en-IN" smtClean="0">
                <a:hlinkClick r:id="rId2" tooltip="Enzyme"/>
              </a:rPr>
              <a:t>enzymes</a:t>
            </a:r>
            <a:r>
              <a:rPr lang="en-IN" smtClean="0"/>
              <a:t> lose their </a:t>
            </a:r>
            <a:r>
              <a:rPr lang="en-IN" smtClean="0">
                <a:hlinkClick r:id="rId3" tooltip="Catalysis"/>
              </a:rPr>
              <a:t>activity</a:t>
            </a:r>
            <a:r>
              <a:rPr lang="en-IN" smtClean="0"/>
              <a:t>, because the substrates can no longer bind to the </a:t>
            </a:r>
            <a:r>
              <a:rPr lang="en-IN" smtClean="0">
                <a:hlinkClick r:id="rId4" tooltip="Active site"/>
              </a:rPr>
              <a:t>active site</a:t>
            </a:r>
            <a:r>
              <a:rPr lang="en-IN" smtClean="0"/>
              <a:t>, and because amino acid residues involved in stabilizing substrates' </a:t>
            </a:r>
            <a:r>
              <a:rPr lang="en-IN" smtClean="0">
                <a:hlinkClick r:id="rId5" tooltip="Transition state"/>
              </a:rPr>
              <a:t>transition states</a:t>
            </a:r>
            <a:r>
              <a:rPr lang="en-IN" smtClean="0"/>
              <a:t> are no longer positioned to be able to do so.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457200" y="620713"/>
            <a:ext cx="8229600" cy="5505450"/>
          </a:xfrm>
        </p:spPr>
        <p:txBody>
          <a:bodyPr/>
          <a:lstStyle/>
          <a:p>
            <a:pPr eaLnBrk="1" hangingPunct="1"/>
            <a:r>
              <a:rPr lang="en-IN" smtClean="0"/>
              <a:t>. The denaturing process and the associated loss of activity can be measured using techniques such as </a:t>
            </a:r>
            <a:r>
              <a:rPr lang="en-IN" smtClean="0">
                <a:hlinkClick r:id="rId2" tooltip="Dual polarization interferometry"/>
              </a:rPr>
              <a:t>dual polarization interferometry</a:t>
            </a:r>
            <a:r>
              <a:rPr lang="en-IN" smtClean="0"/>
              <a:t>, </a:t>
            </a:r>
            <a:r>
              <a:rPr lang="en-IN" smtClean="0">
                <a:hlinkClick r:id="rId3" tooltip="Circular dichroism"/>
              </a:rPr>
              <a:t>CD</a:t>
            </a:r>
            <a:r>
              <a:rPr lang="en-IN" smtClean="0"/>
              <a:t>, and QCMD.</a:t>
            </a:r>
          </a:p>
          <a:p>
            <a:pPr eaLnBrk="1" hangingPunct="1"/>
            <a:r>
              <a:rPr lang="en-IN" b="1" smtClean="0"/>
              <a:t>Circular dichroism (CD)</a:t>
            </a:r>
            <a:r>
              <a:rPr lang="en-IN" smtClean="0"/>
              <a:t> refers to the differential </a:t>
            </a:r>
            <a:r>
              <a:rPr lang="en-IN" smtClean="0">
                <a:hlinkClick r:id="rId4" tooltip="Absorption (electromagnetic radiation)"/>
              </a:rPr>
              <a:t>absorption</a:t>
            </a:r>
            <a:r>
              <a:rPr lang="en-IN" smtClean="0"/>
              <a:t> of left and right </a:t>
            </a:r>
            <a:r>
              <a:rPr lang="en-IN" smtClean="0">
                <a:hlinkClick r:id="rId5" tooltip="Circular polarization"/>
              </a:rPr>
              <a:t>circularly polarized</a:t>
            </a:r>
            <a:r>
              <a:rPr lang="en-IN" smtClean="0"/>
              <a:t> </a:t>
            </a:r>
            <a:r>
              <a:rPr lang="en-IN" smtClean="0">
                <a:hlinkClick r:id="rId6" tooltip="Light"/>
              </a:rPr>
              <a:t>light</a:t>
            </a:r>
            <a:r>
              <a:rPr lang="en-IN" smtClean="0"/>
              <a:t>.</a:t>
            </a:r>
          </a:p>
          <a:p>
            <a:pPr eaLnBrk="1" hangingPunct="1"/>
            <a:r>
              <a:rPr lang="en-IN" smtClean="0"/>
              <a:t>QCMD The Quartz Crystal Microbalance with Dissipation Monitoring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57200" y="836613"/>
            <a:ext cx="8229600" cy="5289550"/>
          </a:xfrm>
        </p:spPr>
        <p:txBody>
          <a:bodyPr>
            <a:normAutofit/>
          </a:bodyPr>
          <a:lstStyle/>
          <a:p>
            <a:pPr eaLnBrk="1" hangingPunct="1">
              <a:defRPr/>
            </a:pPr>
            <a:r>
              <a:rPr lang="en-IN" b="1" smtClean="0"/>
              <a:t>Dual polarization interferometry</a:t>
            </a:r>
            <a:r>
              <a:rPr lang="en-IN" smtClean="0"/>
              <a:t> (</a:t>
            </a:r>
            <a:r>
              <a:rPr lang="en-IN" b="1" smtClean="0"/>
              <a:t>DPI</a:t>
            </a:r>
            <a:r>
              <a:rPr lang="en-IN" smtClean="0"/>
              <a:t>) is an analytical technique that can probe molecular scale layers adsorbed to the surface of a </a:t>
            </a:r>
            <a:r>
              <a:rPr lang="en-IN" smtClean="0">
                <a:hlinkClick r:id="rId2" tooltip="Waveguide (optics)"/>
              </a:rPr>
              <a:t>waveguide</a:t>
            </a:r>
            <a:r>
              <a:rPr lang="en-IN" smtClean="0"/>
              <a:t> by using the </a:t>
            </a:r>
            <a:r>
              <a:rPr lang="en-IN" smtClean="0">
                <a:hlinkClick r:id="rId3" tooltip="Evanescent wave"/>
              </a:rPr>
              <a:t>evanescent wave</a:t>
            </a:r>
            <a:r>
              <a:rPr lang="en-IN" smtClean="0"/>
              <a:t> of a </a:t>
            </a:r>
            <a:r>
              <a:rPr lang="en-IN" smtClean="0">
                <a:hlinkClick r:id="rId4" tooltip="Laser"/>
              </a:rPr>
              <a:t>laser</a:t>
            </a:r>
            <a:r>
              <a:rPr lang="en-IN" smtClean="0"/>
              <a:t> beam confined to the waveguide. It is typically used to measure the </a:t>
            </a:r>
            <a:r>
              <a:rPr lang="en-IN" smtClean="0">
                <a:hlinkClick r:id="rId5" tooltip="Conformational change"/>
              </a:rPr>
              <a:t>conformational change</a:t>
            </a:r>
            <a:r>
              <a:rPr lang="en-IN" smtClean="0"/>
              <a:t> in proteins, or other biomolecules, as they function (referred to as the </a:t>
            </a:r>
            <a:r>
              <a:rPr lang="en-IN" smtClean="0">
                <a:hlinkClick r:id="rId6" tooltip="Conformation activity relationship"/>
              </a:rPr>
              <a:t>conformation activity relationship</a:t>
            </a:r>
            <a:r>
              <a:rPr lang="en-IN"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1371600"/>
            <a:ext cx="9144000" cy="5486400"/>
          </a:xfrm>
        </p:spPr>
        <p:txBody>
          <a:bodyPr/>
          <a:lstStyle/>
          <a:p>
            <a:pPr>
              <a:lnSpc>
                <a:spcPct val="90000"/>
              </a:lnSpc>
            </a:pPr>
            <a:r>
              <a:rPr lang="en-US" dirty="0">
                <a:solidFill>
                  <a:srgbClr val="3333FF"/>
                </a:solidFill>
                <a:effectLst>
                  <a:outerShdw blurRad="38100" dist="38100" dir="2700000" algn="tl">
                    <a:srgbClr val="FFFFFF"/>
                  </a:outerShdw>
                </a:effectLst>
                <a:latin typeface="Georgia" pitchFamily="18" charset="0"/>
              </a:rPr>
              <a:t>Collagen</a:t>
            </a:r>
            <a:r>
              <a:rPr lang="en-US" dirty="0">
                <a:latin typeface="Georgia" pitchFamily="18" charset="0"/>
              </a:rPr>
              <a:t> is most abundant protein in mammals and accounts for 25-30% of their protein content</a:t>
            </a:r>
            <a:r>
              <a:rPr lang="en-US" dirty="0" smtClean="0">
                <a:latin typeface="Georgia" pitchFamily="18" charset="0"/>
              </a:rPr>
              <a:t>.</a:t>
            </a:r>
          </a:p>
          <a:p>
            <a:pPr>
              <a:lnSpc>
                <a:spcPct val="90000"/>
              </a:lnSpc>
            </a:pPr>
            <a:endParaRPr lang="en-US" dirty="0">
              <a:latin typeface="Georgia" pitchFamily="18" charset="0"/>
            </a:endParaRPr>
          </a:p>
          <a:p>
            <a:pPr>
              <a:lnSpc>
                <a:spcPct val="90000"/>
              </a:lnSpc>
            </a:pPr>
            <a:r>
              <a:rPr lang="en-US" dirty="0">
                <a:latin typeface="Georgia" pitchFamily="18" charset="0"/>
              </a:rPr>
              <a:t> Collagen is the main fibrous component of  skin, bone ,tendon, cartilage and teeth. </a:t>
            </a:r>
            <a:endParaRPr lang="en-US" dirty="0" smtClean="0">
              <a:latin typeface="Georgia" pitchFamily="18" charset="0"/>
            </a:endParaRPr>
          </a:p>
          <a:p>
            <a:pPr>
              <a:lnSpc>
                <a:spcPct val="90000"/>
              </a:lnSpc>
            </a:pPr>
            <a:endParaRPr lang="en-US" dirty="0">
              <a:latin typeface="Georgia" pitchFamily="18" charset="0"/>
            </a:endParaRPr>
          </a:p>
          <a:p>
            <a:pPr>
              <a:lnSpc>
                <a:spcPct val="90000"/>
              </a:lnSpc>
            </a:pPr>
            <a:r>
              <a:rPr lang="en-US" dirty="0">
                <a:latin typeface="Georgia" pitchFamily="18" charset="0"/>
              </a:rPr>
              <a:t>It comprises about 90% of the organic matrix of the </a:t>
            </a:r>
            <a:r>
              <a:rPr lang="en-US" dirty="0" smtClean="0">
                <a:latin typeface="Georgia" pitchFamily="18" charset="0"/>
              </a:rPr>
              <a:t>bone</a:t>
            </a:r>
            <a:endParaRPr lang="en-US" dirty="0">
              <a:latin typeface="Georgia" pitchFamily="18" charset="0"/>
            </a:endParaRPr>
          </a:p>
        </p:txBody>
      </p:sp>
      <p:sp>
        <p:nvSpPr>
          <p:cNvPr id="13316" name="Rectangle 4"/>
          <p:cNvSpPr>
            <a:spLocks noGrp="1" noChangeArrowheads="1"/>
          </p:cNvSpPr>
          <p:nvPr>
            <p:ph type="title"/>
          </p:nvPr>
        </p:nvSpPr>
        <p:spPr/>
        <p:txBody>
          <a:bodyPr/>
          <a:lstStyle/>
          <a:p>
            <a:r>
              <a:rPr lang="en-US"/>
              <a:t>Introduction</a:t>
            </a:r>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914400"/>
            <a:ext cx="9144000" cy="6324600"/>
          </a:xfrm>
        </p:spPr>
        <p:txBody>
          <a:bodyPr>
            <a:normAutofit/>
          </a:bodyPr>
          <a:lstStyle/>
          <a:p>
            <a:r>
              <a:rPr lang="en-US" sz="2800" dirty="0">
                <a:latin typeface="Georgia" pitchFamily="18" charset="0"/>
              </a:rPr>
              <a:t>The name ‘collagen’ comes from Greek meaning ‘glue producer’. When collagen is heated in water , it gradually breaks down to produce soluble derived protein i.e. gelatin or animal glue.</a:t>
            </a:r>
          </a:p>
          <a:p>
            <a:pPr>
              <a:buFont typeface="Wingdings" pitchFamily="2" charset="2"/>
              <a:buNone/>
            </a:pPr>
            <a:endParaRPr lang="en-US" sz="2800" dirty="0">
              <a:latin typeface="Georgia" pitchFamily="18" charset="0"/>
            </a:endParaRPr>
          </a:p>
          <a:p>
            <a:r>
              <a:rPr lang="en-US" sz="2800" b="1" dirty="0" smtClean="0">
                <a:latin typeface="Georgia" pitchFamily="18" charset="0"/>
              </a:rPr>
              <a:t>high </a:t>
            </a:r>
            <a:r>
              <a:rPr lang="en-US" sz="2800" b="1" dirty="0">
                <a:latin typeface="Georgia" pitchFamily="18" charset="0"/>
              </a:rPr>
              <a:t>tensile </a:t>
            </a:r>
            <a:r>
              <a:rPr lang="en-US" sz="2800" dirty="0">
                <a:latin typeface="Georgia" pitchFamily="18" charset="0"/>
              </a:rPr>
              <a:t>strength. Therefore this protein is an </a:t>
            </a:r>
            <a:r>
              <a:rPr lang="en-US" sz="2800" b="1" dirty="0">
                <a:latin typeface="Georgia" pitchFamily="18" charset="0"/>
              </a:rPr>
              <a:t>important structural component in tissues such as the periodontal ligament and  muscle tendons in which the mechanical forces need to be transmitted without loss</a:t>
            </a:r>
            <a:r>
              <a:rPr lang="en-US" sz="2800" dirty="0">
                <a:latin typeface="Georgia"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304800"/>
            <a:ext cx="8534400" cy="1066800"/>
          </a:xfrm>
          <a:noFill/>
        </p:spPr>
        <p:txBody>
          <a:bodyPr>
            <a:normAutofit fontScale="90000"/>
          </a:bodyPr>
          <a:lstStyle/>
          <a:p>
            <a:r>
              <a:rPr lang="en-US" sz="4000" b="1">
                <a:solidFill>
                  <a:srgbClr val="3333FF"/>
                </a:solidFill>
              </a:rPr>
              <a:t>STRUCTURE OF COLLAGEN </a:t>
            </a:r>
            <a:br>
              <a:rPr lang="en-US" sz="4000" b="1">
                <a:solidFill>
                  <a:srgbClr val="3333FF"/>
                </a:solidFill>
              </a:rPr>
            </a:br>
            <a:endParaRPr lang="en-US" sz="4000" b="1">
              <a:solidFill>
                <a:srgbClr val="3333FF"/>
              </a:solidFill>
            </a:endParaRPr>
          </a:p>
        </p:txBody>
      </p:sp>
      <p:sp>
        <p:nvSpPr>
          <p:cNvPr id="20483" name="Rectangle 3"/>
          <p:cNvSpPr>
            <a:spLocks noGrp="1" noChangeArrowheads="1"/>
          </p:cNvSpPr>
          <p:nvPr>
            <p:ph type="body" idx="1"/>
          </p:nvPr>
        </p:nvSpPr>
        <p:spPr>
          <a:xfrm>
            <a:off x="0" y="990600"/>
            <a:ext cx="9144000" cy="5638800"/>
          </a:xfrm>
        </p:spPr>
        <p:txBody>
          <a:bodyPr/>
          <a:lstStyle/>
          <a:p>
            <a:r>
              <a:rPr lang="en-US" sz="2800" dirty="0">
                <a:latin typeface="Georgia" pitchFamily="18" charset="0"/>
              </a:rPr>
              <a:t>As a group of proteins collagens contain a number of characteristic features that distinguish them from other matrix molecules.</a:t>
            </a:r>
          </a:p>
          <a:p>
            <a:endParaRPr lang="en-US" sz="2800" dirty="0">
              <a:latin typeface="Georgia" pitchFamily="18" charset="0"/>
            </a:endParaRPr>
          </a:p>
          <a:p>
            <a:r>
              <a:rPr lang="en-US" sz="2800" dirty="0">
                <a:latin typeface="Georgia" pitchFamily="18" charset="0"/>
              </a:rPr>
              <a:t>All collagens are composed of </a:t>
            </a:r>
            <a:r>
              <a:rPr lang="en-US" sz="2800" b="1" dirty="0">
                <a:latin typeface="Georgia" pitchFamily="18" charset="0"/>
              </a:rPr>
              <a:t>3 polypeptide alpha chains coiled around each other to form the tripe helix </a:t>
            </a:r>
            <a:r>
              <a:rPr lang="en-US" sz="2800" dirty="0">
                <a:latin typeface="Georgia" pitchFamily="18" charset="0"/>
              </a:rPr>
              <a:t>configuration. The individual polypeptide chains of collagen each contain app. 1000 amino acid residues</a:t>
            </a:r>
          </a:p>
          <a:p>
            <a:endParaRPr lang="en-US" sz="2800" dirty="0">
              <a:latin typeface="Georgia" pitchFamily="18" charset="0"/>
            </a:endParaRPr>
          </a:p>
          <a:p>
            <a:r>
              <a:rPr lang="en-US" sz="2800" dirty="0">
                <a:latin typeface="Georgia" pitchFamily="18" charset="0"/>
              </a:rPr>
              <a:t>The collagen molecule is long (280nm) and narrow(1.35nm)</a:t>
            </a:r>
          </a:p>
          <a:p>
            <a:endParaRPr lang="en-US"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2" name="Object 4"/>
          <p:cNvGraphicFramePr>
            <a:graphicFrameLocks noChangeAspect="1"/>
          </p:cNvGraphicFramePr>
          <p:nvPr>
            <p:ph idx="1"/>
          </p:nvPr>
        </p:nvGraphicFramePr>
        <p:xfrm>
          <a:off x="304800" y="304800"/>
          <a:ext cx="8305800" cy="6172200"/>
        </p:xfrm>
        <a:graphic>
          <a:graphicData uri="http://schemas.openxmlformats.org/presentationml/2006/ole">
            <p:oleObj spid="_x0000_s1026" name="Presentation" r:id="rId3" imgW="4527720" imgH="3395520" progId="PowerPoint.Show.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0" y="0"/>
            <a:ext cx="9144000" cy="6858000"/>
          </a:xfrm>
        </p:spPr>
        <p:txBody>
          <a:bodyPr>
            <a:normAutofit/>
          </a:bodyPr>
          <a:lstStyle/>
          <a:p>
            <a:r>
              <a:rPr lang="en-US" sz="2800" dirty="0">
                <a:latin typeface="Georgia" pitchFamily="18" charset="0"/>
              </a:rPr>
              <a:t>The α chains are left handed helices that wrap around each other into a right handed rope like triple helical rod.</a:t>
            </a:r>
          </a:p>
          <a:p>
            <a:r>
              <a:rPr lang="en-US" sz="2800" dirty="0" err="1" smtClean="0">
                <a:latin typeface="Georgia" pitchFamily="18" charset="0"/>
              </a:rPr>
              <a:t>Glycine</a:t>
            </a:r>
            <a:r>
              <a:rPr lang="en-US" sz="2800" dirty="0" smtClean="0">
                <a:latin typeface="Georgia" pitchFamily="18" charset="0"/>
              </a:rPr>
              <a:t> </a:t>
            </a:r>
            <a:r>
              <a:rPr lang="en-US" sz="2800" dirty="0">
                <a:latin typeface="Georgia" pitchFamily="18" charset="0"/>
              </a:rPr>
              <a:t>occupies every third position in the repeating amino acid sequence</a:t>
            </a:r>
          </a:p>
          <a:p>
            <a:pPr>
              <a:buFont typeface="Wingdings" pitchFamily="2" charset="2"/>
              <a:buNone/>
            </a:pPr>
            <a:r>
              <a:rPr lang="en-US" sz="2800" dirty="0">
                <a:latin typeface="Georgia" pitchFamily="18" charset="0"/>
              </a:rPr>
              <a:t>                                    </a:t>
            </a:r>
            <a:r>
              <a:rPr lang="en-US" sz="2800" dirty="0" err="1">
                <a:latin typeface="Georgia" pitchFamily="18" charset="0"/>
              </a:rPr>
              <a:t>Gly</a:t>
            </a:r>
            <a:r>
              <a:rPr lang="en-US" sz="2800" dirty="0">
                <a:latin typeface="Georgia" pitchFamily="18" charset="0"/>
              </a:rPr>
              <a:t> – X – Y</a:t>
            </a:r>
          </a:p>
          <a:p>
            <a:pPr>
              <a:buFont typeface="Wingdings" pitchFamily="2" charset="2"/>
              <a:buNone/>
            </a:pPr>
            <a:r>
              <a:rPr lang="en-US" sz="2800" dirty="0">
                <a:latin typeface="Georgia" pitchFamily="18" charset="0"/>
              </a:rPr>
              <a:t>   where X and Y are amino acids other than </a:t>
            </a:r>
            <a:r>
              <a:rPr lang="en-US" sz="2800" dirty="0" err="1">
                <a:latin typeface="Georgia" pitchFamily="18" charset="0"/>
              </a:rPr>
              <a:t>glycine</a:t>
            </a:r>
            <a:r>
              <a:rPr lang="en-US" sz="2800" dirty="0">
                <a:latin typeface="Georgia" pitchFamily="18" charset="0"/>
              </a:rPr>
              <a:t>.</a:t>
            </a:r>
          </a:p>
          <a:p>
            <a:r>
              <a:rPr lang="en-US" sz="2800" dirty="0" err="1">
                <a:latin typeface="Georgia" pitchFamily="18" charset="0"/>
              </a:rPr>
              <a:t>Glycine</a:t>
            </a:r>
            <a:r>
              <a:rPr lang="en-US" sz="2800" dirty="0">
                <a:latin typeface="Georgia" pitchFamily="18" charset="0"/>
              </a:rPr>
              <a:t> is essential for the  triple helical conformation because larger amino acids will not fit in the center of the triple helix.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444" name="Picture 4"/>
          <p:cNvPicPr>
            <a:picLocks noGrp="1" noChangeAspect="1" noChangeArrowheads="1"/>
          </p:cNvPicPr>
          <p:nvPr>
            <p:ph idx="1"/>
          </p:nvPr>
        </p:nvPicPr>
        <p:blipFill>
          <a:blip r:embed="rId2" cstate="print"/>
          <a:srcRect/>
          <a:stretch>
            <a:fillRect/>
          </a:stretch>
        </p:blipFill>
        <p:spPr>
          <a:xfrm>
            <a:off x="381000" y="228600"/>
            <a:ext cx="8534400" cy="6318250"/>
          </a:xfrm>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304800"/>
            <a:ext cx="9144000" cy="6553200"/>
          </a:xfrm>
        </p:spPr>
        <p:txBody>
          <a:bodyPr/>
          <a:lstStyle/>
          <a:p>
            <a:r>
              <a:rPr lang="en-US" b="1" dirty="0" err="1"/>
              <a:t>Proline</a:t>
            </a:r>
            <a:r>
              <a:rPr lang="en-US" b="1" dirty="0"/>
              <a:t> frequently occupies the X and Y positions.</a:t>
            </a:r>
          </a:p>
          <a:p>
            <a:r>
              <a:rPr lang="en-US" b="1" dirty="0" err="1"/>
              <a:t>Hydroxyproline</a:t>
            </a:r>
            <a:r>
              <a:rPr lang="en-US" b="1" dirty="0"/>
              <a:t> and </a:t>
            </a:r>
            <a:r>
              <a:rPr lang="en-US" b="1" dirty="0" err="1"/>
              <a:t>hydroxylysine</a:t>
            </a:r>
            <a:r>
              <a:rPr lang="en-US" b="1" dirty="0"/>
              <a:t> are two unique amino acids. Vertebrate collagens exhibit the two of them in the Y positions.</a:t>
            </a:r>
          </a:p>
          <a:p>
            <a:r>
              <a:rPr lang="en-US" b="1" dirty="0"/>
              <a:t>Each collagen molecule is stabilized through lysine derived intra and intermolecular </a:t>
            </a:r>
            <a:r>
              <a:rPr lang="en-US" b="1" dirty="0" err="1"/>
              <a:t>crosslinks</a:t>
            </a:r>
            <a:r>
              <a:rPr lang="en-US" b="1" dirty="0"/>
              <a:t>.</a:t>
            </a:r>
          </a:p>
          <a:p>
            <a:r>
              <a:rPr lang="en-US" b="1" dirty="0"/>
              <a:t>Each α chain  comprises of around 1056 amino acids.</a:t>
            </a:r>
          </a:p>
          <a:p>
            <a:r>
              <a:rPr lang="en-US" b="1" dirty="0"/>
              <a:t>There are around 3 amino acids per turn.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1356</Words>
  <Application>Microsoft Office PowerPoint</Application>
  <PresentationFormat>On-screen Show (4:3)</PresentationFormat>
  <Paragraphs>115</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Presentation</vt:lpstr>
      <vt:lpstr>Biochemistry of Extracellular Matrix</vt:lpstr>
      <vt:lpstr>  </vt:lpstr>
      <vt:lpstr>Introduction</vt:lpstr>
      <vt:lpstr>Slide 4</vt:lpstr>
      <vt:lpstr>STRUCTURE OF COLLAGEN  </vt:lpstr>
      <vt:lpstr>Slide 6</vt:lpstr>
      <vt:lpstr>Slide 7</vt:lpstr>
      <vt:lpstr>Slide 8</vt:lpstr>
      <vt:lpstr>Slide 9</vt:lpstr>
      <vt:lpstr>Chemical composition of collagen</vt:lpstr>
      <vt:lpstr>Slide 11</vt:lpstr>
      <vt:lpstr>Biosynthesis of collagens</vt:lpstr>
      <vt:lpstr>Slide 13</vt:lpstr>
      <vt:lpstr>Slide 14</vt:lpstr>
      <vt:lpstr>Slide 15</vt:lpstr>
      <vt:lpstr>Slide 16</vt:lpstr>
      <vt:lpstr>Slide 17</vt:lpstr>
      <vt:lpstr>Slide 18</vt:lpstr>
      <vt:lpstr>Denaturation </vt:lpstr>
      <vt:lpstr>Slide 20</vt:lpstr>
      <vt:lpstr>Slide 21</vt:lpstr>
      <vt:lpstr>Slide 22</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
  <cp:lastModifiedBy>user_2</cp:lastModifiedBy>
  <cp:revision>11</cp:revision>
  <dcterms:created xsi:type="dcterms:W3CDTF">2006-08-16T00:00:00Z</dcterms:created>
  <dcterms:modified xsi:type="dcterms:W3CDTF">2014-03-05T05:12:13Z</dcterms:modified>
</cp:coreProperties>
</file>