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4" r:id="rId22"/>
    <p:sldId id="275"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solidFill>
                  <a:schemeClr val="accent6">
                    <a:lumMod val="75000"/>
                  </a:schemeClr>
                </a:solidFill>
              </a:rPr>
              <a:t>PHYSIOTHERAPY</a:t>
            </a:r>
            <a:r>
              <a:rPr lang="en-IN" dirty="0" smtClean="0"/>
              <a:t> in </a:t>
            </a:r>
            <a:r>
              <a:rPr lang="en-IN" dirty="0" smtClean="0">
                <a:solidFill>
                  <a:schemeClr val="accent2">
                    <a:lumMod val="75000"/>
                  </a:schemeClr>
                </a:solidFill>
              </a:rPr>
              <a:t>ACL injury </a:t>
            </a:r>
            <a:r>
              <a:rPr lang="en-IN" dirty="0" smtClean="0"/>
              <a:t/>
            </a:r>
            <a:br>
              <a:rPr lang="en-IN" dirty="0" smtClean="0"/>
            </a:br>
            <a:r>
              <a:rPr lang="en-IN" dirty="0" smtClean="0">
                <a:solidFill>
                  <a:srgbClr val="7030A0"/>
                </a:solidFill>
              </a:rPr>
              <a:t>Conservative Management</a:t>
            </a:r>
            <a:endParaRPr lang="en-IN" dirty="0">
              <a:solidFill>
                <a:srgbClr val="7030A0"/>
              </a:solidFill>
            </a:endParaRPr>
          </a:p>
        </p:txBody>
      </p:sp>
      <p:sp>
        <p:nvSpPr>
          <p:cNvPr id="3" name="Subtitle 2"/>
          <p:cNvSpPr>
            <a:spLocks noGrp="1"/>
          </p:cNvSpPr>
          <p:nvPr>
            <p:ph type="subTitle" idx="1"/>
          </p:nvPr>
        </p:nvSpPr>
        <p:spPr/>
        <p:txBody>
          <a:bodyPr/>
          <a:lstStyle/>
          <a:p>
            <a:r>
              <a:rPr lang="en-IN" dirty="0" smtClean="0"/>
              <a:t>Niketa Patel</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Muscle Performance and Function (contd...)</a:t>
            </a:r>
            <a:endParaRPr lang="en-IN" dirty="0"/>
          </a:p>
        </p:txBody>
      </p:sp>
      <p:sp>
        <p:nvSpPr>
          <p:cNvPr id="3" name="Content Placeholder 2"/>
          <p:cNvSpPr>
            <a:spLocks noGrp="1"/>
          </p:cNvSpPr>
          <p:nvPr>
            <p:ph idx="1"/>
          </p:nvPr>
        </p:nvSpPr>
        <p:spPr/>
        <p:txBody>
          <a:bodyPr/>
          <a:lstStyle/>
          <a:p>
            <a:r>
              <a:rPr lang="en-IN" dirty="0" smtClean="0"/>
              <a:t>Reinforce quadriceps contractions with high-intensity electrical stimulation if there is an extensor lag.</a:t>
            </a:r>
          </a:p>
          <a:p>
            <a:endParaRPr lang="en-IN" dirty="0" smtClean="0"/>
          </a:p>
          <a:p>
            <a:r>
              <a:rPr lang="en-IN" dirty="0" smtClean="0"/>
              <a:t>Progress muscular endurance and strengthening exercises using partial squats, step-ups, leg press, and heel-raises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Muscle Performance and Function (contd...)</a:t>
            </a:r>
            <a:endParaRPr lang="en-IN" dirty="0"/>
          </a:p>
        </p:txBody>
      </p:sp>
      <p:sp>
        <p:nvSpPr>
          <p:cNvPr id="3" name="Content Placeholder 2"/>
          <p:cNvSpPr>
            <a:spLocks noGrp="1"/>
          </p:cNvSpPr>
          <p:nvPr>
            <p:ph idx="1"/>
          </p:nvPr>
        </p:nvSpPr>
        <p:spPr/>
        <p:txBody>
          <a:bodyPr/>
          <a:lstStyle/>
          <a:p>
            <a:r>
              <a:rPr lang="en-IN" dirty="0" smtClean="0"/>
              <a:t>Emphasize neuromuscular control with stabilization and perturbation training in weight-bearing positions.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 R E C A U T I O N S</a:t>
            </a:r>
            <a:endParaRPr lang="en-IN" dirty="0"/>
          </a:p>
        </p:txBody>
      </p:sp>
      <p:sp>
        <p:nvSpPr>
          <p:cNvPr id="3" name="Content Placeholder 2"/>
          <p:cNvSpPr>
            <a:spLocks noGrp="1"/>
          </p:cNvSpPr>
          <p:nvPr>
            <p:ph idx="1"/>
          </p:nvPr>
        </p:nvSpPr>
        <p:spPr/>
        <p:txBody>
          <a:bodyPr>
            <a:normAutofit/>
          </a:bodyPr>
          <a:lstStyle/>
          <a:p>
            <a:r>
              <a:rPr lang="en-IN" dirty="0" smtClean="0"/>
              <a:t>Open-chain terminal knee extension exercises (from 40 to 0) with resistance applied to the distal leg and squatting between 60 and 90 cause increased anterior translation of the tibia and stress to the ACL. </a:t>
            </a:r>
          </a:p>
          <a:p>
            <a:r>
              <a:rPr lang="en-IN" dirty="0" smtClean="0"/>
              <a:t>Exercises using either of these activities in the designated ranges should not be attempted with ACL injuries.</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 R E C A U T I O N S (contd...)</a:t>
            </a:r>
            <a:endParaRPr lang="en-IN" dirty="0"/>
          </a:p>
        </p:txBody>
      </p:sp>
      <p:sp>
        <p:nvSpPr>
          <p:cNvPr id="3" name="Content Placeholder 2"/>
          <p:cNvSpPr>
            <a:spLocks noGrp="1"/>
          </p:cNvSpPr>
          <p:nvPr>
            <p:ph idx="1"/>
          </p:nvPr>
        </p:nvSpPr>
        <p:spPr/>
        <p:txBody>
          <a:bodyPr/>
          <a:lstStyle/>
          <a:p>
            <a:r>
              <a:rPr lang="en-IN" dirty="0" smtClean="0"/>
              <a:t>Teach the patient closed-chain strengthening activities from 60 to 0 and open-chain strengthening from 90 to 40.</a:t>
            </a:r>
          </a:p>
          <a:p>
            <a:r>
              <a:rPr lang="en-IN" dirty="0" smtClean="0"/>
              <a:t>Isolated open-chain knee flexion exercises (hamstring curls) increase posterior translation of the tibia and should not be done with PCL injuries.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i="1" dirty="0" smtClean="0"/>
              <a:t>Cardiopulmonary conditioning: </a:t>
            </a:r>
            <a:r>
              <a:rPr lang="en-IN" dirty="0" smtClean="0"/>
              <a:t>Utilize a program that is consistent with the patient’s goals such as biking (begin with a stationary bike), jogging (begin with walking on a treadmill) or swimming.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i="1" dirty="0" smtClean="0"/>
              <a:t>Functional training: </a:t>
            </a:r>
            <a:r>
              <a:rPr lang="en-IN" dirty="0" smtClean="0"/>
              <a:t>Progress neuromuscular training.</a:t>
            </a:r>
          </a:p>
          <a:p>
            <a:r>
              <a:rPr lang="en-IN" dirty="0" smtClean="0"/>
              <a:t>Develop activity-specific drills that replicate the demands of the individual’s outcome goals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 based learning</a:t>
            </a:r>
            <a:endParaRPr lang="en-IN" dirty="0"/>
          </a:p>
        </p:txBody>
      </p:sp>
      <p:sp>
        <p:nvSpPr>
          <p:cNvPr id="3" name="Content Placeholder 2"/>
          <p:cNvSpPr>
            <a:spLocks noGrp="1"/>
          </p:cNvSpPr>
          <p:nvPr>
            <p:ph idx="1"/>
          </p:nvPr>
        </p:nvSpPr>
        <p:spPr/>
        <p:txBody>
          <a:bodyPr/>
          <a:lstStyle/>
          <a:p>
            <a:r>
              <a:rPr lang="en-IN" b="1" dirty="0" smtClean="0"/>
              <a:t>The efficacy of perturbation training in </a:t>
            </a:r>
            <a:r>
              <a:rPr lang="en-IN" b="1" dirty="0" err="1" smtClean="0"/>
              <a:t>nonoperative</a:t>
            </a:r>
            <a:r>
              <a:rPr lang="en-IN" b="1" dirty="0" smtClean="0"/>
              <a:t> anterior </a:t>
            </a:r>
            <a:r>
              <a:rPr lang="en-IN" b="1" dirty="0" err="1" smtClean="0"/>
              <a:t>cruciate</a:t>
            </a:r>
            <a:r>
              <a:rPr lang="en-IN" b="1" dirty="0" smtClean="0"/>
              <a:t> ligament rehabilitation programs for physical active individuals</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Evidence Based Learning</a:t>
            </a:r>
            <a:endParaRPr lang="en-IN" dirty="0"/>
          </a:p>
        </p:txBody>
      </p:sp>
      <p:graphicFrame>
        <p:nvGraphicFramePr>
          <p:cNvPr id="4" name="Content Placeholder 3"/>
          <p:cNvGraphicFramePr>
            <a:graphicFrameLocks noGrp="1"/>
          </p:cNvGraphicFramePr>
          <p:nvPr>
            <p:ph idx="1"/>
          </p:nvPr>
        </p:nvGraphicFramePr>
        <p:xfrm>
          <a:off x="457200" y="1600200"/>
          <a:ext cx="8229600" cy="4312920"/>
        </p:xfrm>
        <a:graphic>
          <a:graphicData uri="http://schemas.openxmlformats.org/drawingml/2006/table">
            <a:tbl>
              <a:tblPr firstRow="1" bandRow="1">
                <a:tableStyleId>{5C22544A-7EE6-4342-B048-85BDC9FD1C3A}</a:tableStyleId>
              </a:tblPr>
              <a:tblGrid>
                <a:gridCol w="4114800"/>
                <a:gridCol w="4114800"/>
              </a:tblGrid>
              <a:tr h="370840">
                <a:tc>
                  <a:txBody>
                    <a:bodyPr/>
                    <a:lstStyle/>
                    <a:p>
                      <a:endParaRPr lang="en-IN" dirty="0"/>
                    </a:p>
                  </a:txBody>
                  <a:tcPr/>
                </a:tc>
                <a:tc>
                  <a:txBody>
                    <a:bodyPr/>
                    <a:lstStyle/>
                    <a:p>
                      <a:endParaRPr lang="en-IN"/>
                    </a:p>
                  </a:txBody>
                  <a:tcPr/>
                </a:tc>
              </a:tr>
              <a:tr h="370840">
                <a:tc>
                  <a:txBody>
                    <a:bodyPr/>
                    <a:lstStyle/>
                    <a:p>
                      <a:r>
                        <a:rPr lang="en-IN" dirty="0" smtClean="0"/>
                        <a:t>P</a:t>
                      </a:r>
                      <a:endParaRPr lang="en-IN" dirty="0"/>
                    </a:p>
                  </a:txBody>
                  <a:tcPr/>
                </a:tc>
                <a:tc>
                  <a:txBody>
                    <a:bodyPr/>
                    <a:lstStyle/>
                    <a:p>
                      <a:r>
                        <a:rPr lang="en-IN" dirty="0" smtClean="0"/>
                        <a:t>ACL</a:t>
                      </a:r>
                      <a:r>
                        <a:rPr lang="en-IN" baseline="0" dirty="0" smtClean="0"/>
                        <a:t> injury patient</a:t>
                      </a:r>
                      <a:endParaRPr lang="en-IN" dirty="0"/>
                    </a:p>
                  </a:txBody>
                  <a:tcPr/>
                </a:tc>
              </a:tr>
              <a:tr h="370840">
                <a:tc>
                  <a:txBody>
                    <a:bodyPr/>
                    <a:lstStyle/>
                    <a:p>
                      <a:r>
                        <a:rPr lang="en-IN" dirty="0" smtClean="0"/>
                        <a:t>C</a:t>
                      </a:r>
                      <a:endParaRPr lang="en-IN" dirty="0"/>
                    </a:p>
                  </a:txBody>
                  <a:tcPr/>
                </a:tc>
                <a:tc>
                  <a:txBody>
                    <a:bodyPr/>
                    <a:lstStyle/>
                    <a:p>
                      <a:r>
                        <a:rPr lang="en-IN" dirty="0" smtClean="0"/>
                        <a:t>standard rehabilitation program </a:t>
                      </a:r>
                      <a:endParaRPr lang="en-IN" dirty="0"/>
                    </a:p>
                  </a:txBody>
                  <a:tcPr/>
                </a:tc>
              </a:tr>
              <a:tr h="370840">
                <a:tc>
                  <a:txBody>
                    <a:bodyPr/>
                    <a:lstStyle/>
                    <a:p>
                      <a:r>
                        <a:rPr lang="en-IN" dirty="0" smtClean="0"/>
                        <a:t>I</a:t>
                      </a:r>
                      <a:endParaRPr lang="en-IN" dirty="0"/>
                    </a:p>
                  </a:txBody>
                  <a:tcPr/>
                </a:tc>
                <a:tc>
                  <a:txBody>
                    <a:bodyPr/>
                    <a:lstStyle/>
                    <a:p>
                      <a:r>
                        <a:rPr lang="en-IN" dirty="0" smtClean="0"/>
                        <a:t>standard program augmented with a perturbation training program </a:t>
                      </a:r>
                      <a:endParaRPr lang="en-IN" dirty="0"/>
                    </a:p>
                  </a:txBody>
                  <a:tcPr/>
                </a:tc>
              </a:tr>
              <a:tr h="370840">
                <a:tc>
                  <a:txBody>
                    <a:bodyPr/>
                    <a:lstStyle/>
                    <a:p>
                      <a:r>
                        <a:rPr lang="en-IN" dirty="0" smtClean="0"/>
                        <a:t>O</a:t>
                      </a:r>
                      <a:endParaRPr lang="en-IN" dirty="0"/>
                    </a:p>
                  </a:txBody>
                  <a:tcPr/>
                </a:tc>
                <a:tc>
                  <a:txBody>
                    <a:bodyPr/>
                    <a:lstStyle/>
                    <a:p>
                      <a:r>
                        <a:rPr lang="en-IN" dirty="0" smtClean="0"/>
                        <a:t>Knee Outcome Survey's Activities of Daily Living Scale (ADLS) and Sports Activity Scale, </a:t>
                      </a:r>
                    </a:p>
                    <a:p>
                      <a:r>
                        <a:rPr lang="en-IN" dirty="0" smtClean="0"/>
                        <a:t>a global rating of knee function, scores on a series of single-limb hop tests, measurements of maximum isometric quadriceps </a:t>
                      </a:r>
                      <a:r>
                        <a:rPr lang="en-IN" dirty="0" err="1" smtClean="0"/>
                        <a:t>femoris</a:t>
                      </a:r>
                      <a:r>
                        <a:rPr lang="en-IN" dirty="0" smtClean="0"/>
                        <a:t> muscle force output,  the group frequency of unsuccessful rehabilitation</a:t>
                      </a:r>
                      <a:endParaRPr lang="en-IN"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0" y="0"/>
          <a:ext cx="9144000" cy="9255850"/>
        </p:xfrm>
        <a:graphic>
          <a:graphicData uri="http://schemas.openxmlformats.org/drawingml/2006/table">
            <a:tbl>
              <a:tblPr firstRow="1" bandRow="1">
                <a:tableStyleId>{5C22544A-7EE6-4342-B048-85BDC9FD1C3A}</a:tableStyleId>
              </a:tblPr>
              <a:tblGrid>
                <a:gridCol w="1219200"/>
                <a:gridCol w="1066800"/>
                <a:gridCol w="1371600"/>
                <a:gridCol w="3657600"/>
                <a:gridCol w="1828800"/>
              </a:tblGrid>
              <a:tr h="1153070">
                <a:tc>
                  <a:txBody>
                    <a:bodyPr/>
                    <a:lstStyle/>
                    <a:p>
                      <a:r>
                        <a:rPr lang="en-IN" dirty="0" smtClean="0"/>
                        <a:t>Journal &amp; Authors</a:t>
                      </a:r>
                      <a:endParaRPr lang="en-IN" dirty="0"/>
                    </a:p>
                  </a:txBody>
                  <a:tcPr/>
                </a:tc>
                <a:tc>
                  <a:txBody>
                    <a:bodyPr/>
                    <a:lstStyle/>
                    <a:p>
                      <a:r>
                        <a:rPr lang="en-IN" dirty="0" smtClean="0"/>
                        <a:t>Study design &amp; Level of Evidence</a:t>
                      </a:r>
                      <a:endParaRPr lang="en-IN" dirty="0"/>
                    </a:p>
                  </a:txBody>
                  <a:tcPr/>
                </a:tc>
                <a:tc>
                  <a:txBody>
                    <a:bodyPr/>
                    <a:lstStyle/>
                    <a:p>
                      <a:r>
                        <a:rPr lang="en-IN" dirty="0" smtClean="0"/>
                        <a:t>AIMS</a:t>
                      </a:r>
                      <a:endParaRPr lang="en-IN" dirty="0"/>
                    </a:p>
                  </a:txBody>
                  <a:tcPr/>
                </a:tc>
                <a:tc>
                  <a:txBody>
                    <a:bodyPr/>
                    <a:lstStyle/>
                    <a:p>
                      <a:r>
                        <a:rPr lang="en-IN" dirty="0" smtClean="0"/>
                        <a:t>METHODOLODY</a:t>
                      </a:r>
                      <a:endParaRPr lang="en-IN" dirty="0"/>
                    </a:p>
                  </a:txBody>
                  <a:tcPr/>
                </a:tc>
                <a:tc>
                  <a:txBody>
                    <a:bodyPr/>
                    <a:lstStyle/>
                    <a:p>
                      <a:r>
                        <a:rPr lang="en-IN" dirty="0" smtClean="0"/>
                        <a:t>CONCLUSIONS</a:t>
                      </a:r>
                      <a:endParaRPr lang="en-IN" dirty="0"/>
                    </a:p>
                  </a:txBody>
                  <a:tcPr/>
                </a:tc>
              </a:tr>
              <a:tr h="8067130">
                <a:tc>
                  <a:txBody>
                    <a:bodyPr/>
                    <a:lstStyle/>
                    <a:p>
                      <a:r>
                        <a:rPr lang="en-IN" b="1" dirty="0" smtClean="0"/>
                        <a:t>Journal</a:t>
                      </a:r>
                      <a:r>
                        <a:rPr lang="en-IN" b="1" baseline="0" dirty="0" smtClean="0"/>
                        <a:t> of American Physical Therapy </a:t>
                      </a:r>
                    </a:p>
                    <a:p>
                      <a:r>
                        <a:rPr lang="en-IN" b="0" baseline="0" dirty="0" err="1" smtClean="0"/>
                        <a:t>Fitsgerald</a:t>
                      </a:r>
                      <a:r>
                        <a:rPr lang="en-IN" b="0" baseline="0" dirty="0" smtClean="0"/>
                        <a:t> et al</a:t>
                      </a:r>
                    </a:p>
                    <a:p>
                      <a:endParaRPr lang="en-IN" b="1" dirty="0"/>
                    </a:p>
                  </a:txBody>
                  <a:tcPr/>
                </a:tc>
                <a:tc>
                  <a:txBody>
                    <a:bodyPr/>
                    <a:lstStyle/>
                    <a:p>
                      <a:r>
                        <a:rPr lang="en-IN" dirty="0" smtClean="0"/>
                        <a:t>RCT </a:t>
                      </a:r>
                    </a:p>
                    <a:p>
                      <a:r>
                        <a:rPr lang="en-IN" dirty="0" smtClean="0"/>
                        <a:t>1b</a:t>
                      </a:r>
                      <a:endParaRPr lang="en-IN" dirty="0"/>
                    </a:p>
                  </a:txBody>
                  <a:tcPr/>
                </a:tc>
                <a:tc>
                  <a:txBody>
                    <a:bodyPr/>
                    <a:lstStyle/>
                    <a:p>
                      <a:r>
                        <a:rPr lang="en-IN" dirty="0" smtClean="0"/>
                        <a:t>The purpose of this study was to determine the efficacy of augmenting standard </a:t>
                      </a:r>
                      <a:r>
                        <a:rPr lang="en-IN" dirty="0" err="1" smtClean="0"/>
                        <a:t>nonoperative</a:t>
                      </a:r>
                      <a:r>
                        <a:rPr lang="en-IN" dirty="0" smtClean="0"/>
                        <a:t> anterior </a:t>
                      </a:r>
                      <a:r>
                        <a:rPr lang="en-IN" dirty="0" err="1" smtClean="0"/>
                        <a:t>cruciate</a:t>
                      </a:r>
                      <a:r>
                        <a:rPr lang="en-IN" dirty="0" smtClean="0"/>
                        <a:t> ligament (ACL) rehabilitation programs with a perturbation training program.</a:t>
                      </a:r>
                      <a:endParaRPr lang="en-IN" dirty="0"/>
                    </a:p>
                  </a:txBody>
                  <a:tcPr/>
                </a:tc>
                <a:tc>
                  <a:txBody>
                    <a:bodyPr/>
                    <a:lstStyle/>
                    <a:p>
                      <a:r>
                        <a:rPr lang="en-IN" dirty="0" smtClean="0"/>
                        <a:t>Subjects were randomly assigned to standard rehabilitation program (</a:t>
                      </a:r>
                      <a:r>
                        <a:rPr lang="en-IN" sz="1800" kern="1200" baseline="0" dirty="0" smtClean="0">
                          <a:solidFill>
                            <a:schemeClr val="dk1"/>
                          </a:solidFill>
                          <a:latin typeface="+mn-lt"/>
                          <a:ea typeface="+mn-ea"/>
                          <a:cs typeface="+mn-cs"/>
                        </a:rPr>
                        <a:t>The standard rehabilitation program</a:t>
                      </a:r>
                    </a:p>
                    <a:p>
                      <a:r>
                        <a:rPr lang="en-IN" sz="1800" kern="1200" baseline="0" dirty="0" smtClean="0">
                          <a:solidFill>
                            <a:schemeClr val="dk1"/>
                          </a:solidFill>
                          <a:latin typeface="+mn-lt"/>
                          <a:ea typeface="+mn-ea"/>
                          <a:cs typeface="+mn-cs"/>
                        </a:rPr>
                        <a:t>consisted of resistive exercises for the quadriceps</a:t>
                      </a:r>
                    </a:p>
                    <a:p>
                      <a:r>
                        <a:rPr lang="en-IN" sz="1800" kern="1200" baseline="0" dirty="0" err="1" smtClean="0">
                          <a:solidFill>
                            <a:schemeClr val="dk1"/>
                          </a:solidFill>
                          <a:latin typeface="+mn-lt"/>
                          <a:ea typeface="+mn-ea"/>
                          <a:cs typeface="+mn-cs"/>
                        </a:rPr>
                        <a:t>femoris</a:t>
                      </a:r>
                      <a:r>
                        <a:rPr lang="en-IN" sz="1800" kern="1200" baseline="0" dirty="0" smtClean="0">
                          <a:solidFill>
                            <a:schemeClr val="dk1"/>
                          </a:solidFill>
                          <a:latin typeface="+mn-lt"/>
                          <a:ea typeface="+mn-ea"/>
                          <a:cs typeface="+mn-cs"/>
                        </a:rPr>
                        <a:t> and hamstring muscle groups, cardiovascular</a:t>
                      </a:r>
                    </a:p>
                    <a:p>
                      <a:r>
                        <a:rPr lang="en-IN" sz="1800" kern="1200" baseline="0" dirty="0" smtClean="0">
                          <a:solidFill>
                            <a:schemeClr val="dk1"/>
                          </a:solidFill>
                          <a:latin typeface="+mn-lt"/>
                          <a:ea typeface="+mn-ea"/>
                          <a:cs typeface="+mn-cs"/>
                        </a:rPr>
                        <a:t>endurance training, agility skill training, and </a:t>
                      </a:r>
                      <a:r>
                        <a:rPr lang="en-IN" sz="1800" kern="1200" baseline="0" dirty="0" err="1" smtClean="0">
                          <a:solidFill>
                            <a:schemeClr val="dk1"/>
                          </a:solidFill>
                          <a:latin typeface="+mn-lt"/>
                          <a:ea typeface="+mn-ea"/>
                          <a:cs typeface="+mn-cs"/>
                        </a:rPr>
                        <a:t>sportspecific</a:t>
                      </a:r>
                      <a:endParaRPr lang="en-IN" sz="1800" kern="1200" baseline="0" dirty="0" smtClean="0">
                        <a:solidFill>
                          <a:schemeClr val="dk1"/>
                        </a:solidFill>
                        <a:latin typeface="+mn-lt"/>
                        <a:ea typeface="+mn-ea"/>
                        <a:cs typeface="+mn-cs"/>
                      </a:endParaRPr>
                    </a:p>
                    <a:p>
                      <a:r>
                        <a:rPr lang="en-IN" sz="1800" kern="1200" baseline="0" dirty="0" smtClean="0">
                          <a:solidFill>
                            <a:schemeClr val="dk1"/>
                          </a:solidFill>
                          <a:latin typeface="+mn-lt"/>
                          <a:ea typeface="+mn-ea"/>
                          <a:cs typeface="+mn-cs"/>
                        </a:rPr>
                        <a:t>skill training.</a:t>
                      </a:r>
                      <a:r>
                        <a:rPr lang="en-IN" dirty="0" smtClean="0"/>
                        <a:t>) or in perturbation group. (</a:t>
                      </a:r>
                      <a:r>
                        <a:rPr lang="en-IN" sz="1800" kern="1200" baseline="0" dirty="0" smtClean="0">
                          <a:solidFill>
                            <a:schemeClr val="dk1"/>
                          </a:solidFill>
                          <a:latin typeface="+mn-lt"/>
                          <a:ea typeface="+mn-ea"/>
                          <a:cs typeface="+mn-cs"/>
                        </a:rPr>
                        <a:t>The perturbation training</a:t>
                      </a:r>
                    </a:p>
                    <a:p>
                      <a:r>
                        <a:rPr lang="en-IN" sz="1800" kern="1200" baseline="0" dirty="0" smtClean="0">
                          <a:solidFill>
                            <a:schemeClr val="dk1"/>
                          </a:solidFill>
                          <a:latin typeface="+mn-lt"/>
                          <a:ea typeface="+mn-ea"/>
                          <a:cs typeface="+mn-cs"/>
                        </a:rPr>
                        <a:t>techniques were: (1) </a:t>
                      </a:r>
                      <a:r>
                        <a:rPr lang="en-IN" sz="1800" kern="1200" baseline="0" dirty="0" err="1" smtClean="0">
                          <a:solidFill>
                            <a:schemeClr val="dk1"/>
                          </a:solidFill>
                          <a:latin typeface="+mn-lt"/>
                          <a:ea typeface="+mn-ea"/>
                          <a:cs typeface="+mn-cs"/>
                        </a:rPr>
                        <a:t>anteroposterior</a:t>
                      </a:r>
                      <a:r>
                        <a:rPr lang="en-IN" sz="1800" kern="1200" baseline="0" dirty="0" smtClean="0">
                          <a:solidFill>
                            <a:schemeClr val="dk1"/>
                          </a:solidFill>
                          <a:latin typeface="+mn-lt"/>
                          <a:ea typeface="+mn-ea"/>
                          <a:cs typeface="+mn-cs"/>
                        </a:rPr>
                        <a:t> and </a:t>
                      </a:r>
                      <a:r>
                        <a:rPr lang="en-IN" sz="1800" kern="1200" baseline="0" dirty="0" err="1" smtClean="0">
                          <a:solidFill>
                            <a:schemeClr val="dk1"/>
                          </a:solidFill>
                          <a:latin typeface="+mn-lt"/>
                          <a:ea typeface="+mn-ea"/>
                          <a:cs typeface="+mn-cs"/>
                        </a:rPr>
                        <a:t>mediolateral</a:t>
                      </a:r>
                      <a:endParaRPr lang="en-IN" sz="1800" kern="1200" baseline="0" dirty="0" smtClean="0">
                        <a:solidFill>
                          <a:schemeClr val="dk1"/>
                        </a:solidFill>
                        <a:latin typeface="+mn-lt"/>
                        <a:ea typeface="+mn-ea"/>
                        <a:cs typeface="+mn-cs"/>
                      </a:endParaRPr>
                    </a:p>
                    <a:p>
                      <a:r>
                        <a:rPr lang="en-IN" sz="1800" kern="1200" baseline="0" dirty="0" smtClean="0">
                          <a:solidFill>
                            <a:schemeClr val="dk1"/>
                          </a:solidFill>
                          <a:latin typeface="+mn-lt"/>
                          <a:ea typeface="+mn-ea"/>
                          <a:cs typeface="+mn-cs"/>
                        </a:rPr>
                        <a:t>perturbations on a Balance Master motorized</a:t>
                      </a:r>
                    </a:p>
                    <a:p>
                      <a:r>
                        <a:rPr lang="en-IN" sz="1800" kern="1200" baseline="0" dirty="0" smtClean="0">
                          <a:solidFill>
                            <a:schemeClr val="dk1"/>
                          </a:solidFill>
                          <a:latin typeface="+mn-lt"/>
                          <a:ea typeface="+mn-ea"/>
                          <a:cs typeface="+mn-cs"/>
                        </a:rPr>
                        <a:t>force platform,‡ (2) </a:t>
                      </a:r>
                      <a:r>
                        <a:rPr lang="en-IN" sz="1800" kern="1200" baseline="0" dirty="0" err="1" smtClean="0">
                          <a:solidFill>
                            <a:schemeClr val="dk1"/>
                          </a:solidFill>
                          <a:latin typeface="+mn-lt"/>
                          <a:ea typeface="+mn-ea"/>
                          <a:cs typeface="+mn-cs"/>
                        </a:rPr>
                        <a:t>anteroposterior</a:t>
                      </a:r>
                      <a:r>
                        <a:rPr lang="en-IN" sz="1800" kern="1200" baseline="0" dirty="0" smtClean="0">
                          <a:solidFill>
                            <a:schemeClr val="dk1"/>
                          </a:solidFill>
                          <a:latin typeface="+mn-lt"/>
                          <a:ea typeface="+mn-ea"/>
                          <a:cs typeface="+mn-cs"/>
                        </a:rPr>
                        <a:t> and </a:t>
                      </a:r>
                      <a:r>
                        <a:rPr lang="en-IN" sz="1800" kern="1200" baseline="0" dirty="0" err="1" smtClean="0">
                          <a:solidFill>
                            <a:schemeClr val="dk1"/>
                          </a:solidFill>
                          <a:latin typeface="+mn-lt"/>
                          <a:ea typeface="+mn-ea"/>
                          <a:cs typeface="+mn-cs"/>
                        </a:rPr>
                        <a:t>mediolateral</a:t>
                      </a:r>
                      <a:endParaRPr lang="en-IN" sz="1800" kern="1200" baseline="0" dirty="0" smtClean="0">
                        <a:solidFill>
                          <a:schemeClr val="dk1"/>
                        </a:solidFill>
                        <a:latin typeface="+mn-lt"/>
                        <a:ea typeface="+mn-ea"/>
                        <a:cs typeface="+mn-cs"/>
                      </a:endParaRPr>
                    </a:p>
                    <a:p>
                      <a:r>
                        <a:rPr lang="en-IN" sz="1800" kern="1200" baseline="0" dirty="0" smtClean="0">
                          <a:solidFill>
                            <a:schemeClr val="dk1"/>
                          </a:solidFill>
                          <a:latin typeface="+mn-lt"/>
                          <a:ea typeface="+mn-ea"/>
                          <a:cs typeface="+mn-cs"/>
                        </a:rPr>
                        <a:t>rotary perturbations on a </a:t>
                      </a:r>
                      <a:r>
                        <a:rPr lang="en-IN" sz="1800" kern="1200" baseline="0" dirty="0" err="1" smtClean="0">
                          <a:solidFill>
                            <a:schemeClr val="dk1"/>
                          </a:solidFill>
                          <a:latin typeface="+mn-lt"/>
                          <a:ea typeface="+mn-ea"/>
                          <a:cs typeface="+mn-cs"/>
                        </a:rPr>
                        <a:t>tiltboard</a:t>
                      </a:r>
                      <a:r>
                        <a:rPr lang="en-IN" sz="1800" kern="1200" baseline="0" dirty="0" smtClean="0">
                          <a:solidFill>
                            <a:schemeClr val="dk1"/>
                          </a:solidFill>
                          <a:latin typeface="+mn-lt"/>
                          <a:ea typeface="+mn-ea"/>
                          <a:cs typeface="+mn-cs"/>
                        </a:rPr>
                        <a:t>, (3) multidirectional</a:t>
                      </a:r>
                    </a:p>
                    <a:p>
                      <a:r>
                        <a:rPr lang="en-IN" sz="1800" kern="1200" baseline="0" dirty="0" smtClean="0">
                          <a:solidFill>
                            <a:schemeClr val="dk1"/>
                          </a:solidFill>
                          <a:latin typeface="+mn-lt"/>
                          <a:ea typeface="+mn-ea"/>
                          <a:cs typeface="+mn-cs"/>
                        </a:rPr>
                        <a:t>perturbations while the subjects were standing with one</a:t>
                      </a:r>
                    </a:p>
                    <a:p>
                      <a:r>
                        <a:rPr lang="en-IN" sz="1800" kern="1200" baseline="0" dirty="0" smtClean="0">
                          <a:solidFill>
                            <a:schemeClr val="dk1"/>
                          </a:solidFill>
                          <a:latin typeface="+mn-lt"/>
                          <a:ea typeface="+mn-ea"/>
                          <a:cs typeface="+mn-cs"/>
                        </a:rPr>
                        <a:t>lower extremity on a roller board and the </a:t>
                      </a:r>
                      <a:r>
                        <a:rPr lang="en-IN" sz="1800" kern="1200" baseline="0" dirty="0" err="1" smtClean="0">
                          <a:solidFill>
                            <a:schemeClr val="dk1"/>
                          </a:solidFill>
                          <a:latin typeface="+mn-lt"/>
                          <a:ea typeface="+mn-ea"/>
                          <a:cs typeface="+mn-cs"/>
                        </a:rPr>
                        <a:t>contralateral</a:t>
                      </a:r>
                      <a:endParaRPr lang="en-IN" sz="1800" kern="1200" baseline="0" dirty="0" smtClean="0">
                        <a:solidFill>
                          <a:schemeClr val="dk1"/>
                        </a:solidFill>
                        <a:latin typeface="+mn-lt"/>
                        <a:ea typeface="+mn-ea"/>
                        <a:cs typeface="+mn-cs"/>
                      </a:endParaRPr>
                    </a:p>
                    <a:p>
                      <a:r>
                        <a:rPr lang="en-IN" sz="1800" kern="1200" baseline="0" dirty="0" smtClean="0">
                          <a:solidFill>
                            <a:schemeClr val="dk1"/>
                          </a:solidFill>
                          <a:latin typeface="+mn-lt"/>
                          <a:ea typeface="+mn-ea"/>
                          <a:cs typeface="+mn-cs"/>
                        </a:rPr>
                        <a:t>lower extremity on a stationary platform, and (4) multidirectional</a:t>
                      </a:r>
                    </a:p>
                    <a:p>
                      <a:r>
                        <a:rPr lang="en-IN" sz="1800" kern="1200" baseline="0" dirty="0" smtClean="0">
                          <a:solidFill>
                            <a:schemeClr val="dk1"/>
                          </a:solidFill>
                          <a:latin typeface="+mn-lt"/>
                          <a:ea typeface="+mn-ea"/>
                          <a:cs typeface="+mn-cs"/>
                        </a:rPr>
                        <a:t>perturbations while the subjects were standing</a:t>
                      </a:r>
                    </a:p>
                    <a:p>
                      <a:r>
                        <a:rPr lang="en-IN" sz="1800" kern="1200" baseline="0" dirty="0" smtClean="0">
                          <a:solidFill>
                            <a:schemeClr val="dk1"/>
                          </a:solidFill>
                          <a:latin typeface="+mn-lt"/>
                          <a:ea typeface="+mn-ea"/>
                          <a:cs typeface="+mn-cs"/>
                        </a:rPr>
                        <a:t>in single-limb support on a roller board.</a:t>
                      </a:r>
                      <a:r>
                        <a:rPr lang="en-IN" dirty="0" smtClean="0"/>
                        <a:t>) </a:t>
                      </a:r>
                      <a:endParaRPr lang="en-IN" dirty="0"/>
                    </a:p>
                  </a:txBody>
                  <a:tcPr/>
                </a:tc>
                <a:tc>
                  <a:txBody>
                    <a:bodyPr/>
                    <a:lstStyle/>
                    <a:p>
                      <a:r>
                        <a:rPr lang="en-IN" dirty="0" smtClean="0"/>
                        <a:t>Although both the standard program and the perturbation training program may allow subjects to return to high-level physical activity, the perturbation training program appears to reduce the risk of continued episodes of giving way of the knee during athletic participation and allows subjects to maintain their functional status for longer periods.</a:t>
                      </a:r>
                      <a:endParaRPr lang="en-IN"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marL="514350" indent="-514350">
              <a:buAutoNum type="arabicPeriod"/>
            </a:pPr>
            <a:r>
              <a:rPr lang="en-IN" i="1" dirty="0" smtClean="0"/>
              <a:t>Bracing may be necessary for ________</a:t>
            </a:r>
            <a:r>
              <a:rPr lang="en-IN" dirty="0" smtClean="0"/>
              <a:t>activities to decrease stress to the healing ligament or to provide stability.</a:t>
            </a:r>
          </a:p>
          <a:p>
            <a:pPr marL="514350" indent="-514350">
              <a:buAutoNum type="alphaLcPeriod"/>
            </a:pPr>
            <a:r>
              <a:rPr lang="en-IN" i="1" dirty="0" smtClean="0"/>
              <a:t>weight bearing </a:t>
            </a:r>
          </a:p>
          <a:p>
            <a:pPr marL="514350" indent="-514350">
              <a:buAutoNum type="alphaLcPeriod"/>
            </a:pPr>
            <a:r>
              <a:rPr lang="en-IN" i="1" dirty="0" smtClean="0"/>
              <a:t>Non wt bearing</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6">
                    <a:lumMod val="75000"/>
                  </a:schemeClr>
                </a:solidFill>
              </a:rPr>
              <a:t>Objectives </a:t>
            </a:r>
            <a:endParaRPr lang="en-IN" dirty="0">
              <a:solidFill>
                <a:schemeClr val="accent6">
                  <a:lumMod val="75000"/>
                </a:schemeClr>
              </a:solidFill>
            </a:endParaRPr>
          </a:p>
        </p:txBody>
      </p:sp>
      <p:sp>
        <p:nvSpPr>
          <p:cNvPr id="3" name="Content Placeholder 2"/>
          <p:cNvSpPr>
            <a:spLocks noGrp="1"/>
          </p:cNvSpPr>
          <p:nvPr>
            <p:ph idx="1"/>
          </p:nvPr>
        </p:nvSpPr>
        <p:spPr/>
        <p:txBody>
          <a:bodyPr/>
          <a:lstStyle/>
          <a:p>
            <a:pPr>
              <a:buNone/>
            </a:pPr>
            <a:r>
              <a:rPr lang="en-IN" sz="2800" dirty="0" smtClean="0">
                <a:solidFill>
                  <a:srgbClr val="00B050"/>
                </a:solidFill>
              </a:rPr>
              <a:t>After completing this lecture, you will be able to:</a:t>
            </a:r>
          </a:p>
          <a:p>
            <a:endParaRPr lang="en-IN" dirty="0" smtClean="0"/>
          </a:p>
          <a:p>
            <a:r>
              <a:rPr lang="en-IN" sz="2800" dirty="0" smtClean="0"/>
              <a:t>Discuss </a:t>
            </a:r>
            <a:r>
              <a:rPr lang="en-IN" sz="2800" dirty="0" smtClean="0"/>
              <a:t>principles of Physiotherapy </a:t>
            </a:r>
            <a:r>
              <a:rPr lang="en-IN" sz="2800" dirty="0" smtClean="0"/>
              <a:t>management for conservatively treated ACL injury</a:t>
            </a:r>
          </a:p>
          <a:p>
            <a:endParaRPr lang="en-IN" sz="2800" dirty="0" smtClean="0"/>
          </a:p>
          <a:p>
            <a:r>
              <a:rPr lang="en-US" sz="2800" dirty="0" smtClean="0"/>
              <a:t>Apply Evidence </a:t>
            </a:r>
            <a:r>
              <a:rPr lang="en-US" sz="2800" dirty="0" smtClean="0"/>
              <a:t>based Physiotherapy</a:t>
            </a:r>
          </a:p>
          <a:p>
            <a:endParaRPr lang="en-IN" dirty="0" smtClean="0"/>
          </a:p>
          <a:p>
            <a:endParaRPr lang="en-IN" dirty="0" smtClean="0"/>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 (contd...)</a:t>
            </a:r>
            <a:endParaRPr lang="en-IN" dirty="0"/>
          </a:p>
        </p:txBody>
      </p:sp>
      <p:sp>
        <p:nvSpPr>
          <p:cNvPr id="3" name="Content Placeholder 2"/>
          <p:cNvSpPr>
            <a:spLocks noGrp="1"/>
          </p:cNvSpPr>
          <p:nvPr>
            <p:ph idx="1"/>
          </p:nvPr>
        </p:nvSpPr>
        <p:spPr/>
        <p:txBody>
          <a:bodyPr/>
          <a:lstStyle/>
          <a:p>
            <a:pPr>
              <a:buNone/>
            </a:pPr>
            <a:r>
              <a:rPr lang="en-IN" dirty="0" smtClean="0"/>
              <a:t>2. Reinforce quadriceps contractions with ____________ if there is an extensor lag.</a:t>
            </a:r>
          </a:p>
          <a:p>
            <a:pPr>
              <a:buNone/>
            </a:pPr>
            <a:r>
              <a:rPr lang="en-IN" dirty="0" smtClean="0"/>
              <a:t>a. Weight cuffs</a:t>
            </a:r>
          </a:p>
          <a:p>
            <a:pPr>
              <a:buNone/>
            </a:pPr>
            <a:r>
              <a:rPr lang="en-IN" dirty="0" smtClean="0"/>
              <a:t>b. high-intensity electrical stimulation</a:t>
            </a:r>
          </a:p>
          <a:p>
            <a:pPr>
              <a:buNone/>
            </a:pPr>
            <a:r>
              <a:rPr lang="en-IN" dirty="0" smtClean="0"/>
              <a:t>c. low-intensity electrical stimulation</a:t>
            </a:r>
          </a:p>
          <a:p>
            <a:pPr>
              <a:buNone/>
            </a:pPr>
            <a:r>
              <a:rPr lang="en-IN" dirty="0" smtClean="0"/>
              <a:t>d. None of the above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 (contd...)</a:t>
            </a:r>
            <a:endParaRPr lang="en-IN" dirty="0"/>
          </a:p>
        </p:txBody>
      </p:sp>
      <p:sp>
        <p:nvSpPr>
          <p:cNvPr id="3" name="Content Placeholder 2"/>
          <p:cNvSpPr>
            <a:spLocks noGrp="1"/>
          </p:cNvSpPr>
          <p:nvPr>
            <p:ph idx="1"/>
          </p:nvPr>
        </p:nvSpPr>
        <p:spPr/>
        <p:txBody>
          <a:bodyPr/>
          <a:lstStyle/>
          <a:p>
            <a:pPr>
              <a:buNone/>
            </a:pPr>
            <a:r>
              <a:rPr lang="en-IN" dirty="0" smtClean="0"/>
              <a:t>3. Progress muscular endurance and strengthening exercises using </a:t>
            </a:r>
          </a:p>
          <a:p>
            <a:pPr marL="514350" indent="-514350">
              <a:buAutoNum type="alphaLcPeriod"/>
            </a:pPr>
            <a:r>
              <a:rPr lang="en-IN" dirty="0" smtClean="0"/>
              <a:t>partial squats, </a:t>
            </a:r>
          </a:p>
          <a:p>
            <a:pPr marL="514350" indent="-514350">
              <a:buAutoNum type="alphaLcPeriod"/>
            </a:pPr>
            <a:r>
              <a:rPr lang="en-IN" dirty="0" smtClean="0"/>
              <a:t>step-ups, </a:t>
            </a:r>
          </a:p>
          <a:p>
            <a:pPr marL="514350" indent="-514350">
              <a:buAutoNum type="alphaLcPeriod"/>
            </a:pPr>
            <a:r>
              <a:rPr lang="en-IN" dirty="0" smtClean="0"/>
              <a:t>leg press, </a:t>
            </a:r>
          </a:p>
          <a:p>
            <a:pPr marL="514350" indent="-514350">
              <a:buAutoNum type="alphaLcPeriod"/>
            </a:pPr>
            <a:r>
              <a:rPr lang="en-IN" dirty="0" smtClean="0"/>
              <a:t>All of the above </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 (contd...)</a:t>
            </a:r>
            <a:endParaRPr lang="en-IN" dirty="0"/>
          </a:p>
        </p:txBody>
      </p:sp>
      <p:sp>
        <p:nvSpPr>
          <p:cNvPr id="3" name="Content Placeholder 2"/>
          <p:cNvSpPr>
            <a:spLocks noGrp="1"/>
          </p:cNvSpPr>
          <p:nvPr>
            <p:ph idx="1"/>
          </p:nvPr>
        </p:nvSpPr>
        <p:spPr/>
        <p:txBody>
          <a:bodyPr/>
          <a:lstStyle/>
          <a:p>
            <a:pPr>
              <a:buNone/>
            </a:pPr>
            <a:r>
              <a:rPr lang="en-IN" dirty="0" smtClean="0"/>
              <a:t>4. Which 2 types of bracing are used?</a:t>
            </a:r>
          </a:p>
          <a:p>
            <a:pPr>
              <a:buNone/>
            </a:pPr>
            <a:r>
              <a:rPr lang="en-IN" dirty="0" smtClean="0"/>
              <a:t>a. range limiting and postoperative type braces</a:t>
            </a:r>
          </a:p>
          <a:p>
            <a:pPr>
              <a:buNone/>
            </a:pPr>
            <a:r>
              <a:rPr lang="en-IN" dirty="0" smtClean="0"/>
              <a:t>b. range limiting postoperative type braces</a:t>
            </a:r>
          </a:p>
          <a:p>
            <a:pPr>
              <a:buNone/>
            </a:pPr>
            <a:r>
              <a:rPr lang="en-IN" dirty="0" smtClean="0"/>
              <a:t>c. Functional </a:t>
            </a:r>
          </a:p>
          <a:p>
            <a:pPr>
              <a:buNone/>
            </a:pPr>
            <a:r>
              <a:rPr lang="en-IN" dirty="0" smtClean="0"/>
              <a:t>d. Both b and c</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 (contd...)</a:t>
            </a:r>
            <a:endParaRPr lang="en-IN" dirty="0"/>
          </a:p>
        </p:txBody>
      </p:sp>
      <p:sp>
        <p:nvSpPr>
          <p:cNvPr id="3" name="Content Placeholder 2"/>
          <p:cNvSpPr>
            <a:spLocks noGrp="1"/>
          </p:cNvSpPr>
          <p:nvPr>
            <p:ph idx="1"/>
          </p:nvPr>
        </p:nvSpPr>
        <p:spPr/>
        <p:txBody>
          <a:bodyPr/>
          <a:lstStyle/>
          <a:p>
            <a:pPr>
              <a:buNone/>
            </a:pPr>
            <a:r>
              <a:rPr lang="en-IN" dirty="0" smtClean="0"/>
              <a:t>5. ___________ are used to protect healing tissues and discarded during later phases of rehabilitation.</a:t>
            </a:r>
          </a:p>
          <a:p>
            <a:pPr marL="514350" indent="-514350">
              <a:buAutoNum type="alphaLcPeriod"/>
            </a:pPr>
            <a:r>
              <a:rPr lang="en-IN" dirty="0" smtClean="0"/>
              <a:t>Functional braces</a:t>
            </a:r>
          </a:p>
          <a:p>
            <a:pPr marL="514350" indent="-514350">
              <a:buAutoNum type="alphaLcPeriod"/>
            </a:pPr>
            <a:r>
              <a:rPr lang="en-IN" dirty="0" smtClean="0"/>
              <a:t>Range limiting postoperative type braces</a:t>
            </a:r>
          </a:p>
          <a:p>
            <a:pPr marL="514350" indent="-514350">
              <a:buAutoNum type="alphaLcPeriod"/>
            </a:pPr>
            <a:r>
              <a:rPr lang="en-IN" dirty="0" smtClean="0"/>
              <a:t>Both a and b</a:t>
            </a:r>
          </a:p>
          <a:p>
            <a:pPr marL="514350" indent="-514350">
              <a:buAutoNum type="alphaLcPeriod"/>
            </a:pPr>
            <a:r>
              <a:rPr lang="en-IN" dirty="0" smtClean="0"/>
              <a:t>None of the above</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Maximum protection phase</a:t>
            </a:r>
            <a:endParaRPr lang="en-IN" dirty="0"/>
          </a:p>
        </p:txBody>
      </p:sp>
      <p:sp>
        <p:nvSpPr>
          <p:cNvPr id="3" name="Content Placeholder 2"/>
          <p:cNvSpPr>
            <a:spLocks noGrp="1"/>
          </p:cNvSpPr>
          <p:nvPr>
            <p:ph idx="1"/>
          </p:nvPr>
        </p:nvSpPr>
        <p:spPr/>
        <p:txBody>
          <a:bodyPr>
            <a:normAutofit lnSpcReduction="10000"/>
          </a:bodyPr>
          <a:lstStyle/>
          <a:p>
            <a:r>
              <a:rPr lang="en-IN" dirty="0" smtClean="0"/>
              <a:t>If possible, examine before effusion sets in.</a:t>
            </a:r>
          </a:p>
          <a:p>
            <a:endParaRPr lang="en-IN" dirty="0" smtClean="0"/>
          </a:p>
          <a:p>
            <a:r>
              <a:rPr lang="en-IN" dirty="0" smtClean="0"/>
              <a:t>Utilize cold and compression with rest and elevation.</a:t>
            </a:r>
          </a:p>
          <a:p>
            <a:endParaRPr lang="en-IN" dirty="0" smtClean="0"/>
          </a:p>
          <a:p>
            <a:r>
              <a:rPr lang="en-IN" dirty="0" smtClean="0"/>
              <a:t>Protect the joint during ambulation with use of crutches; partial weight bearing as tolerated. Teach safe transfer activities to avoid pivoting on the involved extremity.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Maximum protection phase (contd...)</a:t>
            </a:r>
            <a:endParaRPr lang="en-IN" dirty="0"/>
          </a:p>
        </p:txBody>
      </p:sp>
      <p:sp>
        <p:nvSpPr>
          <p:cNvPr id="3" name="Content Placeholder 2"/>
          <p:cNvSpPr>
            <a:spLocks noGrp="1"/>
          </p:cNvSpPr>
          <p:nvPr>
            <p:ph idx="1"/>
          </p:nvPr>
        </p:nvSpPr>
        <p:spPr/>
        <p:txBody>
          <a:bodyPr>
            <a:normAutofit/>
          </a:bodyPr>
          <a:lstStyle/>
          <a:p>
            <a:r>
              <a:rPr lang="en-IN" dirty="0" smtClean="0"/>
              <a:t>Initiate quadriceps-setting exercises. </a:t>
            </a:r>
          </a:p>
          <a:p>
            <a:r>
              <a:rPr lang="en-IN" dirty="0" smtClean="0"/>
              <a:t>The knee may not fully extend for end-range muscle-setting exercises, so begin the exercises in the range most comfortable for the patient.</a:t>
            </a:r>
          </a:p>
          <a:p>
            <a:r>
              <a:rPr lang="en-IN" dirty="0" smtClean="0"/>
              <a:t> As the swelling decreases, initiate ROM within tolerance.</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err="1" smtClean="0"/>
              <a:t>Nonoperative</a:t>
            </a:r>
            <a:r>
              <a:rPr lang="en-IN" sz="3200" b="1" dirty="0" smtClean="0"/>
              <a:t> Management: Moderate Protection (Controlled Motion) Through Return to Activity</a:t>
            </a:r>
            <a:endParaRPr lang="en-IN" sz="3200" dirty="0"/>
          </a:p>
        </p:txBody>
      </p:sp>
      <p:sp>
        <p:nvSpPr>
          <p:cNvPr id="3" name="Content Placeholder 2"/>
          <p:cNvSpPr>
            <a:spLocks noGrp="1"/>
          </p:cNvSpPr>
          <p:nvPr>
            <p:ph idx="1"/>
          </p:nvPr>
        </p:nvSpPr>
        <p:spPr/>
        <p:txBody>
          <a:bodyPr/>
          <a:lstStyle/>
          <a:p>
            <a:r>
              <a:rPr lang="en-IN" dirty="0" smtClean="0"/>
              <a:t>As the swelling decreases, examine the patient for impairments and functional losses.</a:t>
            </a:r>
          </a:p>
          <a:p>
            <a:endParaRPr lang="en-IN" dirty="0" smtClean="0"/>
          </a:p>
          <a:p>
            <a:r>
              <a:rPr lang="en-IN" dirty="0" smtClean="0"/>
              <a:t>Initiate joint movement and exercises to improve muscle performance, functional status, and cardiopulmonary conditioning.</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Joint Mobility and Protection</a:t>
            </a:r>
            <a:endParaRPr lang="en-IN" dirty="0"/>
          </a:p>
        </p:txBody>
      </p:sp>
      <p:sp>
        <p:nvSpPr>
          <p:cNvPr id="3" name="Content Placeholder 2"/>
          <p:cNvSpPr>
            <a:spLocks noGrp="1"/>
          </p:cNvSpPr>
          <p:nvPr>
            <p:ph idx="1"/>
          </p:nvPr>
        </p:nvSpPr>
        <p:spPr/>
        <p:txBody>
          <a:bodyPr>
            <a:normAutofit/>
          </a:bodyPr>
          <a:lstStyle/>
          <a:p>
            <a:r>
              <a:rPr lang="en-IN" b="1" i="1" dirty="0" smtClean="0"/>
              <a:t>Joint mobility: </a:t>
            </a:r>
            <a:r>
              <a:rPr lang="en-IN" i="1" dirty="0" smtClean="0"/>
              <a:t>Use supine wall slides</a:t>
            </a:r>
            <a:r>
              <a:rPr lang="en-IN" b="1" i="1" dirty="0" smtClean="0"/>
              <a:t> </a:t>
            </a:r>
            <a:r>
              <a:rPr lang="en-IN" dirty="0" smtClean="0"/>
              <a:t>patellar mobilizations, and stationary cycling; encourage as much movement as possible.</a:t>
            </a:r>
          </a:p>
          <a:p>
            <a:endParaRPr lang="en-IN" dirty="0" smtClean="0"/>
          </a:p>
          <a:p>
            <a:r>
              <a:rPr lang="en-IN" dirty="0" smtClean="0"/>
              <a:t>Unless there has been an extended period of immobilization, there should be minimal need to stretch contractures.</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Joint Mobility and Protection (contd...)</a:t>
            </a:r>
            <a:endParaRPr lang="en-IN" dirty="0"/>
          </a:p>
        </p:txBody>
      </p:sp>
      <p:sp>
        <p:nvSpPr>
          <p:cNvPr id="3" name="Content Placeholder 2"/>
          <p:cNvSpPr>
            <a:spLocks noGrp="1"/>
          </p:cNvSpPr>
          <p:nvPr>
            <p:ph idx="1"/>
          </p:nvPr>
        </p:nvSpPr>
        <p:spPr/>
        <p:txBody>
          <a:bodyPr>
            <a:normAutofit fontScale="92500" lnSpcReduction="10000"/>
          </a:bodyPr>
          <a:lstStyle/>
          <a:p>
            <a:r>
              <a:rPr lang="en-IN" b="1" i="1" dirty="0" smtClean="0"/>
              <a:t>Protective bracing: </a:t>
            </a:r>
            <a:r>
              <a:rPr lang="en-IN" i="1" dirty="0" smtClean="0"/>
              <a:t>Bracing may be necessary for weight bearing </a:t>
            </a:r>
            <a:r>
              <a:rPr lang="en-IN" dirty="0" smtClean="0"/>
              <a:t>activities to decrease stress to the healing ligament or to provide stability where ligament integrity has been compromised.</a:t>
            </a:r>
          </a:p>
          <a:p>
            <a:r>
              <a:rPr lang="en-IN" dirty="0" smtClean="0"/>
              <a:t>Bracing can be one of two types: </a:t>
            </a:r>
            <a:r>
              <a:rPr lang="en-IN" u="sng" dirty="0" smtClean="0">
                <a:solidFill>
                  <a:srgbClr val="7030A0"/>
                </a:solidFill>
              </a:rPr>
              <a:t>range limiting postoperative type braces</a:t>
            </a:r>
            <a:r>
              <a:rPr lang="en-IN" u="sng" dirty="0" smtClean="0"/>
              <a:t> </a:t>
            </a:r>
            <a:r>
              <a:rPr lang="en-IN" dirty="0" smtClean="0"/>
              <a:t>that are used to protect healing tissues and discarded during later phases of rehabilitation or </a:t>
            </a:r>
            <a:r>
              <a:rPr lang="en-IN" u="sng" dirty="0" smtClean="0">
                <a:solidFill>
                  <a:srgbClr val="7030A0"/>
                </a:solidFill>
              </a:rPr>
              <a:t>functional braces </a:t>
            </a:r>
            <a:r>
              <a:rPr lang="en-IN" dirty="0" smtClean="0"/>
              <a:t>that are used during rehabilitation and also when returning to functional activities.</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Joint Mobility and Protection (contd...)</a:t>
            </a:r>
            <a:endParaRPr lang="en-IN" dirty="0"/>
          </a:p>
        </p:txBody>
      </p:sp>
      <p:sp>
        <p:nvSpPr>
          <p:cNvPr id="3" name="Content Placeholder 2"/>
          <p:cNvSpPr>
            <a:spLocks noGrp="1"/>
          </p:cNvSpPr>
          <p:nvPr>
            <p:ph idx="1"/>
          </p:nvPr>
        </p:nvSpPr>
        <p:spPr/>
        <p:txBody>
          <a:bodyPr/>
          <a:lstStyle/>
          <a:p>
            <a:r>
              <a:rPr lang="en-IN" dirty="0" smtClean="0"/>
              <a:t>The patient must be advised to modify activities until appropriate stability is obtained.</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Improve Muscle Performance and Function</a:t>
            </a:r>
            <a:endParaRPr lang="en-IN" dirty="0"/>
          </a:p>
        </p:txBody>
      </p:sp>
      <p:sp>
        <p:nvSpPr>
          <p:cNvPr id="3" name="Content Placeholder 2"/>
          <p:cNvSpPr>
            <a:spLocks noGrp="1"/>
          </p:cNvSpPr>
          <p:nvPr>
            <p:ph idx="1"/>
          </p:nvPr>
        </p:nvSpPr>
        <p:spPr/>
        <p:txBody>
          <a:bodyPr>
            <a:normAutofit lnSpcReduction="10000"/>
          </a:bodyPr>
          <a:lstStyle/>
          <a:p>
            <a:r>
              <a:rPr lang="en-IN" b="1" i="1" dirty="0" smtClean="0"/>
              <a:t>Strength and endurance: </a:t>
            </a:r>
            <a:r>
              <a:rPr lang="en-IN" i="1" dirty="0" smtClean="0"/>
              <a:t>Initiate isometric quadriceps and </a:t>
            </a:r>
            <a:r>
              <a:rPr lang="en-IN" dirty="0" smtClean="0"/>
              <a:t>hamstring exercises and progress to dynamic strength and muscular endurance training. Neuromuscular control is compromised when stabilizing muscles fatigue.</a:t>
            </a:r>
          </a:p>
          <a:p>
            <a:endParaRPr lang="en-IN" dirty="0" smtClean="0"/>
          </a:p>
          <a:p>
            <a:r>
              <a:rPr lang="en-IN" dirty="0" smtClean="0"/>
              <a:t>Utilize both open-chain and closed-chain resistance.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1071</Words>
  <Application>Microsoft Office PowerPoint</Application>
  <PresentationFormat>On-screen Show (4:3)</PresentationFormat>
  <Paragraphs>117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PHYSIOTHERAPY in ACL injury  Conservative Management</vt:lpstr>
      <vt:lpstr>Objectives </vt:lpstr>
      <vt:lpstr>Maximum protection phase</vt:lpstr>
      <vt:lpstr>Maximum protection phase (contd...)</vt:lpstr>
      <vt:lpstr>Nonoperative Management: Moderate Protection (Controlled Motion) Through Return to Activity</vt:lpstr>
      <vt:lpstr>Improve Joint Mobility and Protection</vt:lpstr>
      <vt:lpstr>Improve Joint Mobility and Protection (contd...)</vt:lpstr>
      <vt:lpstr>Improve Joint Mobility and Protection (contd...)</vt:lpstr>
      <vt:lpstr>Improve Muscle Performance and Function</vt:lpstr>
      <vt:lpstr>Improve Muscle Performance and Function (contd...)</vt:lpstr>
      <vt:lpstr>Improve Muscle Performance and Function (contd...)</vt:lpstr>
      <vt:lpstr>P R E C A U T I O N S</vt:lpstr>
      <vt:lpstr>P R E C A U T I O N S (contd...)</vt:lpstr>
      <vt:lpstr>Slide 14</vt:lpstr>
      <vt:lpstr>Slide 15</vt:lpstr>
      <vt:lpstr>Evidence based learning</vt:lpstr>
      <vt:lpstr>Evidence Based Learning</vt:lpstr>
      <vt:lpstr>Slide 18</vt:lpstr>
      <vt:lpstr>MCQs</vt:lpstr>
      <vt:lpstr>MCQs (contd...)</vt:lpstr>
      <vt:lpstr>MCQs (contd...)</vt:lpstr>
      <vt:lpstr>MCQs (contd...)</vt:lpstr>
      <vt:lpstr>MCQs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 injury management</dc:title>
  <dc:creator>Niketa Patel</dc:creator>
  <cp:lastModifiedBy>Windows User</cp:lastModifiedBy>
  <cp:revision>34</cp:revision>
  <dcterms:created xsi:type="dcterms:W3CDTF">2006-08-16T00:00:00Z</dcterms:created>
  <dcterms:modified xsi:type="dcterms:W3CDTF">2020-08-18T00:57:29Z</dcterms:modified>
</cp:coreProperties>
</file>