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2" r:id="rId3"/>
    <p:sldId id="269" r:id="rId4"/>
    <p:sldId id="259" r:id="rId5"/>
    <p:sldId id="270" r:id="rId6"/>
    <p:sldId id="271" r:id="rId7"/>
    <p:sldId id="265" r:id="rId8"/>
    <p:sldId id="266" r:id="rId9"/>
    <p:sldId id="267" r:id="rId10"/>
    <p:sldId id="284" r:id="rId11"/>
    <p:sldId id="272" r:id="rId12"/>
    <p:sldId id="288" r:id="rId13"/>
    <p:sldId id="278" r:id="rId14"/>
    <p:sldId id="281" r:id="rId15"/>
    <p:sldId id="282" r:id="rId16"/>
    <p:sldId id="286" r:id="rId17"/>
    <p:sldId id="287" r:id="rId18"/>
    <p:sldId id="295" r:id="rId19"/>
    <p:sldId id="298" r:id="rId20"/>
    <p:sldId id="299" r:id="rId21"/>
    <p:sldId id="300" r:id="rId22"/>
    <p:sldId id="301" r:id="rId23"/>
    <p:sldId id="302" r:id="rId24"/>
    <p:sldId id="303" r:id="rId25"/>
    <p:sldId id="305" r:id="rId26"/>
    <p:sldId id="304" r:id="rId27"/>
    <p:sldId id="306" r:id="rId28"/>
    <p:sldId id="307" r:id="rId29"/>
    <p:sldId id="308" r:id="rId30"/>
    <p:sldId id="309" r:id="rId31"/>
    <p:sldId id="310" r:id="rId32"/>
    <p:sldId id="297" r:id="rId33"/>
    <p:sldId id="314" r:id="rId34"/>
    <p:sldId id="315" r:id="rId35"/>
    <p:sldId id="296" r:id="rId36"/>
    <p:sldId id="311" r:id="rId37"/>
    <p:sldId id="312" r:id="rId38"/>
    <p:sldId id="313" r:id="rId39"/>
    <p:sldId id="276" r:id="rId40"/>
    <p:sldId id="277" r:id="rId41"/>
    <p:sldId id="321" r:id="rId42"/>
    <p:sldId id="316" r:id="rId43"/>
    <p:sldId id="317" r:id="rId44"/>
    <p:sldId id="318" r:id="rId45"/>
    <p:sldId id="319" r:id="rId46"/>
    <p:sldId id="320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156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92D050"/>
                </a:solidFill>
              </a:rPr>
              <a:t>PHYSIOTHERAPY</a:t>
            </a:r>
            <a:r>
              <a:rPr lang="en-IN" dirty="0" smtClean="0">
                <a:solidFill>
                  <a:srgbClr val="FF0000"/>
                </a:solidFill>
              </a:rPr>
              <a:t> in Operative management</a:t>
            </a:r>
            <a:r>
              <a:rPr lang="en-IN" dirty="0" smtClean="0"/>
              <a:t> of </a:t>
            </a:r>
            <a:r>
              <a:rPr lang="en-IN" dirty="0" smtClean="0">
                <a:solidFill>
                  <a:srgbClr val="7030A0"/>
                </a:solidFill>
              </a:rPr>
              <a:t>ACL injury</a:t>
            </a:r>
            <a:endParaRPr lang="en-IN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Niketa Patel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229600" cy="1143000"/>
          </a:xfrm>
        </p:spPr>
        <p:txBody>
          <a:bodyPr/>
          <a:lstStyle/>
          <a:p>
            <a:r>
              <a:rPr lang="en-IN" b="1" dirty="0" smtClean="0"/>
              <a:t>Postoperative Management</a:t>
            </a:r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Immobilization and Protective Bracing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The rationale for bracing after ACL reconstruction is protection of the graft and prevention of a knee flexion contracture during early rehabilitation.</a:t>
            </a:r>
          </a:p>
          <a:p>
            <a:endParaRPr lang="en-IN" dirty="0" smtClean="0"/>
          </a:p>
          <a:p>
            <a:r>
              <a:rPr lang="en-IN" dirty="0" smtClean="0"/>
              <a:t>Early postoperative motion and weight bearing— often referred to as </a:t>
            </a:r>
            <a:r>
              <a:rPr lang="en-IN" b="1" dirty="0" smtClean="0"/>
              <a:t>“accelerated rehabilitation</a:t>
            </a:r>
            <a:r>
              <a:rPr lang="en-IN" dirty="0" smtClean="0"/>
              <a:t>”—has become the standard of care after primary ACL reconstruction with an </a:t>
            </a:r>
            <a:r>
              <a:rPr lang="en-IN" dirty="0" err="1" smtClean="0"/>
              <a:t>autogenous</a:t>
            </a:r>
            <a:r>
              <a:rPr lang="en-IN" dirty="0" smtClean="0"/>
              <a:t> graft for the active, typically young patient.</a:t>
            </a:r>
          </a:p>
          <a:p>
            <a:endParaRPr lang="en-IN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i="1" u="sng" dirty="0" smtClean="0"/>
              <a:t>Position and duration of immobilization:</a:t>
            </a:r>
            <a:r>
              <a:rPr lang="en-IN" b="1" i="1" dirty="0" smtClean="0"/>
              <a:t> </a:t>
            </a:r>
            <a:r>
              <a:rPr lang="en-IN" dirty="0" smtClean="0"/>
              <a:t>If bracing is prescribed during early recovery, it usually is a hinged and possibly range-limiting </a:t>
            </a:r>
            <a:r>
              <a:rPr lang="en-IN" dirty="0" err="1" smtClean="0"/>
              <a:t>orthosis</a:t>
            </a:r>
            <a:r>
              <a:rPr lang="en-IN" dirty="0" smtClean="0"/>
              <a:t>.</a:t>
            </a:r>
          </a:p>
          <a:p>
            <a:endParaRPr lang="en-IN" dirty="0" smtClean="0"/>
          </a:p>
          <a:p>
            <a:r>
              <a:rPr lang="en-IN" dirty="0" smtClean="0"/>
              <a:t>When the brace is locked, it holds the knee in full extension to prevent a knee flexion contracture or excessive hyperextension.</a:t>
            </a:r>
          </a:p>
          <a:p>
            <a:endParaRPr lang="en-IN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By the beginning of week 3 the brace is unlocked, allowing motion between full extension to 125 of flexion during ambulation and other weight bearing activities.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dirty="0" smtClean="0"/>
              <a:t>Weight-Bearing Considerations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As with ROM, early weight bearing is possible after primary ACL reconstruction with a bone–patellar tendon– bone or hamstring tendon </a:t>
            </a:r>
            <a:r>
              <a:rPr lang="en-IN" dirty="0" err="1" smtClean="0"/>
              <a:t>autograft</a:t>
            </a:r>
            <a:r>
              <a:rPr lang="en-IN" dirty="0" smtClean="0"/>
              <a:t> because of advances in graft fixation.</a:t>
            </a:r>
          </a:p>
          <a:p>
            <a:r>
              <a:rPr lang="en-IN" dirty="0" smtClean="0"/>
              <a:t>Recommendations for a period of protected weight bearing immediately after surgery vary, ranging from some degree of restricted weight bearing the first 2 weeks to weight bearing as tolerated with use of two crutches immediately after surgery.</a:t>
            </a:r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Full weight bearing and ambulation without crutches while wearing an unlocked protective brace usually is permitted by 3 to 4 weeks if weight bearing is pain-free and the patient has achieved full, </a:t>
            </a:r>
            <a:r>
              <a:rPr lang="en-IN" i="1" dirty="0" smtClean="0"/>
              <a:t>active knee extension </a:t>
            </a:r>
            <a:r>
              <a:rPr lang="en-IN" dirty="0" smtClean="0"/>
              <a:t>and sufficient strength of the quadriceps to control the knee.</a:t>
            </a:r>
          </a:p>
          <a:p>
            <a:endParaRPr lang="en-IN" dirty="0" smtClean="0"/>
          </a:p>
          <a:p>
            <a:endParaRPr lang="en-IN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After reconstruction of the ACL, exercise begins immediately on the first postoperative day.</a:t>
            </a:r>
          </a:p>
          <a:p>
            <a:endParaRPr lang="en-IN" dirty="0" smtClean="0"/>
          </a:p>
          <a:p>
            <a:r>
              <a:rPr lang="en-IN" dirty="0" smtClean="0"/>
              <a:t>Sometimes CPM is used while a patient is hospitalized or at home after discharge.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It is important to remember that a tendon graft goes through a necrotizing process the first 2 to 3 weeks postoperatively before revascularization commences and maturation gradually occurs.</a:t>
            </a:r>
          </a:p>
          <a:p>
            <a:pPr>
              <a:buNone/>
            </a:pPr>
            <a:endParaRPr lang="en-IN" dirty="0" smtClean="0"/>
          </a:p>
          <a:p>
            <a:r>
              <a:rPr lang="en-IN" dirty="0" smtClean="0"/>
              <a:t>Therefore, exercises are progressed cautiously during each phase of rehabilitation, even during an accelerated program.</a:t>
            </a:r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Exercise: Maximum Protection Phase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b="1" i="1" dirty="0" smtClean="0"/>
              <a:t>Goals: </a:t>
            </a:r>
            <a:r>
              <a:rPr lang="en-IN" dirty="0" smtClean="0"/>
              <a:t>Immediately after surgery through the first few postoperative weeks, in addition to controlling pain and swelling and initiating ambulation with crutches, exercise goals are</a:t>
            </a:r>
          </a:p>
          <a:p>
            <a:pPr>
              <a:buFont typeface="Wingdings" pitchFamily="2" charset="2"/>
              <a:buChar char="ü"/>
            </a:pPr>
            <a:r>
              <a:rPr lang="en-IN" dirty="0" smtClean="0"/>
              <a:t>To prevent reflex inhibition of knee musculature,</a:t>
            </a:r>
          </a:p>
          <a:p>
            <a:pPr>
              <a:buFont typeface="Wingdings" pitchFamily="2" charset="2"/>
              <a:buChar char="ü"/>
            </a:pPr>
            <a:r>
              <a:rPr lang="en-IN" dirty="0" smtClean="0"/>
              <a:t>Prevent adhesions, </a:t>
            </a:r>
          </a:p>
          <a:p>
            <a:pPr>
              <a:buFont typeface="Wingdings" pitchFamily="2" charset="2"/>
              <a:buChar char="ü"/>
            </a:pPr>
            <a:r>
              <a:rPr lang="en-IN" dirty="0" smtClean="0"/>
              <a:t>restore full knee mobility, </a:t>
            </a:r>
          </a:p>
          <a:p>
            <a:pPr>
              <a:buFont typeface="Wingdings" pitchFamily="2" charset="2"/>
              <a:buChar char="ü"/>
            </a:pPr>
            <a:r>
              <a:rPr lang="en-IN" dirty="0" smtClean="0"/>
              <a:t>regain </a:t>
            </a:r>
            <a:r>
              <a:rPr lang="en-IN" dirty="0" err="1" smtClean="0"/>
              <a:t>kinesthetic</a:t>
            </a:r>
            <a:r>
              <a:rPr lang="en-IN" dirty="0" smtClean="0"/>
              <a:t> (activities)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IN" dirty="0" smtClean="0"/>
              <a:t>Improve strength and flexibility of hip and ankle musculature.</a:t>
            </a:r>
          </a:p>
          <a:p>
            <a:pPr>
              <a:buFont typeface="Wingdings" pitchFamily="2" charset="2"/>
              <a:buChar char="ü"/>
            </a:pPr>
            <a:r>
              <a:rPr lang="en-IN" dirty="0" smtClean="0"/>
              <a:t>The goal for knee ROM is to achieve 90</a:t>
            </a:r>
            <a:r>
              <a:rPr lang="en-IN" baseline="30000" dirty="0" smtClean="0"/>
              <a:t>0</a:t>
            </a:r>
            <a:r>
              <a:rPr lang="en-IN" dirty="0" smtClean="0"/>
              <a:t> of flexion and full passive extension by the end of the first week as joint swelling subsides and then 110</a:t>
            </a:r>
            <a:r>
              <a:rPr lang="en-IN" baseline="30000" dirty="0" smtClean="0"/>
              <a:t>0</a:t>
            </a:r>
            <a:r>
              <a:rPr lang="en-IN" dirty="0" smtClean="0"/>
              <a:t> to 125</a:t>
            </a:r>
            <a:r>
              <a:rPr lang="en-IN" baseline="30000" dirty="0" smtClean="0"/>
              <a:t>0</a:t>
            </a:r>
            <a:r>
              <a:rPr lang="en-IN" dirty="0" smtClean="0"/>
              <a:t> of flexion by 3 to 4 weeks.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Objectives 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sz="2400" dirty="0" smtClean="0">
                <a:solidFill>
                  <a:schemeClr val="accent3">
                    <a:lumMod val="75000"/>
                  </a:schemeClr>
                </a:solidFill>
              </a:rPr>
              <a:t>After completing this lecture, you will be able to:</a:t>
            </a:r>
          </a:p>
          <a:p>
            <a:endParaRPr lang="en-US" sz="2400" dirty="0" smtClean="0"/>
          </a:p>
          <a:p>
            <a:r>
              <a:rPr lang="en-US" sz="2400" dirty="0" smtClean="0"/>
              <a:t>Explain reconstruction </a:t>
            </a:r>
            <a:r>
              <a:rPr lang="en-US" sz="2400" dirty="0" smtClean="0"/>
              <a:t>surgery </a:t>
            </a:r>
            <a:r>
              <a:rPr lang="en-US" sz="2400" dirty="0" smtClean="0"/>
              <a:t>for ACL injury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Discuss grafts </a:t>
            </a:r>
            <a:r>
              <a:rPr lang="en-US" sz="2400" dirty="0" smtClean="0"/>
              <a:t>used in reconstruction</a:t>
            </a:r>
          </a:p>
          <a:p>
            <a:endParaRPr lang="en-US" sz="2400" dirty="0" smtClean="0"/>
          </a:p>
          <a:p>
            <a:r>
              <a:rPr lang="en-US" sz="2400" dirty="0" smtClean="0"/>
              <a:t>Discuss post </a:t>
            </a:r>
            <a:r>
              <a:rPr lang="en-US" sz="2400" dirty="0" smtClean="0"/>
              <a:t>operative physiotherapy </a:t>
            </a:r>
            <a:r>
              <a:rPr lang="en-US" sz="2400" dirty="0" smtClean="0"/>
              <a:t>management for ACL injury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Apply Evidence </a:t>
            </a:r>
            <a:r>
              <a:rPr lang="en-US" sz="2400" dirty="0" smtClean="0"/>
              <a:t>based Physiotherapy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i="1" dirty="0" smtClean="0"/>
              <a:t>Interventions: </a:t>
            </a:r>
            <a:r>
              <a:rPr lang="en-IN" dirty="0" smtClean="0"/>
              <a:t>Pain, swelling, and peripheral </a:t>
            </a:r>
            <a:r>
              <a:rPr lang="en-IN" dirty="0" err="1" smtClean="0"/>
              <a:t>edema</a:t>
            </a:r>
            <a:r>
              <a:rPr lang="en-IN" dirty="0" smtClean="0"/>
              <a:t> are controlled in a standard manner.</a:t>
            </a:r>
          </a:p>
          <a:p>
            <a:r>
              <a:rPr lang="en-IN" dirty="0" smtClean="0"/>
              <a:t>Exercises begin the day of or the day after surgery with an emphasis on </a:t>
            </a:r>
          </a:p>
          <a:p>
            <a:pPr marL="514350" indent="-514350">
              <a:buAutoNum type="arabicParenBoth"/>
            </a:pPr>
            <a:r>
              <a:rPr lang="en-IN" dirty="0" smtClean="0"/>
              <a:t>Preventing vascular complications (DVTs); </a:t>
            </a:r>
          </a:p>
          <a:p>
            <a:pPr marL="514350" indent="-514350">
              <a:buAutoNum type="arabicParenBoth"/>
            </a:pPr>
            <a:r>
              <a:rPr lang="en-IN" dirty="0" smtClean="0"/>
              <a:t>Activating knee musculature, particularly the quadriceps; </a:t>
            </a:r>
          </a:p>
          <a:p>
            <a:pPr marL="514350" indent="-514350">
              <a:buAutoNum type="arabicParenBoth"/>
            </a:pPr>
            <a:r>
              <a:rPr lang="en-IN" dirty="0" smtClean="0"/>
              <a:t>Establishing knee mobility.</a:t>
            </a:r>
            <a:endParaRPr lang="en-I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Educate the patient on exercises</a:t>
            </a:r>
          </a:p>
          <a:p>
            <a:endParaRPr lang="en-IN" dirty="0" smtClean="0"/>
          </a:p>
          <a:p>
            <a:r>
              <a:rPr lang="en-IN" dirty="0" smtClean="0"/>
              <a:t>When weight-bearing exercises are initiated, they are performed in a protective brace.</a:t>
            </a:r>
          </a:p>
          <a:p>
            <a:endParaRPr lang="en-IN" dirty="0" smtClean="0"/>
          </a:p>
          <a:p>
            <a:r>
              <a:rPr lang="en-IN" dirty="0" smtClean="0"/>
              <a:t>Low-intensity closed-chain exercises are initiated as soon as weight bearing is permissible.</a:t>
            </a:r>
            <a:endParaRPr lang="en-IN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EXERCISES in Maximum Protection Phase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i="1" dirty="0" smtClean="0"/>
              <a:t>1. </a:t>
            </a:r>
            <a:r>
              <a:rPr lang="en-IN" b="1" i="1" u="sng" dirty="0" smtClean="0"/>
              <a:t>Voluntary activation of knee musculature: </a:t>
            </a:r>
            <a:r>
              <a:rPr lang="en-IN" dirty="0" smtClean="0"/>
              <a:t>Begin muscle setting of quadriceps, hamstrings, and hip abductors and adductors within the patient’s comfort level.</a:t>
            </a:r>
          </a:p>
          <a:p>
            <a:endParaRPr lang="en-IN" dirty="0" smtClean="0"/>
          </a:p>
          <a:p>
            <a:r>
              <a:rPr lang="en-IN" dirty="0" smtClean="0"/>
              <a:t>Use electrical stimulation or biofeedback to augment quadriceps activation.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Initiate low-intensity, multiple angle isometrics of the knee musculature with emphasis on quadriceps control.</a:t>
            </a:r>
          </a:p>
          <a:p>
            <a:endParaRPr lang="en-IN" dirty="0" smtClean="0"/>
          </a:p>
          <a:p>
            <a:r>
              <a:rPr lang="en-IN" dirty="0" smtClean="0"/>
              <a:t>To activate the hamstrings dynamically include supine heel-slides to a comfortable level of hip and knee flexion, active knee flexion in a standing position.</a:t>
            </a:r>
            <a:endParaRPr lang="en-IN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b="1" i="1" u="sng" dirty="0" smtClean="0"/>
              <a:t>2. ROM and patellar mobility: </a:t>
            </a:r>
            <a:r>
              <a:rPr lang="en-IN" dirty="0" smtClean="0"/>
              <a:t>Include therapist-controlled PROM or A-AROM within the patient’s comfort level.</a:t>
            </a:r>
          </a:p>
          <a:p>
            <a:r>
              <a:rPr lang="en-IN" dirty="0" smtClean="0"/>
              <a:t>Include patellar mobilization to prevent adhesions.</a:t>
            </a:r>
          </a:p>
          <a:p>
            <a:r>
              <a:rPr lang="en-IN" dirty="0" smtClean="0"/>
              <a:t>To increase passive knee extension, assume a supine or long-sitting position and prop the heel on a rolled towel or bolster with the knee unsupported.</a:t>
            </a:r>
            <a:endParaRPr lang="en-IN" u="sng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To increase knee flexion, include supine, gravity-assisted wall slides.</a:t>
            </a:r>
          </a:p>
          <a:p>
            <a:endParaRPr lang="en-IN" dirty="0" smtClean="0"/>
          </a:p>
          <a:p>
            <a:r>
              <a:rPr lang="en-IN" dirty="0" smtClean="0"/>
              <a:t>Stretch hip and ankle musculature if flexibility is limited.</a:t>
            </a:r>
            <a:endParaRPr lang="en-IN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IN" u="sng" dirty="0" smtClean="0"/>
              <a:t>3. </a:t>
            </a:r>
            <a:r>
              <a:rPr lang="en-IN" b="1" i="1" u="sng" dirty="0" smtClean="0"/>
              <a:t>To improve neuromuscular control (</a:t>
            </a:r>
            <a:r>
              <a:rPr lang="en-IN" i="1" u="sng" dirty="0" smtClean="0"/>
              <a:t>balance exercises, dynamic joint stability</a:t>
            </a:r>
            <a:r>
              <a:rPr lang="en-IN" b="1" i="1" u="sng" dirty="0" smtClean="0"/>
              <a:t>) of the operated lower extremity: </a:t>
            </a:r>
          </a:p>
          <a:p>
            <a:r>
              <a:rPr lang="en-IN" dirty="0" smtClean="0"/>
              <a:t>While wearing a protective brace, begin train for lower extremity stabilization exercises in a standing position with weight distributed equally on both lower extremities and some weight on the hands for support, progressing to bilateral mini-squats in the 0 to 30 range and weight-shifting, stepping, and marching movements.</a:t>
            </a:r>
            <a:endParaRPr lang="en-IN" u="sng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Gradually decrease upper extremity support and then go for unilateral activities.</a:t>
            </a:r>
          </a:p>
          <a:p>
            <a:r>
              <a:rPr lang="en-IN" b="1" i="1" dirty="0" smtClean="0"/>
              <a:t>Criteria to advance to next phase: </a:t>
            </a:r>
            <a:r>
              <a:rPr lang="en-IN" dirty="0" smtClean="0"/>
              <a:t>Criteria include minimal pain and swelling, full </a:t>
            </a:r>
            <a:r>
              <a:rPr lang="en-IN" i="1" dirty="0" smtClean="0"/>
              <a:t>active knee extension (no </a:t>
            </a:r>
            <a:r>
              <a:rPr lang="en-IN" dirty="0" smtClean="0"/>
              <a:t>extensor lag), greater than 110</a:t>
            </a:r>
            <a:r>
              <a:rPr lang="en-IN" baseline="30000" dirty="0" smtClean="0"/>
              <a:t>0</a:t>
            </a:r>
            <a:r>
              <a:rPr lang="en-IN" dirty="0" smtClean="0"/>
              <a:t> of knee flexion, and no evidence of excessive joint laxity.</a:t>
            </a:r>
            <a:endParaRPr lang="en-IN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Exercise: Moderate Protection Phase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It begins about 4 to 5 weeks postoperatively extends to about 10 to 12 week postoperatively.</a:t>
            </a:r>
          </a:p>
          <a:p>
            <a:r>
              <a:rPr lang="en-IN" dirty="0" smtClean="0"/>
              <a:t>The emphasis of this phase is to achieve full knee ROM and increase strength, endurance, and balance in </a:t>
            </a:r>
            <a:r>
              <a:rPr lang="en-IN" u="sng" dirty="0" smtClean="0"/>
              <a:t>preparation for a transition to functional activities without compromising the stability of the knee.</a:t>
            </a:r>
            <a:endParaRPr lang="en-IN" u="sng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 hinged, protective brace is worn for gait and most exercises.</a:t>
            </a:r>
          </a:p>
          <a:p>
            <a:endParaRPr lang="en-IN" u="sng" dirty="0" smtClean="0"/>
          </a:p>
          <a:p>
            <a:r>
              <a:rPr lang="en-IN" u="sng" dirty="0" smtClean="0"/>
              <a:t>By 8 to 10 weeks revascularization of the graft is becoming well established, and therefore exercises can be performed more vigorously.</a:t>
            </a:r>
            <a:endParaRPr lang="en-IN" u="sn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Anterior </a:t>
            </a:r>
            <a:r>
              <a:rPr lang="en-IN" b="1" dirty="0" err="1" smtClean="0"/>
              <a:t>Cruciate</a:t>
            </a:r>
            <a:r>
              <a:rPr lang="en-IN" b="1" dirty="0" smtClean="0"/>
              <a:t> Ligament Reconstruction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Unlike the MCL, which heals readily with non-operative management, the healing capacity of a torn ACL is poor, giving rise to the frequent need for surgical reconstruction to restore knee stability, particularly in the young, active individual.</a:t>
            </a:r>
          </a:p>
          <a:p>
            <a:r>
              <a:rPr lang="en-IN" dirty="0" smtClean="0"/>
              <a:t>The incidence of re-injury of the knee is lower after ACL reconstruction than with non-operative management, particularly in patients younger than 25 years of age</a:t>
            </a:r>
            <a:endParaRPr lang="en-IN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b="1" i="1" dirty="0" smtClean="0"/>
              <a:t>Goals: </a:t>
            </a:r>
            <a:r>
              <a:rPr lang="en-IN" dirty="0" smtClean="0"/>
              <a:t>Rehabilitation goals during the intermediate phase are </a:t>
            </a:r>
          </a:p>
          <a:p>
            <a:r>
              <a:rPr lang="en-IN" dirty="0" smtClean="0"/>
              <a:t>To attain full ROM</a:t>
            </a:r>
          </a:p>
          <a:p>
            <a:r>
              <a:rPr lang="en-IN" dirty="0" smtClean="0"/>
              <a:t>Improve lower extremity strength</a:t>
            </a:r>
          </a:p>
          <a:p>
            <a:r>
              <a:rPr lang="en-IN" dirty="0" smtClean="0"/>
              <a:t>Muscular endurance, </a:t>
            </a:r>
          </a:p>
          <a:p>
            <a:r>
              <a:rPr lang="en-IN" dirty="0" smtClean="0"/>
              <a:t>Ambulate without assistive device,</a:t>
            </a:r>
          </a:p>
          <a:p>
            <a:r>
              <a:rPr lang="en-IN" dirty="0" smtClean="0"/>
              <a:t>Protective brace using a normal gait pattern, </a:t>
            </a:r>
          </a:p>
          <a:p>
            <a:r>
              <a:rPr lang="en-IN" dirty="0" smtClean="0"/>
              <a:t>Continue to improve balance, dynamic control.</a:t>
            </a:r>
          </a:p>
          <a:p>
            <a:r>
              <a:rPr lang="en-IN" dirty="0" smtClean="0"/>
              <a:t>Regain cardiopulmonary fitness.</a:t>
            </a:r>
            <a:endParaRPr lang="en-IN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IN" b="1" i="1" dirty="0" smtClean="0"/>
              <a:t>Interventions: </a:t>
            </a:r>
          </a:p>
          <a:p>
            <a:pPr>
              <a:buNone/>
            </a:pPr>
            <a:r>
              <a:rPr lang="en-IN" b="1" i="1" dirty="0" smtClean="0"/>
              <a:t>1.</a:t>
            </a:r>
            <a:r>
              <a:rPr lang="en-IN" b="1" i="1" u="sng" dirty="0" smtClean="0"/>
              <a:t> ROM and joint mobility: </a:t>
            </a:r>
            <a:r>
              <a:rPr lang="en-IN" dirty="0" smtClean="0"/>
              <a:t>Continue low-intensity, end range self-stretching to gain full knee ROM.</a:t>
            </a:r>
          </a:p>
          <a:p>
            <a:r>
              <a:rPr lang="en-IN" dirty="0" smtClean="0"/>
              <a:t>Use grade III joint mobilization techniques to restore full knee flexion.</a:t>
            </a:r>
          </a:p>
          <a:p>
            <a:r>
              <a:rPr lang="en-IN" dirty="0" smtClean="0"/>
              <a:t>Continue flexibility exercises for hip and ankle musculature, especially the hamstrings, IT band, and </a:t>
            </a:r>
            <a:r>
              <a:rPr lang="en-IN" dirty="0" err="1" smtClean="0"/>
              <a:t>plantarflexors</a:t>
            </a:r>
            <a:r>
              <a:rPr lang="en-IN" dirty="0" smtClean="0"/>
              <a:t>.</a:t>
            </a:r>
            <a:endParaRPr lang="en-IN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b="1" i="1" dirty="0" smtClean="0"/>
              <a:t>2. </a:t>
            </a:r>
            <a:r>
              <a:rPr lang="en-IN" b="1" i="1" u="sng" dirty="0" smtClean="0"/>
              <a:t>Strength and muscle endurance: </a:t>
            </a:r>
            <a:r>
              <a:rPr lang="en-IN" dirty="0" smtClean="0"/>
              <a:t>Initiate closed-chain and open-chain PRE in appropriate portions of knee ROM.</a:t>
            </a:r>
          </a:p>
          <a:p>
            <a:endParaRPr lang="en-IN" dirty="0" smtClean="0"/>
          </a:p>
          <a:p>
            <a:r>
              <a:rPr lang="en-IN" dirty="0" smtClean="0"/>
              <a:t>Emphasize progressive closed-chain quadriceps training.</a:t>
            </a:r>
            <a:endParaRPr lang="en-IN" u="sng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i="1" dirty="0" smtClean="0"/>
              <a:t>Gait training: </a:t>
            </a:r>
            <a:r>
              <a:rPr lang="en-IN" dirty="0" smtClean="0"/>
              <a:t>Practice ambulation in a controlled environment with the protective brace unlocked and without crutches.</a:t>
            </a:r>
          </a:p>
          <a:p>
            <a:r>
              <a:rPr lang="en-IN" dirty="0" smtClean="0"/>
              <a:t>Emphasize symmetrical alignment, step length, and timing.</a:t>
            </a:r>
          </a:p>
          <a:p>
            <a:r>
              <a:rPr lang="en-IN" dirty="0" smtClean="0"/>
              <a:t>Gradually discontinue protective bracing; use a functional brace or sleeve if necessary.</a:t>
            </a:r>
            <a:endParaRPr lang="en-IN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1" dirty="0" smtClean="0"/>
              <a:t>Criteria to advance to next phase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Absence of pain, </a:t>
            </a:r>
          </a:p>
          <a:p>
            <a:r>
              <a:rPr lang="en-IN" dirty="0" smtClean="0"/>
              <a:t>full active knee ROM, </a:t>
            </a:r>
          </a:p>
          <a:p>
            <a:r>
              <a:rPr lang="en-IN" dirty="0" smtClean="0"/>
              <a:t>75% strength of knee musculature compared to the </a:t>
            </a:r>
            <a:r>
              <a:rPr lang="en-IN" dirty="0" err="1" smtClean="0"/>
              <a:t>contralateral</a:t>
            </a:r>
            <a:r>
              <a:rPr lang="en-IN" dirty="0" smtClean="0"/>
              <a:t> side, </a:t>
            </a:r>
          </a:p>
          <a:p>
            <a:r>
              <a:rPr lang="en-IN" dirty="0" smtClean="0"/>
              <a:t>no evidence of knee instability on clinical examination.</a:t>
            </a:r>
            <a:endParaRPr lang="en-IN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Exercise: Minimum Protection and</a:t>
            </a:r>
            <a:br>
              <a:rPr lang="en-IN" b="1" dirty="0" smtClean="0"/>
            </a:br>
            <a:r>
              <a:rPr lang="en-IN" b="1" dirty="0" smtClean="0"/>
              <a:t>Return-to-Activity Phases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dirty="0" smtClean="0"/>
              <a:t>Return to a pre-injury level of activity begin at about 10 to 12 weeks postoperatively.</a:t>
            </a:r>
          </a:p>
          <a:p>
            <a:pPr>
              <a:buNone/>
            </a:pPr>
            <a:r>
              <a:rPr lang="en-IN" b="1" i="1" dirty="0" smtClean="0"/>
              <a:t>Goals: </a:t>
            </a:r>
            <a:r>
              <a:rPr lang="en-IN" dirty="0" smtClean="0"/>
              <a:t>From 12 to 24 weeks postoperatively the aim is:</a:t>
            </a:r>
          </a:p>
          <a:p>
            <a:r>
              <a:rPr lang="en-IN" dirty="0" smtClean="0"/>
              <a:t>To further increase strength, endurance, and power; </a:t>
            </a:r>
          </a:p>
          <a:p>
            <a:r>
              <a:rPr lang="en-IN" dirty="0" smtClean="0"/>
              <a:t>Enhance balance and dynamic control and agility. (Rapid whole body movement with change of velocity or direction in response to a stimulus)</a:t>
            </a:r>
            <a:endParaRPr lang="en-IN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 functional knee brace often is worn to reduce the risk of </a:t>
            </a:r>
            <a:r>
              <a:rPr lang="en-IN" dirty="0" err="1" smtClean="0"/>
              <a:t>reinjury</a:t>
            </a:r>
            <a:r>
              <a:rPr lang="en-IN" dirty="0" smtClean="0"/>
              <a:t> during high-demand activities.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i="1" dirty="0" smtClean="0"/>
              <a:t>Interventions: </a:t>
            </a:r>
            <a:r>
              <a:rPr lang="en-IN" dirty="0" smtClean="0"/>
              <a:t>PRE with an emphasis on eccentric training, advanced neuromuscular and balance training, </a:t>
            </a:r>
            <a:r>
              <a:rPr lang="en-IN" dirty="0" err="1" smtClean="0"/>
              <a:t>plyometrics</a:t>
            </a:r>
            <a:r>
              <a:rPr lang="en-IN" dirty="0" smtClean="0"/>
              <a:t> (stretch-shortening), agility drills, and activity-specific training coupled with a gradual return to high-demand activities.</a:t>
            </a:r>
            <a:endParaRPr lang="en-IN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i="1" dirty="0" smtClean="0"/>
              <a:t>Return to activity: </a:t>
            </a:r>
            <a:r>
              <a:rPr lang="en-IN" dirty="0" smtClean="0"/>
              <a:t>Recommended timelines for returning to vigorous activities, including competitive sports, vary considerably, ranging from as early as 4 to 6 months to a year after surgery.</a:t>
            </a:r>
            <a:endParaRPr lang="en-IN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Evidence Based Learning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Neuromuscular Training Versus Strength Training During First 6 Months After Anterior </a:t>
            </a:r>
            <a:r>
              <a:rPr lang="en-IN" b="1" dirty="0" err="1" smtClean="0"/>
              <a:t>Cruciate</a:t>
            </a:r>
            <a:r>
              <a:rPr lang="en-IN" b="1" dirty="0" smtClean="0"/>
              <a:t> Ligament Reconstruction: A Randomized Clinical Trial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i="1" dirty="0" smtClean="0"/>
              <a:t>General indications for ligament surgery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Surgical intervention for ligament injury is indicated if the patient has failed to meet functional goals established in a conservative rehabilitation program or early degenerative changes of the joint are apparent.</a:t>
            </a:r>
          </a:p>
          <a:p>
            <a:r>
              <a:rPr lang="en-IN" dirty="0" smtClean="0"/>
              <a:t>Surgical management of chronic ligament injuries is advocated when the patient’s function has become limited or when secondary pathology (e.g., meniscus damage, other ligament involvement, </a:t>
            </a:r>
            <a:r>
              <a:rPr lang="en-IN" dirty="0" err="1" smtClean="0"/>
              <a:t>articular</a:t>
            </a:r>
            <a:r>
              <a:rPr lang="en-IN" dirty="0" smtClean="0"/>
              <a:t> surface degeneration) has developed.</a:t>
            </a:r>
            <a:endParaRPr lang="en-IN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67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7239000"/>
              </a:tblGrid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ACL RECONSTRUCTION</a:t>
                      </a:r>
                      <a:r>
                        <a:rPr lang="en-IN" baseline="0" dirty="0" smtClean="0"/>
                        <a:t> PATIENTS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NEUROMUSCULAR TRAINING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C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STRENGTH TRAINING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O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Cincinnati Knee Score, visual </a:t>
                      </a:r>
                      <a:r>
                        <a:rPr lang="en-IN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analog</a:t>
                      </a:r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scales</a:t>
                      </a:r>
                    </a:p>
                    <a:p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(VASs) for pain and function, 36-Item Short-Form Health Survey (SF-36), hop tests, </a:t>
                      </a:r>
                      <a:r>
                        <a:rPr lang="en-IN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isokinetic</a:t>
                      </a:r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muscle strength, </a:t>
                      </a:r>
                      <a:r>
                        <a:rPr lang="en-IN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proprioception</a:t>
                      </a:r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static and dynamic balance tests.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69240"/>
          <a:ext cx="8229600" cy="658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JOURNAL AND AUTHORS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Study</a:t>
                      </a:r>
                      <a:r>
                        <a:rPr lang="en-IN" baseline="0" dirty="0" smtClean="0"/>
                        <a:t> Design</a:t>
                      </a:r>
                      <a:endParaRPr lang="en-IN" dirty="0" smtClean="0"/>
                    </a:p>
                    <a:p>
                      <a:r>
                        <a:rPr lang="en-IN" dirty="0" smtClean="0"/>
                        <a:t>&amp; Level of Evidence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AIMS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METHOOLOGY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CONCLUSION</a:t>
                      </a:r>
                    </a:p>
                    <a:p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JOURNAL OF AMERICAN PHYSICAL THERAPY ASSOCIATION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Randomized Controlled Trial</a:t>
                      </a:r>
                    </a:p>
                    <a:p>
                      <a:endParaRPr lang="en-IN" dirty="0" smtClean="0"/>
                    </a:p>
                    <a:p>
                      <a:r>
                        <a:rPr lang="en-IN" dirty="0" smtClean="0"/>
                        <a:t>1b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determine the effect of a 6-month neuromuscular</a:t>
                      </a:r>
                    </a:p>
                    <a:p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training (NT) program versus a traditional strength training (ST) program following</a:t>
                      </a:r>
                    </a:p>
                    <a:p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anterior </a:t>
                      </a:r>
                      <a:r>
                        <a:rPr lang="en-IN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cruciate</a:t>
                      </a:r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ligament (ACL) reconstruction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subjects were randomly assigned</a:t>
                      </a:r>
                    </a:p>
                    <a:p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participate in 1 of the 2 rehabilitation programs. Neuromuscular training NT group and Strength training ST group. The NT and ST groups</a:t>
                      </a:r>
                    </a:p>
                    <a:p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were tested preoperatively and at 3 and 6 months.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results of this study suggest that exercises included in the NT program should be</a:t>
                      </a:r>
                    </a:p>
                    <a:p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part of the rehabilitation program following ACL reconstruction.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MAY et</a:t>
                      </a:r>
                      <a:r>
                        <a:rPr lang="en-IN" baseline="0" dirty="0" smtClean="0"/>
                        <a:t> al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MCQs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IN" dirty="0" smtClean="0"/>
              <a:t>Following exercises are to be given in which phase:  muscle setting of quadriceps, hamstrings, and hip abductors and adductors within the patient’s comfort level</a:t>
            </a:r>
          </a:p>
          <a:p>
            <a:pPr marL="514350" indent="-514350">
              <a:buAutoNum type="alphaLcPeriod"/>
            </a:pPr>
            <a:r>
              <a:rPr lang="en-IN" dirty="0" smtClean="0"/>
              <a:t>Maximum protection phase</a:t>
            </a:r>
          </a:p>
          <a:p>
            <a:pPr marL="514350" indent="-514350">
              <a:buAutoNum type="alphaLcPeriod"/>
            </a:pPr>
            <a:r>
              <a:rPr lang="en-IN" dirty="0" smtClean="0"/>
              <a:t>Minimum protection phase</a:t>
            </a:r>
            <a:endParaRPr lang="en-IN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MCQs (contd...)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2. By how many weeks revascularization of the graft is becoming well established, and therefore exercises can be performed more vigorously.</a:t>
            </a:r>
          </a:p>
          <a:p>
            <a:pPr>
              <a:buNone/>
            </a:pPr>
            <a:r>
              <a:rPr lang="en-IN" dirty="0" smtClean="0"/>
              <a:t>a. 4 to 5 weeks</a:t>
            </a:r>
          </a:p>
          <a:p>
            <a:pPr>
              <a:buNone/>
            </a:pPr>
            <a:r>
              <a:rPr lang="en-IN" dirty="0" smtClean="0"/>
              <a:t>b. 8 to 10 weeks </a:t>
            </a:r>
            <a:endParaRPr lang="en-IN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MCQs (contd...)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3. Absence of pain, full active knee ROM, 75% strength of knee musculature compared to the </a:t>
            </a:r>
            <a:r>
              <a:rPr lang="en-IN" dirty="0" err="1" smtClean="0"/>
              <a:t>contralateral</a:t>
            </a:r>
            <a:r>
              <a:rPr lang="en-IN" dirty="0" smtClean="0"/>
              <a:t> side are criteria for which phase?</a:t>
            </a:r>
          </a:p>
          <a:p>
            <a:pPr marL="514350" indent="-514350">
              <a:buAutoNum type="alphaLcPeriod"/>
            </a:pPr>
            <a:r>
              <a:rPr lang="en-IN" dirty="0" smtClean="0"/>
              <a:t>Maximum protection</a:t>
            </a:r>
          </a:p>
          <a:p>
            <a:pPr marL="514350" indent="-514350">
              <a:buAutoNum type="alphaLcPeriod"/>
            </a:pPr>
            <a:r>
              <a:rPr lang="en-IN" dirty="0" smtClean="0"/>
              <a:t>Moderate protection</a:t>
            </a:r>
          </a:p>
          <a:p>
            <a:pPr marL="514350" indent="-514350">
              <a:buAutoNum type="alphaLcPeriod"/>
            </a:pPr>
            <a:r>
              <a:rPr lang="en-IN" dirty="0" smtClean="0"/>
              <a:t>Minimum protection 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MCQs (contd...)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4. Prop the heel on a rolled towel or bolster with the knee unsupported increases?</a:t>
            </a:r>
          </a:p>
          <a:p>
            <a:pPr marL="514350" indent="-514350">
              <a:buAutoNum type="alphaLcPeriod"/>
            </a:pPr>
            <a:r>
              <a:rPr lang="en-IN" dirty="0" smtClean="0"/>
              <a:t>Active knee extension</a:t>
            </a:r>
          </a:p>
          <a:p>
            <a:pPr marL="514350" indent="-514350">
              <a:buAutoNum type="alphaLcPeriod"/>
            </a:pPr>
            <a:r>
              <a:rPr lang="en-IN" dirty="0" smtClean="0"/>
              <a:t>Active –assisted knee extension</a:t>
            </a:r>
          </a:p>
          <a:p>
            <a:pPr marL="514350" indent="-514350">
              <a:buAutoNum type="alphaLcPeriod"/>
            </a:pPr>
            <a:r>
              <a:rPr lang="en-IN" dirty="0" smtClean="0"/>
              <a:t>Passive knee extension</a:t>
            </a:r>
            <a:endParaRPr lang="en-IN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MCQs (contd...)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5. Advanced arthritis of the knee is ________ for ACL reconstruction surgery.</a:t>
            </a:r>
          </a:p>
          <a:p>
            <a:pPr marL="514350" indent="-514350">
              <a:buAutoNum type="alphaLcPeriod"/>
            </a:pPr>
            <a:r>
              <a:rPr lang="en-IN" dirty="0" smtClean="0"/>
              <a:t>Indication</a:t>
            </a:r>
          </a:p>
          <a:p>
            <a:pPr marL="514350" indent="-514350">
              <a:buAutoNum type="alphaLcPeriod"/>
            </a:pPr>
            <a:r>
              <a:rPr lang="en-IN" smtClean="0"/>
              <a:t>contraindication</a:t>
            </a:r>
            <a:endParaRPr lang="en-I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Indications for Surgery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dirty="0" smtClean="0"/>
              <a:t>Disabling instability of the knee due to ACL deficiency caused by a complete or partial acute tear or chronic laxity.</a:t>
            </a:r>
          </a:p>
          <a:p>
            <a:r>
              <a:rPr lang="en-IN" dirty="0" smtClean="0"/>
              <a:t>Frequent episodes of the knee giving way (buckling) during routine ADLs despite a course of non-operative management.</a:t>
            </a:r>
          </a:p>
          <a:p>
            <a:r>
              <a:rPr lang="en-IN" dirty="0" smtClean="0"/>
              <a:t>High risk of re-injury because of participation in high-demand, high-joint-load activities related to work, sports, or recreational activities.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 O N T R A I N D I C A T I O N 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Relatively inactive individual with little to no exposure to work, sport, and recreational activities.</a:t>
            </a:r>
          </a:p>
          <a:p>
            <a:r>
              <a:rPr lang="en-IN" dirty="0" smtClean="0"/>
              <a:t>Ability to make lifestyle modifications to eliminate high risk activities.</a:t>
            </a:r>
          </a:p>
          <a:p>
            <a:r>
              <a:rPr lang="en-IN" dirty="0" smtClean="0"/>
              <a:t>Ability to cope with infrequent episodes of instability.</a:t>
            </a:r>
          </a:p>
          <a:p>
            <a:r>
              <a:rPr lang="en-IN" dirty="0" smtClean="0"/>
              <a:t>Advanced arthritis of the knee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i="1" dirty="0" smtClean="0"/>
              <a:t>Grafts: types, healing characteristics, and fixation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err="1" smtClean="0"/>
              <a:t>Intraarticular</a:t>
            </a:r>
            <a:r>
              <a:rPr lang="en-IN" dirty="0" smtClean="0"/>
              <a:t> reconstruction is achieved through the use of tissue grafts, most often an </a:t>
            </a:r>
            <a:r>
              <a:rPr lang="en-IN" i="1" dirty="0" err="1" smtClean="0"/>
              <a:t>autograft</a:t>
            </a:r>
            <a:r>
              <a:rPr lang="en-IN" i="1" dirty="0" smtClean="0"/>
              <a:t> (the patient’s own </a:t>
            </a:r>
            <a:r>
              <a:rPr lang="en-IN" dirty="0" smtClean="0"/>
              <a:t>tissue) or occasionally an </a:t>
            </a:r>
            <a:r>
              <a:rPr lang="en-IN" i="1" dirty="0" smtClean="0"/>
              <a:t>allograft (donor tissue) or a synthetic graft.</a:t>
            </a:r>
          </a:p>
          <a:p>
            <a:r>
              <a:rPr lang="en-IN" u="sng" dirty="0" smtClean="0"/>
              <a:t>A bone–patellar tendon–bone </a:t>
            </a:r>
            <a:r>
              <a:rPr lang="en-IN" dirty="0" err="1" smtClean="0"/>
              <a:t>autograft</a:t>
            </a:r>
            <a:r>
              <a:rPr lang="en-IN" dirty="0" smtClean="0"/>
              <a:t> has been used reliably and has been considered the gold standard for ACL reconstruction.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Also </a:t>
            </a:r>
            <a:r>
              <a:rPr lang="en-IN" u="sng" dirty="0" err="1" smtClean="0"/>
              <a:t>Semitendinosus–gracilis</a:t>
            </a:r>
            <a:r>
              <a:rPr lang="en-IN" u="sng" dirty="0" smtClean="0"/>
              <a:t> tendon graft </a:t>
            </a:r>
            <a:r>
              <a:rPr lang="en-IN" dirty="0" smtClean="0"/>
              <a:t>is used for ACL reconstruction. 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i="1" dirty="0" smtClean="0"/>
              <a:t>Goals of ligament surgery and rehabilitation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The goals of surgery and postoperative rehabilitation after ligament reconstruction are:</a:t>
            </a:r>
          </a:p>
          <a:p>
            <a:pPr>
              <a:buNone/>
            </a:pPr>
            <a:r>
              <a:rPr lang="en-IN" dirty="0" smtClean="0"/>
              <a:t>(1) restoration of joint stability and motion, </a:t>
            </a:r>
          </a:p>
          <a:p>
            <a:pPr>
              <a:buNone/>
            </a:pPr>
            <a:r>
              <a:rPr lang="en-IN" dirty="0" smtClean="0"/>
              <a:t>(2) pain-free and stable weight bearing, </a:t>
            </a:r>
          </a:p>
          <a:p>
            <a:pPr>
              <a:buNone/>
            </a:pPr>
            <a:r>
              <a:rPr lang="en-IN" dirty="0" smtClean="0"/>
              <a:t>(3) sufficient postoperative strength and endurance to meet functional demands, and </a:t>
            </a:r>
          </a:p>
          <a:p>
            <a:pPr>
              <a:buNone/>
            </a:pPr>
            <a:r>
              <a:rPr lang="en-IN" dirty="0" smtClean="0"/>
              <a:t>(4) the ability to return to pre-injury activities.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</TotalTime>
  <Words>2049</Words>
  <Application>Microsoft Office PowerPoint</Application>
  <PresentationFormat>On-screen Show (4:3)</PresentationFormat>
  <Paragraphs>181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Office Theme</vt:lpstr>
      <vt:lpstr>PHYSIOTHERAPY in Operative management of ACL injury</vt:lpstr>
      <vt:lpstr>Objectives </vt:lpstr>
      <vt:lpstr>Anterior Cruciate Ligament Reconstruction</vt:lpstr>
      <vt:lpstr>General indications for ligament surgery</vt:lpstr>
      <vt:lpstr>Indications for Surgery</vt:lpstr>
      <vt:lpstr>C O N T R A I N D I C A T I O N S</vt:lpstr>
      <vt:lpstr>Grafts: types, healing characteristics, and fixation</vt:lpstr>
      <vt:lpstr>Slide 8</vt:lpstr>
      <vt:lpstr>Goals of ligament surgery and rehabilitation</vt:lpstr>
      <vt:lpstr>Postoperative Management</vt:lpstr>
      <vt:lpstr>Immobilization and Protective Bracing</vt:lpstr>
      <vt:lpstr>Slide 12</vt:lpstr>
      <vt:lpstr>Slide 13</vt:lpstr>
      <vt:lpstr>Weight-Bearing Considerations</vt:lpstr>
      <vt:lpstr>Slide 15</vt:lpstr>
      <vt:lpstr>Slide 16</vt:lpstr>
      <vt:lpstr>Slide 17</vt:lpstr>
      <vt:lpstr>Exercise: Maximum Protection Phase</vt:lpstr>
      <vt:lpstr>Slide 19</vt:lpstr>
      <vt:lpstr>Slide 20</vt:lpstr>
      <vt:lpstr>Slide 21</vt:lpstr>
      <vt:lpstr>EXERCISES in Maximum Protection Phase</vt:lpstr>
      <vt:lpstr>Slide 23</vt:lpstr>
      <vt:lpstr>Slide 24</vt:lpstr>
      <vt:lpstr>Slide 25</vt:lpstr>
      <vt:lpstr>Slide 26</vt:lpstr>
      <vt:lpstr>Slide 27</vt:lpstr>
      <vt:lpstr>Exercise: Moderate Protection Phase</vt:lpstr>
      <vt:lpstr>Slide 29</vt:lpstr>
      <vt:lpstr>Slide 30</vt:lpstr>
      <vt:lpstr>Slide 31</vt:lpstr>
      <vt:lpstr>Slide 32</vt:lpstr>
      <vt:lpstr>Slide 33</vt:lpstr>
      <vt:lpstr>Criteria to advance to next phase</vt:lpstr>
      <vt:lpstr>Exercise: Minimum Protection and Return-to-Activity Phases</vt:lpstr>
      <vt:lpstr>Slide 36</vt:lpstr>
      <vt:lpstr>Slide 37</vt:lpstr>
      <vt:lpstr>Slide 38</vt:lpstr>
      <vt:lpstr>Evidence Based Learning</vt:lpstr>
      <vt:lpstr>Slide 40</vt:lpstr>
      <vt:lpstr>Slide 41</vt:lpstr>
      <vt:lpstr>MCQs</vt:lpstr>
      <vt:lpstr>MCQs (contd...)</vt:lpstr>
      <vt:lpstr>MCQs (contd...)</vt:lpstr>
      <vt:lpstr>MCQs (contd...)</vt:lpstr>
      <vt:lpstr>MCQs (contd...)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Operative management of ACL injury</dc:title>
  <dc:creator>Niketa Patel</dc:creator>
  <cp:lastModifiedBy>Windows User</cp:lastModifiedBy>
  <cp:revision>163</cp:revision>
  <dcterms:created xsi:type="dcterms:W3CDTF">2006-08-16T00:00:00Z</dcterms:created>
  <dcterms:modified xsi:type="dcterms:W3CDTF">2020-08-18T01:01:38Z</dcterms:modified>
</cp:coreProperties>
</file>