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1" r:id="rId5"/>
    <p:sldId id="259" r:id="rId6"/>
    <p:sldId id="260" r:id="rId7"/>
    <p:sldId id="262" r:id="rId8"/>
    <p:sldId id="264" r:id="rId9"/>
    <p:sldId id="265" r:id="rId10"/>
    <p:sldId id="266" r:id="rId11"/>
    <p:sldId id="267" r:id="rId12"/>
    <p:sldId id="272" r:id="rId13"/>
    <p:sldId id="263" r:id="rId14"/>
    <p:sldId id="261" r:id="rId15"/>
    <p:sldId id="268" r:id="rId16"/>
    <p:sldId id="269" r:id="rId17"/>
    <p:sldId id="27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25324-936C-4483-90E8-2149E6BEF266}" type="datetimeFigureOut">
              <a:rPr lang="en-US" smtClean="0"/>
              <a:pPr/>
              <a:t>8/16/2020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C4047-B1EB-4098-8018-39D9B347523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25324-936C-4483-90E8-2149E6BEF266}" type="datetimeFigureOut">
              <a:rPr lang="en-US" smtClean="0"/>
              <a:pPr/>
              <a:t>8/16/2020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C4047-B1EB-4098-8018-39D9B347523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25324-936C-4483-90E8-2149E6BEF266}" type="datetimeFigureOut">
              <a:rPr lang="en-US" smtClean="0"/>
              <a:pPr/>
              <a:t>8/16/2020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C4047-B1EB-4098-8018-39D9B347523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25324-936C-4483-90E8-2149E6BEF266}" type="datetimeFigureOut">
              <a:rPr lang="en-US" smtClean="0"/>
              <a:pPr/>
              <a:t>8/16/2020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C4047-B1EB-4098-8018-39D9B347523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25324-936C-4483-90E8-2149E6BEF266}" type="datetimeFigureOut">
              <a:rPr lang="en-US" smtClean="0"/>
              <a:pPr/>
              <a:t>8/16/2020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C4047-B1EB-4098-8018-39D9B347523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25324-936C-4483-90E8-2149E6BEF266}" type="datetimeFigureOut">
              <a:rPr lang="en-US" smtClean="0"/>
              <a:pPr/>
              <a:t>8/16/2020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C4047-B1EB-4098-8018-39D9B347523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25324-936C-4483-90E8-2149E6BEF266}" type="datetimeFigureOut">
              <a:rPr lang="en-US" smtClean="0"/>
              <a:pPr/>
              <a:t>8/16/2020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C4047-B1EB-4098-8018-39D9B347523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25324-936C-4483-90E8-2149E6BEF266}" type="datetimeFigureOut">
              <a:rPr lang="en-US" smtClean="0"/>
              <a:pPr/>
              <a:t>8/16/2020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C4047-B1EB-4098-8018-39D9B347523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25324-936C-4483-90E8-2149E6BEF266}" type="datetimeFigureOut">
              <a:rPr lang="en-US" smtClean="0"/>
              <a:pPr/>
              <a:t>8/16/2020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C4047-B1EB-4098-8018-39D9B347523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25324-936C-4483-90E8-2149E6BEF266}" type="datetimeFigureOut">
              <a:rPr lang="en-US" smtClean="0"/>
              <a:pPr/>
              <a:t>8/16/2020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C4047-B1EB-4098-8018-39D9B347523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25324-936C-4483-90E8-2149E6BEF266}" type="datetimeFigureOut">
              <a:rPr lang="en-US" smtClean="0"/>
              <a:pPr/>
              <a:t>8/16/2020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C4047-B1EB-4098-8018-39D9B347523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25324-936C-4483-90E8-2149E6BEF266}" type="datetimeFigureOut">
              <a:rPr lang="en-US" smtClean="0"/>
              <a:pPr/>
              <a:t>8/16/2020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C4047-B1EB-4098-8018-39D9B3475239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Cervical </a:t>
            </a:r>
            <a:r>
              <a:rPr lang="en-IN" dirty="0" err="1" smtClean="0"/>
              <a:t>Spondylosis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IN" dirty="0" smtClean="0"/>
              <a:t>When acute phase of pain has passed, passive mobilising technique may relieve pain further and restore local movement.</a:t>
            </a:r>
          </a:p>
          <a:p>
            <a:pPr algn="just"/>
            <a:r>
              <a:rPr lang="en-IN" dirty="0" smtClean="0"/>
              <a:t>Ergonomic Advices should be given</a:t>
            </a:r>
          </a:p>
          <a:p>
            <a:pPr algn="just"/>
            <a:r>
              <a:rPr lang="en-IN" dirty="0" smtClean="0"/>
              <a:t>Home Programme of gentle active movement and postural exercises to maintain a pain free range of movement.</a:t>
            </a:r>
          </a:p>
          <a:p>
            <a:pPr algn="just"/>
            <a:r>
              <a:rPr lang="en-IN" dirty="0" smtClean="0"/>
              <a:t>Heat in form of Hot Packs, hot water bottle or electrical heating pad may help to relieve pain of muscle spasm </a:t>
            </a:r>
            <a:r>
              <a:rPr lang="en-IN" dirty="0" err="1" smtClean="0"/>
              <a:t>alongwith</a:t>
            </a:r>
            <a:r>
              <a:rPr lang="en-IN" dirty="0" smtClean="0"/>
              <a:t> Massage to the neck and shoulder region.</a:t>
            </a:r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For Chronic Cervical pain, Intermittent cervical traction is used for the mobilising effect and relief of muscle spasm.</a:t>
            </a:r>
          </a:p>
          <a:p>
            <a:pPr algn="just"/>
            <a:r>
              <a:rPr lang="en-IN" dirty="0" smtClean="0"/>
              <a:t>Passive mobilisation can be used.</a:t>
            </a:r>
          </a:p>
          <a:p>
            <a:pPr algn="just"/>
            <a:r>
              <a:rPr lang="en-IN" dirty="0" smtClean="0"/>
              <a:t>Postural Correction</a:t>
            </a:r>
          </a:p>
          <a:p>
            <a:pPr algn="just"/>
            <a:r>
              <a:rPr lang="en-IN" dirty="0" smtClean="0"/>
              <a:t>Active Exercises</a:t>
            </a:r>
          </a:p>
          <a:p>
            <a:pPr algn="just"/>
            <a:r>
              <a:rPr lang="en-IN" dirty="0" smtClean="0"/>
              <a:t>Sometimes cervical Collar can be used.</a:t>
            </a:r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Students also need to refer to the Therapeutic Exercise,  Foundations and Techniques, Fifth Edition  by Carolyn </a:t>
            </a:r>
            <a:r>
              <a:rPr lang="en-IN" dirty="0" err="1" smtClean="0"/>
              <a:t>Kisner</a:t>
            </a:r>
            <a:r>
              <a:rPr lang="en-IN" dirty="0" smtClean="0"/>
              <a:t>.</a:t>
            </a:r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MCQ’s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1. What do you understand by Cervical </a:t>
            </a:r>
            <a:r>
              <a:rPr lang="en-IN" dirty="0" err="1" smtClean="0"/>
              <a:t>Spondylosis</a:t>
            </a:r>
            <a:r>
              <a:rPr lang="en-IN" dirty="0" smtClean="0"/>
              <a:t>?</a:t>
            </a:r>
          </a:p>
          <a:p>
            <a:pPr marL="514350" indent="-514350">
              <a:buFont typeface="+mj-lt"/>
              <a:buAutoNum type="alphaUcPeriod"/>
            </a:pPr>
            <a:r>
              <a:rPr lang="en-IN" dirty="0" smtClean="0"/>
              <a:t>Degeneration of Cervical Spine</a:t>
            </a:r>
          </a:p>
          <a:p>
            <a:pPr marL="514350" indent="-514350">
              <a:buFont typeface="+mj-lt"/>
              <a:buAutoNum type="alphaUcPeriod"/>
            </a:pPr>
            <a:r>
              <a:rPr lang="en-IN" dirty="0" smtClean="0"/>
              <a:t>Inflammation of Cervical Spine</a:t>
            </a:r>
          </a:p>
          <a:p>
            <a:pPr marL="514350" indent="-514350">
              <a:buFont typeface="+mj-lt"/>
              <a:buAutoNum type="alphaUcPeriod"/>
            </a:pPr>
            <a:r>
              <a:rPr lang="en-IN" dirty="0" smtClean="0"/>
              <a:t>Posterior Disc </a:t>
            </a:r>
            <a:r>
              <a:rPr lang="en-IN" dirty="0" err="1" smtClean="0"/>
              <a:t>prolapse</a:t>
            </a:r>
            <a:r>
              <a:rPr lang="en-IN" dirty="0" smtClean="0"/>
              <a:t> of Cervical Disc</a:t>
            </a:r>
          </a:p>
          <a:p>
            <a:pPr marL="514350" indent="-514350">
              <a:buFont typeface="+mj-lt"/>
              <a:buAutoNum type="alphaUcPeriod"/>
            </a:pPr>
            <a:r>
              <a:rPr lang="en-IN" dirty="0" smtClean="0"/>
              <a:t>None of the Above</a:t>
            </a:r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/>
              <a:t>2</a:t>
            </a:r>
            <a:r>
              <a:rPr lang="en-IN" dirty="0" smtClean="0"/>
              <a:t>. Which is not seen in the Radiological Investigation of </a:t>
            </a:r>
            <a:r>
              <a:rPr lang="en-IN" dirty="0" err="1" smtClean="0"/>
              <a:t>Xray</a:t>
            </a:r>
            <a:r>
              <a:rPr lang="en-IN" dirty="0" smtClean="0"/>
              <a:t> of CS Patient?</a:t>
            </a:r>
          </a:p>
          <a:p>
            <a:pPr marL="514350" indent="-514350">
              <a:buFont typeface="+mj-lt"/>
              <a:buAutoNum type="alphaUcPeriod"/>
            </a:pPr>
            <a:r>
              <a:rPr lang="en-IN" dirty="0" smtClean="0"/>
              <a:t>Formation of </a:t>
            </a:r>
            <a:r>
              <a:rPr lang="en-IN" dirty="0" err="1" smtClean="0"/>
              <a:t>Osteophtyes</a:t>
            </a:r>
            <a:endParaRPr lang="en-IN" dirty="0" smtClean="0"/>
          </a:p>
          <a:p>
            <a:pPr marL="514350" indent="-514350">
              <a:buFont typeface="+mj-lt"/>
              <a:buAutoNum type="alphaUcPeriod"/>
            </a:pPr>
            <a:r>
              <a:rPr lang="en-IN" dirty="0" smtClean="0"/>
              <a:t>Posterior disc </a:t>
            </a:r>
            <a:r>
              <a:rPr lang="en-IN" dirty="0" err="1" smtClean="0"/>
              <a:t>prolapse</a:t>
            </a:r>
            <a:endParaRPr lang="en-IN" dirty="0" smtClean="0"/>
          </a:p>
          <a:p>
            <a:pPr marL="514350" indent="-514350">
              <a:buFont typeface="+mj-lt"/>
              <a:buAutoNum type="alphaUcPeriod"/>
            </a:pPr>
            <a:r>
              <a:rPr lang="en-IN" dirty="0" smtClean="0"/>
              <a:t>Reduction of Joint Space</a:t>
            </a:r>
          </a:p>
          <a:p>
            <a:pPr marL="514350" indent="-514350">
              <a:buFont typeface="+mj-lt"/>
              <a:buAutoNum type="alphaUcPeriod"/>
            </a:pPr>
            <a:r>
              <a:rPr lang="en-IN" dirty="0" smtClean="0"/>
              <a:t>Decrease in the height of the Vertebral body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/>
              <a:t>3</a:t>
            </a:r>
            <a:r>
              <a:rPr lang="en-IN" dirty="0" smtClean="0"/>
              <a:t>. Cervical </a:t>
            </a:r>
            <a:r>
              <a:rPr lang="en-IN" dirty="0" err="1" smtClean="0"/>
              <a:t>Spondylosis</a:t>
            </a:r>
            <a:r>
              <a:rPr lang="en-IN" dirty="0" smtClean="0"/>
              <a:t> </a:t>
            </a:r>
            <a:r>
              <a:rPr lang="en-IN" dirty="0" err="1" smtClean="0"/>
              <a:t>doesnot</a:t>
            </a:r>
            <a:r>
              <a:rPr lang="en-IN" dirty="0" smtClean="0"/>
              <a:t> include the following Symptoms?</a:t>
            </a:r>
          </a:p>
          <a:p>
            <a:pPr marL="514350" indent="-514350">
              <a:buFont typeface="+mj-lt"/>
              <a:buAutoNum type="alphaUcPeriod"/>
            </a:pPr>
            <a:r>
              <a:rPr lang="en-IN" dirty="0" smtClean="0"/>
              <a:t>Tenderness at Cervical Spine</a:t>
            </a:r>
          </a:p>
          <a:p>
            <a:pPr marL="514350" indent="-514350">
              <a:buFont typeface="+mj-lt"/>
              <a:buAutoNum type="alphaUcPeriod"/>
            </a:pPr>
            <a:r>
              <a:rPr lang="en-IN" dirty="0" err="1" smtClean="0"/>
              <a:t>Torticollis</a:t>
            </a:r>
            <a:endParaRPr lang="en-IN" dirty="0" smtClean="0"/>
          </a:p>
          <a:p>
            <a:pPr marL="514350" indent="-514350">
              <a:buFont typeface="+mj-lt"/>
              <a:buAutoNum type="alphaUcPeriod"/>
            </a:pPr>
            <a:r>
              <a:rPr lang="en-IN" dirty="0" smtClean="0"/>
              <a:t>Restricted Neck Movements</a:t>
            </a:r>
          </a:p>
          <a:p>
            <a:pPr marL="514350" indent="-514350">
              <a:buFont typeface="+mj-lt"/>
              <a:buAutoNum type="alphaUcPeriod"/>
            </a:pPr>
            <a:r>
              <a:rPr lang="en-IN" dirty="0" smtClean="0"/>
              <a:t>Weakness in </a:t>
            </a:r>
            <a:r>
              <a:rPr lang="en-IN" dirty="0" err="1" smtClean="0"/>
              <a:t>Dorsi</a:t>
            </a:r>
            <a:r>
              <a:rPr lang="en-IN" dirty="0" smtClean="0"/>
              <a:t> flexion Movement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4. Treatment of Cervical </a:t>
            </a:r>
            <a:r>
              <a:rPr lang="en-IN" dirty="0" err="1" smtClean="0"/>
              <a:t>Spondylosis</a:t>
            </a:r>
            <a:r>
              <a:rPr lang="en-IN" dirty="0" smtClean="0"/>
              <a:t> includes?</a:t>
            </a:r>
          </a:p>
          <a:p>
            <a:pPr marL="514350" indent="-514350">
              <a:buFont typeface="+mj-lt"/>
              <a:buAutoNum type="alphaUcPeriod"/>
            </a:pPr>
            <a:r>
              <a:rPr lang="en-IN" dirty="0" smtClean="0"/>
              <a:t>Hot Water Packs</a:t>
            </a:r>
          </a:p>
          <a:p>
            <a:pPr marL="514350" indent="-514350">
              <a:buFont typeface="+mj-lt"/>
              <a:buAutoNum type="alphaUcPeriod"/>
            </a:pPr>
            <a:r>
              <a:rPr lang="en-IN" dirty="0" smtClean="0"/>
              <a:t>Neck ROM </a:t>
            </a:r>
            <a:r>
              <a:rPr lang="en-IN" dirty="0" err="1" smtClean="0"/>
              <a:t>Exs</a:t>
            </a:r>
            <a:endParaRPr lang="en-IN" dirty="0" smtClean="0"/>
          </a:p>
          <a:p>
            <a:pPr marL="514350" indent="-514350">
              <a:buFont typeface="+mj-lt"/>
              <a:buAutoNum type="alphaUcPeriod"/>
            </a:pPr>
            <a:r>
              <a:rPr lang="en-IN" dirty="0" smtClean="0"/>
              <a:t>Intermittent Cervical Traction</a:t>
            </a:r>
          </a:p>
          <a:p>
            <a:pPr marL="514350" indent="-514350">
              <a:buFont typeface="+mj-lt"/>
              <a:buAutoNum type="alphaUcPeriod"/>
            </a:pPr>
            <a:r>
              <a:rPr lang="en-IN" dirty="0" smtClean="0"/>
              <a:t>All of the Above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5. For the Treatment of the </a:t>
            </a:r>
            <a:r>
              <a:rPr lang="en-IN" dirty="0" err="1" smtClean="0"/>
              <a:t>Radicular</a:t>
            </a:r>
            <a:r>
              <a:rPr lang="en-IN" dirty="0" smtClean="0"/>
              <a:t> Symptoms the following is the most useful</a:t>
            </a:r>
          </a:p>
          <a:p>
            <a:pPr marL="514350" indent="-514350">
              <a:buFont typeface="+mj-lt"/>
              <a:buAutoNum type="alphaUcPeriod"/>
            </a:pPr>
            <a:r>
              <a:rPr lang="en-IN" dirty="0" smtClean="0"/>
              <a:t>Massage</a:t>
            </a:r>
          </a:p>
          <a:p>
            <a:pPr marL="514350" indent="-514350">
              <a:buFont typeface="+mj-lt"/>
              <a:buAutoNum type="alphaUcPeriod"/>
            </a:pPr>
            <a:r>
              <a:rPr lang="en-IN" dirty="0" smtClean="0"/>
              <a:t>Hot packs</a:t>
            </a:r>
          </a:p>
          <a:p>
            <a:pPr marL="514350" indent="-514350">
              <a:buFont typeface="+mj-lt"/>
              <a:buAutoNum type="alphaUcPeriod"/>
            </a:pPr>
            <a:r>
              <a:rPr lang="en-IN" dirty="0" smtClean="0"/>
              <a:t>Cervical Traction</a:t>
            </a:r>
          </a:p>
          <a:p>
            <a:pPr marL="514350" indent="-514350">
              <a:buFont typeface="+mj-lt"/>
              <a:buAutoNum type="alphaUcPeriod"/>
            </a:pPr>
            <a:r>
              <a:rPr lang="en-IN" dirty="0" smtClean="0"/>
              <a:t>None of the Above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Objectives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At the end of the Lecture the students will be able to:</a:t>
            </a:r>
          </a:p>
          <a:p>
            <a:r>
              <a:rPr lang="en-IN" dirty="0" smtClean="0"/>
              <a:t>Revise about Cervical </a:t>
            </a:r>
            <a:r>
              <a:rPr lang="en-IN" dirty="0" err="1" smtClean="0"/>
              <a:t>Spondylosis</a:t>
            </a:r>
            <a:endParaRPr lang="en-IN" dirty="0" smtClean="0"/>
          </a:p>
          <a:p>
            <a:r>
              <a:rPr lang="en-IN" dirty="0" smtClean="0"/>
              <a:t>Discuss about Assessment and Management of Cervical </a:t>
            </a:r>
            <a:r>
              <a:rPr lang="en-IN" dirty="0" err="1" smtClean="0"/>
              <a:t>Spondylosis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Cervical </a:t>
            </a:r>
            <a:r>
              <a:rPr lang="en-IN" dirty="0" err="1" smtClean="0"/>
              <a:t>Spondylosis</a:t>
            </a:r>
            <a:r>
              <a:rPr lang="en-IN" dirty="0" smtClean="0"/>
              <a:t> is defined as the Degenerative condition of the Cervical Spine.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 descr="CS 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5918" y="341582"/>
            <a:ext cx="5286412" cy="651641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Clinical Features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dirty="0" smtClean="0"/>
              <a:t>There are three main groups of symptoms produced by Degenerative Arthritis and IV Disc Disease in the cervical spine:</a:t>
            </a:r>
          </a:p>
          <a:p>
            <a:pPr algn="just"/>
            <a:r>
              <a:rPr lang="en-IN" dirty="0" smtClean="0"/>
              <a:t>Symptoms due to pressure of </a:t>
            </a:r>
            <a:r>
              <a:rPr lang="en-IN" dirty="0" err="1" smtClean="0"/>
              <a:t>Osteophytes</a:t>
            </a:r>
            <a:r>
              <a:rPr lang="en-IN" dirty="0" smtClean="0"/>
              <a:t> on Spinal Nerves</a:t>
            </a:r>
          </a:p>
          <a:p>
            <a:pPr algn="just"/>
            <a:r>
              <a:rPr lang="en-IN" dirty="0" smtClean="0"/>
              <a:t>Symptoms due to pressure of </a:t>
            </a:r>
            <a:r>
              <a:rPr lang="en-IN" dirty="0" err="1" smtClean="0"/>
              <a:t>Osteophytes</a:t>
            </a:r>
            <a:r>
              <a:rPr lang="en-IN" dirty="0" smtClean="0"/>
              <a:t> on the Spinal Cord.</a:t>
            </a:r>
          </a:p>
          <a:p>
            <a:pPr algn="just"/>
            <a:r>
              <a:rPr lang="en-IN" dirty="0" smtClean="0"/>
              <a:t>Symptoms due to pressure of </a:t>
            </a:r>
            <a:r>
              <a:rPr lang="en-IN" dirty="0" err="1" smtClean="0"/>
              <a:t>Osteophytes</a:t>
            </a:r>
            <a:r>
              <a:rPr lang="en-IN" dirty="0" smtClean="0"/>
              <a:t> on the Vertebral Artery.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Degeneration of the </a:t>
            </a:r>
            <a:r>
              <a:rPr lang="en-IN" dirty="0" err="1" smtClean="0"/>
              <a:t>Neurocentral</a:t>
            </a:r>
            <a:r>
              <a:rPr lang="en-IN" dirty="0" smtClean="0"/>
              <a:t> joints of the 3</a:t>
            </a:r>
            <a:r>
              <a:rPr lang="en-IN" baseline="30000" dirty="0" smtClean="0"/>
              <a:t>rd</a:t>
            </a:r>
            <a:r>
              <a:rPr lang="en-IN" dirty="0" smtClean="0"/>
              <a:t> to 7</a:t>
            </a:r>
            <a:r>
              <a:rPr lang="en-IN" baseline="30000" dirty="0" smtClean="0"/>
              <a:t>th</a:t>
            </a:r>
            <a:r>
              <a:rPr lang="en-IN" dirty="0" smtClean="0"/>
              <a:t> vertebra may contribute to both spinal cord and nerve compression.</a:t>
            </a:r>
          </a:p>
          <a:p>
            <a:pPr algn="just"/>
            <a:r>
              <a:rPr lang="en-IN" dirty="0" smtClean="0"/>
              <a:t>Onset of pain is Gradual and frequently episodic</a:t>
            </a:r>
          </a:p>
          <a:p>
            <a:pPr algn="just"/>
            <a:r>
              <a:rPr lang="en-IN" dirty="0" smtClean="0"/>
              <a:t>Pain in the distribution area of the root</a:t>
            </a:r>
          </a:p>
          <a:p>
            <a:pPr algn="just"/>
            <a:r>
              <a:rPr lang="en-IN" dirty="0" smtClean="0"/>
              <a:t>Acute spasms of pain are added to a background of dull aching.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IN" dirty="0" smtClean="0"/>
              <a:t>Reduction in spinal movement </a:t>
            </a:r>
          </a:p>
          <a:p>
            <a:pPr algn="just"/>
            <a:r>
              <a:rPr lang="en-IN" dirty="0" smtClean="0"/>
              <a:t>Complete loss of movement with associated </a:t>
            </a:r>
            <a:r>
              <a:rPr lang="en-IN" dirty="0" err="1" smtClean="0"/>
              <a:t>torticollis</a:t>
            </a:r>
            <a:endParaRPr lang="en-IN" dirty="0" smtClean="0"/>
          </a:p>
          <a:p>
            <a:pPr algn="just"/>
            <a:r>
              <a:rPr lang="en-IN" dirty="0" smtClean="0"/>
              <a:t>Involvement of Motor root results in weakness and diminution or absence of Arm reflexes.</a:t>
            </a:r>
          </a:p>
          <a:p>
            <a:pPr algn="just"/>
            <a:r>
              <a:rPr lang="en-IN" dirty="0" smtClean="0"/>
              <a:t>Involvement of Sensory root may produce </a:t>
            </a:r>
            <a:r>
              <a:rPr lang="en-IN" dirty="0" err="1" smtClean="0"/>
              <a:t>paraesthesiae</a:t>
            </a:r>
            <a:r>
              <a:rPr lang="en-IN" dirty="0" smtClean="0"/>
              <a:t> and impairment of all modalities of sensation in the affected dermatome</a:t>
            </a:r>
          </a:p>
          <a:p>
            <a:pPr algn="just"/>
            <a:r>
              <a:rPr lang="en-IN" dirty="0" smtClean="0"/>
              <a:t>Initially there could be Hyperaesthesia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Assessment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Posture</a:t>
            </a:r>
          </a:p>
          <a:p>
            <a:r>
              <a:rPr lang="en-IN" dirty="0" smtClean="0"/>
              <a:t>Tenderness</a:t>
            </a:r>
          </a:p>
          <a:p>
            <a:r>
              <a:rPr lang="en-IN" dirty="0" smtClean="0"/>
              <a:t>Neck Movements</a:t>
            </a:r>
          </a:p>
          <a:p>
            <a:r>
              <a:rPr lang="en-IN" dirty="0" smtClean="0"/>
              <a:t>Neck Muscles MMT</a:t>
            </a:r>
          </a:p>
          <a:p>
            <a:r>
              <a:rPr lang="en-IN" dirty="0" err="1" smtClean="0"/>
              <a:t>Myotomes</a:t>
            </a:r>
            <a:endParaRPr lang="en-IN" dirty="0" smtClean="0"/>
          </a:p>
          <a:p>
            <a:r>
              <a:rPr lang="en-IN" dirty="0" smtClean="0"/>
              <a:t>Dermatomes</a:t>
            </a:r>
          </a:p>
          <a:p>
            <a:r>
              <a:rPr lang="en-IN" dirty="0" smtClean="0"/>
              <a:t>DTR’s</a:t>
            </a:r>
          </a:p>
          <a:p>
            <a:r>
              <a:rPr lang="en-IN" dirty="0" smtClean="0"/>
              <a:t>Special Test: </a:t>
            </a:r>
            <a:r>
              <a:rPr lang="en-IN" dirty="0" err="1" smtClean="0"/>
              <a:t>Foraminal</a:t>
            </a:r>
            <a:r>
              <a:rPr lang="en-IN" dirty="0" smtClean="0"/>
              <a:t> Compression Test, </a:t>
            </a:r>
            <a:r>
              <a:rPr lang="en-IN" dirty="0" err="1" smtClean="0"/>
              <a:t>Roos</a:t>
            </a:r>
            <a:r>
              <a:rPr lang="en-IN" dirty="0" smtClean="0"/>
              <a:t> Test, </a:t>
            </a:r>
            <a:r>
              <a:rPr lang="en-IN" dirty="0" err="1" smtClean="0"/>
              <a:t>Adson’s</a:t>
            </a:r>
            <a:r>
              <a:rPr lang="en-IN" dirty="0" smtClean="0"/>
              <a:t> Test</a:t>
            </a: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Management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dirty="0" smtClean="0"/>
              <a:t>The Sleeping position should be discussed and the number of pillows used adjusted as necessary.</a:t>
            </a:r>
          </a:p>
          <a:p>
            <a:pPr algn="just"/>
            <a:r>
              <a:rPr lang="en-IN" dirty="0" smtClean="0"/>
              <a:t>Use of Butterfly pillow advised</a:t>
            </a:r>
          </a:p>
          <a:p>
            <a:pPr algn="just"/>
            <a:r>
              <a:rPr lang="en-IN" dirty="0" smtClean="0"/>
              <a:t>If pressure on a nerve root causes acute </a:t>
            </a:r>
            <a:r>
              <a:rPr lang="en-IN" dirty="0" err="1" smtClean="0"/>
              <a:t>radicular</a:t>
            </a:r>
            <a:r>
              <a:rPr lang="en-IN" dirty="0" smtClean="0"/>
              <a:t> pain in a patient with cervical </a:t>
            </a:r>
            <a:r>
              <a:rPr lang="en-IN" dirty="0" err="1" smtClean="0"/>
              <a:t>spondylosis</a:t>
            </a:r>
            <a:r>
              <a:rPr lang="en-IN" dirty="0" smtClean="0"/>
              <a:t>, relief of the pressure may be gained by the use of </a:t>
            </a:r>
            <a:r>
              <a:rPr lang="en-IN" dirty="0" err="1" smtClean="0"/>
              <a:t>intermittant</a:t>
            </a:r>
            <a:r>
              <a:rPr lang="en-IN" dirty="0" smtClean="0"/>
              <a:t>, sustained cervical traction.</a:t>
            </a: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534</Words>
  <Application>Microsoft Office PowerPoint</Application>
  <PresentationFormat>On-screen Show (4:3)</PresentationFormat>
  <Paragraphs>69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Cervical Spondylosis</vt:lpstr>
      <vt:lpstr>Objectives</vt:lpstr>
      <vt:lpstr>Slide 3</vt:lpstr>
      <vt:lpstr>Slide 4</vt:lpstr>
      <vt:lpstr>Clinical Features</vt:lpstr>
      <vt:lpstr>Slide 6</vt:lpstr>
      <vt:lpstr>Slide 7</vt:lpstr>
      <vt:lpstr>Assessment </vt:lpstr>
      <vt:lpstr>Management</vt:lpstr>
      <vt:lpstr>Slide 10</vt:lpstr>
      <vt:lpstr>Slide 11</vt:lpstr>
      <vt:lpstr>Slide 12</vt:lpstr>
      <vt:lpstr>MCQ’s</vt:lpstr>
      <vt:lpstr>Slide 14</vt:lpstr>
      <vt:lpstr>Slide 15</vt:lpstr>
      <vt:lpstr>Slide 16</vt:lpstr>
      <vt:lpstr>Slide 17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Cervical Spondylosis</dc:title>
  <dc:creator>HP</dc:creator>
  <cp:lastModifiedBy>HP</cp:lastModifiedBy>
  <cp:revision>4</cp:revision>
  <dcterms:created xsi:type="dcterms:W3CDTF">2017-04-05T07:49:32Z</dcterms:created>
  <dcterms:modified xsi:type="dcterms:W3CDTF">2020-08-16T13:55:31Z</dcterms:modified>
</cp:coreProperties>
</file>