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603" autoAdjust="0"/>
    <p:restoredTop sz="94660"/>
  </p:normalViewPr>
  <p:slideViewPr>
    <p:cSldViewPr>
      <p:cViewPr varScale="1">
        <p:scale>
          <a:sx n="73" d="100"/>
          <a:sy n="73" d="100"/>
        </p:scale>
        <p:origin x="-1194"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45323FF-A71B-4FDD-AE3F-E0EB8E320BE0}" type="datetimeFigureOut">
              <a:rPr lang="en-IN" smtClean="0"/>
              <a:pPr/>
              <a:t>27-8-20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DD27C8E-8920-462B-B5D6-020F379220E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5323FF-A71B-4FDD-AE3F-E0EB8E320BE0}" type="datetimeFigureOut">
              <a:rPr lang="en-IN" smtClean="0"/>
              <a:pPr/>
              <a:t>27-8-20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DD27C8E-8920-462B-B5D6-020F379220E9}"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5323FF-A71B-4FDD-AE3F-E0EB8E320BE0}" type="datetimeFigureOut">
              <a:rPr lang="en-IN" smtClean="0"/>
              <a:pPr/>
              <a:t>27-8-20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DD27C8E-8920-462B-B5D6-020F379220E9}"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5323FF-A71B-4FDD-AE3F-E0EB8E320BE0}" type="datetimeFigureOut">
              <a:rPr lang="en-IN" smtClean="0"/>
              <a:pPr/>
              <a:t>27-8-20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DD27C8E-8920-462B-B5D6-020F379220E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5323FF-A71B-4FDD-AE3F-E0EB8E320BE0}" type="datetimeFigureOut">
              <a:rPr lang="en-IN" smtClean="0"/>
              <a:pPr/>
              <a:t>27-8-20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ADD27C8E-8920-462B-B5D6-020F379220E9}" type="slidenum">
              <a:rPr lang="en-IN" smtClean="0"/>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45323FF-A71B-4FDD-AE3F-E0EB8E320BE0}" type="datetimeFigureOut">
              <a:rPr lang="en-IN" smtClean="0"/>
              <a:pPr/>
              <a:t>27-8-20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ADD27C8E-8920-462B-B5D6-020F379220E9}"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5323FF-A71B-4FDD-AE3F-E0EB8E320BE0}" type="datetimeFigureOut">
              <a:rPr lang="en-IN" smtClean="0"/>
              <a:pPr/>
              <a:t>27-8-20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ADD27C8E-8920-462B-B5D6-020F379220E9}"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5323FF-A71B-4FDD-AE3F-E0EB8E320BE0}" type="datetimeFigureOut">
              <a:rPr lang="en-IN" smtClean="0"/>
              <a:pPr/>
              <a:t>27-8-20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ADD27C8E-8920-462B-B5D6-020F379220E9}"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323FF-A71B-4FDD-AE3F-E0EB8E320BE0}" type="datetimeFigureOut">
              <a:rPr lang="en-IN" smtClean="0"/>
              <a:pPr/>
              <a:t>27-8-20</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ADD27C8E-8920-462B-B5D6-020F379220E9}"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5323FF-A71B-4FDD-AE3F-E0EB8E320BE0}" type="datetimeFigureOut">
              <a:rPr lang="en-IN" smtClean="0"/>
              <a:pPr/>
              <a:t>27-8-20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ADD27C8E-8920-462B-B5D6-020F379220E9}" type="slidenum">
              <a:rPr lang="en-IN" smtClean="0"/>
              <a:pPr/>
              <a:t>‹#›</a:t>
            </a:fld>
            <a:endParaRPr lang="en-IN"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45323FF-A71B-4FDD-AE3F-E0EB8E320BE0}" type="datetimeFigureOut">
              <a:rPr lang="en-IN" smtClean="0"/>
              <a:pPr/>
              <a:t>27-8-20</a:t>
            </a:fld>
            <a:endParaRPr lang="en-IN" dirty="0"/>
          </a:p>
        </p:txBody>
      </p:sp>
      <p:sp>
        <p:nvSpPr>
          <p:cNvPr id="9" name="Slide Number Placeholder 8"/>
          <p:cNvSpPr>
            <a:spLocks noGrp="1"/>
          </p:cNvSpPr>
          <p:nvPr>
            <p:ph type="sldNum" sz="quarter" idx="11"/>
          </p:nvPr>
        </p:nvSpPr>
        <p:spPr/>
        <p:txBody>
          <a:bodyPr/>
          <a:lstStyle/>
          <a:p>
            <a:fld id="{ADD27C8E-8920-462B-B5D6-020F379220E9}" type="slidenum">
              <a:rPr lang="en-IN" smtClean="0"/>
              <a:pPr/>
              <a:t>‹#›</a:t>
            </a:fld>
            <a:endParaRPr lang="en-IN" dirty="0"/>
          </a:p>
        </p:txBody>
      </p:sp>
      <p:sp>
        <p:nvSpPr>
          <p:cNvPr id="10" name="Footer Placeholder 9"/>
          <p:cNvSpPr>
            <a:spLocks noGrp="1"/>
          </p:cNvSpPr>
          <p:nvPr>
            <p:ph type="ftr" sz="quarter" idx="12"/>
          </p:nvPr>
        </p:nvSpPr>
        <p:spPr/>
        <p:txBody>
          <a:bodyPr/>
          <a:lstStyle/>
          <a:p>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DD27C8E-8920-462B-B5D6-020F379220E9}" type="slidenum">
              <a:rPr lang="en-IN" smtClean="0"/>
              <a:pPr/>
              <a:t>‹#›</a:t>
            </a:fld>
            <a:endParaRPr lang="en-IN"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45323FF-A71B-4FDD-AE3F-E0EB8E320BE0}" type="datetimeFigureOut">
              <a:rPr lang="en-IN" smtClean="0"/>
              <a:pPr/>
              <a:t>27-8-20</a:t>
            </a:fld>
            <a:endParaRPr lang="en-IN"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dirty="0" smtClean="0"/>
              <a:t>MANAGING BASIC REMUNERATION</a:t>
            </a:r>
            <a:endParaRPr lang="en-IN" dirty="0"/>
          </a:p>
        </p:txBody>
      </p:sp>
      <p:sp>
        <p:nvSpPr>
          <p:cNvPr id="3" name="Subtitle 2"/>
          <p:cNvSpPr>
            <a:spLocks noGrp="1"/>
          </p:cNvSpPr>
          <p:nvPr>
            <p:ph type="subTitle" idx="1"/>
          </p:nvPr>
        </p:nvSpPr>
        <p:spPr/>
        <p:txBody>
          <a:bodyPr/>
          <a:lstStyle/>
          <a:p>
            <a:r>
              <a:rPr lang="en-IN" dirty="0" smtClean="0"/>
              <a:t>Dr. </a:t>
            </a:r>
            <a:r>
              <a:rPr lang="en-IN" dirty="0" err="1" smtClean="0"/>
              <a:t>Subhasish</a:t>
            </a:r>
            <a:r>
              <a:rPr lang="en-IN" dirty="0" smtClean="0"/>
              <a:t> </a:t>
            </a:r>
            <a:r>
              <a:rPr lang="en-IN" dirty="0" err="1" smtClean="0"/>
              <a:t>Chatterjee</a:t>
            </a:r>
            <a:endParaRPr lang="en-IN" dirty="0"/>
          </a:p>
        </p:txBody>
      </p:sp>
    </p:spTree>
    <p:extLst>
      <p:ext uri="{BB962C8B-B14F-4D97-AF65-F5344CB8AC3E}">
        <p14:creationId xmlns="" xmlns:p14="http://schemas.microsoft.com/office/powerpoint/2010/main" val="1326473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THEORIES	</a:t>
            </a:r>
            <a:endParaRPr lang="en-IN" dirty="0"/>
          </a:p>
        </p:txBody>
      </p:sp>
      <p:sp>
        <p:nvSpPr>
          <p:cNvPr id="3" name="Content Placeholder 2"/>
          <p:cNvSpPr>
            <a:spLocks noGrp="1"/>
          </p:cNvSpPr>
          <p:nvPr>
            <p:ph idx="1"/>
          </p:nvPr>
        </p:nvSpPr>
        <p:spPr/>
        <p:txBody>
          <a:bodyPr/>
          <a:lstStyle/>
          <a:p>
            <a:r>
              <a:rPr lang="en-IN" dirty="0" smtClean="0"/>
              <a:t>In order to understand which componnets of remuneration are more effective , we need to understand the conceptual framework or theories of the employee remuneration.</a:t>
            </a:r>
          </a:p>
          <a:p>
            <a:pPr marL="0" indent="0">
              <a:buNone/>
            </a:pPr>
            <a:r>
              <a:rPr lang="en-IN" dirty="0" smtClean="0"/>
              <a:t>1)</a:t>
            </a:r>
            <a:r>
              <a:rPr lang="en-GB" b="1" dirty="0"/>
              <a:t> </a:t>
            </a:r>
            <a:r>
              <a:rPr lang="en-GB" dirty="0"/>
              <a:t>Reinforcement and expectancy theory</a:t>
            </a:r>
          </a:p>
          <a:p>
            <a:pPr marL="0" indent="0">
              <a:buNone/>
            </a:pPr>
            <a:r>
              <a:rPr lang="en-IN" dirty="0" smtClean="0"/>
              <a:t>2)</a:t>
            </a:r>
            <a:r>
              <a:rPr lang="en-US" dirty="0"/>
              <a:t> Equity theory </a:t>
            </a:r>
            <a:endParaRPr lang="en-GB" dirty="0"/>
          </a:p>
          <a:p>
            <a:pPr marL="0" indent="0">
              <a:buNone/>
            </a:pPr>
            <a:r>
              <a:rPr lang="en-IN" dirty="0" smtClean="0"/>
              <a:t>3)</a:t>
            </a:r>
            <a:r>
              <a:rPr lang="en-GB" dirty="0"/>
              <a:t> Agency theory</a:t>
            </a:r>
          </a:p>
          <a:p>
            <a:endParaRPr lang="en-IN" dirty="0"/>
          </a:p>
        </p:txBody>
      </p:sp>
    </p:spTree>
    <p:extLst>
      <p:ext uri="{BB962C8B-B14F-4D97-AF65-F5344CB8AC3E}">
        <p14:creationId xmlns="" xmlns:p14="http://schemas.microsoft.com/office/powerpoint/2010/main" val="2275590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dirty="0"/>
              <a:t>REINFORCEMENT AND EXPECTANCY THEORIES</a:t>
            </a:r>
          </a:p>
        </p:txBody>
      </p:sp>
      <p:sp>
        <p:nvSpPr>
          <p:cNvPr id="3" name="Content Placeholder 2"/>
          <p:cNvSpPr>
            <a:spLocks noGrp="1"/>
          </p:cNvSpPr>
          <p:nvPr>
            <p:ph idx="1"/>
          </p:nvPr>
        </p:nvSpPr>
        <p:spPr/>
        <p:txBody>
          <a:bodyPr/>
          <a:lstStyle/>
          <a:p>
            <a:pPr>
              <a:lnSpc>
                <a:spcPct val="200000"/>
              </a:lnSpc>
            </a:pPr>
            <a:r>
              <a:rPr lang="en-US" dirty="0"/>
              <a:t>This theory </a:t>
            </a:r>
            <a:r>
              <a:rPr lang="en-US" dirty="0" smtClean="0"/>
              <a:t>suggests </a:t>
            </a:r>
            <a:r>
              <a:rPr lang="en-US" dirty="0"/>
              <a:t>that a behaviour which has a rewarding experience is likely to be repeated. The implication for remuneration is that high employees performance followed by a monetary reward will make future employee performance more </a:t>
            </a:r>
            <a:r>
              <a:rPr lang="en-US" dirty="0" smtClean="0"/>
              <a:t>likely.</a:t>
            </a:r>
            <a:endParaRPr lang="en-US" dirty="0"/>
          </a:p>
          <a:p>
            <a:pPr marL="0" indent="0">
              <a:buNone/>
            </a:pPr>
            <a:endParaRPr lang="en-IN" dirty="0"/>
          </a:p>
        </p:txBody>
      </p:sp>
    </p:spTree>
    <p:extLst>
      <p:ext uri="{BB962C8B-B14F-4D97-AF65-F5344CB8AC3E}">
        <p14:creationId xmlns="" xmlns:p14="http://schemas.microsoft.com/office/powerpoint/2010/main" val="3338092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EQUITY THEORY</a:t>
            </a:r>
            <a:endParaRPr lang="en-IN" dirty="0"/>
          </a:p>
        </p:txBody>
      </p:sp>
      <p:sp>
        <p:nvSpPr>
          <p:cNvPr id="3" name="Content Placeholder 2"/>
          <p:cNvSpPr>
            <a:spLocks noGrp="1"/>
          </p:cNvSpPr>
          <p:nvPr>
            <p:ph idx="1"/>
          </p:nvPr>
        </p:nvSpPr>
        <p:spPr/>
        <p:txBody>
          <a:bodyPr>
            <a:normAutofit/>
          </a:bodyPr>
          <a:lstStyle/>
          <a:p>
            <a:r>
              <a:rPr lang="en-US" dirty="0"/>
              <a:t>Adams equity theory posits that an employee who perceives in equity in his or her awards seeks to restore equity</a:t>
            </a:r>
            <a:r>
              <a:rPr lang="en-GB" dirty="0"/>
              <a:t>.</a:t>
            </a:r>
          </a:p>
          <a:p>
            <a:endParaRPr lang="en-GB" dirty="0"/>
          </a:p>
          <a:p>
            <a:r>
              <a:rPr lang="en-US" dirty="0"/>
              <a:t> This theory emphasizes equity in pay structure of employees remuneration. The remuneration system needs to meet 3 types of equity </a:t>
            </a:r>
            <a:r>
              <a:rPr lang="en-GB" dirty="0"/>
              <a:t>:</a:t>
            </a:r>
          </a:p>
          <a:p>
            <a:r>
              <a:rPr lang="en-US" dirty="0"/>
              <a:t>internal </a:t>
            </a:r>
            <a:endParaRPr lang="en-GB" dirty="0"/>
          </a:p>
          <a:p>
            <a:r>
              <a:rPr lang="en-US" dirty="0"/>
              <a:t>external </a:t>
            </a:r>
            <a:endParaRPr lang="en-GB" dirty="0"/>
          </a:p>
          <a:p>
            <a:r>
              <a:rPr lang="en-US" dirty="0"/>
              <a:t>individual</a:t>
            </a:r>
          </a:p>
          <a:p>
            <a:endParaRPr lang="en-IN" dirty="0"/>
          </a:p>
        </p:txBody>
      </p:sp>
    </p:spTree>
    <p:extLst>
      <p:ext uri="{BB962C8B-B14F-4D97-AF65-F5344CB8AC3E}">
        <p14:creationId xmlns="" xmlns:p14="http://schemas.microsoft.com/office/powerpoint/2010/main" val="3764995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488168"/>
            <a:ext cx="8424936" cy="5909310"/>
          </a:xfrm>
          <a:prstGeom prst="rect">
            <a:avLst/>
          </a:prstGeom>
        </p:spPr>
        <p:txBody>
          <a:bodyPr wrap="square">
            <a:spAutoFit/>
          </a:bodyPr>
          <a:lstStyle/>
          <a:p>
            <a:r>
              <a:rPr lang="en-GB" sz="2400" b="1" dirty="0"/>
              <a:t>Internal equity</a:t>
            </a:r>
          </a:p>
          <a:p>
            <a:endParaRPr lang="en-GB" dirty="0"/>
          </a:p>
          <a:p>
            <a:r>
              <a:rPr lang="en-GB" dirty="0"/>
              <a:t> </a:t>
            </a:r>
            <a:r>
              <a:rPr lang="en-GB" sz="2400" dirty="0"/>
              <a:t>it involves the percent fairness of pay differential among different jobs within an organisation employee should feel that at the paid financials among jobs as fair, given the corresponding differences in job responsibilities.</a:t>
            </a:r>
          </a:p>
          <a:p>
            <a:endParaRPr lang="en-GB" sz="2400" dirty="0"/>
          </a:p>
          <a:p>
            <a:r>
              <a:rPr lang="en-GB" sz="2400" b="1" dirty="0"/>
              <a:t>External equit</a:t>
            </a:r>
            <a:r>
              <a:rPr lang="en-GB" sz="2400" dirty="0"/>
              <a:t>y involves employees perception of the fairness of the remuneration relative to those outside the organisation</a:t>
            </a:r>
          </a:p>
          <a:p>
            <a:endParaRPr lang="en-GB" sz="2400" dirty="0"/>
          </a:p>
          <a:p>
            <a:r>
              <a:rPr lang="en-GB" sz="2400" b="1" dirty="0"/>
              <a:t>Individual equity </a:t>
            </a:r>
            <a:r>
              <a:rPr lang="en-GB" sz="2400" dirty="0"/>
              <a:t>considers employee perception of pay differential among individuals who hold identical jobs in the same organisation.</a:t>
            </a:r>
          </a:p>
          <a:p>
            <a:r>
              <a:rPr lang="en-GB" sz="2400" dirty="0"/>
              <a:t>A professor in a University with more number of years of service behind him or her tends to receive higher salary than his or her junior who has become professor just now.</a:t>
            </a:r>
            <a:endParaRPr lang="en-US" sz="2400" dirty="0"/>
          </a:p>
        </p:txBody>
      </p:sp>
    </p:spTree>
    <p:extLst>
      <p:ext uri="{BB962C8B-B14F-4D97-AF65-F5344CB8AC3E}">
        <p14:creationId xmlns="" xmlns:p14="http://schemas.microsoft.com/office/powerpoint/2010/main" val="1742118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AGENCY THEORY</a:t>
            </a:r>
            <a:r>
              <a:rPr lang="en-GB" b="1" dirty="0"/>
              <a:t/>
            </a:r>
            <a:br>
              <a:rPr lang="en-GB" b="1" dirty="0"/>
            </a:br>
            <a:endParaRPr lang="en-IN" dirty="0"/>
          </a:p>
        </p:txBody>
      </p:sp>
      <p:sp>
        <p:nvSpPr>
          <p:cNvPr id="3" name="Content Placeholder 2"/>
          <p:cNvSpPr>
            <a:spLocks noGrp="1"/>
          </p:cNvSpPr>
          <p:nvPr>
            <p:ph idx="1"/>
          </p:nvPr>
        </p:nvSpPr>
        <p:spPr/>
        <p:txBody>
          <a:bodyPr/>
          <a:lstStyle/>
          <a:p>
            <a:pPr>
              <a:buFont typeface="Wingdings" pitchFamily="2" charset="2"/>
              <a:buChar char="§"/>
            </a:pPr>
            <a:r>
              <a:rPr lang="en-GB" dirty="0"/>
              <a:t>This theory focuses on </a:t>
            </a:r>
            <a:r>
              <a:rPr lang="en-GB"/>
              <a:t>the </a:t>
            </a:r>
            <a:r>
              <a:rPr lang="en-GB" smtClean="0"/>
              <a:t>different </a:t>
            </a:r>
            <a:r>
              <a:rPr lang="en-GB" dirty="0"/>
              <a:t>interest and goals of the organisation stakeholders .</a:t>
            </a:r>
          </a:p>
          <a:p>
            <a:pPr>
              <a:buFont typeface="Wingdings" pitchFamily="2" charset="2"/>
              <a:buChar char="§"/>
            </a:pPr>
            <a:r>
              <a:rPr lang="en-GB" dirty="0"/>
              <a:t>employers and employees are the two stakeholders of a business unit, the former assuming the role of principles and the latter the role of agents.</a:t>
            </a:r>
          </a:p>
          <a:p>
            <a:pPr>
              <a:buFont typeface="Wingdings" pitchFamily="2" charset="2"/>
              <a:buChar char="§"/>
            </a:pPr>
            <a:r>
              <a:rPr lang="en-GB" dirty="0"/>
              <a:t> the remuneration payable to employees is the agency cost.</a:t>
            </a:r>
            <a:endParaRPr lang="en-US" dirty="0"/>
          </a:p>
          <a:p>
            <a:endParaRPr lang="en-IN" dirty="0"/>
          </a:p>
        </p:txBody>
      </p:sp>
    </p:spTree>
    <p:extLst>
      <p:ext uri="{BB962C8B-B14F-4D97-AF65-F5344CB8AC3E}">
        <p14:creationId xmlns="" xmlns:p14="http://schemas.microsoft.com/office/powerpoint/2010/main" val="330945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n-IN" dirty="0" smtClean="0"/>
              <a:t>IMPORTANCE</a:t>
            </a:r>
            <a:endParaRPr lang="en-IN" dirty="0"/>
          </a:p>
        </p:txBody>
      </p:sp>
      <p:sp>
        <p:nvSpPr>
          <p:cNvPr id="3" name="Content Placeholder 2"/>
          <p:cNvSpPr>
            <a:spLocks noGrp="1"/>
          </p:cNvSpPr>
          <p:nvPr>
            <p:ph idx="1"/>
          </p:nvPr>
        </p:nvSpPr>
        <p:spPr>
          <a:xfrm>
            <a:off x="323528" y="1340768"/>
            <a:ext cx="8229600" cy="4525963"/>
          </a:xfrm>
        </p:spPr>
        <p:txBody>
          <a:bodyPr>
            <a:noAutofit/>
          </a:bodyPr>
          <a:lstStyle/>
          <a:p>
            <a:r>
              <a:rPr lang="en-GB" sz="2400" dirty="0"/>
              <a:t>Talks on job satisfaction, loyalty, organisation before self, altruism, and the like, may be alright for boardroom discussions and for delivering lectures in classrooms .</a:t>
            </a:r>
          </a:p>
          <a:p>
            <a:r>
              <a:rPr lang="en-GB" sz="2400" dirty="0"/>
              <a:t>The talk may also be relevant in a country like Japan where people are inspired by a fanatical devotion to work.</a:t>
            </a:r>
          </a:p>
          <a:p>
            <a:r>
              <a:rPr lang="en-GB" sz="2400" dirty="0"/>
              <a:t> But in our country, and average work cares only for money such being the reality remuneration must fulfill the Expectations and aspirations of employees and exploit their energies for the benefit of organisation.</a:t>
            </a:r>
          </a:p>
          <a:p>
            <a:r>
              <a:rPr lang="en-GB" sz="2400" dirty="0" smtClean="0"/>
              <a:t>Attractive </a:t>
            </a:r>
            <a:r>
              <a:rPr lang="en-GB" sz="2400" dirty="0"/>
              <a:t>compensation enables an organisation to attract, retain and motivate competent people ,retaining competent individuals for long is more difficult than attracting fresh ones.</a:t>
            </a:r>
          </a:p>
          <a:p>
            <a:endParaRPr lang="en-IN" sz="2400" dirty="0"/>
          </a:p>
        </p:txBody>
      </p:sp>
    </p:spTree>
    <p:extLst>
      <p:ext uri="{BB962C8B-B14F-4D97-AF65-F5344CB8AC3E}">
        <p14:creationId xmlns="" xmlns:p14="http://schemas.microsoft.com/office/powerpoint/2010/main" val="2407354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ILIND\Downloads\IMG-20190518-WA0006.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08520" y="-171400"/>
            <a:ext cx="6048672"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Text Placeholder 7"/>
          <p:cNvSpPr>
            <a:spLocks noGrp="1"/>
          </p:cNvSpPr>
          <p:nvPr>
            <p:ph type="body" sz="half" idx="2"/>
          </p:nvPr>
        </p:nvSpPr>
        <p:spPr>
          <a:xfrm>
            <a:off x="6084168" y="2383465"/>
            <a:ext cx="2880320" cy="804862"/>
          </a:xfrm>
        </p:spPr>
        <p:txBody>
          <a:bodyPr>
            <a:normAutofit/>
          </a:bodyPr>
          <a:lstStyle/>
          <a:p>
            <a:r>
              <a:rPr lang="en-IN" sz="2000" b="1" u="sng" dirty="0" smtClean="0"/>
              <a:t>CONSEQUENCES OF PAY DISSATISFACTION</a:t>
            </a:r>
            <a:endParaRPr lang="en-IN" sz="2000" b="1" u="sng" dirty="0"/>
          </a:p>
        </p:txBody>
      </p:sp>
    </p:spTree>
    <p:extLst>
      <p:ext uri="{BB962C8B-B14F-4D97-AF65-F5344CB8AC3E}">
        <p14:creationId xmlns="" xmlns:p14="http://schemas.microsoft.com/office/powerpoint/2010/main" val="9299070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PAUSE AND PONDER</a:t>
            </a:r>
            <a:endParaRPr lang="en-IN" dirty="0"/>
          </a:p>
        </p:txBody>
      </p:sp>
      <p:sp>
        <p:nvSpPr>
          <p:cNvPr id="3" name="Content Placeholder 2"/>
          <p:cNvSpPr>
            <a:spLocks noGrp="1"/>
          </p:cNvSpPr>
          <p:nvPr>
            <p:ph idx="1"/>
          </p:nvPr>
        </p:nvSpPr>
        <p:spPr/>
        <p:txBody>
          <a:bodyPr>
            <a:normAutofit/>
          </a:bodyPr>
          <a:lstStyle/>
          <a:p>
            <a:r>
              <a:rPr lang="en-IN" sz="2400" dirty="0" smtClean="0"/>
              <a:t>Attractive compensation enables an organization to attract ,retain and motivate competent people</a:t>
            </a:r>
          </a:p>
          <a:p>
            <a:r>
              <a:rPr lang="en-IN" sz="2400" dirty="0" smtClean="0"/>
              <a:t>Fresh MBA and brilliant engineers flocks around WIPRO ,  Infosys , Google , Reliance because of their attractive remuneration packages.</a:t>
            </a:r>
          </a:p>
          <a:p>
            <a:r>
              <a:rPr lang="en-IN" sz="2400" dirty="0" smtClean="0"/>
              <a:t>Employees get motivated to perform better when their past performance is rewarded. Employees achieving the desired level of performance expect a certain level of compensation.</a:t>
            </a:r>
            <a:endParaRPr lang="en-IN" sz="2400" dirty="0"/>
          </a:p>
        </p:txBody>
      </p:sp>
    </p:spTree>
    <p:extLst>
      <p:ext uri="{BB962C8B-B14F-4D97-AF65-F5344CB8AC3E}">
        <p14:creationId xmlns="" xmlns:p14="http://schemas.microsoft.com/office/powerpoint/2010/main" val="33144732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ILIND\Downloads\IMG-20190518-WA0005 (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15311"/>
            <a:ext cx="6696744" cy="5495925"/>
          </a:xfrm>
          <a:prstGeom prst="rect">
            <a:avLst/>
          </a:prstGeom>
          <a:noFill/>
          <a:extLst>
            <a:ext uri="{909E8E84-426E-40DD-AFC4-6F175D3DCCD1}">
              <a14:hiddenFill xmlns="" xmlns:a14="http://schemas.microsoft.com/office/drawing/2010/main">
                <a:solidFill>
                  <a:srgbClr val="FFFFFF"/>
                </a:solidFill>
              </a14:hiddenFill>
            </a:ext>
          </a:extLst>
        </p:spPr>
      </p:pic>
      <p:sp>
        <p:nvSpPr>
          <p:cNvPr id="4" name="Title 3"/>
          <p:cNvSpPr>
            <a:spLocks noGrp="1"/>
          </p:cNvSpPr>
          <p:nvPr>
            <p:ph type="title"/>
          </p:nvPr>
        </p:nvSpPr>
        <p:spPr/>
        <p:txBody>
          <a:bodyPr/>
          <a:lstStyle/>
          <a:p>
            <a:endParaRPr lang="en-IN" dirty="0"/>
          </a:p>
        </p:txBody>
      </p:sp>
      <p:sp>
        <p:nvSpPr>
          <p:cNvPr id="5" name="Picture Placeholder 4"/>
          <p:cNvSpPr>
            <a:spLocks noGrp="1"/>
          </p:cNvSpPr>
          <p:nvPr>
            <p:ph type="pic" idx="1"/>
          </p:nvPr>
        </p:nvSpPr>
        <p:spPr/>
      </p:sp>
      <p:sp>
        <p:nvSpPr>
          <p:cNvPr id="6" name="Text Placeholder 5"/>
          <p:cNvSpPr>
            <a:spLocks noGrp="1"/>
          </p:cNvSpPr>
          <p:nvPr>
            <p:ph type="body" sz="half" idx="2"/>
          </p:nvPr>
        </p:nvSpPr>
        <p:spPr/>
        <p:txBody>
          <a:bodyPr>
            <a:normAutofit/>
          </a:bodyPr>
          <a:lstStyle/>
          <a:p>
            <a:r>
              <a:rPr lang="en-IN" sz="2800" b="1" u="sng" dirty="0" smtClean="0"/>
              <a:t>Motivation and performance Model</a:t>
            </a:r>
            <a:endParaRPr lang="en-IN" sz="2800" b="1" u="sng" dirty="0"/>
          </a:p>
        </p:txBody>
      </p:sp>
    </p:spTree>
    <p:extLst>
      <p:ext uri="{BB962C8B-B14F-4D97-AF65-F5344CB8AC3E}">
        <p14:creationId xmlns="" xmlns:p14="http://schemas.microsoft.com/office/powerpoint/2010/main" val="39714538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dirty="0" smtClean="0"/>
              <a:t>FACTORS INFLUENCING EMPLOYEE COMPENSATION</a:t>
            </a:r>
            <a:endParaRPr lang="en-IN" dirty="0"/>
          </a:p>
        </p:txBody>
      </p:sp>
      <p:sp>
        <p:nvSpPr>
          <p:cNvPr id="5" name="Content Placeholder 4"/>
          <p:cNvSpPr>
            <a:spLocks noGrp="1"/>
          </p:cNvSpPr>
          <p:nvPr>
            <p:ph idx="1"/>
          </p:nvPr>
        </p:nvSpPr>
        <p:spPr/>
        <p:txBody>
          <a:bodyPr>
            <a:normAutofit/>
          </a:bodyPr>
          <a:lstStyle/>
          <a:p>
            <a:r>
              <a:rPr lang="en-GB" sz="2000" dirty="0"/>
              <a:t>Influence the compensation payable to employees such as external and internal factors</a:t>
            </a:r>
          </a:p>
          <a:p>
            <a:endParaRPr lang="en-GB" sz="2000" dirty="0"/>
          </a:p>
          <a:p>
            <a:r>
              <a:rPr lang="en-GB" sz="2000" b="1" dirty="0"/>
              <a:t>External factors</a:t>
            </a:r>
          </a:p>
          <a:p>
            <a:r>
              <a:rPr lang="en-GB" sz="2000" dirty="0"/>
              <a:t>External factors include labour market, cost-of-living, labour unions, government legislations, the society, and the economy</a:t>
            </a:r>
          </a:p>
          <a:p>
            <a:endParaRPr lang="en-GB" sz="2000" dirty="0"/>
          </a:p>
          <a:p>
            <a:r>
              <a:rPr lang="en-GB" sz="2000" b="1" dirty="0"/>
              <a:t>Labour market </a:t>
            </a:r>
            <a:r>
              <a:rPr lang="en-GB" sz="2000" dirty="0"/>
              <a:t>
Demand for and supply of labour influence Wage and salary fixation.</a:t>
            </a:r>
          </a:p>
          <a:p>
            <a:r>
              <a:rPr lang="en-GB" sz="2000" dirty="0"/>
              <a:t>A low wage may be fixed when the supply of labour exceeds the demand for it higher wage will have to be paid when the demand exceeds supply, as in the case of skilled labour.</a:t>
            </a:r>
            <a:endParaRPr lang="en-US" sz="2000" dirty="0"/>
          </a:p>
          <a:p>
            <a:endParaRPr lang="en-IN" sz="2000" dirty="0"/>
          </a:p>
        </p:txBody>
      </p:sp>
    </p:spTree>
    <p:extLst>
      <p:ext uri="{BB962C8B-B14F-4D97-AF65-F5344CB8AC3E}">
        <p14:creationId xmlns="" xmlns:p14="http://schemas.microsoft.com/office/powerpoint/2010/main" val="1806474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Remuneration?</a:t>
            </a:r>
            <a:endParaRPr lang="en-IN" dirty="0"/>
          </a:p>
        </p:txBody>
      </p:sp>
      <p:sp>
        <p:nvSpPr>
          <p:cNvPr id="3" name="Content Placeholder 2"/>
          <p:cNvSpPr>
            <a:spLocks noGrp="1"/>
          </p:cNvSpPr>
          <p:nvPr>
            <p:ph idx="1"/>
          </p:nvPr>
        </p:nvSpPr>
        <p:spPr/>
        <p:txBody>
          <a:bodyPr/>
          <a:lstStyle/>
          <a:p>
            <a:pPr>
              <a:lnSpc>
                <a:spcPct val="150000"/>
              </a:lnSpc>
            </a:pPr>
            <a:r>
              <a:rPr lang="en-US" dirty="0"/>
              <a:t>Remuneration is any type of compensation or payment that an individual or employee receives as payment for their services or the work that they do for an organization or </a:t>
            </a:r>
            <a:r>
              <a:rPr lang="en-US" dirty="0" smtClean="0"/>
              <a:t>Company </a:t>
            </a:r>
            <a:r>
              <a:rPr lang="en-US" dirty="0"/>
              <a:t>It includes whatever base salary an employee </a:t>
            </a:r>
            <a:r>
              <a:rPr lang="en-US" dirty="0" smtClean="0"/>
              <a:t>receives.</a:t>
            </a:r>
            <a:endParaRPr lang="en-IN" dirty="0"/>
          </a:p>
        </p:txBody>
      </p:sp>
    </p:spTree>
    <p:extLst>
      <p:ext uri="{BB962C8B-B14F-4D97-AF65-F5344CB8AC3E}">
        <p14:creationId xmlns="" xmlns:p14="http://schemas.microsoft.com/office/powerpoint/2010/main" val="2063002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85000" lnSpcReduction="20000"/>
          </a:bodyPr>
          <a:lstStyle/>
          <a:p>
            <a:r>
              <a:rPr lang="en-GB" b="1" dirty="0"/>
              <a:t>Going rate </a:t>
            </a:r>
            <a:r>
              <a:rPr lang="en-GB" dirty="0"/>
              <a:t>of pay is another labour related factor influencing employee compensation going rates are those that are paid by different units of an industry in a locality and biocompatible units of the same industry located elsewhere.</a:t>
            </a:r>
          </a:p>
          <a:p>
            <a:endParaRPr lang="en-GB" dirty="0"/>
          </a:p>
          <a:p>
            <a:r>
              <a:rPr lang="en-GB" b="1" dirty="0"/>
              <a:t>Productivity of labour </a:t>
            </a:r>
            <a:r>
              <a:rPr lang="en-GB" dirty="0"/>
              <a:t>also influences wage fixation productivity can arise due to increased effort of the worker, or as a result of the factors beyond the control of the workers such as improved Technology, sophisticated machines and equipment, better management, and the like.
 Productivity arising from advanced technology and more efficient methods of production will influence wage fixation</a:t>
            </a:r>
          </a:p>
          <a:p>
            <a:endParaRPr lang="en-GB" dirty="0"/>
          </a:p>
          <a:p>
            <a:r>
              <a:rPr lang="en-GB" b="1" dirty="0"/>
              <a:t>Cost of living</a:t>
            </a:r>
            <a:r>
              <a:rPr lang="en-GB" dirty="0"/>
              <a:t> this Criterion matters during periods of rising prices, and is forgotten and prices stable or falling.</a:t>
            </a:r>
          </a:p>
          <a:p>
            <a:r>
              <a:rPr lang="en-GB" dirty="0"/>
              <a:t>Arise in the cost of living is sought to be compensated by payment of dearness allowance, basic pay to remain undisturbed.</a:t>
            </a:r>
            <a:endParaRPr lang="en-US" dirty="0"/>
          </a:p>
          <a:p>
            <a:endParaRPr lang="en-IN" dirty="0"/>
          </a:p>
        </p:txBody>
      </p:sp>
    </p:spTree>
    <p:extLst>
      <p:ext uri="{BB962C8B-B14F-4D97-AF65-F5344CB8AC3E}">
        <p14:creationId xmlns="" xmlns:p14="http://schemas.microsoft.com/office/powerpoint/2010/main" val="12093101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Autofit/>
          </a:bodyPr>
          <a:lstStyle/>
          <a:p>
            <a:r>
              <a:rPr lang="en-GB" sz="2000" b="1" dirty="0"/>
              <a:t>Labour unions</a:t>
            </a:r>
            <a:r>
              <a:rPr lang="en-GB" sz="2000" dirty="0"/>
              <a:t> 
 The presence or absence of  labour organisations often determine the quantum of wages paid to employees. 
Employers in in non unionized factories enjoy the freedom to fix wages and salaries as they please .
The employees of strongly unionized companies too, have no freedom in Wage and salary fixation.</a:t>
            </a:r>
          </a:p>
          <a:p>
            <a:pPr algn="just"/>
            <a:endParaRPr lang="en-GB" sz="2000" b="1" dirty="0"/>
          </a:p>
          <a:p>
            <a:pPr algn="just"/>
            <a:r>
              <a:rPr lang="en-GB" sz="2000" b="1" dirty="0"/>
              <a:t>Labour laws </a:t>
            </a:r>
            <a:r>
              <a:rPr lang="en-GB" sz="2000" dirty="0"/>
              <a:t>some  of the central laws which have a bearing on employee remuneration are The </a:t>
            </a:r>
            <a:r>
              <a:rPr lang="en-GB" sz="2000" dirty="0" err="1"/>
              <a:t>the</a:t>
            </a:r>
            <a:r>
              <a:rPr lang="en-GB" sz="2000" dirty="0"/>
              <a:t> payment of wages act, 1936, the minimum wages act, 1948 ; The payment of </a:t>
            </a:r>
            <a:r>
              <a:rPr lang="en-GB" sz="2000" dirty="0" err="1"/>
              <a:t>of</a:t>
            </a:r>
            <a:r>
              <a:rPr lang="en-GB" sz="2000" dirty="0"/>
              <a:t> Bonus Act , 1965 equal remuneration act, 1976; the Payment of Gratuity Act, 1972</a:t>
            </a:r>
          </a:p>
          <a:p>
            <a:pPr algn="just"/>
            <a:r>
              <a:rPr lang="en-GB" sz="2000" dirty="0"/>
              <a:t>These acts seek to protect workers against irregularities in payment of wages and unauthorised deduction by the employers.</a:t>
            </a:r>
            <a:endParaRPr lang="en-US" sz="2000" dirty="0"/>
          </a:p>
          <a:p>
            <a:endParaRPr lang="en-IN" sz="2000" dirty="0"/>
          </a:p>
        </p:txBody>
      </p:sp>
    </p:spTree>
    <p:extLst>
      <p:ext uri="{BB962C8B-B14F-4D97-AF65-F5344CB8AC3E}">
        <p14:creationId xmlns="" xmlns:p14="http://schemas.microsoft.com/office/powerpoint/2010/main" val="22618594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GB" sz="2800" b="1" dirty="0"/>
              <a:t>Society 
</a:t>
            </a:r>
            <a:r>
              <a:rPr lang="en-GB" sz="2800" dirty="0"/>
              <a:t>Compensation paid to employees is reflected in the prices fixed by an organisation for its goods and services for this reason, the consuming public is interested in remuneration decisions.</a:t>
            </a:r>
          </a:p>
          <a:p>
            <a:endParaRPr lang="en-GB" sz="2800" dirty="0"/>
          </a:p>
          <a:p>
            <a:r>
              <a:rPr lang="en-GB" sz="2800" b="1" dirty="0"/>
              <a:t>The economy
</a:t>
            </a:r>
            <a:r>
              <a:rPr lang="en-GB" sz="2800" dirty="0"/>
              <a:t>The last external factor that has its impact on Wage and salary fixation is the state of the economy </a:t>
            </a:r>
          </a:p>
          <a:p>
            <a:r>
              <a:rPr lang="en-GB" sz="2800" dirty="0"/>
              <a:t>For example a depressed economy will probably increase the labour supply this </a:t>
            </a:r>
            <a:r>
              <a:rPr lang="en-GB" sz="2800" dirty="0" err="1"/>
              <a:t>inturn</a:t>
            </a:r>
            <a:r>
              <a:rPr lang="en-GB" sz="2800" dirty="0"/>
              <a:t> should serve to lower the going wage rate.</a:t>
            </a:r>
            <a:endParaRPr lang="en-US" sz="2800" dirty="0"/>
          </a:p>
          <a:p>
            <a:endParaRPr lang="en-IN" dirty="0"/>
          </a:p>
        </p:txBody>
      </p:sp>
    </p:spTree>
    <p:extLst>
      <p:ext uri="{BB962C8B-B14F-4D97-AF65-F5344CB8AC3E}">
        <p14:creationId xmlns="" xmlns:p14="http://schemas.microsoft.com/office/powerpoint/2010/main" val="1956084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r>
              <a:rPr lang="en-GB" sz="2400" b="1" dirty="0"/>
              <a:t>Internal factors 
</a:t>
            </a:r>
            <a:r>
              <a:rPr lang="en-GB" sz="2400" dirty="0"/>
              <a:t>The internal factors which have an impact on pay structure are the company’s strategy, job evaluation, performance appraisal, and the work himself or herself</a:t>
            </a:r>
          </a:p>
          <a:p>
            <a:endParaRPr lang="en-GB" sz="2400" dirty="0"/>
          </a:p>
          <a:p>
            <a:r>
              <a:rPr lang="en-GB" sz="2400" b="1" dirty="0"/>
              <a:t>Business strategy 
 </a:t>
            </a:r>
            <a:r>
              <a:rPr lang="en-GB" sz="2400" dirty="0"/>
              <a:t>The overall strategy which company pursues should determine the compensation to its employees.
Where the strategy of the enterprise is to achieve Rapid growth, remuneration should be higher than what competitors pay.</a:t>
            </a:r>
          </a:p>
          <a:p>
            <a:endParaRPr lang="en-GB" sz="1600" dirty="0"/>
          </a:p>
          <a:p>
            <a:endParaRPr lang="en-IN" sz="1600" dirty="0"/>
          </a:p>
        </p:txBody>
      </p:sp>
    </p:spTree>
    <p:extLst>
      <p:ext uri="{BB962C8B-B14F-4D97-AF65-F5344CB8AC3E}">
        <p14:creationId xmlns="" xmlns:p14="http://schemas.microsoft.com/office/powerpoint/2010/main" val="1713326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GB" b="1" dirty="0"/>
              <a:t>Job evaluation and performance appraisal</a:t>
            </a:r>
          </a:p>
          <a:p>
            <a:r>
              <a:rPr lang="en-GB" dirty="0"/>
              <a:t>Job evaluation helps establish satisfactory wage differential among jobs .</a:t>
            </a:r>
          </a:p>
          <a:p>
            <a:endParaRPr lang="en-GB" dirty="0"/>
          </a:p>
          <a:p>
            <a:r>
              <a:rPr lang="en-GB" dirty="0"/>
              <a:t>several employee related factors interact to determine his or her compensation these include performance, seniority, experience, potential, and Even sheer luck.</a:t>
            </a:r>
          </a:p>
          <a:p>
            <a:endParaRPr lang="en-GB" dirty="0"/>
          </a:p>
          <a:p>
            <a:r>
              <a:rPr lang="en-GB" b="1" dirty="0"/>
              <a:t>Performance</a:t>
            </a:r>
            <a:r>
              <a:rPr lang="en-GB" dirty="0"/>
              <a:t> is always rewarded with a pay increase.
Rewarding performance motives the employee to do better managements and employees prefer performance to effect pay increases but unions view seniority as the most objective Criterion for pay increases.</a:t>
            </a:r>
            <a:endParaRPr lang="en-US" b="1" dirty="0"/>
          </a:p>
          <a:p>
            <a:endParaRPr lang="en-IN" dirty="0"/>
          </a:p>
        </p:txBody>
      </p:sp>
    </p:spTree>
    <p:extLst>
      <p:ext uri="{BB962C8B-B14F-4D97-AF65-F5344CB8AC3E}">
        <p14:creationId xmlns="" xmlns:p14="http://schemas.microsoft.com/office/powerpoint/2010/main" val="35503262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COMPENSATION PLAN AND BUSINESS STATERGY</a:t>
            </a:r>
            <a:endParaRPr lang="en-IN" dirty="0"/>
          </a:p>
        </p:txBody>
      </p:sp>
      <p:pic>
        <p:nvPicPr>
          <p:cNvPr id="4" name="table"/>
          <p:cNvPicPr>
            <a:picLocks noGrp="1" noChangeAspect="1"/>
          </p:cNvPicPr>
          <p:nvPr>
            <p:ph idx="1"/>
          </p:nvPr>
        </p:nvPicPr>
        <p:blipFill>
          <a:blip r:embed="rId2"/>
          <a:stretch>
            <a:fillRect/>
          </a:stretch>
        </p:blipFill>
        <p:spPr>
          <a:xfrm>
            <a:off x="457200" y="2184727"/>
            <a:ext cx="7620000" cy="3631545"/>
          </a:xfrm>
          <a:prstGeom prst="rect">
            <a:avLst/>
          </a:prstGeom>
        </p:spPr>
      </p:pic>
    </p:spTree>
    <p:extLst>
      <p:ext uri="{BB962C8B-B14F-4D97-AF65-F5344CB8AC3E}">
        <p14:creationId xmlns="" xmlns:p14="http://schemas.microsoft.com/office/powerpoint/2010/main" val="19811634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58582" y="632897"/>
            <a:ext cx="1842106" cy="369332"/>
          </a:xfrm>
          <a:prstGeom prst="rect">
            <a:avLst/>
          </a:prstGeom>
        </p:spPr>
        <p:txBody>
          <a:bodyPr wrap="none">
            <a:spAutoFit/>
          </a:bodyPr>
          <a:lstStyle/>
          <a:p>
            <a:pPr lvl="0" algn="ctr"/>
            <a:r>
              <a:rPr lang="en-IN" dirty="0">
                <a:solidFill>
                  <a:prstClr val="black"/>
                </a:solidFill>
              </a:rPr>
              <a:t>JOB DESCRIPTION</a:t>
            </a:r>
          </a:p>
        </p:txBody>
      </p:sp>
      <p:sp>
        <p:nvSpPr>
          <p:cNvPr id="7" name="Rectangle 6"/>
          <p:cNvSpPr/>
          <p:nvPr/>
        </p:nvSpPr>
        <p:spPr>
          <a:xfrm>
            <a:off x="3558582" y="1628800"/>
            <a:ext cx="1776064" cy="369332"/>
          </a:xfrm>
          <a:prstGeom prst="rect">
            <a:avLst/>
          </a:prstGeom>
        </p:spPr>
        <p:txBody>
          <a:bodyPr wrap="none">
            <a:spAutoFit/>
          </a:bodyPr>
          <a:lstStyle/>
          <a:p>
            <a:pPr algn="ctr"/>
            <a:r>
              <a:rPr lang="en-IN" dirty="0"/>
              <a:t>JOB EVALUATION</a:t>
            </a:r>
          </a:p>
        </p:txBody>
      </p:sp>
      <p:sp>
        <p:nvSpPr>
          <p:cNvPr id="8" name="Down Arrow 7"/>
          <p:cNvSpPr/>
          <p:nvPr/>
        </p:nvSpPr>
        <p:spPr>
          <a:xfrm>
            <a:off x="4184795" y="995580"/>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ectangle 8"/>
          <p:cNvSpPr/>
          <p:nvPr/>
        </p:nvSpPr>
        <p:spPr>
          <a:xfrm>
            <a:off x="3558582" y="2780928"/>
            <a:ext cx="1663789" cy="369332"/>
          </a:xfrm>
          <a:prstGeom prst="rect">
            <a:avLst/>
          </a:prstGeom>
        </p:spPr>
        <p:txBody>
          <a:bodyPr wrap="none">
            <a:spAutoFit/>
          </a:bodyPr>
          <a:lstStyle/>
          <a:p>
            <a:pPr algn="ctr"/>
            <a:r>
              <a:rPr lang="en-IN" dirty="0"/>
              <a:t>JOB HIERARCHY</a:t>
            </a:r>
          </a:p>
        </p:txBody>
      </p:sp>
      <p:sp>
        <p:nvSpPr>
          <p:cNvPr id="10" name="Rectangle 9"/>
          <p:cNvSpPr/>
          <p:nvPr/>
        </p:nvSpPr>
        <p:spPr>
          <a:xfrm>
            <a:off x="3731368" y="3717032"/>
            <a:ext cx="1298561" cy="369332"/>
          </a:xfrm>
          <a:prstGeom prst="rect">
            <a:avLst/>
          </a:prstGeom>
        </p:spPr>
        <p:txBody>
          <a:bodyPr wrap="none">
            <a:spAutoFit/>
          </a:bodyPr>
          <a:lstStyle/>
          <a:p>
            <a:pPr algn="ctr"/>
            <a:r>
              <a:rPr lang="en-IN" dirty="0"/>
              <a:t>PAY SURVEY</a:t>
            </a:r>
          </a:p>
        </p:txBody>
      </p:sp>
      <p:sp>
        <p:nvSpPr>
          <p:cNvPr id="11" name="Rectangle 10"/>
          <p:cNvSpPr/>
          <p:nvPr/>
        </p:nvSpPr>
        <p:spPr>
          <a:xfrm>
            <a:off x="3644709" y="4765794"/>
            <a:ext cx="1471878" cy="369332"/>
          </a:xfrm>
          <a:prstGeom prst="rect">
            <a:avLst/>
          </a:prstGeom>
        </p:spPr>
        <p:txBody>
          <a:bodyPr wrap="none">
            <a:spAutoFit/>
          </a:bodyPr>
          <a:lstStyle/>
          <a:p>
            <a:pPr algn="ctr"/>
            <a:r>
              <a:rPr lang="en-IN" dirty="0"/>
              <a:t>PRICING JOBS</a:t>
            </a:r>
          </a:p>
        </p:txBody>
      </p:sp>
      <p:sp>
        <p:nvSpPr>
          <p:cNvPr id="12" name="Down Arrow 11"/>
          <p:cNvSpPr/>
          <p:nvPr/>
        </p:nvSpPr>
        <p:spPr>
          <a:xfrm>
            <a:off x="4175557" y="1998132"/>
            <a:ext cx="484632" cy="7827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Down Arrow 12"/>
          <p:cNvSpPr/>
          <p:nvPr/>
        </p:nvSpPr>
        <p:spPr>
          <a:xfrm>
            <a:off x="4138333" y="3150260"/>
            <a:ext cx="484632" cy="6090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Down Arrow 13"/>
          <p:cNvSpPr/>
          <p:nvPr/>
        </p:nvSpPr>
        <p:spPr>
          <a:xfrm>
            <a:off x="4148160" y="4086364"/>
            <a:ext cx="484632" cy="6794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Text Placeholder 16"/>
          <p:cNvSpPr>
            <a:spLocks noGrp="1"/>
          </p:cNvSpPr>
          <p:nvPr>
            <p:ph type="body" sz="half" idx="2"/>
          </p:nvPr>
        </p:nvSpPr>
        <p:spPr/>
        <p:txBody>
          <a:bodyPr/>
          <a:lstStyle/>
          <a:p>
            <a:r>
              <a:rPr lang="en-GB" sz="3200" b="1" dirty="0"/>
              <a:t>Devising a Compensation plan</a:t>
            </a:r>
            <a:endParaRPr lang="en-US" sz="3200" b="1" dirty="0"/>
          </a:p>
          <a:p>
            <a:endParaRPr lang="en-IN" dirty="0"/>
          </a:p>
        </p:txBody>
      </p:sp>
    </p:spTree>
    <p:extLst>
      <p:ext uri="{BB962C8B-B14F-4D97-AF65-F5344CB8AC3E}">
        <p14:creationId xmlns="" xmlns:p14="http://schemas.microsoft.com/office/powerpoint/2010/main" val="21566083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IN"/>
          </a:p>
        </p:txBody>
      </p:sp>
      <p:sp>
        <p:nvSpPr>
          <p:cNvPr id="6" name="Content Placeholder 5"/>
          <p:cNvSpPr>
            <a:spLocks noGrp="1"/>
          </p:cNvSpPr>
          <p:nvPr>
            <p:ph idx="1"/>
          </p:nvPr>
        </p:nvSpPr>
        <p:spPr/>
        <p:txBody>
          <a:bodyPr>
            <a:normAutofit/>
          </a:bodyPr>
          <a:lstStyle/>
          <a:p>
            <a:r>
              <a:rPr lang="en-GB" b="1" dirty="0"/>
              <a:t>JOB DESCRIPTIONS </a:t>
            </a:r>
            <a:r>
              <a:rPr lang="en-GB" dirty="0"/>
              <a:t>are crucial in designing pay systems, for, they help to identify important job characteristics.</a:t>
            </a:r>
          </a:p>
          <a:p>
            <a:endParaRPr lang="en-GB" dirty="0"/>
          </a:p>
          <a:p>
            <a:r>
              <a:rPr lang="en-GB" b="1" dirty="0"/>
              <a:t>JOB EVALUATION </a:t>
            </a:r>
            <a:r>
              <a:rPr lang="en-GB" dirty="0"/>
              <a:t>this is an important step in pay fixation and to establish relative worth of jobs by employing job evaluation.</a:t>
            </a:r>
          </a:p>
          <a:p>
            <a:endParaRPr lang="en-GB" dirty="0"/>
          </a:p>
          <a:p>
            <a:r>
              <a:rPr lang="en-GB" b="1" dirty="0"/>
              <a:t>JOB HIERARCHY </a:t>
            </a:r>
            <a:r>
              <a:rPr lang="en-GB" dirty="0"/>
              <a:t>the points assigned to all compensable factors are aggregated. 
The total points scored will help establish the hierarchy of job work, starting from the highest point total to the lowest point total.</a:t>
            </a:r>
            <a:endParaRPr lang="en-IN" dirty="0"/>
          </a:p>
        </p:txBody>
      </p:sp>
    </p:spTree>
    <p:extLst>
      <p:ext uri="{BB962C8B-B14F-4D97-AF65-F5344CB8AC3E}">
        <p14:creationId xmlns="" xmlns:p14="http://schemas.microsoft.com/office/powerpoint/2010/main" val="1466175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GB" b="1" dirty="0"/>
              <a:t>JOB DESCRIPTIONS </a:t>
            </a:r>
            <a:r>
              <a:rPr lang="en-GB" dirty="0"/>
              <a:t>are crucial in designing pay systems, for, they help to identify important job characteristics.</a:t>
            </a:r>
          </a:p>
          <a:p>
            <a:endParaRPr lang="en-GB" dirty="0"/>
          </a:p>
          <a:p>
            <a:r>
              <a:rPr lang="en-GB" dirty="0"/>
              <a:t>JOB </a:t>
            </a:r>
            <a:r>
              <a:rPr lang="en-GB" b="1" dirty="0"/>
              <a:t>EVALUATION</a:t>
            </a:r>
            <a:r>
              <a:rPr lang="en-GB" dirty="0"/>
              <a:t> this is an important step in pay fixation and to establish relative worth of jobs by employing job evaluation.</a:t>
            </a:r>
          </a:p>
          <a:p>
            <a:endParaRPr lang="en-GB" dirty="0"/>
          </a:p>
          <a:p>
            <a:endParaRPr lang="en-IN" dirty="0"/>
          </a:p>
        </p:txBody>
      </p:sp>
    </p:spTree>
    <p:extLst>
      <p:ext uri="{BB962C8B-B14F-4D97-AF65-F5344CB8AC3E}">
        <p14:creationId xmlns="" xmlns:p14="http://schemas.microsoft.com/office/powerpoint/2010/main" val="15988899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GB" b="1" dirty="0" smtClean="0"/>
              <a:t> Challenges of compensation</a:t>
            </a:r>
            <a:endParaRPr lang="en-IN" dirty="0"/>
          </a:p>
        </p:txBody>
      </p:sp>
      <p:sp>
        <p:nvSpPr>
          <p:cNvPr id="5" name="Oval 4"/>
          <p:cNvSpPr/>
          <p:nvPr/>
        </p:nvSpPr>
        <p:spPr>
          <a:xfrm>
            <a:off x="3149806" y="3050913"/>
            <a:ext cx="22860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IN" sz="1600" dirty="0" smtClean="0"/>
              <a:t>compensation</a:t>
            </a:r>
            <a:endParaRPr lang="en-IN" sz="1600" dirty="0"/>
          </a:p>
        </p:txBody>
      </p:sp>
      <p:sp>
        <p:nvSpPr>
          <p:cNvPr id="6" name="Rectangle 5"/>
          <p:cNvSpPr/>
          <p:nvPr/>
        </p:nvSpPr>
        <p:spPr>
          <a:xfrm>
            <a:off x="1043608" y="1725052"/>
            <a:ext cx="1259255" cy="369332"/>
          </a:xfrm>
          <a:prstGeom prst="rect">
            <a:avLst/>
          </a:prstGeom>
        </p:spPr>
        <p:txBody>
          <a:bodyPr wrap="none">
            <a:spAutoFit/>
          </a:bodyPr>
          <a:lstStyle/>
          <a:p>
            <a:pPr algn="ctr"/>
            <a:r>
              <a:rPr lang="en-IN" dirty="0" smtClean="0"/>
              <a:t>Pay secrecy</a:t>
            </a:r>
            <a:endParaRPr lang="en-IN" dirty="0"/>
          </a:p>
        </p:txBody>
      </p:sp>
      <p:sp>
        <p:nvSpPr>
          <p:cNvPr id="7" name="Rectangle 6"/>
          <p:cNvSpPr/>
          <p:nvPr/>
        </p:nvSpPr>
        <p:spPr>
          <a:xfrm>
            <a:off x="46081" y="3422050"/>
            <a:ext cx="2575640" cy="369332"/>
          </a:xfrm>
          <a:prstGeom prst="rect">
            <a:avLst/>
          </a:prstGeom>
        </p:spPr>
        <p:txBody>
          <a:bodyPr wrap="none">
            <a:spAutoFit/>
          </a:bodyPr>
          <a:lstStyle/>
          <a:p>
            <a:pPr algn="ctr"/>
            <a:r>
              <a:rPr lang="en-IN" dirty="0" smtClean="0"/>
              <a:t>Elitisms </a:t>
            </a:r>
            <a:r>
              <a:rPr lang="en-IN" dirty="0"/>
              <a:t>or Egalitarianism</a:t>
            </a:r>
          </a:p>
        </p:txBody>
      </p:sp>
      <p:sp>
        <p:nvSpPr>
          <p:cNvPr id="8" name="Rectangle 7"/>
          <p:cNvSpPr/>
          <p:nvPr/>
        </p:nvSpPr>
        <p:spPr>
          <a:xfrm>
            <a:off x="363358" y="4437112"/>
            <a:ext cx="1939505" cy="369332"/>
          </a:xfrm>
          <a:prstGeom prst="rect">
            <a:avLst/>
          </a:prstGeom>
        </p:spPr>
        <p:txBody>
          <a:bodyPr wrap="none">
            <a:spAutoFit/>
          </a:bodyPr>
          <a:lstStyle/>
          <a:p>
            <a:pPr algn="ctr"/>
            <a:r>
              <a:rPr lang="en-IN" dirty="0"/>
              <a:t>Comparable worth</a:t>
            </a:r>
          </a:p>
        </p:txBody>
      </p:sp>
      <p:sp>
        <p:nvSpPr>
          <p:cNvPr id="9" name="Rectangle 8"/>
          <p:cNvSpPr/>
          <p:nvPr/>
        </p:nvSpPr>
        <p:spPr>
          <a:xfrm>
            <a:off x="1265760" y="6165304"/>
            <a:ext cx="3027046" cy="369332"/>
          </a:xfrm>
          <a:prstGeom prst="rect">
            <a:avLst/>
          </a:prstGeom>
        </p:spPr>
        <p:txBody>
          <a:bodyPr wrap="none">
            <a:spAutoFit/>
          </a:bodyPr>
          <a:lstStyle/>
          <a:p>
            <a:pPr algn="ctr"/>
            <a:r>
              <a:rPr lang="en-IN" dirty="0"/>
              <a:t>Below and above market rates</a:t>
            </a:r>
          </a:p>
        </p:txBody>
      </p:sp>
      <p:sp>
        <p:nvSpPr>
          <p:cNvPr id="10" name="Rectangle 9"/>
          <p:cNvSpPr/>
          <p:nvPr/>
        </p:nvSpPr>
        <p:spPr>
          <a:xfrm>
            <a:off x="5148064" y="5445224"/>
            <a:ext cx="3706849" cy="369332"/>
          </a:xfrm>
          <a:prstGeom prst="rect">
            <a:avLst/>
          </a:prstGeom>
        </p:spPr>
        <p:txBody>
          <a:bodyPr wrap="none">
            <a:spAutoFit/>
          </a:bodyPr>
          <a:lstStyle/>
          <a:p>
            <a:pPr algn="ctr"/>
            <a:r>
              <a:rPr lang="en-IN" dirty="0"/>
              <a:t>Monetary and non monetary rewards</a:t>
            </a:r>
          </a:p>
        </p:txBody>
      </p:sp>
      <p:sp>
        <p:nvSpPr>
          <p:cNvPr id="11" name="Rectangle 10"/>
          <p:cNvSpPr/>
          <p:nvPr/>
        </p:nvSpPr>
        <p:spPr>
          <a:xfrm>
            <a:off x="5435806" y="1355720"/>
            <a:ext cx="2358594" cy="369332"/>
          </a:xfrm>
          <a:prstGeom prst="rect">
            <a:avLst/>
          </a:prstGeom>
        </p:spPr>
        <p:txBody>
          <a:bodyPr wrap="none">
            <a:spAutoFit/>
          </a:bodyPr>
          <a:lstStyle/>
          <a:p>
            <a:pPr algn="ctr"/>
            <a:r>
              <a:rPr lang="en-IN" dirty="0"/>
              <a:t>Employee participation</a:t>
            </a:r>
          </a:p>
        </p:txBody>
      </p:sp>
      <p:sp>
        <p:nvSpPr>
          <p:cNvPr id="12" name="Rectangle 11"/>
          <p:cNvSpPr/>
          <p:nvPr/>
        </p:nvSpPr>
        <p:spPr>
          <a:xfrm>
            <a:off x="6876256" y="2345799"/>
            <a:ext cx="1550937" cy="369332"/>
          </a:xfrm>
          <a:prstGeom prst="rect">
            <a:avLst/>
          </a:prstGeom>
        </p:spPr>
        <p:txBody>
          <a:bodyPr wrap="none">
            <a:spAutoFit/>
          </a:bodyPr>
          <a:lstStyle/>
          <a:p>
            <a:pPr algn="ctr"/>
            <a:r>
              <a:rPr lang="en-IN" dirty="0"/>
              <a:t>Skill based pay</a:t>
            </a:r>
          </a:p>
        </p:txBody>
      </p:sp>
      <p:sp>
        <p:nvSpPr>
          <p:cNvPr id="13" name="Rectangle 12"/>
          <p:cNvSpPr/>
          <p:nvPr/>
        </p:nvSpPr>
        <p:spPr>
          <a:xfrm>
            <a:off x="6567712" y="3613666"/>
            <a:ext cx="1518557" cy="369332"/>
          </a:xfrm>
          <a:prstGeom prst="rect">
            <a:avLst/>
          </a:prstGeom>
        </p:spPr>
        <p:txBody>
          <a:bodyPr wrap="none">
            <a:spAutoFit/>
          </a:bodyPr>
          <a:lstStyle/>
          <a:p>
            <a:pPr algn="ctr"/>
            <a:r>
              <a:rPr lang="en-IN" dirty="0"/>
              <a:t>Salary reviews</a:t>
            </a:r>
          </a:p>
        </p:txBody>
      </p:sp>
      <p:cxnSp>
        <p:nvCxnSpPr>
          <p:cNvPr id="15" name="Straight Arrow Connector 14"/>
          <p:cNvCxnSpPr>
            <a:stCxn id="5" idx="7"/>
          </p:cNvCxnSpPr>
          <p:nvPr/>
        </p:nvCxnSpPr>
        <p:spPr>
          <a:xfrm flipV="1">
            <a:off x="5101029" y="1725052"/>
            <a:ext cx="479083" cy="15044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12" idx="1"/>
          </p:cNvCxnSpPr>
          <p:nvPr/>
        </p:nvCxnSpPr>
        <p:spPr>
          <a:xfrm flipV="1">
            <a:off x="5340570" y="2530465"/>
            <a:ext cx="1535686" cy="10762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13" idx="1"/>
          </p:cNvCxnSpPr>
          <p:nvPr/>
        </p:nvCxnSpPr>
        <p:spPr>
          <a:xfrm>
            <a:off x="5435806" y="3791382"/>
            <a:ext cx="1131906" cy="6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4716016" y="4270113"/>
            <a:ext cx="719790" cy="11751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2621722" y="4270113"/>
            <a:ext cx="1158190" cy="16791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5" idx="1"/>
          </p:cNvCxnSpPr>
          <p:nvPr/>
        </p:nvCxnSpPr>
        <p:spPr>
          <a:xfrm flipH="1" flipV="1">
            <a:off x="2302863" y="2094384"/>
            <a:ext cx="1181720" cy="11350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5" idx="2"/>
          </p:cNvCxnSpPr>
          <p:nvPr/>
        </p:nvCxnSpPr>
        <p:spPr>
          <a:xfrm flipH="1">
            <a:off x="2779283" y="3660513"/>
            <a:ext cx="37052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5" idx="3"/>
          </p:cNvCxnSpPr>
          <p:nvPr/>
        </p:nvCxnSpPr>
        <p:spPr>
          <a:xfrm flipH="1">
            <a:off x="2483768" y="4091565"/>
            <a:ext cx="1000815" cy="5302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147852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COMPONENTS</a:t>
            </a:r>
            <a:br>
              <a:rPr lang="en-US" dirty="0" smtClean="0"/>
            </a:br>
            <a:endParaRPr lang="en-IN" dirty="0"/>
          </a:p>
        </p:txBody>
      </p:sp>
      <p:sp>
        <p:nvSpPr>
          <p:cNvPr id="3" name="Content Placeholder 2"/>
          <p:cNvSpPr>
            <a:spLocks noGrp="1"/>
          </p:cNvSpPr>
          <p:nvPr>
            <p:ph idx="1"/>
          </p:nvPr>
        </p:nvSpPr>
        <p:spPr/>
        <p:txBody>
          <a:bodyPr>
            <a:normAutofit/>
          </a:bodyPr>
          <a:lstStyle/>
          <a:p>
            <a:pPr marL="0" indent="0">
              <a:buNone/>
            </a:pPr>
            <a:r>
              <a:rPr lang="en-GB" dirty="0" smtClean="0"/>
              <a:t>To be Specific , Typical Remuneration of an Employee Comparies Wages And Salary Incentives , Fringe Benefits, Perquisites And Non-monetary Benefits.</a:t>
            </a:r>
            <a:r>
              <a:rPr lang="en-GB" dirty="0"/>
              <a:t/>
            </a:r>
            <a:br>
              <a:rPr lang="en-GB" dirty="0"/>
            </a:br>
            <a:r>
              <a:rPr lang="en-GB" sz="4100" b="1" dirty="0">
                <a:solidFill>
                  <a:schemeClr val="tx2"/>
                </a:solidFill>
              </a:rPr>
              <a:t>Wage and salary</a:t>
            </a:r>
            <a:r>
              <a:rPr lang="en-GB" sz="4100" dirty="0">
                <a:solidFill>
                  <a:schemeClr val="tx2"/>
                </a:solidFill>
              </a:rPr>
              <a:t/>
            </a:r>
            <a:br>
              <a:rPr lang="en-GB" sz="4100" dirty="0">
                <a:solidFill>
                  <a:schemeClr val="tx2"/>
                </a:solidFill>
              </a:rPr>
            </a:br>
            <a:r>
              <a:rPr lang="en-GB" dirty="0"/>
              <a:t>Wages represent hourly rates of </a:t>
            </a:r>
            <a:r>
              <a:rPr lang="en-GB" dirty="0" smtClean="0"/>
              <a:t>pay ,</a:t>
            </a:r>
            <a:r>
              <a:rPr lang="en-GB" dirty="0"/>
              <a:t>and salary refers to the monthly rate of pay, irrespective of the number of hours </a:t>
            </a:r>
            <a:r>
              <a:rPr lang="en-GB" dirty="0" smtClean="0"/>
              <a:t>put in by an employee.</a:t>
            </a:r>
          </a:p>
          <a:p>
            <a:pPr marL="0" indent="0">
              <a:buNone/>
            </a:pPr>
            <a:endParaRPr lang="en-GB" dirty="0" smtClean="0"/>
          </a:p>
          <a:p>
            <a:pPr marL="0" indent="0">
              <a:buNone/>
            </a:pPr>
            <a:r>
              <a:rPr lang="en-GB" dirty="0" smtClean="0"/>
              <a:t> </a:t>
            </a:r>
            <a:endParaRPr lang="en-US" sz="3600" dirty="0"/>
          </a:p>
          <a:p>
            <a:pPr marL="0" indent="0">
              <a:buNone/>
            </a:pPr>
            <a:endParaRPr lang="en-IN" dirty="0"/>
          </a:p>
        </p:txBody>
      </p:sp>
    </p:spTree>
    <p:extLst>
      <p:ext uri="{BB962C8B-B14F-4D97-AF65-F5344CB8AC3E}">
        <p14:creationId xmlns="" xmlns:p14="http://schemas.microsoft.com/office/powerpoint/2010/main" val="19547271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SKILL BASE PAY</a:t>
            </a:r>
            <a:endParaRPr lang="en-IN" dirty="0"/>
          </a:p>
        </p:txBody>
      </p:sp>
      <p:sp>
        <p:nvSpPr>
          <p:cNvPr id="3" name="Content Placeholder 2"/>
          <p:cNvSpPr>
            <a:spLocks noGrp="1"/>
          </p:cNvSpPr>
          <p:nvPr>
            <p:ph idx="1"/>
          </p:nvPr>
        </p:nvSpPr>
        <p:spPr/>
        <p:txBody>
          <a:bodyPr/>
          <a:lstStyle/>
          <a:p>
            <a:r>
              <a:rPr lang="en-IN" dirty="0" smtClean="0"/>
              <a:t>In the traditional job based pay, employees are paid on the bases of the job they do.</a:t>
            </a:r>
          </a:p>
          <a:p>
            <a:r>
              <a:rPr lang="en-IN" dirty="0" smtClean="0"/>
              <a:t>But in the skill based system , worker are paid on the basis of number of jobs they are capable of doing, or depth of their knowledge. </a:t>
            </a:r>
            <a:endParaRPr lang="en-IN" dirty="0"/>
          </a:p>
        </p:txBody>
      </p:sp>
    </p:spTree>
    <p:extLst>
      <p:ext uri="{BB962C8B-B14F-4D97-AF65-F5344CB8AC3E}">
        <p14:creationId xmlns="" xmlns:p14="http://schemas.microsoft.com/office/powerpoint/2010/main" val="40030393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SKILL BASED PAY AND JOB BASED PAY COMPARISON</a:t>
            </a:r>
            <a:endParaRPr lang="en-IN"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131699435"/>
              </p:ext>
            </p:extLst>
          </p:nvPr>
        </p:nvGraphicFramePr>
        <p:xfrm>
          <a:off x="457200" y="1600200"/>
          <a:ext cx="7620000" cy="3581400"/>
        </p:xfrm>
        <a:graphic>
          <a:graphicData uri="http://schemas.openxmlformats.org/drawingml/2006/table">
            <a:tbl>
              <a:tblPr firstRow="1" bandRow="1">
                <a:tableStyleId>{5C22544A-7EE6-4342-B048-85BDC9FD1C3A}</a:tableStyleId>
              </a:tblPr>
              <a:tblGrid>
                <a:gridCol w="2543193"/>
                <a:gridCol w="2536807"/>
                <a:gridCol w="2540000"/>
              </a:tblGrid>
              <a:tr h="370840">
                <a:tc>
                  <a:txBody>
                    <a:bodyPr/>
                    <a:lstStyle/>
                    <a:p>
                      <a:r>
                        <a:rPr lang="en-IN" dirty="0" smtClean="0"/>
                        <a:t>FACTORS</a:t>
                      </a:r>
                      <a:endParaRPr lang="en-IN" dirty="0"/>
                    </a:p>
                  </a:txBody>
                  <a:tcPr marL="84667" marR="84667"/>
                </a:tc>
                <a:tc>
                  <a:txBody>
                    <a:bodyPr/>
                    <a:lstStyle/>
                    <a:p>
                      <a:r>
                        <a:rPr lang="en-IN" dirty="0" smtClean="0"/>
                        <a:t>SKILL BASED</a:t>
                      </a:r>
                      <a:r>
                        <a:rPr lang="en-IN" baseline="0" dirty="0" smtClean="0"/>
                        <a:t> </a:t>
                      </a:r>
                      <a:endParaRPr lang="en-IN" dirty="0"/>
                    </a:p>
                  </a:txBody>
                  <a:tcPr marL="84667" marR="84667"/>
                </a:tc>
                <a:tc>
                  <a:txBody>
                    <a:bodyPr/>
                    <a:lstStyle/>
                    <a:p>
                      <a:r>
                        <a:rPr lang="en-IN" dirty="0" smtClean="0"/>
                        <a:t>JOB BASED</a:t>
                      </a:r>
                      <a:endParaRPr lang="en-IN" dirty="0"/>
                    </a:p>
                  </a:txBody>
                  <a:tcPr marL="84667" marR="84667"/>
                </a:tc>
              </a:tr>
              <a:tr h="370840">
                <a:tc>
                  <a:txBody>
                    <a:bodyPr/>
                    <a:lstStyle/>
                    <a:p>
                      <a:r>
                        <a:rPr lang="en-IN" dirty="0" smtClean="0"/>
                        <a:t>Pay</a:t>
                      </a:r>
                      <a:r>
                        <a:rPr lang="en-IN" baseline="0" dirty="0" smtClean="0"/>
                        <a:t> structure</a:t>
                      </a:r>
                      <a:endParaRPr lang="en-IN" dirty="0"/>
                    </a:p>
                  </a:txBody>
                  <a:tcPr marL="84667" marR="84667"/>
                </a:tc>
                <a:tc>
                  <a:txBody>
                    <a:bodyPr/>
                    <a:lstStyle/>
                    <a:p>
                      <a:r>
                        <a:rPr lang="en-IN" dirty="0" smtClean="0"/>
                        <a:t>Based on job performance</a:t>
                      </a:r>
                      <a:endParaRPr lang="en-IN" dirty="0"/>
                    </a:p>
                  </a:txBody>
                  <a:tcPr marL="84667" marR="84667"/>
                </a:tc>
                <a:tc>
                  <a:txBody>
                    <a:bodyPr/>
                    <a:lstStyle/>
                    <a:p>
                      <a:r>
                        <a:rPr lang="en-IN" dirty="0" smtClean="0"/>
                        <a:t>Based</a:t>
                      </a:r>
                      <a:r>
                        <a:rPr lang="en-IN" baseline="0" dirty="0" smtClean="0"/>
                        <a:t> on the ability</a:t>
                      </a:r>
                      <a:endParaRPr lang="en-IN" dirty="0"/>
                    </a:p>
                  </a:txBody>
                  <a:tcPr marL="84667" marR="84667"/>
                </a:tc>
              </a:tr>
              <a:tr h="370840">
                <a:tc>
                  <a:txBody>
                    <a:bodyPr/>
                    <a:lstStyle/>
                    <a:p>
                      <a:r>
                        <a:rPr lang="en-IN" dirty="0" smtClean="0"/>
                        <a:t>Employer</a:t>
                      </a:r>
                      <a:r>
                        <a:rPr lang="en-IN" baseline="0" dirty="0" smtClean="0"/>
                        <a:t>’s focus</a:t>
                      </a:r>
                      <a:endParaRPr lang="en-IN" dirty="0"/>
                    </a:p>
                  </a:txBody>
                  <a:tcPr marL="84667" marR="84667"/>
                </a:tc>
                <a:tc>
                  <a:txBody>
                    <a:bodyPr/>
                    <a:lstStyle/>
                    <a:p>
                      <a:r>
                        <a:rPr lang="en-IN" dirty="0" smtClean="0"/>
                        <a:t>Job</a:t>
                      </a:r>
                      <a:r>
                        <a:rPr lang="en-IN" baseline="0" dirty="0" smtClean="0"/>
                        <a:t> carries wages</a:t>
                      </a:r>
                      <a:endParaRPr lang="en-IN" dirty="0"/>
                    </a:p>
                  </a:txBody>
                  <a:tcPr marL="84667" marR="84667"/>
                </a:tc>
                <a:tc>
                  <a:txBody>
                    <a:bodyPr/>
                    <a:lstStyle/>
                    <a:p>
                      <a:r>
                        <a:rPr lang="en-IN" dirty="0" smtClean="0"/>
                        <a:t>Employee</a:t>
                      </a:r>
                      <a:r>
                        <a:rPr lang="en-IN" baseline="0" dirty="0" smtClean="0"/>
                        <a:t> carries wages</a:t>
                      </a:r>
                      <a:endParaRPr lang="en-IN" dirty="0"/>
                    </a:p>
                  </a:txBody>
                  <a:tcPr marL="84667" marR="84667"/>
                </a:tc>
              </a:tr>
              <a:tr h="370840">
                <a:tc>
                  <a:txBody>
                    <a:bodyPr/>
                    <a:lstStyle/>
                    <a:p>
                      <a:r>
                        <a:rPr lang="en-IN" dirty="0" smtClean="0"/>
                        <a:t>Employee focus</a:t>
                      </a:r>
                      <a:endParaRPr lang="en-IN" dirty="0"/>
                    </a:p>
                  </a:txBody>
                  <a:tcPr marL="84667" marR="84667"/>
                </a:tc>
                <a:tc>
                  <a:txBody>
                    <a:bodyPr/>
                    <a:lstStyle/>
                    <a:p>
                      <a:r>
                        <a:rPr lang="en-IN" dirty="0" smtClean="0"/>
                        <a:t>Job promotion to</a:t>
                      </a:r>
                      <a:r>
                        <a:rPr lang="en-IN" baseline="0" dirty="0" smtClean="0"/>
                        <a:t> earn</a:t>
                      </a:r>
                      <a:endParaRPr lang="en-IN" dirty="0"/>
                    </a:p>
                  </a:txBody>
                  <a:tcPr marL="84667" marR="84667"/>
                </a:tc>
                <a:tc>
                  <a:txBody>
                    <a:bodyPr/>
                    <a:lstStyle/>
                    <a:p>
                      <a:r>
                        <a:rPr lang="en-IN" dirty="0" smtClean="0"/>
                        <a:t>Skill</a:t>
                      </a:r>
                      <a:r>
                        <a:rPr lang="en-IN" baseline="0" dirty="0" smtClean="0"/>
                        <a:t> acquisition to earn</a:t>
                      </a:r>
                      <a:endParaRPr lang="en-IN" dirty="0"/>
                    </a:p>
                  </a:txBody>
                  <a:tcPr marL="84667" marR="84667"/>
                </a:tc>
              </a:tr>
              <a:tr h="370840">
                <a:tc>
                  <a:txBody>
                    <a:bodyPr/>
                    <a:lstStyle/>
                    <a:p>
                      <a:r>
                        <a:rPr lang="en-IN" dirty="0" smtClean="0"/>
                        <a:t>Advantages</a:t>
                      </a:r>
                      <a:endParaRPr lang="en-IN" dirty="0"/>
                    </a:p>
                  </a:txBody>
                  <a:tcPr marL="84667" marR="84667"/>
                </a:tc>
                <a:tc>
                  <a:txBody>
                    <a:bodyPr/>
                    <a:lstStyle/>
                    <a:p>
                      <a:r>
                        <a:rPr lang="en-IN" dirty="0" smtClean="0"/>
                        <a:t>Pay based</a:t>
                      </a:r>
                      <a:r>
                        <a:rPr lang="en-IN" baseline="0" dirty="0" smtClean="0"/>
                        <a:t> on value of work performance</a:t>
                      </a:r>
                      <a:endParaRPr lang="en-IN" dirty="0"/>
                    </a:p>
                  </a:txBody>
                  <a:tcPr marL="84667" marR="84667"/>
                </a:tc>
                <a:tc>
                  <a:txBody>
                    <a:bodyPr/>
                    <a:lstStyle/>
                    <a:p>
                      <a:r>
                        <a:rPr lang="en-IN" dirty="0" smtClean="0"/>
                        <a:t>Flexibility</a:t>
                      </a:r>
                      <a:endParaRPr lang="en-IN" dirty="0"/>
                    </a:p>
                  </a:txBody>
                  <a:tcPr marL="84667" marR="84667"/>
                </a:tc>
              </a:tr>
              <a:tr h="370840">
                <a:tc>
                  <a:txBody>
                    <a:bodyPr/>
                    <a:lstStyle/>
                    <a:p>
                      <a:r>
                        <a:rPr lang="en-IN" dirty="0" smtClean="0"/>
                        <a:t>Disadvantages</a:t>
                      </a:r>
                      <a:endParaRPr lang="en-IN" dirty="0"/>
                    </a:p>
                  </a:txBody>
                  <a:tcPr marL="84667" marR="84667"/>
                </a:tc>
                <a:tc>
                  <a:txBody>
                    <a:bodyPr/>
                    <a:lstStyle/>
                    <a:p>
                      <a:r>
                        <a:rPr lang="en-IN" dirty="0" smtClean="0"/>
                        <a:t>Potential personnel bureaucracy:  inflexibility</a:t>
                      </a:r>
                      <a:endParaRPr lang="en-IN" dirty="0"/>
                    </a:p>
                  </a:txBody>
                  <a:tcPr marL="84667" marR="8466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Potential personnel bureaucracy:</a:t>
                      </a:r>
                      <a:r>
                        <a:rPr lang="en-IN" baseline="0" dirty="0" smtClean="0"/>
                        <a:t> cost controls</a:t>
                      </a:r>
                      <a:endParaRPr lang="en-IN" dirty="0" smtClean="0"/>
                    </a:p>
                    <a:p>
                      <a:endParaRPr lang="en-IN" dirty="0"/>
                    </a:p>
                  </a:txBody>
                  <a:tcPr marL="84667" marR="84667"/>
                </a:tc>
              </a:tr>
            </a:tbl>
          </a:graphicData>
        </a:graphic>
      </p:graphicFrame>
    </p:spTree>
    <p:extLst>
      <p:ext uri="{BB962C8B-B14F-4D97-AF65-F5344CB8AC3E}">
        <p14:creationId xmlns="" xmlns:p14="http://schemas.microsoft.com/office/powerpoint/2010/main" val="42537692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WAGES POLICY IN INDIA</a:t>
            </a:r>
            <a:endParaRPr lang="en-IN" dirty="0"/>
          </a:p>
        </p:txBody>
      </p:sp>
      <p:sp>
        <p:nvSpPr>
          <p:cNvPr id="3" name="Content Placeholder 2"/>
          <p:cNvSpPr>
            <a:spLocks noGrp="1"/>
          </p:cNvSpPr>
          <p:nvPr>
            <p:ph idx="1"/>
          </p:nvPr>
        </p:nvSpPr>
        <p:spPr/>
        <p:txBody>
          <a:bodyPr>
            <a:normAutofit/>
          </a:bodyPr>
          <a:lstStyle/>
          <a:p>
            <a:pPr marL="0" indent="0">
              <a:buNone/>
            </a:pPr>
            <a:r>
              <a:rPr lang="en-GB" dirty="0"/>
              <a:t>
</a:t>
            </a:r>
            <a:r>
              <a:rPr lang="en-GB" dirty="0" smtClean="0"/>
              <a:t> The </a:t>
            </a:r>
            <a:r>
              <a:rPr lang="en-GB" dirty="0"/>
              <a:t>objectives of wage policy are </a:t>
            </a:r>
          </a:p>
          <a:p>
            <a:r>
              <a:rPr lang="en-GB" dirty="0" smtClean="0"/>
              <a:t> </a:t>
            </a:r>
            <a:r>
              <a:rPr lang="en-GB" dirty="0"/>
              <a:t>To obtain for the workers a just share of the fruits of economic development</a:t>
            </a:r>
          </a:p>
          <a:p>
            <a:pPr>
              <a:buFont typeface="Wingdings" pitchFamily="2" charset="2"/>
              <a:buChar char="§"/>
            </a:pPr>
            <a:r>
              <a:rPr lang="en-GB" dirty="0"/>
              <a:t>To set minimum wages for workers whose bargaining position is weak
 To bring about a more efficient allocation and utilisation of human resources through Wage and salary differentials.</a:t>
            </a:r>
          </a:p>
          <a:p>
            <a:pPr>
              <a:buFont typeface="Wingdings" pitchFamily="2" charset="2"/>
              <a:buChar char="§"/>
            </a:pPr>
            <a:r>
              <a:rPr lang="en-GB" dirty="0"/>
              <a:t>To abolish malpractices and abuses in Wage and salary payments 
 The first step towards the evolution of wage Policy was the enactment of the payment of wages act, 1936.</a:t>
            </a:r>
            <a:endParaRPr lang="en-IN" dirty="0"/>
          </a:p>
        </p:txBody>
      </p:sp>
    </p:spTree>
    <p:extLst>
      <p:ext uri="{BB962C8B-B14F-4D97-AF65-F5344CB8AC3E}">
        <p14:creationId xmlns="" xmlns:p14="http://schemas.microsoft.com/office/powerpoint/2010/main" val="28202938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r>
              <a:rPr lang="en-GB" sz="2400" b="1" dirty="0"/>
              <a:t>Concept of wages </a:t>
            </a:r>
            <a:r>
              <a:rPr lang="en-GB" sz="2400" dirty="0"/>
              <a:t>
While evolving wage policy, three concepts of wages namely minimum wages, fair wages, living wages are generally considered.</a:t>
            </a:r>
          </a:p>
          <a:p>
            <a:endParaRPr lang="en-GB" sz="2400" dirty="0"/>
          </a:p>
          <a:p>
            <a:r>
              <a:rPr lang="en-GB" sz="2400" dirty="0"/>
              <a:t> </a:t>
            </a:r>
            <a:r>
              <a:rPr lang="en-GB" sz="2400" b="1" dirty="0"/>
              <a:t>MINIMUM WAGE </a:t>
            </a:r>
            <a:r>
              <a:rPr lang="en-GB" sz="2400" dirty="0"/>
              <a:t>is the one which provides not nearly for bare sustenance of life, but also for the preservation of the efficiency of the worker.</a:t>
            </a:r>
          </a:p>
          <a:p>
            <a:endParaRPr lang="en-GB" sz="2000" dirty="0"/>
          </a:p>
        </p:txBody>
      </p:sp>
    </p:spTree>
    <p:extLst>
      <p:ext uri="{BB962C8B-B14F-4D97-AF65-F5344CB8AC3E}">
        <p14:creationId xmlns="" xmlns:p14="http://schemas.microsoft.com/office/powerpoint/2010/main" val="25458724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GB" b="1" dirty="0"/>
              <a:t>FAIR WAGE </a:t>
            </a:r>
            <a:r>
              <a:rPr lang="en-GB" dirty="0"/>
              <a:t>is understood in two ways in a narrow sense, which is fair if it is equal to the rate prevailing in the same trade and in the neighbourhood for similar work.</a:t>
            </a:r>
          </a:p>
          <a:p>
            <a:endParaRPr lang="en-GB" dirty="0"/>
          </a:p>
          <a:p>
            <a:r>
              <a:rPr lang="en-GB" b="1" dirty="0"/>
              <a:t>LIVING WAGE </a:t>
            </a:r>
            <a:r>
              <a:rPr lang="en-GB" dirty="0"/>
              <a:t>is a step higher than fair wage living wage may be described as one which would enable the wage earner to provide for himself or herself and his or her family not only the bare essentials of life like food clothing shelter but a measure of frugal comfort including education for children, protection against ill health, requirements of essential social needs, and or measure of insurance against the more important misfortunes including old age.</a:t>
            </a:r>
            <a:endParaRPr lang="en-US" dirty="0"/>
          </a:p>
          <a:p>
            <a:endParaRPr lang="en-IN" dirty="0"/>
          </a:p>
          <a:p>
            <a:endParaRPr lang="en-IN" b="1" dirty="0"/>
          </a:p>
        </p:txBody>
      </p:sp>
    </p:spTree>
    <p:extLst>
      <p:ext uri="{BB962C8B-B14F-4D97-AF65-F5344CB8AC3E}">
        <p14:creationId xmlns="" xmlns:p14="http://schemas.microsoft.com/office/powerpoint/2010/main" val="30957722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INCENTIVES</a:t>
            </a:r>
            <a:endParaRPr lang="en-IN" dirty="0"/>
          </a:p>
        </p:txBody>
      </p:sp>
      <p:sp>
        <p:nvSpPr>
          <p:cNvPr id="3" name="Content Placeholder 2"/>
          <p:cNvSpPr>
            <a:spLocks noGrp="1"/>
          </p:cNvSpPr>
          <p:nvPr>
            <p:ph idx="1"/>
          </p:nvPr>
        </p:nvSpPr>
        <p:spPr/>
        <p:txBody>
          <a:bodyPr/>
          <a:lstStyle/>
          <a:p>
            <a:r>
              <a:rPr lang="en-IN" sz="2500" dirty="0"/>
              <a:t>Incentive payments are based on efficiency of employees, efficiency itself being determined by comparing actual performance with standard performance.</a:t>
            </a:r>
          </a:p>
          <a:p>
            <a:endParaRPr lang="en-IN" dirty="0"/>
          </a:p>
        </p:txBody>
      </p:sp>
    </p:spTree>
    <p:extLst>
      <p:ext uri="{BB962C8B-B14F-4D97-AF65-F5344CB8AC3E}">
        <p14:creationId xmlns="" xmlns:p14="http://schemas.microsoft.com/office/powerpoint/2010/main" val="16286641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7620000" cy="1143000"/>
          </a:xfrm>
        </p:spPr>
        <p:txBody>
          <a:bodyPr/>
          <a:lstStyle/>
          <a:p>
            <a:r>
              <a:rPr lang="en-IN" sz="4800" dirty="0"/>
              <a:t> TYPES OF INCENTIVE SCHEMES</a:t>
            </a:r>
            <a:endParaRPr lang="en-IN" dirty="0"/>
          </a:p>
        </p:txBody>
      </p:sp>
      <p:sp>
        <p:nvSpPr>
          <p:cNvPr id="3" name="Content Placeholder 2"/>
          <p:cNvSpPr>
            <a:spLocks noGrp="1"/>
          </p:cNvSpPr>
          <p:nvPr>
            <p:ph idx="4294967295"/>
          </p:nvPr>
        </p:nvSpPr>
        <p:spPr>
          <a:xfrm>
            <a:off x="0" y="1600200"/>
            <a:ext cx="7620000" cy="4800600"/>
          </a:xfrm>
        </p:spPr>
        <p:txBody>
          <a:bodyPr/>
          <a:lstStyle/>
          <a:p>
            <a:r>
              <a:rPr lang="en-IN" dirty="0"/>
              <a:t>International labour organisation (ILO) classifies all the schemes of payment by </a:t>
            </a:r>
            <a:r>
              <a:rPr lang="en-IN" dirty="0" smtClean="0"/>
              <a:t>results </a:t>
            </a:r>
            <a:r>
              <a:rPr lang="en-IN" dirty="0"/>
              <a:t>into 4 categories</a:t>
            </a:r>
            <a:r>
              <a:rPr lang="en-IN" dirty="0" smtClean="0"/>
              <a:t>:</a:t>
            </a:r>
          </a:p>
          <a:p>
            <a:r>
              <a:rPr lang="en-IN" dirty="0"/>
              <a:t>Incentive schemes</a:t>
            </a:r>
          </a:p>
          <a:p>
            <a:endParaRPr lang="en-IN" b="1" dirty="0"/>
          </a:p>
        </p:txBody>
      </p:sp>
      <p:sp>
        <p:nvSpPr>
          <p:cNvPr id="4" name="Rectangle 3"/>
          <p:cNvSpPr/>
          <p:nvPr/>
        </p:nvSpPr>
        <p:spPr>
          <a:xfrm>
            <a:off x="179512" y="4073237"/>
            <a:ext cx="2718048" cy="1200329"/>
          </a:xfrm>
          <a:prstGeom prst="rect">
            <a:avLst/>
          </a:prstGeom>
        </p:spPr>
        <p:txBody>
          <a:bodyPr wrap="square">
            <a:spAutoFit/>
          </a:bodyPr>
          <a:lstStyle/>
          <a:p>
            <a:pPr algn="ctr"/>
            <a:r>
              <a:rPr lang="en-IN" dirty="0"/>
              <a:t>Earnings vary in the same proportion as the output</a:t>
            </a:r>
          </a:p>
          <a:p>
            <a:pPr marL="285750" indent="-285750">
              <a:buFont typeface="Arial" pitchFamily="34" charset="0"/>
              <a:buChar char="•"/>
            </a:pPr>
            <a:r>
              <a:rPr lang="en-IN" dirty="0"/>
              <a:t>Straight piece work</a:t>
            </a:r>
          </a:p>
          <a:p>
            <a:pPr marL="285750" indent="-285750">
              <a:buFont typeface="Arial" pitchFamily="34" charset="0"/>
              <a:buChar char="•"/>
            </a:pPr>
            <a:r>
              <a:rPr lang="en-IN" dirty="0"/>
              <a:t>Standard hour</a:t>
            </a:r>
          </a:p>
        </p:txBody>
      </p:sp>
      <p:sp>
        <p:nvSpPr>
          <p:cNvPr id="5" name="Rectangle 4"/>
          <p:cNvSpPr/>
          <p:nvPr/>
        </p:nvSpPr>
        <p:spPr>
          <a:xfrm>
            <a:off x="2898451" y="3933056"/>
            <a:ext cx="2574032" cy="2031325"/>
          </a:xfrm>
          <a:prstGeom prst="rect">
            <a:avLst/>
          </a:prstGeom>
        </p:spPr>
        <p:txBody>
          <a:bodyPr wrap="square">
            <a:spAutoFit/>
          </a:bodyPr>
          <a:lstStyle/>
          <a:p>
            <a:pPr algn="ctr"/>
            <a:r>
              <a:rPr lang="en-IN" dirty="0"/>
              <a:t>Earnings vary in the less proportion than the output</a:t>
            </a:r>
          </a:p>
          <a:p>
            <a:pPr marL="285750" indent="-285750">
              <a:buFont typeface="Arial" pitchFamily="34" charset="0"/>
              <a:buChar char="•"/>
            </a:pPr>
            <a:r>
              <a:rPr lang="en-IN" dirty="0"/>
              <a:t>Halsey plan</a:t>
            </a:r>
          </a:p>
          <a:p>
            <a:pPr marL="285750" indent="-285750">
              <a:buFont typeface="Arial" pitchFamily="34" charset="0"/>
              <a:buChar char="•"/>
            </a:pPr>
            <a:r>
              <a:rPr lang="en-IN" dirty="0"/>
              <a:t>Rowan plan</a:t>
            </a:r>
          </a:p>
          <a:p>
            <a:pPr marL="285750" indent="-285750">
              <a:buFont typeface="Arial" pitchFamily="34" charset="0"/>
              <a:buChar char="•"/>
            </a:pPr>
            <a:r>
              <a:rPr lang="en-IN" dirty="0"/>
              <a:t>Barth scheme </a:t>
            </a:r>
          </a:p>
          <a:p>
            <a:pPr marL="285750" indent="-285750">
              <a:buFont typeface="Arial" pitchFamily="34" charset="0"/>
              <a:buChar char="•"/>
            </a:pPr>
            <a:r>
              <a:rPr lang="en-IN" dirty="0" err="1"/>
              <a:t>Bedaux</a:t>
            </a:r>
            <a:r>
              <a:rPr lang="en-IN" dirty="0"/>
              <a:t> plan</a:t>
            </a:r>
          </a:p>
        </p:txBody>
      </p:sp>
      <p:sp>
        <p:nvSpPr>
          <p:cNvPr id="6" name="Rectangle 5"/>
          <p:cNvSpPr/>
          <p:nvPr/>
        </p:nvSpPr>
        <p:spPr>
          <a:xfrm>
            <a:off x="5472483" y="3645024"/>
            <a:ext cx="1493912" cy="2862322"/>
          </a:xfrm>
          <a:prstGeom prst="rect">
            <a:avLst/>
          </a:prstGeom>
        </p:spPr>
        <p:txBody>
          <a:bodyPr wrap="square">
            <a:spAutoFit/>
          </a:bodyPr>
          <a:lstStyle/>
          <a:p>
            <a:pPr algn="ctr"/>
            <a:r>
              <a:rPr lang="en-IN" dirty="0"/>
              <a:t>Earnings vary in the more proportion than the output</a:t>
            </a:r>
          </a:p>
          <a:p>
            <a:pPr marL="285750" indent="-285750">
              <a:buFont typeface="Arial" pitchFamily="34" charset="0"/>
              <a:buChar char="•"/>
            </a:pPr>
            <a:r>
              <a:rPr lang="en-IN" dirty="0"/>
              <a:t>High piece rate</a:t>
            </a:r>
          </a:p>
          <a:p>
            <a:pPr marL="285750" indent="-285750">
              <a:buFont typeface="Arial" pitchFamily="34" charset="0"/>
              <a:buChar char="•"/>
            </a:pPr>
            <a:r>
              <a:rPr lang="en-IN" dirty="0"/>
              <a:t>High standard hour</a:t>
            </a:r>
          </a:p>
        </p:txBody>
      </p:sp>
      <p:sp>
        <p:nvSpPr>
          <p:cNvPr id="7" name="Down Arrow 6"/>
          <p:cNvSpPr/>
          <p:nvPr/>
        </p:nvSpPr>
        <p:spPr>
          <a:xfrm>
            <a:off x="683568" y="274138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Down Arrow 7"/>
          <p:cNvSpPr/>
          <p:nvPr/>
        </p:nvSpPr>
        <p:spPr>
          <a:xfrm rot="19273667">
            <a:off x="2476252" y="2558682"/>
            <a:ext cx="472040" cy="16722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Down Arrow 8"/>
          <p:cNvSpPr/>
          <p:nvPr/>
        </p:nvSpPr>
        <p:spPr>
          <a:xfrm rot="16200000">
            <a:off x="4705541" y="662554"/>
            <a:ext cx="242317" cy="38110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ectangle 9"/>
          <p:cNvSpPr/>
          <p:nvPr/>
        </p:nvSpPr>
        <p:spPr>
          <a:xfrm>
            <a:off x="6966395" y="2734454"/>
            <a:ext cx="1637928" cy="3970318"/>
          </a:xfrm>
          <a:prstGeom prst="rect">
            <a:avLst/>
          </a:prstGeom>
        </p:spPr>
        <p:txBody>
          <a:bodyPr wrap="square">
            <a:spAutoFit/>
          </a:bodyPr>
          <a:lstStyle/>
          <a:p>
            <a:pPr algn="ctr"/>
            <a:r>
              <a:rPr lang="en-IN" dirty="0"/>
              <a:t>Earnings differ at the different levels of output.</a:t>
            </a:r>
          </a:p>
          <a:p>
            <a:pPr marL="285750" indent="-285750">
              <a:buFont typeface="Arial" pitchFamily="34" charset="0"/>
              <a:buChar char="•"/>
            </a:pPr>
            <a:r>
              <a:rPr lang="en-IN" dirty="0"/>
              <a:t>Taylor’s differential piece rate</a:t>
            </a:r>
          </a:p>
          <a:p>
            <a:pPr marL="285750" indent="-285750">
              <a:buFont typeface="Arial" pitchFamily="34" charset="0"/>
              <a:buChar char="•"/>
            </a:pPr>
            <a:r>
              <a:rPr lang="en-IN" dirty="0"/>
              <a:t>Merrick piece rate</a:t>
            </a:r>
          </a:p>
          <a:p>
            <a:pPr marL="285750" indent="-285750">
              <a:buFont typeface="Arial" pitchFamily="34" charset="0"/>
              <a:buChar char="•"/>
            </a:pPr>
            <a:r>
              <a:rPr lang="en-IN" dirty="0"/>
              <a:t>Gantt task system</a:t>
            </a:r>
          </a:p>
          <a:p>
            <a:pPr marL="285750" indent="-285750">
              <a:buFont typeface="Arial" pitchFamily="34" charset="0"/>
              <a:buChar char="•"/>
            </a:pPr>
            <a:r>
              <a:rPr lang="en-IN" dirty="0"/>
              <a:t>Emerson’s efficiency plan </a:t>
            </a:r>
          </a:p>
        </p:txBody>
      </p:sp>
      <p:sp>
        <p:nvSpPr>
          <p:cNvPr id="11" name="Down Arrow 10"/>
          <p:cNvSpPr/>
          <p:nvPr/>
        </p:nvSpPr>
        <p:spPr>
          <a:xfrm rot="16984848">
            <a:off x="4310691" y="1763569"/>
            <a:ext cx="376344" cy="30211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 xmlns:p14="http://schemas.microsoft.com/office/powerpoint/2010/main" val="11063452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IMPORTANCE OF INCENTIVES</a:t>
            </a:r>
          </a:p>
        </p:txBody>
      </p:sp>
      <p:sp>
        <p:nvSpPr>
          <p:cNvPr id="3" name="Content Placeholder 2"/>
          <p:cNvSpPr>
            <a:spLocks noGrp="1"/>
          </p:cNvSpPr>
          <p:nvPr>
            <p:ph idx="1"/>
          </p:nvPr>
        </p:nvSpPr>
        <p:spPr/>
        <p:txBody>
          <a:bodyPr/>
          <a:lstStyle/>
          <a:p>
            <a:r>
              <a:rPr lang="en-IN" dirty="0"/>
              <a:t>The primary advantage of incentives is the inducement and motivation of workers for higher efficiency and greater output.</a:t>
            </a:r>
          </a:p>
          <a:p>
            <a:r>
              <a:rPr lang="en-IN" dirty="0"/>
              <a:t>Earnings of the employees would be enhanced due to incentives.</a:t>
            </a:r>
          </a:p>
          <a:p>
            <a:r>
              <a:rPr lang="en-IN" dirty="0"/>
              <a:t>Production capacity is also likely to increase. The Bangalore-based rail wheel factory, for example has now a production capacity of 77,000 wheels and 48,000 axles as against the initial capacity of 56,800 wheels and 23000 axles.</a:t>
            </a:r>
          </a:p>
          <a:p>
            <a:r>
              <a:rPr lang="en-IN" dirty="0"/>
              <a:t>The higher capacity has been achieved as a result of implementation of the recommendations for the adoption of a group incentive scheme carried out by the Rail India technical and economic services. </a:t>
            </a:r>
          </a:p>
          <a:p>
            <a:endParaRPr lang="en-IN" dirty="0"/>
          </a:p>
        </p:txBody>
      </p:sp>
    </p:spTree>
    <p:extLst>
      <p:ext uri="{BB962C8B-B14F-4D97-AF65-F5344CB8AC3E}">
        <p14:creationId xmlns="" xmlns:p14="http://schemas.microsoft.com/office/powerpoint/2010/main" val="306475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DISADVANTAGES</a:t>
            </a:r>
          </a:p>
        </p:txBody>
      </p:sp>
      <p:sp>
        <p:nvSpPr>
          <p:cNvPr id="3" name="Content Placeholder 2"/>
          <p:cNvSpPr>
            <a:spLocks noGrp="1"/>
          </p:cNvSpPr>
          <p:nvPr>
            <p:ph idx="1"/>
          </p:nvPr>
        </p:nvSpPr>
        <p:spPr/>
        <p:txBody>
          <a:bodyPr/>
          <a:lstStyle/>
          <a:p>
            <a:r>
              <a:rPr lang="en-IN" dirty="0"/>
              <a:t>There is a tendency for the quality of products to deteriorate unless steps are taken to ensure maintenance of quality through checking and inspection.</a:t>
            </a:r>
          </a:p>
          <a:p>
            <a:r>
              <a:rPr lang="en-IN" dirty="0"/>
              <a:t>Difficulty may arise over the introduction of new machines or methods.</a:t>
            </a:r>
          </a:p>
          <a:p>
            <a:r>
              <a:rPr lang="en-IN" dirty="0"/>
              <a:t>Workers may oppose such introduction of new ways and methods.</a:t>
            </a:r>
          </a:p>
          <a:p>
            <a:endParaRPr lang="en-IN" dirty="0"/>
          </a:p>
        </p:txBody>
      </p:sp>
    </p:spTree>
    <p:extLst>
      <p:ext uri="{BB962C8B-B14F-4D97-AF65-F5344CB8AC3E}">
        <p14:creationId xmlns="" xmlns:p14="http://schemas.microsoft.com/office/powerpoint/2010/main" val="29954900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9600" dirty="0" smtClean="0"/>
              <a:t>THANK YOU</a:t>
            </a:r>
            <a:endParaRPr lang="en-IN" sz="9600" dirty="0"/>
          </a:p>
        </p:txBody>
      </p:sp>
    </p:spTree>
    <p:extLst>
      <p:ext uri="{BB962C8B-B14F-4D97-AF65-F5344CB8AC3E}">
        <p14:creationId xmlns="" xmlns:p14="http://schemas.microsoft.com/office/powerpoint/2010/main" val="3447769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INCENTIVES</a:t>
            </a:r>
            <a:endParaRPr lang="en-IN" dirty="0"/>
          </a:p>
        </p:txBody>
      </p:sp>
      <p:sp>
        <p:nvSpPr>
          <p:cNvPr id="3" name="Content Placeholder 2"/>
          <p:cNvSpPr>
            <a:spLocks noGrp="1"/>
          </p:cNvSpPr>
          <p:nvPr>
            <p:ph idx="1"/>
          </p:nvPr>
        </p:nvSpPr>
        <p:spPr/>
        <p:txBody>
          <a:bodyPr>
            <a:normAutofit/>
          </a:bodyPr>
          <a:lstStyle/>
          <a:p>
            <a:r>
              <a:rPr lang="en-GB" dirty="0"/>
              <a:t>Also called as payments by results.</a:t>
            </a:r>
            <a:br>
              <a:rPr lang="en-GB" dirty="0"/>
            </a:br>
            <a:r>
              <a:rPr lang="en-GB" dirty="0"/>
              <a:t>Incentives are paid in addition to wages and salaries incentives depend upon productivity, sales, profit or cost reduction efforts.</a:t>
            </a:r>
            <a:br>
              <a:rPr lang="en-GB" dirty="0"/>
            </a:br>
            <a:r>
              <a:rPr lang="en-GB" dirty="0"/>
              <a:t/>
            </a:r>
            <a:br>
              <a:rPr lang="en-GB" dirty="0"/>
            </a:br>
            <a:r>
              <a:rPr lang="en-GB" dirty="0"/>
              <a:t>There are individual incentive schemes which are applicable to specific employee performance.</a:t>
            </a:r>
            <a:br>
              <a:rPr lang="en-GB" dirty="0"/>
            </a:br>
            <a:r>
              <a:rPr lang="en-GB" dirty="0"/>
              <a:t>Group incentives are the incentives paid to the group as a </a:t>
            </a:r>
            <a:r>
              <a:rPr lang="en-GB" dirty="0" smtClean="0"/>
              <a:t>whole.</a:t>
            </a:r>
            <a:endParaRPr lang="en-US" sz="4000" dirty="0"/>
          </a:p>
          <a:p>
            <a:endParaRPr lang="en-IN" dirty="0"/>
          </a:p>
        </p:txBody>
      </p:sp>
    </p:spTree>
    <p:extLst>
      <p:ext uri="{BB962C8B-B14F-4D97-AF65-F5344CB8AC3E}">
        <p14:creationId xmlns="" xmlns:p14="http://schemas.microsoft.com/office/powerpoint/2010/main" val="531543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ALLOWANCES</a:t>
            </a:r>
            <a:endParaRPr lang="en-IN" dirty="0"/>
          </a:p>
        </p:txBody>
      </p:sp>
      <p:sp>
        <p:nvSpPr>
          <p:cNvPr id="3" name="Content Placeholder 2"/>
          <p:cNvSpPr>
            <a:spLocks noGrp="1"/>
          </p:cNvSpPr>
          <p:nvPr>
            <p:ph idx="1"/>
          </p:nvPr>
        </p:nvSpPr>
        <p:spPr/>
        <p:txBody>
          <a:bodyPr/>
          <a:lstStyle/>
          <a:p>
            <a:r>
              <a:rPr lang="en-GB" dirty="0"/>
              <a:t>House rent allowance, conveyance allowance and leave travel allowance also form part of compensation.</a:t>
            </a:r>
            <a:br>
              <a:rPr lang="en-GB" dirty="0"/>
            </a:br>
            <a:endParaRPr lang="en-GB" dirty="0" smtClean="0"/>
          </a:p>
          <a:p>
            <a:endParaRPr lang="en-IN" dirty="0"/>
          </a:p>
        </p:txBody>
      </p:sp>
    </p:spTree>
    <p:extLst>
      <p:ext uri="{BB962C8B-B14F-4D97-AF65-F5344CB8AC3E}">
        <p14:creationId xmlns="" xmlns:p14="http://schemas.microsoft.com/office/powerpoint/2010/main" val="3636293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GRATUITY</a:t>
            </a:r>
            <a:endParaRPr lang="en-IN" dirty="0"/>
          </a:p>
        </p:txBody>
      </p:sp>
      <p:sp>
        <p:nvSpPr>
          <p:cNvPr id="3" name="Content Placeholder 2"/>
          <p:cNvSpPr>
            <a:spLocks noGrp="1"/>
          </p:cNvSpPr>
          <p:nvPr>
            <p:ph idx="1"/>
          </p:nvPr>
        </p:nvSpPr>
        <p:spPr/>
        <p:txBody>
          <a:bodyPr/>
          <a:lstStyle/>
          <a:p>
            <a:r>
              <a:rPr lang="en-GB" dirty="0"/>
              <a:t>This is a statutory </a:t>
            </a:r>
            <a:r>
              <a:rPr lang="en-GB" dirty="0" smtClean="0"/>
              <a:t>national </a:t>
            </a:r>
            <a:r>
              <a:rPr lang="en-GB" dirty="0"/>
              <a:t>component appearing in the salary breakup, but is paid only at the time of employees exit after serving more than five years</a:t>
            </a:r>
            <a:br>
              <a:rPr lang="en-GB" dirty="0"/>
            </a:br>
            <a:r>
              <a:rPr lang="en-GB" dirty="0"/>
              <a:t> it is governed by the Payment of Gratuity Act, </a:t>
            </a:r>
            <a:r>
              <a:rPr lang="en-GB" dirty="0" smtClean="0"/>
              <a:t>1922.</a:t>
            </a:r>
            <a:endParaRPr lang="en-GB" dirty="0"/>
          </a:p>
          <a:p>
            <a:pPr marL="0" indent="0">
              <a:buNone/>
            </a:pPr>
            <a:endParaRPr lang="en-IN" dirty="0"/>
          </a:p>
        </p:txBody>
      </p:sp>
    </p:spTree>
    <p:extLst>
      <p:ext uri="{BB962C8B-B14F-4D97-AF65-F5344CB8AC3E}">
        <p14:creationId xmlns="" xmlns:p14="http://schemas.microsoft.com/office/powerpoint/2010/main" val="2114542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CLAIMS</a:t>
            </a:r>
            <a:br>
              <a:rPr lang="en-US" dirty="0" smtClean="0"/>
            </a:br>
            <a:endParaRPr lang="en-IN" dirty="0"/>
          </a:p>
        </p:txBody>
      </p:sp>
      <p:sp>
        <p:nvSpPr>
          <p:cNvPr id="3" name="Content Placeholder 2"/>
          <p:cNvSpPr>
            <a:spLocks noGrp="1"/>
          </p:cNvSpPr>
          <p:nvPr>
            <p:ph idx="1"/>
          </p:nvPr>
        </p:nvSpPr>
        <p:spPr/>
        <p:txBody>
          <a:bodyPr/>
          <a:lstStyle/>
          <a:p>
            <a:r>
              <a:rPr lang="en-GB" dirty="0"/>
              <a:t>A part of monthly salary may be made up by build claims </a:t>
            </a:r>
            <a:r>
              <a:rPr lang="en-GB" dirty="0" smtClean="0"/>
              <a:t>they </a:t>
            </a:r>
            <a:r>
              <a:rPr lang="en-GB" dirty="0"/>
              <a:t>include telephone or mobile allowance internet </a:t>
            </a:r>
            <a:r>
              <a:rPr lang="en-GB" dirty="0" smtClean="0"/>
              <a:t>allowance and medical allowance.</a:t>
            </a:r>
            <a:endParaRPr lang="en-IN" dirty="0"/>
          </a:p>
        </p:txBody>
      </p:sp>
    </p:spTree>
    <p:extLst>
      <p:ext uri="{BB962C8B-B14F-4D97-AF65-F5344CB8AC3E}">
        <p14:creationId xmlns="" xmlns:p14="http://schemas.microsoft.com/office/powerpoint/2010/main" val="3218371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TAXES</a:t>
            </a:r>
            <a:endParaRPr lang="en-IN" dirty="0"/>
          </a:p>
        </p:txBody>
      </p:sp>
      <p:sp>
        <p:nvSpPr>
          <p:cNvPr id="3" name="Content Placeholder 2"/>
          <p:cNvSpPr>
            <a:spLocks noGrp="1"/>
          </p:cNvSpPr>
          <p:nvPr>
            <p:ph idx="1"/>
          </p:nvPr>
        </p:nvSpPr>
        <p:spPr/>
        <p:txBody>
          <a:bodyPr/>
          <a:lstStyle/>
          <a:p>
            <a:r>
              <a:rPr lang="en-US" dirty="0" smtClean="0"/>
              <a:t>These , </a:t>
            </a:r>
            <a:r>
              <a:rPr lang="en-US" dirty="0"/>
              <a:t>L</a:t>
            </a:r>
            <a:r>
              <a:rPr lang="en-US" dirty="0" smtClean="0"/>
              <a:t>ike Death , are </a:t>
            </a:r>
            <a:r>
              <a:rPr lang="en-US" dirty="0"/>
              <a:t>u</a:t>
            </a:r>
            <a:r>
              <a:rPr lang="en-US" dirty="0" smtClean="0"/>
              <a:t>navoidable.It is the duty of the employee </a:t>
            </a:r>
            <a:r>
              <a:rPr lang="en-US" dirty="0"/>
              <a:t>t</a:t>
            </a:r>
            <a:r>
              <a:rPr lang="en-US" dirty="0" smtClean="0"/>
              <a:t>o deduct </a:t>
            </a:r>
            <a:r>
              <a:rPr lang="en-US" dirty="0"/>
              <a:t>t</a:t>
            </a:r>
            <a:r>
              <a:rPr lang="en-US" dirty="0" smtClean="0"/>
              <a:t>axes </a:t>
            </a:r>
            <a:r>
              <a:rPr lang="en-US" dirty="0"/>
              <a:t>f</a:t>
            </a:r>
            <a:r>
              <a:rPr lang="en-US" dirty="0" smtClean="0"/>
              <a:t>rom </a:t>
            </a:r>
            <a:r>
              <a:rPr lang="en-US" dirty="0"/>
              <a:t>a</a:t>
            </a:r>
            <a:r>
              <a:rPr lang="en-US" dirty="0" smtClean="0"/>
              <a:t>n employee salary to The tax </a:t>
            </a:r>
            <a:r>
              <a:rPr lang="en-US" dirty="0"/>
              <a:t>d</a:t>
            </a:r>
            <a:r>
              <a:rPr lang="en-US" dirty="0" smtClean="0"/>
              <a:t>epartment.</a:t>
            </a:r>
            <a:endParaRPr lang="en-IN" dirty="0"/>
          </a:p>
        </p:txBody>
      </p:sp>
    </p:spTree>
    <p:extLst>
      <p:ext uri="{BB962C8B-B14F-4D97-AF65-F5344CB8AC3E}">
        <p14:creationId xmlns="" xmlns:p14="http://schemas.microsoft.com/office/powerpoint/2010/main" val="2166444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FRINGE BENEFITS</a:t>
            </a:r>
            <a:endParaRPr lang="en-IN" dirty="0"/>
          </a:p>
        </p:txBody>
      </p:sp>
      <p:sp>
        <p:nvSpPr>
          <p:cNvPr id="3" name="Content Placeholder 2"/>
          <p:cNvSpPr>
            <a:spLocks noGrp="1"/>
          </p:cNvSpPr>
          <p:nvPr>
            <p:ph idx="1"/>
          </p:nvPr>
        </p:nvSpPr>
        <p:spPr/>
        <p:txBody>
          <a:bodyPr/>
          <a:lstStyle/>
          <a:p>
            <a:r>
              <a:rPr lang="en-US" dirty="0" smtClean="0"/>
              <a:t>These </a:t>
            </a:r>
            <a:r>
              <a:rPr lang="en-IN" dirty="0" smtClean="0"/>
              <a:t>includes such benefits as provident fund, health and group insurance , canteen, uniform.</a:t>
            </a:r>
            <a:endParaRPr lang="en-IN" dirty="0"/>
          </a:p>
        </p:txBody>
      </p:sp>
    </p:spTree>
    <p:extLst>
      <p:ext uri="{BB962C8B-B14F-4D97-AF65-F5344CB8AC3E}">
        <p14:creationId xmlns="" xmlns:p14="http://schemas.microsoft.com/office/powerpoint/2010/main" val="26115892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267</TotalTime>
  <Words>1499</Words>
  <Application>Microsoft Office PowerPoint</Application>
  <PresentationFormat>On-screen Show (4:3)</PresentationFormat>
  <Paragraphs>177</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Adjacency</vt:lpstr>
      <vt:lpstr>MANAGING BASIC REMUNERATION</vt:lpstr>
      <vt:lpstr>What is Remuneration?</vt:lpstr>
      <vt:lpstr>COMPONENTS </vt:lpstr>
      <vt:lpstr>INCENTIVES</vt:lpstr>
      <vt:lpstr>ALLOWANCES</vt:lpstr>
      <vt:lpstr>GRATUITY</vt:lpstr>
      <vt:lpstr>CLAIMS </vt:lpstr>
      <vt:lpstr>TAXES</vt:lpstr>
      <vt:lpstr>FRINGE BENEFITS</vt:lpstr>
      <vt:lpstr>THEORIES </vt:lpstr>
      <vt:lpstr>REINFORCEMENT AND EXPECTANCY THEORIES</vt:lpstr>
      <vt:lpstr>EQUITY THEORY</vt:lpstr>
      <vt:lpstr>Slide 13</vt:lpstr>
      <vt:lpstr>AGENCY THEORY </vt:lpstr>
      <vt:lpstr>IMPORTANCE</vt:lpstr>
      <vt:lpstr>Slide 16</vt:lpstr>
      <vt:lpstr>PAUSE AND PONDER</vt:lpstr>
      <vt:lpstr>Slide 18</vt:lpstr>
      <vt:lpstr>FACTORS INFLUENCING EMPLOYEE COMPENSATION</vt:lpstr>
      <vt:lpstr>Slide 20</vt:lpstr>
      <vt:lpstr>Slide 21</vt:lpstr>
      <vt:lpstr>Slide 22</vt:lpstr>
      <vt:lpstr>Slide 23</vt:lpstr>
      <vt:lpstr>Slide 24</vt:lpstr>
      <vt:lpstr>COMPENSATION PLAN AND BUSINESS STATERGY</vt:lpstr>
      <vt:lpstr>Slide 26</vt:lpstr>
      <vt:lpstr>Slide 27</vt:lpstr>
      <vt:lpstr>Slide 28</vt:lpstr>
      <vt:lpstr> Challenges of compensation</vt:lpstr>
      <vt:lpstr>SKILL BASE PAY</vt:lpstr>
      <vt:lpstr>SKILL BASED PAY AND JOB BASED PAY COMPARISON</vt:lpstr>
      <vt:lpstr>WAGES POLICY IN INDIA</vt:lpstr>
      <vt:lpstr>Slide 33</vt:lpstr>
      <vt:lpstr>Slide 34</vt:lpstr>
      <vt:lpstr>INCENTIVES</vt:lpstr>
      <vt:lpstr> TYPES OF INCENTIVE SCHEMES</vt:lpstr>
      <vt:lpstr>IMPORTANCE OF INCENTIVES</vt:lpstr>
      <vt:lpstr>DISADVANTAGES</vt:lpstr>
      <vt:lpstr>Slide 39</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BASIC REMINERATION</dc:title>
  <dc:creator>HP</dc:creator>
  <cp:lastModifiedBy>User</cp:lastModifiedBy>
  <cp:revision>28</cp:revision>
  <dcterms:created xsi:type="dcterms:W3CDTF">2019-05-20T17:19:14Z</dcterms:created>
  <dcterms:modified xsi:type="dcterms:W3CDTF">2020-08-27T06:10:11Z</dcterms:modified>
</cp:coreProperties>
</file>