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9" r:id="rId3"/>
    <p:sldId id="257" r:id="rId4"/>
    <p:sldId id="260" r:id="rId5"/>
    <p:sldId id="261" r:id="rId6"/>
    <p:sldId id="274" r:id="rId7"/>
    <p:sldId id="262" r:id="rId8"/>
    <p:sldId id="275" r:id="rId9"/>
    <p:sldId id="263" r:id="rId10"/>
    <p:sldId id="264" r:id="rId11"/>
    <p:sldId id="276" r:id="rId12"/>
    <p:sldId id="277" r:id="rId13"/>
    <p:sldId id="278" r:id="rId14"/>
    <p:sldId id="280" r:id="rId15"/>
    <p:sldId id="281" r:id="rId16"/>
    <p:sldId id="282" r:id="rId17"/>
    <p:sldId id="288" r:id="rId18"/>
    <p:sldId id="300" r:id="rId19"/>
    <p:sldId id="292" r:id="rId20"/>
    <p:sldId id="293" r:id="rId21"/>
    <p:sldId id="294" r:id="rId22"/>
    <p:sldId id="302" r:id="rId23"/>
    <p:sldId id="304" r:id="rId24"/>
    <p:sldId id="303" r:id="rId25"/>
    <p:sldId id="295" r:id="rId26"/>
    <p:sldId id="296" r:id="rId27"/>
    <p:sldId id="297" r:id="rId28"/>
    <p:sldId id="301" r:id="rId29"/>
    <p:sldId id="299" r:id="rId30"/>
    <p:sldId id="266" r:id="rId31"/>
    <p:sldId id="289" r:id="rId32"/>
    <p:sldId id="290"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8/11/2020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8/11/2020</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8/11/2020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8/11/2020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TOTAL Knee ARTHROPLASTY</a:t>
            </a:r>
            <a:endParaRPr lang="en-US" dirty="0"/>
          </a:p>
        </p:txBody>
      </p:sp>
      <p:sp>
        <p:nvSpPr>
          <p:cNvPr id="3" name="Subtitle 2"/>
          <p:cNvSpPr>
            <a:spLocks noGrp="1"/>
          </p:cNvSpPr>
          <p:nvPr>
            <p:ph type="subTitle" idx="1"/>
          </p:nvPr>
        </p:nvSpPr>
        <p:spPr/>
        <p:txBody>
          <a:bodyPr/>
          <a:lstStyle/>
          <a:p>
            <a:r>
              <a:rPr lang="en-US" dirty="0" smtClean="0"/>
              <a:t>By: Dr </a:t>
            </a:r>
            <a:r>
              <a:rPr lang="en-US" dirty="0" err="1" smtClean="0"/>
              <a:t>Purvi</a:t>
            </a:r>
            <a:r>
              <a:rPr lang="en-US" dirty="0" smtClean="0"/>
              <a:t> Patel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limited knee flexion </a:t>
            </a:r>
          </a:p>
          <a:p>
            <a:r>
              <a:rPr lang="en-US" dirty="0" smtClean="0"/>
              <a:t>joint instability leading to </a:t>
            </a:r>
            <a:r>
              <a:rPr lang="en-US" dirty="0" err="1" smtClean="0"/>
              <a:t>subluxation</a:t>
            </a:r>
            <a:endParaRPr lang="en-US" dirty="0" smtClean="0"/>
          </a:p>
          <a:p>
            <a:r>
              <a:rPr lang="en-US" dirty="0" smtClean="0"/>
              <a:t>patellar instability or tracking problems leading to impaired function of the extensor mechanism (most often an extensor lag).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Management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patient is advanced from one phase of rehabilitation to the next based on an evaluation of their signs and symptoms and responses to selected interventions rather than at designated time periods.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Immobilization and Early Motion</a:t>
            </a:r>
          </a:p>
          <a:p>
            <a:r>
              <a:rPr lang="en-US" dirty="0" smtClean="0"/>
              <a:t>the knee is immobilized in a bulky compression dressing for a day, or sometimes continuous passive motion (CPM) is initiated within a day after surgery. </a:t>
            </a:r>
          </a:p>
          <a:p>
            <a:r>
              <a:rPr lang="en-US" dirty="0" smtClean="0"/>
              <a:t>The position of immobilization is extension.</a:t>
            </a:r>
            <a:endParaRPr lang="en-US" b="1" dirty="0" smtClean="0"/>
          </a:p>
          <a:p>
            <a:r>
              <a:rPr lang="en-US" dirty="0" smtClean="0"/>
              <a:t>During the initial postoperative period, patient advised to wear a posterior extension splint during ambulation until quadriceps control is re-established.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Although the addition of CPM increased the rate of return of knee flexion during the early postoperative period it provided no significant long-term benefits as to gains in ROM and functional mobility.</a:t>
            </a:r>
          </a:p>
          <a:p>
            <a:r>
              <a:rPr lang="en-US" dirty="0" smtClean="0"/>
              <a:t>The literature currently reflects that it is either no longer recommended after primary TKA or, if used, is recommended as an adjunct to, not a replacement </a:t>
            </a:r>
            <a:r>
              <a:rPr lang="pt-BR" dirty="0" smtClean="0"/>
              <a:t>for, a postoperative exercise program.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Weight-Bearing Considerations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depends on the type of prosthesis implant, the type of fixation used, the patient’s age, size, and bone quality, and whether a knee immobilizer is worn during ambulation or transfers.</a:t>
            </a:r>
          </a:p>
          <a:p>
            <a:r>
              <a:rPr lang="en-US" dirty="0" smtClean="0"/>
              <a:t>With </a:t>
            </a:r>
            <a:r>
              <a:rPr lang="en-US" i="1" dirty="0" smtClean="0"/>
              <a:t>cemented fixation, weight </a:t>
            </a:r>
            <a:r>
              <a:rPr lang="en-US" dirty="0" smtClean="0"/>
              <a:t>bearing typically is permitted as tolerated immediately after surgery using crutches or a walker. </a:t>
            </a:r>
          </a:p>
          <a:p>
            <a:r>
              <a:rPr lang="en-US" dirty="0" smtClean="0"/>
              <a:t>During the first few days after surgery, use of a knee immobilizer may be required. </a:t>
            </a:r>
          </a:p>
          <a:p>
            <a:r>
              <a:rPr lang="en-US" dirty="0" smtClean="0"/>
              <a:t>The patient progresses to full weight bearing over 6 weeks.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583936"/>
          </a:xfrm>
        </p:spPr>
        <p:txBody>
          <a:bodyPr>
            <a:normAutofit/>
          </a:bodyPr>
          <a:lstStyle/>
          <a:p>
            <a:r>
              <a:rPr lang="en-US" dirty="0" smtClean="0"/>
              <a:t>With </a:t>
            </a:r>
            <a:r>
              <a:rPr lang="en-US" i="1" dirty="0" smtClean="0"/>
              <a:t>biological/</a:t>
            </a:r>
            <a:r>
              <a:rPr lang="en-US" i="1" dirty="0" err="1" smtClean="0"/>
              <a:t>cementless</a:t>
            </a:r>
            <a:r>
              <a:rPr lang="en-US" i="1" dirty="0" smtClean="0"/>
              <a:t> fixation, recommendations vary from </a:t>
            </a:r>
            <a:r>
              <a:rPr lang="en-US" dirty="0" smtClean="0"/>
              <a:t>touch-down weight bearing for 4 to 8 weeks to weight bearing as tolerated within a few days after surgery.</a:t>
            </a:r>
          </a:p>
          <a:p>
            <a:r>
              <a:rPr lang="en-US" dirty="0" smtClean="0"/>
              <a:t>Cane use is indicated as a patient progresses from partial to full weight bearing. Ambulation without an assistive device, is not advisable until the patient has attained full or nearly full active knee extension and adequate strength of the quadriceps and hip musculature.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066800"/>
          </a:xfrm>
        </p:spPr>
        <p:txBody>
          <a:bodyPr>
            <a:normAutofit/>
          </a:bodyPr>
          <a:lstStyle/>
          <a:p>
            <a:r>
              <a:rPr lang="en-US" dirty="0" smtClean="0"/>
              <a:t>Exercise precautions following TKA</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143000" y="1447800"/>
            <a:ext cx="6387028" cy="5235672"/>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Maximum Protection Phase (0-4 weeks)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control pain and swelling (with cold and compression), </a:t>
            </a:r>
          </a:p>
          <a:p>
            <a:r>
              <a:rPr lang="en-US" dirty="0" smtClean="0"/>
              <a:t>achieve independent ambulation and transfers </a:t>
            </a:r>
          </a:p>
          <a:p>
            <a:r>
              <a:rPr lang="en-US" dirty="0" smtClean="0"/>
              <a:t>prevent early postoperative medical complications, such as pneumonia and deep vein thrombosis, and</a:t>
            </a:r>
          </a:p>
          <a:p>
            <a:r>
              <a:rPr lang="en-US" dirty="0" smtClean="0"/>
              <a:t>minimize the adverse effects of postoperative immobilization.</a:t>
            </a:r>
          </a:p>
          <a:p>
            <a:r>
              <a:rPr lang="en-US" dirty="0" smtClean="0"/>
              <a:t>The goal is to attain 90 of knee flexion and full knee extension</a:t>
            </a:r>
          </a:p>
          <a:p>
            <a:r>
              <a:rPr lang="en-US" dirty="0" smtClean="0"/>
              <a:t>In addition to early postoperative exercise, neuromuscular electrical stimulation or biofeedback is recommended.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i="1" dirty="0" smtClean="0"/>
              <a:t>Prevent vascular and pulmonary complications.</a:t>
            </a:r>
          </a:p>
          <a:p>
            <a:pPr>
              <a:buNone/>
            </a:pPr>
            <a:r>
              <a:rPr lang="en-US" dirty="0" smtClean="0"/>
              <a:t>■ Ankle pumping exercises with the leg elevated immediately after surgery to prevent venous stasis and reduce the risk of a DVT or pulmonary embolism</a:t>
            </a:r>
          </a:p>
          <a:p>
            <a:pPr>
              <a:buNone/>
            </a:pPr>
            <a:r>
              <a:rPr lang="en-US" dirty="0" smtClean="0"/>
              <a:t>■ Deep breathing exercises</a:t>
            </a:r>
          </a:p>
          <a:p>
            <a:pPr>
              <a:buNone/>
            </a:pPr>
            <a:r>
              <a:rPr lang="en-US" b="1" i="1" dirty="0" smtClean="0"/>
              <a:t>Control pain and swelling.</a:t>
            </a:r>
          </a:p>
          <a:p>
            <a:pPr>
              <a:buNone/>
            </a:pPr>
            <a:r>
              <a:rPr lang="en-US" dirty="0" smtClean="0"/>
              <a:t>■ Cold, compression, and elevation</a:t>
            </a:r>
          </a:p>
          <a:p>
            <a:pPr>
              <a:buNone/>
            </a:pPr>
            <a:r>
              <a:rPr lang="en-US" b="1" i="1" dirty="0" smtClean="0"/>
              <a:t>Minimize reflex inhibition or loss of strength of knee and hip musculature.</a:t>
            </a:r>
          </a:p>
          <a:p>
            <a:pPr>
              <a:buNone/>
            </a:pPr>
            <a:r>
              <a:rPr lang="en-US" dirty="0" smtClean="0"/>
              <a:t>■ Muscle-setting exercises of the quadriceps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a:buNone/>
            </a:pPr>
            <a:r>
              <a:rPr lang="en-US" dirty="0" smtClean="0"/>
              <a:t>The student at the end of the session will be able to</a:t>
            </a:r>
          </a:p>
          <a:p>
            <a:r>
              <a:rPr lang="en-US" dirty="0" smtClean="0"/>
              <a:t>Enumerate the indications, contraindications of knee </a:t>
            </a:r>
            <a:r>
              <a:rPr lang="en-US" dirty="0" err="1" smtClean="0"/>
              <a:t>arthroplasty</a:t>
            </a:r>
            <a:endParaRPr lang="en-US" dirty="0" smtClean="0"/>
          </a:p>
          <a:p>
            <a:r>
              <a:rPr lang="en-US" dirty="0" smtClean="0"/>
              <a:t>List the principles of assessment and management of THR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Active-assisted and active straight leg raise (SLR) exercises in supine</a:t>
            </a:r>
          </a:p>
          <a:p>
            <a:r>
              <a:rPr lang="en-US" dirty="0" smtClean="0"/>
              <a:t>Active-assisted ROM (A-AROM) progressing to active ROM (AROM) of the knee while seated and standing for antigravity knee extension and flexion, respectively.</a:t>
            </a:r>
          </a:p>
          <a:p>
            <a:r>
              <a:rPr lang="en-US" dirty="0" smtClean="0"/>
              <a:t> As weight bearing on the operated lower extremity permits, terminal knee extension in standing, wall slides in a standing position, </a:t>
            </a:r>
            <a:r>
              <a:rPr lang="en-US" dirty="0" err="1" smtClean="0"/>
              <a:t>minisquats</a:t>
            </a:r>
            <a:r>
              <a:rPr lang="en-US" dirty="0" smtClean="0"/>
              <a:t>, and partial lunges to develop control of the knee extensors and reduce the risk of an extensor lag</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i="1" dirty="0" smtClean="0"/>
              <a:t>Maintain or improve strength of the </a:t>
            </a:r>
            <a:r>
              <a:rPr lang="en-US" b="1" i="1" dirty="0" err="1" smtClean="0"/>
              <a:t>contralateral</a:t>
            </a:r>
            <a:r>
              <a:rPr lang="en-US" b="1" i="1" dirty="0" smtClean="0"/>
              <a:t> lower extremity.</a:t>
            </a:r>
          </a:p>
          <a:p>
            <a:pPr>
              <a:buNone/>
            </a:pPr>
            <a:r>
              <a:rPr lang="en-US" dirty="0" smtClean="0"/>
              <a:t>■ PRE of </a:t>
            </a:r>
            <a:r>
              <a:rPr lang="en-US" dirty="0" err="1" smtClean="0"/>
              <a:t>nonoperated</a:t>
            </a:r>
            <a:r>
              <a:rPr lang="en-US" dirty="0" smtClean="0"/>
              <a:t> lower extremity, particularly the quadriceps and hip extensors and abductors312</a:t>
            </a:r>
          </a:p>
          <a:p>
            <a:pPr>
              <a:buNone/>
            </a:pPr>
            <a:r>
              <a:rPr lang="en-US" dirty="0" smtClean="0"/>
              <a:t> </a:t>
            </a:r>
            <a:r>
              <a:rPr lang="en-US" b="1" i="1" dirty="0" smtClean="0"/>
              <a:t>Regain knee ROM.</a:t>
            </a:r>
          </a:p>
          <a:p>
            <a:pPr>
              <a:buNone/>
            </a:pPr>
            <a:r>
              <a:rPr lang="en-US" dirty="0" smtClean="0"/>
              <a:t>■ Heel-slides in a supine position or while seated with the foot on the floor to increase knee flexion</a:t>
            </a:r>
          </a:p>
          <a:p>
            <a:r>
              <a:rPr lang="en-US" dirty="0" smtClean="0"/>
              <a:t>Gravity-assisted knee flexion by having the patient sit and dangle the lower leg over the side of a bed</a:t>
            </a:r>
          </a:p>
          <a:p>
            <a:pPr>
              <a:buNone/>
            </a:pPr>
            <a:r>
              <a:rPr lang="en-US" dirty="0" smtClean="0"/>
              <a:t>■ Gravity-assisted or self-assisted knee extension in the supine or long-sitting position</a:t>
            </a:r>
          </a:p>
          <a:p>
            <a:r>
              <a:rPr lang="en-US" dirty="0" smtClean="0"/>
              <a:t>Gentle inferior and superior patellar gliding techniques to prevent restricted mobility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5126736"/>
          </a:xfrm>
        </p:spPr>
        <p:txBody>
          <a:bodyPr>
            <a:normAutofit fontScale="62500" lnSpcReduction="20000"/>
          </a:bodyPr>
          <a:lstStyle/>
          <a:p>
            <a:pPr>
              <a:buNone/>
            </a:pPr>
            <a:r>
              <a:rPr lang="en-US" b="1" dirty="0" smtClean="0"/>
              <a:t>PRECAUTION: Avoid placing a pillow under the knee while</a:t>
            </a:r>
          </a:p>
          <a:p>
            <a:r>
              <a:rPr lang="en-US" dirty="0" smtClean="0"/>
              <a:t>lying supine or while seated with the operated leg elevated to reduce the risk of developing a knee flexion contracture.</a:t>
            </a:r>
          </a:p>
          <a:p>
            <a:pPr>
              <a:buNone/>
            </a:pPr>
            <a:r>
              <a:rPr lang="en-US" dirty="0" smtClean="0"/>
              <a:t> </a:t>
            </a:r>
            <a:r>
              <a:rPr lang="en-US" b="1" i="1" dirty="0" smtClean="0"/>
              <a:t>Improve trunk stability and balance.</a:t>
            </a:r>
          </a:p>
          <a:p>
            <a:pPr>
              <a:buNone/>
            </a:pPr>
            <a:r>
              <a:rPr lang="en-US" dirty="0" smtClean="0"/>
              <a:t>■ Trunk stabilization exercises</a:t>
            </a:r>
          </a:p>
          <a:p>
            <a:pPr>
              <a:buNone/>
            </a:pPr>
            <a:r>
              <a:rPr lang="en-US" dirty="0" smtClean="0"/>
              <a:t>■ Balance activities in sitting and weight shifting in bilateral stance while adhering to weight-bearing restrictions</a:t>
            </a:r>
          </a:p>
          <a:p>
            <a:pPr>
              <a:buNone/>
            </a:pPr>
            <a:r>
              <a:rPr lang="en-US" dirty="0" smtClean="0"/>
              <a:t> </a:t>
            </a:r>
            <a:r>
              <a:rPr lang="en-US" b="1" i="1" dirty="0" smtClean="0"/>
              <a:t>Reestablish functional mobility.</a:t>
            </a:r>
          </a:p>
          <a:p>
            <a:pPr>
              <a:buNone/>
            </a:pPr>
            <a:r>
              <a:rPr lang="en-US" dirty="0" smtClean="0"/>
              <a:t>■ Gait training adhering to weight-bearing restrictions with use of appropriate assistive device</a:t>
            </a:r>
          </a:p>
          <a:p>
            <a:pPr>
              <a:buNone/>
            </a:pPr>
            <a:r>
              <a:rPr lang="en-US" dirty="0" smtClean="0"/>
              <a:t>■ Functional training (bed mobility, sit-to stand transfers, basic ADL)</a:t>
            </a:r>
          </a:p>
          <a:p>
            <a:pPr>
              <a:buNone/>
            </a:pPr>
            <a:r>
              <a:rPr lang="en-US" b="1" i="1" dirty="0" smtClean="0"/>
              <a:t>Criteria to progress. </a:t>
            </a:r>
          </a:p>
          <a:p>
            <a:pPr>
              <a:buNone/>
            </a:pPr>
            <a:r>
              <a:rPr lang="en-US" dirty="0" smtClean="0"/>
              <a:t>The criteria to progress to the intermediate</a:t>
            </a:r>
            <a:r>
              <a:rPr lang="en-US" b="1" i="1" dirty="0" smtClean="0"/>
              <a:t> </a:t>
            </a:r>
            <a:r>
              <a:rPr lang="en-US" dirty="0" smtClean="0"/>
              <a:t>phase of rehabilitation include the following.</a:t>
            </a:r>
          </a:p>
          <a:p>
            <a:pPr>
              <a:buNone/>
            </a:pPr>
            <a:r>
              <a:rPr lang="en-US" dirty="0" smtClean="0"/>
              <a:t>■ Minimal swelling and pain</a:t>
            </a:r>
          </a:p>
          <a:p>
            <a:pPr>
              <a:buNone/>
            </a:pPr>
            <a:r>
              <a:rPr lang="en-US" dirty="0" smtClean="0"/>
              <a:t>■ Well-healed incision with no signs of infection</a:t>
            </a:r>
          </a:p>
          <a:p>
            <a:pPr>
              <a:buNone/>
            </a:pPr>
            <a:r>
              <a:rPr lang="en-US" dirty="0" smtClean="0"/>
              <a:t>■ Independent basic ADL and ambulation with appropriate assistive device</a:t>
            </a:r>
          </a:p>
          <a:p>
            <a:pPr>
              <a:buNone/>
            </a:pPr>
            <a:r>
              <a:rPr lang="en-US" dirty="0" smtClean="0"/>
              <a:t>■ AROM approaching full or nearly full, active knee extension and 90° knee flexion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Moderate Protection Phase (4-8 to 12 weeks)</a:t>
            </a:r>
            <a:endParaRPr lang="en-US" dirty="0"/>
          </a:p>
        </p:txBody>
      </p:sp>
      <p:sp>
        <p:nvSpPr>
          <p:cNvPr id="3" name="Content Placeholder 2"/>
          <p:cNvSpPr>
            <a:spLocks noGrp="1"/>
          </p:cNvSpPr>
          <p:nvPr>
            <p:ph idx="1"/>
          </p:nvPr>
        </p:nvSpPr>
        <p:spPr/>
        <p:txBody>
          <a:bodyPr>
            <a:normAutofit fontScale="92500"/>
          </a:bodyPr>
          <a:lstStyle/>
          <a:p>
            <a:r>
              <a:rPr lang="en-US" dirty="0" smtClean="0"/>
              <a:t>achieve approximately 110 knee flexion and active knee extension to 0 </a:t>
            </a:r>
          </a:p>
          <a:p>
            <a:r>
              <a:rPr lang="en-US" dirty="0" smtClean="0"/>
              <a:t>to regain lower extremity strength, muscular endurance, and balance. </a:t>
            </a:r>
          </a:p>
          <a:p>
            <a:r>
              <a:rPr lang="en-US" dirty="0" smtClean="0"/>
              <a:t>By 4 to 6 weeks postoperatively if nearly full knee extension has been achieved and the strength of the quadriceps is sufficient, most patients transition to using a cane during ambulation activities. This makes it possible to focus on improving the patient’s gait pattern and the speed and duration of walking.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i="1" dirty="0" smtClean="0"/>
              <a:t>Increase strength and endurance of knee and hip musculature.</a:t>
            </a:r>
          </a:p>
          <a:p>
            <a:pPr>
              <a:buNone/>
            </a:pPr>
            <a:r>
              <a:rPr lang="en-US" dirty="0" smtClean="0"/>
              <a:t>■ Multiple-angle isometrics and low-intensity dynamic resistance exercises of the quadriceps, hamstrings, and hip musculature (extensors, abductors, external rotators) against a light grade of elastic resistance or a cuff weight around the ankle</a:t>
            </a:r>
          </a:p>
          <a:p>
            <a:pPr>
              <a:buNone/>
            </a:pPr>
            <a:r>
              <a:rPr lang="en-US" dirty="0" smtClean="0"/>
              <a:t>■ Resisted SLRs in various positions to increase the strength of hip and knee musculature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 weight bearing allows, continue or begin closed-chain exercises including resisted terminal knee extension in standing, standing wall slides, </a:t>
            </a:r>
            <a:r>
              <a:rPr lang="en-US" dirty="0" err="1" smtClean="0"/>
              <a:t>minisquats</a:t>
            </a:r>
            <a:r>
              <a:rPr lang="en-US" dirty="0" smtClean="0"/>
              <a:t>, partial lunges</a:t>
            </a:r>
          </a:p>
          <a:p>
            <a:r>
              <a:rPr lang="en-US" dirty="0" smtClean="0"/>
              <a:t>Add forward and backward, progressing to lateral </a:t>
            </a:r>
            <a:r>
              <a:rPr lang="en-US" dirty="0" err="1" smtClean="0"/>
              <a:t>stepups</a:t>
            </a:r>
            <a:r>
              <a:rPr lang="en-US" dirty="0" smtClean="0"/>
              <a:t> and step-downs </a:t>
            </a:r>
          </a:p>
          <a:p>
            <a:r>
              <a:rPr lang="en-US" dirty="0" smtClean="0"/>
              <a:t>Stationary cycling with the seat positioned as high as possible to emphasize knee extension</a:t>
            </a:r>
          </a:p>
          <a:p>
            <a:r>
              <a:rPr lang="en-US" dirty="0" smtClean="0"/>
              <a:t>Include strengthening exercises for the </a:t>
            </a:r>
            <a:r>
              <a:rPr lang="en-US" dirty="0" err="1" smtClean="0"/>
              <a:t>nonoperated</a:t>
            </a:r>
            <a:r>
              <a:rPr lang="en-US" dirty="0" smtClean="0"/>
              <a:t> lower extremity</a:t>
            </a:r>
          </a:p>
          <a:p>
            <a:pPr>
              <a:buNone/>
            </a:pPr>
            <a:r>
              <a:rPr lang="en-US" b="1" i="1" dirty="0" smtClean="0"/>
              <a:t>Continue to increase knee ROM.</a:t>
            </a:r>
          </a:p>
          <a:p>
            <a:r>
              <a:rPr lang="en-US" dirty="0" smtClean="0"/>
              <a:t>Low-intensity self-stretching using a prolonged stretch or hold-relax technique to increase knee flexion and extension if limitation persists.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74336"/>
          </a:xfrm>
        </p:spPr>
        <p:txBody>
          <a:bodyPr>
            <a:normAutofit fontScale="77500" lnSpcReduction="20000"/>
          </a:bodyPr>
          <a:lstStyle/>
          <a:p>
            <a:r>
              <a:rPr lang="en-US" dirty="0" smtClean="0"/>
              <a:t>Grade III inferior or superior patellar mobilization techniques to increase knee flexion</a:t>
            </a:r>
          </a:p>
          <a:p>
            <a:pPr>
              <a:buNone/>
            </a:pPr>
            <a:r>
              <a:rPr lang="en-US" b="1" i="1" dirty="0" smtClean="0"/>
              <a:t>Improve standing balance and trunk stability.</a:t>
            </a:r>
          </a:p>
          <a:p>
            <a:pPr>
              <a:buNone/>
            </a:pPr>
            <a:r>
              <a:rPr lang="en-US" dirty="0" smtClean="0"/>
              <a:t>■ Trunk stabilization exercises</a:t>
            </a:r>
          </a:p>
          <a:p>
            <a:pPr>
              <a:buNone/>
            </a:pPr>
            <a:r>
              <a:rPr lang="en-US" dirty="0" smtClean="0"/>
              <a:t>■ </a:t>
            </a:r>
            <a:r>
              <a:rPr lang="en-US" dirty="0" err="1" smtClean="0"/>
              <a:t>Proprioceptive</a:t>
            </a:r>
            <a:r>
              <a:rPr lang="en-US" dirty="0" smtClean="0"/>
              <a:t> and balance training progressing from bilateral to unilateral stance on stable surface, then to balance activities on an unstable surface</a:t>
            </a:r>
          </a:p>
          <a:p>
            <a:pPr>
              <a:buNone/>
            </a:pPr>
            <a:r>
              <a:rPr lang="en-US" dirty="0" smtClean="0"/>
              <a:t>■ Functional reaching activities while standing or stooping</a:t>
            </a:r>
          </a:p>
          <a:p>
            <a:pPr>
              <a:buNone/>
            </a:pPr>
            <a:r>
              <a:rPr lang="en-US" dirty="0" smtClean="0"/>
              <a:t>■ Tandem walking, grapevine walking initially in parallel bars for safety</a:t>
            </a:r>
          </a:p>
          <a:p>
            <a:pPr>
              <a:buNone/>
            </a:pPr>
            <a:r>
              <a:rPr lang="en-US" b="1" dirty="0" smtClean="0"/>
              <a:t>PRECAUTION: </a:t>
            </a:r>
          </a:p>
          <a:p>
            <a:r>
              <a:rPr lang="en-US" dirty="0" smtClean="0"/>
              <a:t>A progression of balance activities for patients with TKA is typically safe to begin about 8 weeks postoperatively but must be based on the ability to control the knee during stance, weight-bearing restrictions, and the absence of pain.225</a:t>
            </a:r>
          </a:p>
          <a:p>
            <a:pPr>
              <a:buNone/>
            </a:pPr>
            <a:r>
              <a:rPr lang="en-US" dirty="0" smtClean="0"/>
              <a:t>■ </a:t>
            </a:r>
            <a:r>
              <a:rPr lang="en-US" b="1" i="1" dirty="0" smtClean="0"/>
              <a:t>Continue to improve functional mobility.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i="1" dirty="0" smtClean="0"/>
              <a:t>Improve cardiopulmonary endurance.</a:t>
            </a:r>
          </a:p>
          <a:p>
            <a:pPr>
              <a:buNone/>
            </a:pPr>
            <a:r>
              <a:rPr lang="en-US" dirty="0" smtClean="0"/>
              <a:t>■ Aerobic conditioning on a stationary cycle or upper body </a:t>
            </a:r>
            <a:r>
              <a:rPr lang="en-US" dirty="0" err="1" smtClean="0"/>
              <a:t>ergometer</a:t>
            </a:r>
            <a:r>
              <a:rPr lang="en-US" dirty="0" smtClean="0"/>
              <a:t>, emphasizing increased duration</a:t>
            </a:r>
          </a:p>
          <a:p>
            <a:pPr>
              <a:buNone/>
            </a:pPr>
            <a:r>
              <a:rPr lang="en-US" b="1" i="1" dirty="0" smtClean="0"/>
              <a:t>Criteria to progress. The following criteria typically must</a:t>
            </a:r>
          </a:p>
          <a:p>
            <a:r>
              <a:rPr lang="en-US" dirty="0" smtClean="0"/>
              <a:t>be met to progress to the final phase of rehabilitation following TKA.</a:t>
            </a:r>
          </a:p>
          <a:p>
            <a:r>
              <a:rPr lang="en-US" dirty="0" smtClean="0"/>
              <a:t>AROM: full knee extension (no extensor lag), 110° knee flexion</a:t>
            </a:r>
          </a:p>
          <a:p>
            <a:r>
              <a:rPr lang="en-US" dirty="0" smtClean="0"/>
              <a:t>Quadriceps/hamstring and hip muscle strength: at least 70% (or 4/5 muscle testing grade) compared to uninvolved leg</a:t>
            </a:r>
          </a:p>
          <a:p>
            <a:r>
              <a:rPr lang="en-US" dirty="0" smtClean="0"/>
              <a:t>Minimal to no pain during exercises and ambulation with or without a cane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Minimum Protection</a:t>
            </a:r>
            <a:br>
              <a:rPr lang="en-US" dirty="0" smtClean="0"/>
            </a:br>
            <a:r>
              <a:rPr lang="en-US" dirty="0" smtClean="0"/>
              <a:t>and Return to Function Phases (8</a:t>
            </a:r>
            <a:r>
              <a:rPr lang="en-US" baseline="30000" dirty="0" smtClean="0"/>
              <a:t>th</a:t>
            </a:r>
            <a:r>
              <a:rPr lang="en-US" dirty="0" smtClean="0"/>
              <a:t> week onwards)</a:t>
            </a:r>
            <a:endParaRPr lang="en-US" dirty="0"/>
          </a:p>
        </p:txBody>
      </p:sp>
      <p:sp>
        <p:nvSpPr>
          <p:cNvPr id="3" name="Content Placeholder 2"/>
          <p:cNvSpPr>
            <a:spLocks noGrp="1"/>
          </p:cNvSpPr>
          <p:nvPr>
            <p:ph idx="1"/>
          </p:nvPr>
        </p:nvSpPr>
        <p:spPr>
          <a:xfrm>
            <a:off x="457200" y="2438400"/>
            <a:ext cx="8229600" cy="4136136"/>
          </a:xfrm>
        </p:spPr>
        <p:txBody>
          <a:bodyPr/>
          <a:lstStyle/>
          <a:p>
            <a:r>
              <a:rPr lang="en-US" dirty="0" smtClean="0"/>
              <a:t>task-specific strengthening exercises, </a:t>
            </a:r>
            <a:r>
              <a:rPr lang="en-US" dirty="0" err="1" smtClean="0"/>
              <a:t>proprioceptive</a:t>
            </a:r>
            <a:r>
              <a:rPr lang="en-US" dirty="0" smtClean="0"/>
              <a:t> training, and cardiopulmonary conditioning so the patient develops the strength, balance, and endurance needed to return to a full level of functional activities.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srcRect l="42500" t="18000" r="35625" b="18000"/>
          <a:stretch>
            <a:fillRect/>
          </a:stretch>
        </p:blipFill>
        <p:spPr bwMode="auto">
          <a:xfrm>
            <a:off x="2971800" y="309154"/>
            <a:ext cx="3962400" cy="6548846"/>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Indications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Severe joint pain with weight bearing or motion that compromises functional abilities</a:t>
            </a:r>
          </a:p>
          <a:p>
            <a:r>
              <a:rPr lang="en-US" dirty="0" smtClean="0"/>
              <a:t>Extensive destruction of </a:t>
            </a:r>
            <a:r>
              <a:rPr lang="en-US" dirty="0" err="1" smtClean="0"/>
              <a:t>articular</a:t>
            </a:r>
            <a:r>
              <a:rPr lang="en-US" dirty="0" smtClean="0"/>
              <a:t> cartilage of the knee secondary to advanced arthritis</a:t>
            </a:r>
          </a:p>
          <a:p>
            <a:r>
              <a:rPr lang="en-US" dirty="0" smtClean="0"/>
              <a:t>Marked deformity of the knee such as </a:t>
            </a:r>
            <a:r>
              <a:rPr lang="en-US" dirty="0" err="1" smtClean="0"/>
              <a:t>genu</a:t>
            </a:r>
            <a:r>
              <a:rPr lang="en-US" dirty="0" smtClean="0"/>
              <a:t> </a:t>
            </a:r>
            <a:r>
              <a:rPr lang="en-US" dirty="0" err="1" smtClean="0"/>
              <a:t>varum</a:t>
            </a:r>
            <a:r>
              <a:rPr lang="en-US" dirty="0" smtClean="0"/>
              <a:t> or </a:t>
            </a:r>
            <a:r>
              <a:rPr lang="en-US" dirty="0" err="1" smtClean="0"/>
              <a:t>valgum</a:t>
            </a:r>
            <a:endParaRPr lang="en-US" dirty="0" smtClean="0"/>
          </a:p>
          <a:p>
            <a:r>
              <a:rPr lang="en-US" dirty="0" smtClean="0"/>
              <a:t>Gross instability or limitation of motion</a:t>
            </a:r>
          </a:p>
          <a:p>
            <a:r>
              <a:rPr lang="en-US" dirty="0" smtClean="0"/>
              <a:t>Failure of </a:t>
            </a:r>
            <a:r>
              <a:rPr lang="en-US" dirty="0" err="1" smtClean="0"/>
              <a:t>nonoperative</a:t>
            </a:r>
            <a:r>
              <a:rPr lang="en-US" dirty="0" smtClean="0"/>
              <a:t> management or a previous surgical procedure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22353" y="0"/>
            <a:ext cx="8247182" cy="68580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EVIDENCES….</a:t>
            </a:r>
            <a:endParaRPr lang="en-US" dirty="0"/>
          </a:p>
        </p:txBody>
      </p:sp>
      <p:sp>
        <p:nvSpPr>
          <p:cNvPr id="3" name="Content Placeholder 2"/>
          <p:cNvSpPr>
            <a:spLocks noGrp="1"/>
          </p:cNvSpPr>
          <p:nvPr>
            <p:ph idx="1"/>
          </p:nvPr>
        </p:nvSpPr>
        <p:spPr/>
        <p:txBody>
          <a:bodyPr/>
          <a:lstStyle/>
          <a:p>
            <a:r>
              <a:rPr lang="en-US" dirty="0" smtClean="0"/>
              <a:t>P: patients operated with THR or TKR</a:t>
            </a:r>
          </a:p>
          <a:p>
            <a:r>
              <a:rPr lang="en-US" dirty="0" smtClean="0"/>
              <a:t>I: typical exercises &amp; balance exercises</a:t>
            </a:r>
          </a:p>
          <a:p>
            <a:r>
              <a:rPr lang="en-US" dirty="0" smtClean="0"/>
              <a:t>C: only typical exercises</a:t>
            </a:r>
          </a:p>
          <a:p>
            <a:r>
              <a:rPr lang="en-US" dirty="0" smtClean="0"/>
              <a:t>O: (1) the Berg Balance Scale, (2) the Timed Up and Go test, (3) the Western Ontario McMaster Universities Osteoarthritis Index, and (4) the Activities-specific Balance Confidence Scale.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5126736"/>
          </a:xfrm>
        </p:spPr>
        <p:txBody>
          <a:bodyPr/>
          <a:lstStyle/>
          <a:p>
            <a:pPr algn="just"/>
            <a:r>
              <a:rPr lang="en-US" dirty="0" smtClean="0"/>
              <a:t>Effectiveness of balance exercises in the acute post-operative phase following  total hip and knee </a:t>
            </a:r>
            <a:r>
              <a:rPr lang="en-US" dirty="0" err="1" smtClean="0"/>
              <a:t>arthroplasty</a:t>
            </a:r>
            <a:r>
              <a:rPr lang="en-US" dirty="0" smtClean="0"/>
              <a:t>: A randomized clinical trial</a:t>
            </a:r>
          </a:p>
          <a:p>
            <a:pPr algn="just"/>
            <a:r>
              <a:rPr lang="en-US" dirty="0" smtClean="0"/>
              <a:t>Authors: </a:t>
            </a:r>
            <a:r>
              <a:rPr lang="en-US" dirty="0" err="1" smtClean="0"/>
              <a:t>Pankaj</a:t>
            </a:r>
            <a:r>
              <a:rPr lang="en-US" dirty="0" smtClean="0"/>
              <a:t> </a:t>
            </a:r>
            <a:r>
              <a:rPr lang="en-US" dirty="0" err="1" smtClean="0"/>
              <a:t>Jogi</a:t>
            </a:r>
            <a:r>
              <a:rPr lang="en-US" dirty="0" smtClean="0"/>
              <a:t>, Tom J </a:t>
            </a:r>
            <a:r>
              <a:rPr lang="en-US" dirty="0" err="1" smtClean="0"/>
              <a:t>Overend</a:t>
            </a:r>
            <a:r>
              <a:rPr lang="en-US" dirty="0" smtClean="0"/>
              <a:t>, Sandi J Spaulding, Aleksandra </a:t>
            </a:r>
            <a:r>
              <a:rPr lang="en-US" dirty="0" err="1" smtClean="0"/>
              <a:t>Zecevic</a:t>
            </a:r>
            <a:r>
              <a:rPr lang="en-US" dirty="0" smtClean="0"/>
              <a:t> and John F Kramer</a:t>
            </a:r>
          </a:p>
          <a:p>
            <a:pPr algn="just"/>
            <a:r>
              <a:rPr lang="en-US" dirty="0" smtClean="0"/>
              <a:t>Published: SAGE Open Medicine 2015</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812536"/>
          </a:xfrm>
        </p:spPr>
        <p:txBody>
          <a:bodyPr>
            <a:noAutofit/>
          </a:bodyPr>
          <a:lstStyle/>
          <a:p>
            <a:pPr algn="just"/>
            <a:r>
              <a:rPr lang="en-US" sz="2200" b="1" dirty="0" smtClean="0"/>
              <a:t>Methods</a:t>
            </a:r>
            <a:r>
              <a:rPr lang="en-US" sz="2200" dirty="0" smtClean="0"/>
              <a:t>: Patients who had total hip </a:t>
            </a:r>
            <a:r>
              <a:rPr lang="en-US" sz="2200" dirty="0" err="1" smtClean="0"/>
              <a:t>arthroplasty</a:t>
            </a:r>
            <a:r>
              <a:rPr lang="en-US" sz="2200" dirty="0" smtClean="0"/>
              <a:t> (</a:t>
            </a:r>
            <a:r>
              <a:rPr lang="en-US" sz="2200" i="1" dirty="0" smtClean="0"/>
              <a:t>n = 30) or total knee </a:t>
            </a:r>
            <a:r>
              <a:rPr lang="en-US" sz="2200" i="1" dirty="0" err="1" smtClean="0"/>
              <a:t>arthroplasty</a:t>
            </a:r>
            <a:r>
              <a:rPr lang="en-US" sz="2200" i="1" dirty="0" smtClean="0"/>
              <a:t> (n = 33) were seen in their residence </a:t>
            </a:r>
            <a:r>
              <a:rPr lang="en-US" sz="2200" dirty="0" smtClean="0"/>
              <a:t>1–2 times per week for 5 weeks. At the first post-operative home visit, patients were randomly assigned to either typical (TE, </a:t>
            </a:r>
            <a:r>
              <a:rPr lang="en-US" sz="2200" i="1" dirty="0" smtClean="0"/>
              <a:t>n = 33) or typical plus balance (TE + B, n = 30) exercise groups. The TE group completed seven typical surgery-specific </a:t>
            </a:r>
            <a:r>
              <a:rPr lang="en-US" sz="2200" dirty="0" smtClean="0"/>
              <a:t>joint range-of-motion and muscle strengthening exercises, while the TE + B group completed the typical exercises plus three balance exercises. Patients were assessed before and 5 weeks after administering the rehabilitation program using four outcome measures: (1) the Berg Balance Scale, (2) the Timed Up and Go test, (3) the Western Ontario McMaster Universities Osteoarthritis Index, and (4) the Activities-specific Balance Confidence Scale.</a:t>
            </a:r>
          </a:p>
          <a:p>
            <a:pPr algn="just"/>
            <a:r>
              <a:rPr lang="en-US" sz="2200" b="1" dirty="0" smtClean="0"/>
              <a:t>Conclusion</a:t>
            </a:r>
            <a:r>
              <a:rPr lang="en-US" sz="2200" dirty="0" smtClean="0"/>
              <a:t>: Balance exercises added to a typical rehabilitation program resulted in significantly greater improvements in balance and functional mobility compared to typical exercises alone.</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US" i="1" dirty="0" smtClean="0"/>
              <a:t>Types of knee </a:t>
            </a:r>
            <a:r>
              <a:rPr lang="en-US" i="1" dirty="0" err="1" smtClean="0"/>
              <a:t>arthroplasty</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66800" y="787978"/>
            <a:ext cx="6858000" cy="5998086"/>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89560"/>
          </a:xfrm>
        </p:spPr>
        <p:txBody>
          <a:bodyPr>
            <a:normAutofit fontScale="90000"/>
          </a:bodyPr>
          <a:lstStyle/>
          <a:p>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2133600" y="914400"/>
            <a:ext cx="3690409" cy="542598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Surgical approach</a:t>
            </a:r>
            <a:br>
              <a:rPr lang="en-US" i="1" dirty="0" smtClean="0"/>
            </a:br>
            <a:endParaRPr lang="en-US" dirty="0"/>
          </a:p>
        </p:txBody>
      </p:sp>
      <p:sp>
        <p:nvSpPr>
          <p:cNvPr id="3" name="Content Placeholder 2"/>
          <p:cNvSpPr>
            <a:spLocks noGrp="1"/>
          </p:cNvSpPr>
          <p:nvPr>
            <p:ph idx="1"/>
          </p:nvPr>
        </p:nvSpPr>
        <p:spPr/>
        <p:txBody>
          <a:bodyPr/>
          <a:lstStyle/>
          <a:p>
            <a:r>
              <a:rPr lang="en-US" dirty="0" err="1" smtClean="0"/>
              <a:t>Anteromedial</a:t>
            </a:r>
            <a:r>
              <a:rPr lang="en-US" dirty="0" smtClean="0"/>
              <a:t> </a:t>
            </a:r>
            <a:r>
              <a:rPr lang="en-US" dirty="0" err="1" smtClean="0"/>
              <a:t>parapatellar</a:t>
            </a:r>
            <a:r>
              <a:rPr lang="en-US" dirty="0" smtClean="0"/>
              <a:t> vertical or curved incision from the distal aspect of the femoral shaft, running medial of the patella to just medial of the </a:t>
            </a:r>
            <a:r>
              <a:rPr lang="en-US" dirty="0" err="1" smtClean="0"/>
              <a:t>tibial</a:t>
            </a:r>
            <a:r>
              <a:rPr lang="en-US" dirty="0" smtClean="0"/>
              <a:t> tubercle, ranging from 8 to 12 cm or 13 to 15 cm in length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Fixation</a:t>
            </a:r>
            <a:br>
              <a:rPr lang="en-US" i="1" dirty="0" smtClean="0"/>
            </a:br>
            <a:endParaRPr lang="en-US" dirty="0"/>
          </a:p>
        </p:txBody>
      </p:sp>
      <p:sp>
        <p:nvSpPr>
          <p:cNvPr id="3" name="Content Placeholder 2"/>
          <p:cNvSpPr>
            <a:spLocks noGrp="1"/>
          </p:cNvSpPr>
          <p:nvPr>
            <p:ph idx="1"/>
          </p:nvPr>
        </p:nvSpPr>
        <p:spPr/>
        <p:txBody>
          <a:bodyPr/>
          <a:lstStyle/>
          <a:p>
            <a:r>
              <a:rPr lang="en-US" dirty="0" smtClean="0"/>
              <a:t>cemented, </a:t>
            </a:r>
            <a:r>
              <a:rPr lang="en-US" dirty="0" err="1" smtClean="0"/>
              <a:t>uncemented</a:t>
            </a:r>
            <a:r>
              <a:rPr lang="en-US" dirty="0" smtClean="0"/>
              <a:t>, or “hybrid”</a:t>
            </a:r>
          </a:p>
          <a:p>
            <a:r>
              <a:rPr lang="en-US" dirty="0" smtClean="0"/>
              <a:t>Hybrid” TKA combines cemented fixation of the </a:t>
            </a:r>
            <a:r>
              <a:rPr lang="en-US" dirty="0" err="1" smtClean="0"/>
              <a:t>tibial</a:t>
            </a:r>
            <a:r>
              <a:rPr lang="en-US" dirty="0" smtClean="0"/>
              <a:t> component and </a:t>
            </a:r>
            <a:r>
              <a:rPr lang="en-US" dirty="0" err="1" smtClean="0"/>
              <a:t>cementless</a:t>
            </a:r>
            <a:r>
              <a:rPr lang="en-US" dirty="0" smtClean="0"/>
              <a:t> fixation of the femoral component.</a:t>
            </a:r>
          </a:p>
          <a:p>
            <a:r>
              <a:rPr lang="en-US" dirty="0" smtClean="0"/>
              <a:t>Depends on: patient’s age, bone quality, expected activity level, and the tightness of fit of the femoral component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Operative Overview</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quadriceps-splitting or a quadriceps-sparing approach is used. The knee is flexed; and </a:t>
            </a:r>
            <a:r>
              <a:rPr lang="en-US" dirty="0" err="1" smtClean="0"/>
              <a:t>osteophytes</a:t>
            </a:r>
            <a:r>
              <a:rPr lang="en-US" dirty="0" smtClean="0"/>
              <a:t>, menisci, and the ACL are </a:t>
            </a:r>
            <a:r>
              <a:rPr lang="en-US" dirty="0" err="1" smtClean="0"/>
              <a:t>resected</a:t>
            </a:r>
            <a:r>
              <a:rPr lang="en-US" dirty="0" smtClean="0"/>
              <a:t>. The lateral </a:t>
            </a:r>
            <a:r>
              <a:rPr lang="en-US" dirty="0" err="1" smtClean="0"/>
              <a:t>retinaculum</a:t>
            </a:r>
            <a:r>
              <a:rPr lang="en-US" dirty="0" smtClean="0"/>
              <a:t> may be released to improve patellar Tracking. </a:t>
            </a:r>
          </a:p>
          <a:p>
            <a:r>
              <a:rPr lang="en-US" dirty="0" smtClean="0"/>
              <a:t>The wound is closed with the knee extended and with a small suction drain in place. A sterile dressing is placed over the incision, and the area is covered from foot to thigh with a compression wrap.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en-US" dirty="0" smtClean="0"/>
              <a:t>Complications</a:t>
            </a:r>
            <a:endParaRPr lang="en-US" dirty="0"/>
          </a:p>
        </p:txBody>
      </p:sp>
      <p:sp>
        <p:nvSpPr>
          <p:cNvPr id="3" name="Content Placeholder 2"/>
          <p:cNvSpPr>
            <a:spLocks noGrp="1"/>
          </p:cNvSpPr>
          <p:nvPr>
            <p:ph idx="1"/>
          </p:nvPr>
        </p:nvSpPr>
        <p:spPr>
          <a:xfrm>
            <a:off x="457200" y="1066800"/>
            <a:ext cx="7239000" cy="5388936"/>
          </a:xfrm>
        </p:spPr>
        <p:txBody>
          <a:bodyPr>
            <a:normAutofit lnSpcReduction="10000"/>
          </a:bodyPr>
          <a:lstStyle/>
          <a:p>
            <a:pPr>
              <a:buNone/>
            </a:pPr>
            <a:r>
              <a:rPr lang="en-US" b="1" dirty="0" err="1" smtClean="0"/>
              <a:t>Intraoperative</a:t>
            </a:r>
            <a:endParaRPr lang="en-US" b="1" dirty="0" smtClean="0"/>
          </a:p>
          <a:p>
            <a:r>
              <a:rPr lang="en-US" dirty="0" err="1" smtClean="0"/>
              <a:t>intercondylar</a:t>
            </a:r>
            <a:r>
              <a:rPr lang="en-US" dirty="0" smtClean="0"/>
              <a:t> fracture or damage to a peripheral nerve (e.g., the </a:t>
            </a:r>
            <a:r>
              <a:rPr lang="en-US" dirty="0" err="1" smtClean="0"/>
              <a:t>peroneal</a:t>
            </a:r>
            <a:r>
              <a:rPr lang="en-US" dirty="0" smtClean="0"/>
              <a:t> nerve), is uncommon</a:t>
            </a:r>
          </a:p>
          <a:p>
            <a:r>
              <a:rPr lang="en-US" dirty="0" smtClean="0"/>
              <a:t>Fracture or </a:t>
            </a:r>
            <a:r>
              <a:rPr lang="en-US" dirty="0" err="1" smtClean="0"/>
              <a:t>malpositioning</a:t>
            </a:r>
            <a:r>
              <a:rPr lang="en-US" dirty="0" smtClean="0"/>
              <a:t> of an implant</a:t>
            </a:r>
          </a:p>
          <a:p>
            <a:pPr>
              <a:buNone/>
            </a:pPr>
            <a:endParaRPr lang="en-US" dirty="0" smtClean="0"/>
          </a:p>
          <a:p>
            <a:pPr>
              <a:buNone/>
            </a:pPr>
            <a:r>
              <a:rPr lang="en-US" b="1" dirty="0" smtClean="0"/>
              <a:t>Early and late postoperative</a:t>
            </a:r>
          </a:p>
          <a:p>
            <a:r>
              <a:rPr lang="en-US" dirty="0" smtClean="0"/>
              <a:t>infection</a:t>
            </a:r>
          </a:p>
          <a:p>
            <a:r>
              <a:rPr lang="en-US" dirty="0" smtClean="0"/>
              <a:t>joint instability</a:t>
            </a:r>
          </a:p>
          <a:p>
            <a:r>
              <a:rPr lang="en-US" dirty="0" smtClean="0"/>
              <a:t>polyethylene wear</a:t>
            </a:r>
          </a:p>
          <a:p>
            <a:r>
              <a:rPr lang="en-US" dirty="0" smtClean="0"/>
              <a:t>mechanical loosening-the </a:t>
            </a:r>
            <a:r>
              <a:rPr lang="en-US" dirty="0" err="1" smtClean="0"/>
              <a:t>tibial</a:t>
            </a:r>
            <a:r>
              <a:rPr lang="en-US" dirty="0" smtClean="0"/>
              <a:t> component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172</TotalTime>
  <Words>1888</Words>
  <Application>Microsoft Office PowerPoint</Application>
  <PresentationFormat>On-screen Show (4:3)</PresentationFormat>
  <Paragraphs>130</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Urban</vt:lpstr>
      <vt:lpstr>TOTAL Knee ARTHROPLASTY</vt:lpstr>
      <vt:lpstr>Objectives</vt:lpstr>
      <vt:lpstr>Indications  </vt:lpstr>
      <vt:lpstr>Types of knee arthroplasty</vt:lpstr>
      <vt:lpstr>PowerPoint Presentation</vt:lpstr>
      <vt:lpstr>Surgical approach </vt:lpstr>
      <vt:lpstr>Fixation </vt:lpstr>
      <vt:lpstr>Operative Overview </vt:lpstr>
      <vt:lpstr>Complications</vt:lpstr>
      <vt:lpstr>PowerPoint Presentation</vt:lpstr>
      <vt:lpstr>Postoperative Management</vt:lpstr>
      <vt:lpstr>PowerPoint Presentation</vt:lpstr>
      <vt:lpstr>PowerPoint Presentation</vt:lpstr>
      <vt:lpstr>PowerPoint Presentation</vt:lpstr>
      <vt:lpstr>Weight-Bearing Considerations</vt:lpstr>
      <vt:lpstr>PowerPoint Presentation</vt:lpstr>
      <vt:lpstr>Exercise precautions following TKA</vt:lpstr>
      <vt:lpstr>Exercise: Maximum Protection Phase (0-4 weeks)</vt:lpstr>
      <vt:lpstr>PowerPoint Presentation</vt:lpstr>
      <vt:lpstr>PowerPoint Presentation</vt:lpstr>
      <vt:lpstr>PowerPoint Presentation</vt:lpstr>
      <vt:lpstr>PowerPoint Presentation</vt:lpstr>
      <vt:lpstr>Exercise: Moderate Protection Phase (4-8 to 12 weeks)</vt:lpstr>
      <vt:lpstr>PowerPoint Presentation</vt:lpstr>
      <vt:lpstr>PowerPoint Presentation</vt:lpstr>
      <vt:lpstr>PowerPoint Presentation</vt:lpstr>
      <vt:lpstr>PowerPoint Presentation</vt:lpstr>
      <vt:lpstr>Exercise: Minimum Protection and Return to Function Phases (8th week onwards)</vt:lpstr>
      <vt:lpstr>PowerPoint Presentation</vt:lpstr>
      <vt:lpstr>PowerPoint Presentation</vt:lpstr>
      <vt:lpstr>EVIDENCES….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Knee ARTHROPLASTY</dc:title>
  <dc:creator>Dr. Neha Ranveer</dc:creator>
  <cp:lastModifiedBy>Admin</cp:lastModifiedBy>
  <cp:revision>45</cp:revision>
  <dcterms:created xsi:type="dcterms:W3CDTF">2006-08-16T00:00:00Z</dcterms:created>
  <dcterms:modified xsi:type="dcterms:W3CDTF">2020-08-11T10:30:11Z</dcterms:modified>
</cp:coreProperties>
</file>