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9" r:id="rId4"/>
    <p:sldId id="290" r:id="rId5"/>
    <p:sldId id="260" r:id="rId6"/>
    <p:sldId id="284" r:id="rId7"/>
    <p:sldId id="285" r:id="rId8"/>
    <p:sldId id="286" r:id="rId9"/>
    <p:sldId id="291" r:id="rId10"/>
    <p:sldId id="287" r:id="rId11"/>
    <p:sldId id="296" r:id="rId12"/>
    <p:sldId id="297" r:id="rId13"/>
    <p:sldId id="298" r:id="rId14"/>
    <p:sldId id="261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Health care system in India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1875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400" dirty="0">
              <a:solidFill>
                <a:schemeClr val="accent3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By- Rahul Sharma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health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Various health </a:t>
            </a:r>
            <a:r>
              <a:rPr lang="en-US" dirty="0" err="1"/>
              <a:t>programmes</a:t>
            </a:r>
            <a:r>
              <a:rPr lang="en-US" dirty="0"/>
              <a:t> for the children and reproductive </a:t>
            </a:r>
            <a:r>
              <a:rPr lang="en-US" dirty="0" err="1"/>
              <a:t>womens</a:t>
            </a:r>
            <a:endParaRPr lang="en-US" dirty="0"/>
          </a:p>
          <a:p>
            <a:r>
              <a:rPr lang="en-US" dirty="0"/>
              <a:t>National health </a:t>
            </a:r>
            <a:r>
              <a:rPr lang="en-US" dirty="0" err="1"/>
              <a:t>programme</a:t>
            </a:r>
            <a:r>
              <a:rPr lang="en-US" dirty="0"/>
              <a:t> for communicable diseases like TB, Malaria, AIDS, etc</a:t>
            </a:r>
          </a:p>
          <a:p>
            <a:r>
              <a:rPr lang="en-US" dirty="0"/>
              <a:t>Integrated disease surveillance project</a:t>
            </a:r>
          </a:p>
          <a:p>
            <a:r>
              <a:rPr lang="en-US" dirty="0"/>
              <a:t>National health </a:t>
            </a:r>
            <a:r>
              <a:rPr lang="en-US" dirty="0" err="1"/>
              <a:t>programme</a:t>
            </a:r>
            <a:r>
              <a:rPr lang="en-US" dirty="0"/>
              <a:t> for prevention and control of Non communicable diseases like diabetes, hypertension, cancers</a:t>
            </a:r>
          </a:p>
          <a:p>
            <a:r>
              <a:rPr lang="en-US" dirty="0" err="1"/>
              <a:t>Programme</a:t>
            </a:r>
            <a:r>
              <a:rPr lang="en-US" dirty="0"/>
              <a:t> for improvement of environment and sanitation </a:t>
            </a: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the health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dirty="0"/>
              <a:t>extends from the national level to village level.</a:t>
            </a:r>
          </a:p>
          <a:p>
            <a:r>
              <a:rPr lang="en-US" dirty="0"/>
              <a:t>healthcare system at national- Health, Family Welfare, and Indian System of Medicine and Homeopathy,</a:t>
            </a:r>
          </a:p>
          <a:p>
            <a:r>
              <a:rPr lang="en-US" dirty="0"/>
              <a:t>At state – Minister and with a Secretariat under the charge of Secretary/Commissioner (Health and Family Welfare)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the health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Regional - covers three to five districts and acts under authority delegated by the State Directorate of Health Services.</a:t>
            </a:r>
          </a:p>
          <a:p>
            <a:r>
              <a:rPr lang="en-US" dirty="0"/>
              <a:t>District – Chief district health officer (CDHO)</a:t>
            </a:r>
          </a:p>
          <a:p>
            <a:r>
              <a:rPr lang="en-US" dirty="0" err="1"/>
              <a:t>Taluka</a:t>
            </a:r>
            <a:r>
              <a:rPr lang="en-US" dirty="0"/>
              <a:t> level- Assistant District Health and Family Welfare Officer (ADHO)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the health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Community (CHC) –for every 80,000 to 1, 20,000 population with services in general medicine, pediatrics, surgery, obstetrics and gynecology.</a:t>
            </a:r>
          </a:p>
          <a:p>
            <a:r>
              <a:rPr lang="en-US" dirty="0"/>
              <a:t>PHC - covering about 30,000 (20,000 in hilly, desert and difficult terrains) with Medical officer and supportive staff</a:t>
            </a:r>
          </a:p>
          <a:p>
            <a:r>
              <a:rPr lang="en-US" dirty="0"/>
              <a:t>sub-centre levels - for about 5,000 populations (3,000 in hilly and desert areas) with male and female health workers</a:t>
            </a: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Primary health care</a:t>
            </a:r>
          </a:p>
          <a:p>
            <a:pPr marL="514350" indent="-514350">
              <a:buAutoNum type="arabicPeriod"/>
            </a:pPr>
            <a:r>
              <a:rPr lang="en-US" dirty="0"/>
              <a:t>Secondary health care</a:t>
            </a:r>
          </a:p>
          <a:p>
            <a:pPr marL="514350" indent="-514350">
              <a:buAutoNum type="arabicPeriod"/>
            </a:pPr>
            <a:r>
              <a:rPr lang="en-US" dirty="0"/>
              <a:t>Tertiary health care</a:t>
            </a:r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Criticism of existing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Predominately Urban oriented </a:t>
            </a:r>
          </a:p>
          <a:p>
            <a:r>
              <a:rPr lang="en-US" dirty="0"/>
              <a:t>Mostly curative in nature</a:t>
            </a:r>
          </a:p>
          <a:p>
            <a:r>
              <a:rPr lang="en-US" dirty="0"/>
              <a:t>Accessible to small part of general population </a:t>
            </a:r>
          </a:p>
          <a:p>
            <a:r>
              <a:rPr lang="en-US" dirty="0"/>
              <a:t>Poor acceptable level of many services</a:t>
            </a:r>
          </a:p>
          <a:p>
            <a:r>
              <a:rPr lang="en-US" dirty="0"/>
              <a:t>Many institutions are not functional due to staff shortage and non-availability of drugs and consumables and essential equipment</a:t>
            </a:r>
          </a:p>
          <a:p>
            <a:r>
              <a:rPr lang="en-US" dirty="0"/>
              <a:t>Increase burden over family in many situation</a:t>
            </a: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health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“health care” implies more than “Medical care” not just the synonyms</a:t>
            </a:r>
          </a:p>
          <a:p>
            <a:r>
              <a:rPr lang="en-US" dirty="0"/>
              <a:t>Influence by adequate food, housing, basic sanitation, lifestyles, protection against diseases,</a:t>
            </a:r>
          </a:p>
          <a:p>
            <a:r>
              <a:rPr lang="en-US" dirty="0"/>
              <a:t>Health has been declared as fundamental human right.</a:t>
            </a:r>
          </a:p>
          <a:p>
            <a:r>
              <a:rPr lang="en-US" dirty="0"/>
              <a:t>State is responsible for the health of people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Major health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• Nearly one-eighth of equivalent life years continue to be lost due to various diseases.</a:t>
            </a:r>
          </a:p>
          <a:p>
            <a:pPr>
              <a:buNone/>
            </a:pPr>
            <a:r>
              <a:rPr lang="en-US" dirty="0"/>
              <a:t>• Double burden of communicable and non communicable diseases.</a:t>
            </a:r>
          </a:p>
          <a:p>
            <a:pPr>
              <a:buNone/>
            </a:pPr>
            <a:r>
              <a:rPr lang="en-US" dirty="0"/>
              <a:t>• Nutritional problem among mothers and children.</a:t>
            </a: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3581400" cy="1630362"/>
          </a:xfrm>
        </p:spPr>
        <p:txBody>
          <a:bodyPr>
            <a:normAutofit/>
          </a:bodyPr>
          <a:lstStyle/>
          <a:p>
            <a:r>
              <a:rPr lang="en-US" dirty="0"/>
              <a:t>Health expenditure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75" y="2743200"/>
            <a:ext cx="57034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0"/>
            <a:ext cx="5105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Health care systems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Public health sector</a:t>
            </a:r>
          </a:p>
          <a:p>
            <a:pPr marL="514350" indent="-514350">
              <a:buAutoNum type="arabicPeriod"/>
            </a:pPr>
            <a:r>
              <a:rPr lang="en-US" dirty="0"/>
              <a:t>Private health sector</a:t>
            </a:r>
          </a:p>
          <a:p>
            <a:pPr marL="514350" indent="-514350">
              <a:buAutoNum type="arabicPeriod"/>
            </a:pPr>
            <a:r>
              <a:rPr lang="en-US" dirty="0"/>
              <a:t>Indigenous system of medicine</a:t>
            </a:r>
          </a:p>
          <a:p>
            <a:pPr marL="514350" indent="-514350">
              <a:buAutoNum type="arabicPeriod"/>
            </a:pPr>
            <a:r>
              <a:rPr lang="en-US" dirty="0"/>
              <a:t>Voluntary health agencies </a:t>
            </a:r>
          </a:p>
          <a:p>
            <a:pPr marL="514350" indent="-514350">
              <a:buAutoNum type="arabicPeriod"/>
            </a:pPr>
            <a:r>
              <a:rPr lang="en-US" dirty="0"/>
              <a:t>National health programme</a:t>
            </a: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health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health centres and community health centres  </a:t>
            </a:r>
          </a:p>
          <a:p>
            <a:r>
              <a:rPr lang="en-US" dirty="0"/>
              <a:t>Rural hospitals and District hospitals </a:t>
            </a:r>
          </a:p>
          <a:p>
            <a:r>
              <a:rPr lang="en-US" dirty="0"/>
              <a:t>Specialist hospitals and teaching hospitals </a:t>
            </a:r>
          </a:p>
          <a:p>
            <a:r>
              <a:rPr lang="en-US" dirty="0"/>
              <a:t>Health insurance schemes </a:t>
            </a:r>
          </a:p>
          <a:p>
            <a:r>
              <a:rPr lang="en-US" dirty="0"/>
              <a:t>Defense and railway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Private health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 hospitals </a:t>
            </a:r>
          </a:p>
          <a:p>
            <a:r>
              <a:rPr lang="en-US" dirty="0"/>
              <a:t>Polyclinics and nursing homes</a:t>
            </a:r>
          </a:p>
          <a:p>
            <a:r>
              <a:rPr lang="en-US" dirty="0"/>
              <a:t>Private practitioners and general practitioners</a:t>
            </a:r>
          </a:p>
          <a:p>
            <a:r>
              <a:rPr lang="en-US" dirty="0"/>
              <a:t>Multispecialty hospitals </a:t>
            </a: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Indigenous systems of medicine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Ayurveda</a:t>
            </a:r>
            <a:endParaRPr lang="en-US" dirty="0"/>
          </a:p>
          <a:p>
            <a:r>
              <a:rPr lang="en-US" dirty="0" err="1"/>
              <a:t>Unani</a:t>
            </a:r>
            <a:endParaRPr lang="en-US" dirty="0"/>
          </a:p>
          <a:p>
            <a:r>
              <a:rPr lang="en-US" dirty="0" err="1"/>
              <a:t>Siddha</a:t>
            </a:r>
            <a:r>
              <a:rPr lang="en-US" dirty="0"/>
              <a:t> </a:t>
            </a:r>
          </a:p>
          <a:p>
            <a:r>
              <a:rPr lang="en-US" dirty="0"/>
              <a:t>Homeopathy</a:t>
            </a:r>
          </a:p>
          <a:p>
            <a:r>
              <a:rPr lang="en-US" dirty="0" err="1"/>
              <a:t>Tibbi</a:t>
            </a:r>
            <a:endParaRPr lang="en-US" dirty="0"/>
          </a:p>
          <a:p>
            <a:r>
              <a:rPr lang="en-US" dirty="0"/>
              <a:t>Naturopathy</a:t>
            </a:r>
          </a:p>
          <a:p>
            <a:r>
              <a:rPr lang="en-US" dirty="0"/>
              <a:t>Unregistered practitioners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dirty="0"/>
              <a:t>Voluntary health agencies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Supplement government activities </a:t>
            </a:r>
          </a:p>
          <a:p>
            <a:r>
              <a:rPr lang="en-US" dirty="0"/>
              <a:t>Advocacy, guarding and promotion of health </a:t>
            </a:r>
            <a:r>
              <a:rPr lang="en-US" dirty="0" err="1"/>
              <a:t>programme</a:t>
            </a:r>
            <a:endParaRPr lang="en-US" dirty="0"/>
          </a:p>
          <a:p>
            <a:pPr lvl="1"/>
            <a:r>
              <a:rPr lang="en-US" dirty="0"/>
              <a:t>Indian red cross society </a:t>
            </a:r>
          </a:p>
          <a:p>
            <a:pPr lvl="1"/>
            <a:r>
              <a:rPr lang="en-US" dirty="0"/>
              <a:t>Rockefeller foundation </a:t>
            </a:r>
          </a:p>
          <a:p>
            <a:pPr lvl="1"/>
            <a:r>
              <a:rPr lang="en-US" dirty="0"/>
              <a:t>CARE </a:t>
            </a:r>
          </a:p>
          <a:p>
            <a:pPr lvl="1"/>
            <a:r>
              <a:rPr lang="en-US" dirty="0"/>
              <a:t>Malinda and gates foundation </a:t>
            </a:r>
          </a:p>
          <a:p>
            <a:pPr lvl="1"/>
            <a:r>
              <a:rPr lang="en-US" dirty="0"/>
              <a:t>WHO</a:t>
            </a:r>
          </a:p>
          <a:p>
            <a:pPr lvl="1"/>
            <a:r>
              <a:rPr lang="en-US" dirty="0"/>
              <a:t>World bank</a:t>
            </a:r>
          </a:p>
          <a:p>
            <a:pPr lvl="1"/>
            <a:r>
              <a:rPr lang="en-US" dirty="0"/>
              <a:t>UNFPA</a:t>
            </a:r>
          </a:p>
          <a:p>
            <a:pPr lvl="1"/>
            <a:r>
              <a:rPr lang="en-US" dirty="0"/>
              <a:t>UNICEF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493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Health care system in India </vt:lpstr>
      <vt:lpstr>Concept of health care</vt:lpstr>
      <vt:lpstr>Major health problems</vt:lpstr>
      <vt:lpstr>Health expenditure</vt:lpstr>
      <vt:lpstr>Health care systems </vt:lpstr>
      <vt:lpstr>Public health sector</vt:lpstr>
      <vt:lpstr>Private health sector</vt:lpstr>
      <vt:lpstr>Indigenous systems of medicine</vt:lpstr>
      <vt:lpstr>Voluntary health agencies </vt:lpstr>
      <vt:lpstr>National health program</vt:lpstr>
      <vt:lpstr>Organization of the health system</vt:lpstr>
      <vt:lpstr>Organization of the health system</vt:lpstr>
      <vt:lpstr>Organization of the health system</vt:lpstr>
      <vt:lpstr>Levels of health care</vt:lpstr>
      <vt:lpstr>Criticism of existing health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 system in India</dc:title>
  <dc:creator/>
  <cp:lastModifiedBy>RAHUL SHARMA</cp:lastModifiedBy>
  <cp:revision>55</cp:revision>
  <dcterms:created xsi:type="dcterms:W3CDTF">2006-08-16T00:00:00Z</dcterms:created>
  <dcterms:modified xsi:type="dcterms:W3CDTF">2020-09-10T06:38:27Z</dcterms:modified>
</cp:coreProperties>
</file>