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10-Sep-20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10-Sep-20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10-Sep-20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10-Sep-20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10-Sep-20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53385" y="278333"/>
            <a:ext cx="4237228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32375" y="1468882"/>
            <a:ext cx="4013200" cy="31508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10-Sep-20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3999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62000" y="1676400"/>
            <a:ext cx="5030470" cy="185884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en-US" sz="60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Algerian" pitchFamily="82" charset="0"/>
                <a:cs typeface="Verdana"/>
              </a:rPr>
              <a:t>Market equilibrium</a:t>
            </a:r>
            <a:endParaRPr sz="6000" b="1">
              <a:solidFill>
                <a:schemeClr val="accent3">
                  <a:lumMod val="40000"/>
                  <a:lumOff val="60000"/>
                </a:schemeClr>
              </a:solidFill>
              <a:latin typeface="Algerian" pitchFamily="82" charset="0"/>
              <a:cs typeface="Verdan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10200" y="5257800"/>
            <a:ext cx="3488788" cy="139270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>
                <a:solidFill>
                  <a:schemeClr val="tx1"/>
                </a:solidFill>
              </a:rPr>
              <a:t>Ms. Mital Thakkar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Assistant Professor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Department of Management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SVDU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39621" y="197611"/>
            <a:ext cx="606615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Supply </a:t>
            </a:r>
            <a:r>
              <a:rPr sz="3600" spc="-5" dirty="0"/>
              <a:t>and </a:t>
            </a:r>
            <a:r>
              <a:rPr sz="3600" dirty="0"/>
              <a:t>Demand</a:t>
            </a:r>
            <a:r>
              <a:rPr sz="3600" spc="-170" dirty="0"/>
              <a:t> </a:t>
            </a:r>
            <a:r>
              <a:rPr sz="3600" spc="-50" dirty="0"/>
              <a:t>Together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384149" y="935708"/>
            <a:ext cx="8366759" cy="2248535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90"/>
              </a:spcBef>
            </a:pPr>
            <a:r>
              <a:rPr sz="2400" spc="100" dirty="0">
                <a:solidFill>
                  <a:srgbClr val="AF001D"/>
                </a:solidFill>
                <a:latin typeface="Georgia"/>
                <a:cs typeface="Georgia"/>
              </a:rPr>
              <a:t>Equilibrium</a:t>
            </a:r>
            <a:r>
              <a:rPr sz="2400" spc="170" dirty="0">
                <a:solidFill>
                  <a:srgbClr val="AF001D"/>
                </a:solidFill>
                <a:latin typeface="Georgia"/>
                <a:cs typeface="Georgia"/>
              </a:rPr>
              <a:t> </a:t>
            </a:r>
            <a:r>
              <a:rPr sz="2400" spc="65" dirty="0">
                <a:solidFill>
                  <a:srgbClr val="AF001D"/>
                </a:solidFill>
                <a:latin typeface="Georgia"/>
                <a:cs typeface="Georgia"/>
              </a:rPr>
              <a:t>Price</a:t>
            </a:r>
            <a:endParaRPr sz="2400">
              <a:latin typeface="Georgia"/>
              <a:cs typeface="Georgia"/>
            </a:endParaRPr>
          </a:p>
          <a:p>
            <a:pPr marL="355600" marR="360680" indent="-342900">
              <a:lnSpc>
                <a:spcPct val="100000"/>
              </a:lnSpc>
              <a:spcBef>
                <a:spcPts val="495"/>
              </a:spcBef>
              <a:buFont typeface="Wingdings"/>
              <a:buChar char=""/>
              <a:tabLst>
                <a:tab pos="355600" algn="l"/>
              </a:tabLst>
            </a:pPr>
            <a:r>
              <a:rPr sz="2000" spc="70" dirty="0">
                <a:latin typeface="Georgia"/>
                <a:cs typeface="Georgia"/>
              </a:rPr>
              <a:t>The price </a:t>
            </a:r>
            <a:r>
              <a:rPr sz="2000" spc="110" dirty="0">
                <a:latin typeface="Georgia"/>
                <a:cs typeface="Georgia"/>
              </a:rPr>
              <a:t>that </a:t>
            </a:r>
            <a:r>
              <a:rPr sz="2000" spc="120" dirty="0">
                <a:latin typeface="Georgia"/>
                <a:cs typeface="Georgia"/>
              </a:rPr>
              <a:t>balances supply </a:t>
            </a:r>
            <a:r>
              <a:rPr sz="2000" spc="125" dirty="0">
                <a:latin typeface="Georgia"/>
                <a:cs typeface="Georgia"/>
              </a:rPr>
              <a:t>and </a:t>
            </a:r>
            <a:r>
              <a:rPr sz="2000" spc="110" dirty="0">
                <a:latin typeface="Georgia"/>
                <a:cs typeface="Georgia"/>
              </a:rPr>
              <a:t>demand. </a:t>
            </a:r>
            <a:r>
              <a:rPr sz="2000" spc="125" dirty="0">
                <a:latin typeface="Georgia"/>
                <a:cs typeface="Georgia"/>
              </a:rPr>
              <a:t>On </a:t>
            </a:r>
            <a:r>
              <a:rPr sz="2000" spc="150" dirty="0">
                <a:latin typeface="Georgia"/>
                <a:cs typeface="Georgia"/>
              </a:rPr>
              <a:t>a </a:t>
            </a:r>
            <a:r>
              <a:rPr sz="2000" spc="100" dirty="0">
                <a:latin typeface="Georgia"/>
                <a:cs typeface="Georgia"/>
              </a:rPr>
              <a:t>graph, </a:t>
            </a:r>
            <a:r>
              <a:rPr sz="2000" spc="35" dirty="0">
                <a:latin typeface="Georgia"/>
                <a:cs typeface="Georgia"/>
              </a:rPr>
              <a:t>it </a:t>
            </a:r>
            <a:r>
              <a:rPr sz="2000" spc="95" dirty="0">
                <a:latin typeface="Georgia"/>
                <a:cs typeface="Georgia"/>
              </a:rPr>
              <a:t>is  the </a:t>
            </a:r>
            <a:r>
              <a:rPr sz="2000" spc="70" dirty="0">
                <a:latin typeface="Georgia"/>
                <a:cs typeface="Georgia"/>
              </a:rPr>
              <a:t>price </a:t>
            </a:r>
            <a:r>
              <a:rPr sz="2000" spc="110" dirty="0">
                <a:latin typeface="Georgia"/>
                <a:cs typeface="Georgia"/>
              </a:rPr>
              <a:t>at </a:t>
            </a:r>
            <a:r>
              <a:rPr sz="2000" spc="105" dirty="0">
                <a:latin typeface="Georgia"/>
                <a:cs typeface="Georgia"/>
              </a:rPr>
              <a:t>which </a:t>
            </a:r>
            <a:r>
              <a:rPr sz="2000" spc="100" dirty="0">
                <a:latin typeface="Georgia"/>
                <a:cs typeface="Georgia"/>
              </a:rPr>
              <a:t>the </a:t>
            </a:r>
            <a:r>
              <a:rPr sz="2000" spc="120" dirty="0">
                <a:latin typeface="Georgia"/>
                <a:cs typeface="Georgia"/>
              </a:rPr>
              <a:t>supply </a:t>
            </a:r>
            <a:r>
              <a:rPr sz="2000" spc="125" dirty="0">
                <a:latin typeface="Georgia"/>
                <a:cs typeface="Georgia"/>
              </a:rPr>
              <a:t>and </a:t>
            </a:r>
            <a:r>
              <a:rPr sz="2000" spc="114" dirty="0">
                <a:latin typeface="Georgia"/>
                <a:cs typeface="Georgia"/>
              </a:rPr>
              <a:t>demand </a:t>
            </a:r>
            <a:r>
              <a:rPr sz="2000" spc="120" dirty="0">
                <a:latin typeface="Georgia"/>
                <a:cs typeface="Georgia"/>
              </a:rPr>
              <a:t>curves</a:t>
            </a:r>
            <a:r>
              <a:rPr sz="2000" spc="370" dirty="0">
                <a:latin typeface="Georgia"/>
                <a:cs typeface="Georgia"/>
              </a:rPr>
              <a:t> </a:t>
            </a:r>
            <a:r>
              <a:rPr sz="2000" spc="90" dirty="0">
                <a:latin typeface="Georgia"/>
                <a:cs typeface="Georgia"/>
              </a:rPr>
              <a:t>intersect.</a:t>
            </a:r>
            <a:endParaRPr sz="20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sz="2400" spc="100" dirty="0">
                <a:solidFill>
                  <a:srgbClr val="AF001D"/>
                </a:solidFill>
                <a:latin typeface="Georgia"/>
                <a:cs typeface="Georgia"/>
              </a:rPr>
              <a:t>Equilibrium</a:t>
            </a:r>
            <a:r>
              <a:rPr sz="2400" spc="165" dirty="0">
                <a:solidFill>
                  <a:srgbClr val="AF001D"/>
                </a:solidFill>
                <a:latin typeface="Georgia"/>
                <a:cs typeface="Georgia"/>
              </a:rPr>
              <a:t> </a:t>
            </a:r>
            <a:r>
              <a:rPr sz="2400" spc="125" dirty="0">
                <a:solidFill>
                  <a:srgbClr val="AF001D"/>
                </a:solidFill>
                <a:latin typeface="Georgia"/>
                <a:cs typeface="Georgia"/>
              </a:rPr>
              <a:t>Quantity</a:t>
            </a:r>
            <a:endParaRPr sz="2400">
              <a:latin typeface="Georgia"/>
              <a:cs typeface="Georgia"/>
            </a:endParaRPr>
          </a:p>
          <a:p>
            <a:pPr marL="355600" marR="5080" indent="-342900">
              <a:lnSpc>
                <a:spcPct val="100000"/>
              </a:lnSpc>
              <a:spcBef>
                <a:spcPts val="495"/>
              </a:spcBef>
              <a:buFont typeface="Wingdings"/>
              <a:buChar char=""/>
              <a:tabLst>
                <a:tab pos="355600" algn="l"/>
                <a:tab pos="7103109" algn="l"/>
              </a:tabLst>
            </a:pPr>
            <a:r>
              <a:rPr sz="2000" spc="70" dirty="0">
                <a:latin typeface="Georgia"/>
                <a:cs typeface="Georgia"/>
              </a:rPr>
              <a:t>The </a:t>
            </a:r>
            <a:r>
              <a:rPr sz="2000" spc="95" dirty="0">
                <a:latin typeface="Georgia"/>
                <a:cs typeface="Georgia"/>
              </a:rPr>
              <a:t>quantity </a:t>
            </a:r>
            <a:r>
              <a:rPr sz="2000" spc="110" dirty="0">
                <a:latin typeface="Georgia"/>
                <a:cs typeface="Georgia"/>
              </a:rPr>
              <a:t>that </a:t>
            </a:r>
            <a:r>
              <a:rPr sz="2000" spc="120" dirty="0">
                <a:latin typeface="Georgia"/>
                <a:cs typeface="Georgia"/>
              </a:rPr>
              <a:t>balances supply </a:t>
            </a:r>
            <a:r>
              <a:rPr sz="2000" spc="125" dirty="0">
                <a:latin typeface="Georgia"/>
                <a:cs typeface="Georgia"/>
              </a:rPr>
              <a:t>and </a:t>
            </a:r>
            <a:r>
              <a:rPr sz="2000" spc="110" dirty="0">
                <a:latin typeface="Georgia"/>
                <a:cs typeface="Georgia"/>
              </a:rPr>
              <a:t>demand. </a:t>
            </a:r>
            <a:r>
              <a:rPr sz="2000" spc="125" dirty="0">
                <a:latin typeface="Georgia"/>
                <a:cs typeface="Georgia"/>
              </a:rPr>
              <a:t>On </a:t>
            </a:r>
            <a:r>
              <a:rPr sz="2000" spc="150" dirty="0">
                <a:latin typeface="Georgia"/>
                <a:cs typeface="Georgia"/>
              </a:rPr>
              <a:t>a </a:t>
            </a:r>
            <a:r>
              <a:rPr sz="2000" spc="100" dirty="0">
                <a:latin typeface="Georgia"/>
                <a:cs typeface="Georgia"/>
              </a:rPr>
              <a:t>graph </a:t>
            </a:r>
            <a:r>
              <a:rPr sz="2000" spc="40" dirty="0">
                <a:latin typeface="Georgia"/>
                <a:cs typeface="Georgia"/>
              </a:rPr>
              <a:t>it </a:t>
            </a:r>
            <a:r>
              <a:rPr sz="2000" spc="95" dirty="0">
                <a:latin typeface="Georgia"/>
                <a:cs typeface="Georgia"/>
              </a:rPr>
              <a:t>is  the quantity </a:t>
            </a:r>
            <a:r>
              <a:rPr sz="2000" spc="110" dirty="0">
                <a:latin typeface="Georgia"/>
                <a:cs typeface="Georgia"/>
              </a:rPr>
              <a:t>at which </a:t>
            </a:r>
            <a:r>
              <a:rPr sz="2000" spc="95" dirty="0">
                <a:latin typeface="Georgia"/>
                <a:cs typeface="Georgia"/>
              </a:rPr>
              <a:t>the </a:t>
            </a:r>
            <a:r>
              <a:rPr sz="2000" spc="114" dirty="0">
                <a:latin typeface="Georgia"/>
                <a:cs typeface="Georgia"/>
              </a:rPr>
              <a:t>supply </a:t>
            </a:r>
            <a:r>
              <a:rPr sz="2000" spc="125" dirty="0">
                <a:latin typeface="Georgia"/>
                <a:cs typeface="Georgia"/>
              </a:rPr>
              <a:t>and</a:t>
            </a:r>
            <a:r>
              <a:rPr sz="2000" spc="455" dirty="0">
                <a:latin typeface="Georgia"/>
                <a:cs typeface="Georgia"/>
              </a:rPr>
              <a:t> </a:t>
            </a:r>
            <a:r>
              <a:rPr sz="2000" spc="114" dirty="0">
                <a:latin typeface="Georgia"/>
                <a:cs typeface="Georgia"/>
              </a:rPr>
              <a:t>demand</a:t>
            </a:r>
            <a:r>
              <a:rPr sz="2000" spc="125" dirty="0">
                <a:latin typeface="Georgia"/>
                <a:cs typeface="Georgia"/>
              </a:rPr>
              <a:t> </a:t>
            </a:r>
            <a:r>
              <a:rPr sz="2000" spc="120" dirty="0">
                <a:latin typeface="Georgia"/>
                <a:cs typeface="Georgia"/>
              </a:rPr>
              <a:t>curves	</a:t>
            </a:r>
            <a:r>
              <a:rPr sz="2000" spc="90" dirty="0">
                <a:latin typeface="Georgia"/>
                <a:cs typeface="Georgia"/>
              </a:rPr>
              <a:t>intersect.</a:t>
            </a:r>
            <a:endParaRPr sz="2000">
              <a:latin typeface="Georgia"/>
              <a:cs typeface="Georgi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639099" y="3765148"/>
          <a:ext cx="1964689" cy="2113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9955"/>
                <a:gridCol w="1054734"/>
              </a:tblGrid>
              <a:tr h="317500">
                <a:tc>
                  <a:txBody>
                    <a:bodyPr/>
                    <a:lstStyle/>
                    <a:p>
                      <a:pPr marR="163830" algn="r">
                        <a:lnSpc>
                          <a:spcPts val="1885"/>
                        </a:lnSpc>
                        <a:spcBef>
                          <a:spcPts val="515"/>
                        </a:spcBef>
                      </a:pPr>
                      <a:r>
                        <a:rPr sz="1700" spc="-70" dirty="0">
                          <a:latin typeface="Tahoma"/>
                          <a:cs typeface="Tahoma"/>
                        </a:rPr>
                        <a:t>P</a:t>
                      </a:r>
                      <a:r>
                        <a:rPr sz="1700" spc="-45" dirty="0">
                          <a:latin typeface="Tahoma"/>
                          <a:cs typeface="Tahoma"/>
                        </a:rPr>
                        <a:t>r</a:t>
                      </a:r>
                      <a:r>
                        <a:rPr sz="1700" spc="-25" dirty="0">
                          <a:latin typeface="Tahoma"/>
                          <a:cs typeface="Tahoma"/>
                        </a:rPr>
                        <a:t>i</a:t>
                      </a:r>
                      <a:r>
                        <a:rPr sz="1700" spc="-55" dirty="0">
                          <a:latin typeface="Tahoma"/>
                          <a:cs typeface="Tahoma"/>
                        </a:rPr>
                        <a:t>c</a:t>
                      </a:r>
                      <a:r>
                        <a:rPr sz="1700" dirty="0">
                          <a:latin typeface="Tahoma"/>
                          <a:cs typeface="Tahoma"/>
                        </a:rPr>
                        <a:t>e</a:t>
                      </a:r>
                      <a:endParaRPr sz="1700">
                        <a:latin typeface="Tahoma"/>
                        <a:cs typeface="Tahoma"/>
                      </a:endParaRPr>
                    </a:p>
                  </a:txBody>
                  <a:tcPr marL="0" marR="0" marT="6540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37160" algn="ctr">
                        <a:lnSpc>
                          <a:spcPts val="1885"/>
                        </a:lnSpc>
                        <a:spcBef>
                          <a:spcPts val="515"/>
                        </a:spcBef>
                      </a:pPr>
                      <a:r>
                        <a:rPr sz="1700" spc="-10" dirty="0">
                          <a:latin typeface="Tahoma"/>
                          <a:cs typeface="Tahoma"/>
                        </a:rPr>
                        <a:t>Quantity</a:t>
                      </a:r>
                      <a:endParaRPr sz="1700">
                        <a:latin typeface="Tahoma"/>
                        <a:cs typeface="Tahoma"/>
                      </a:endParaRPr>
                    </a:p>
                  </a:txBody>
                  <a:tcPr marL="0" marR="0" marT="6540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45110">
                <a:tc>
                  <a:txBody>
                    <a:bodyPr/>
                    <a:lstStyle/>
                    <a:p>
                      <a:pPr marR="181610" algn="r">
                        <a:lnSpc>
                          <a:spcPts val="1830"/>
                        </a:lnSpc>
                      </a:pPr>
                      <a:r>
                        <a:rPr sz="1700" spc="-60" dirty="0">
                          <a:latin typeface="Tahoma"/>
                          <a:cs typeface="Tahoma"/>
                        </a:rPr>
                        <a:t>$0</a:t>
                      </a:r>
                      <a:r>
                        <a:rPr sz="1700" spc="-40" dirty="0">
                          <a:latin typeface="Tahoma"/>
                          <a:cs typeface="Tahoma"/>
                        </a:rPr>
                        <a:t>.</a:t>
                      </a:r>
                      <a:r>
                        <a:rPr sz="1700" spc="-60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1700" dirty="0">
                          <a:latin typeface="Tahoma"/>
                          <a:cs typeface="Tahoma"/>
                        </a:rPr>
                        <a:t>0</a:t>
                      </a:r>
                      <a:endParaRPr sz="17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34620" algn="ctr">
                        <a:lnSpc>
                          <a:spcPts val="1830"/>
                        </a:lnSpc>
                      </a:pPr>
                      <a:r>
                        <a:rPr sz="1700" dirty="0">
                          <a:latin typeface="Tahoma"/>
                          <a:cs typeface="Tahoma"/>
                        </a:rPr>
                        <a:t>0</a:t>
                      </a:r>
                      <a:endParaRPr sz="17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245110">
                <a:tc>
                  <a:txBody>
                    <a:bodyPr/>
                    <a:lstStyle/>
                    <a:p>
                      <a:pPr marR="181610" algn="r">
                        <a:lnSpc>
                          <a:spcPts val="1830"/>
                        </a:lnSpc>
                      </a:pPr>
                      <a:r>
                        <a:rPr sz="1700" spc="-60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1700" spc="-40" dirty="0">
                          <a:latin typeface="Tahoma"/>
                          <a:cs typeface="Tahoma"/>
                        </a:rPr>
                        <a:t>.</a:t>
                      </a:r>
                      <a:r>
                        <a:rPr sz="1700" spc="-6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700" dirty="0">
                          <a:latin typeface="Tahoma"/>
                          <a:cs typeface="Tahoma"/>
                        </a:rPr>
                        <a:t>0</a:t>
                      </a:r>
                      <a:endParaRPr sz="17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34620" algn="ctr">
                        <a:lnSpc>
                          <a:spcPts val="1830"/>
                        </a:lnSpc>
                      </a:pPr>
                      <a:r>
                        <a:rPr sz="1700" dirty="0">
                          <a:latin typeface="Tahoma"/>
                          <a:cs typeface="Tahoma"/>
                        </a:rPr>
                        <a:t>0</a:t>
                      </a:r>
                      <a:endParaRPr sz="17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245110">
                <a:tc>
                  <a:txBody>
                    <a:bodyPr/>
                    <a:lstStyle/>
                    <a:p>
                      <a:pPr marR="181610" algn="r">
                        <a:lnSpc>
                          <a:spcPts val="1830"/>
                        </a:lnSpc>
                      </a:pPr>
                      <a:r>
                        <a:rPr sz="1700" spc="-60" dirty="0">
                          <a:latin typeface="Tahoma"/>
                          <a:cs typeface="Tahoma"/>
                        </a:rPr>
                        <a:t>1</a:t>
                      </a:r>
                      <a:r>
                        <a:rPr sz="1700" spc="-40" dirty="0">
                          <a:latin typeface="Tahoma"/>
                          <a:cs typeface="Tahoma"/>
                        </a:rPr>
                        <a:t>.</a:t>
                      </a:r>
                      <a:r>
                        <a:rPr sz="1700" spc="-60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1700" dirty="0">
                          <a:latin typeface="Tahoma"/>
                          <a:cs typeface="Tahoma"/>
                        </a:rPr>
                        <a:t>0</a:t>
                      </a:r>
                      <a:endParaRPr sz="17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34620" algn="ctr">
                        <a:lnSpc>
                          <a:spcPts val="1830"/>
                        </a:lnSpc>
                      </a:pPr>
                      <a:r>
                        <a:rPr sz="1700" dirty="0">
                          <a:latin typeface="Tahoma"/>
                          <a:cs typeface="Tahoma"/>
                        </a:rPr>
                        <a:t>1</a:t>
                      </a:r>
                      <a:endParaRPr sz="17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245110">
                <a:tc>
                  <a:txBody>
                    <a:bodyPr/>
                    <a:lstStyle/>
                    <a:p>
                      <a:pPr marR="181610" algn="r">
                        <a:lnSpc>
                          <a:spcPts val="1830"/>
                        </a:lnSpc>
                      </a:pPr>
                      <a:r>
                        <a:rPr sz="1700" spc="-60" dirty="0">
                          <a:latin typeface="Tahoma"/>
                          <a:cs typeface="Tahoma"/>
                        </a:rPr>
                        <a:t>1</a:t>
                      </a:r>
                      <a:r>
                        <a:rPr sz="1700" spc="-40" dirty="0">
                          <a:latin typeface="Tahoma"/>
                          <a:cs typeface="Tahoma"/>
                        </a:rPr>
                        <a:t>.</a:t>
                      </a:r>
                      <a:r>
                        <a:rPr sz="1700" spc="-6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700" dirty="0">
                          <a:latin typeface="Tahoma"/>
                          <a:cs typeface="Tahoma"/>
                        </a:rPr>
                        <a:t>0</a:t>
                      </a:r>
                      <a:endParaRPr sz="17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34620" algn="ctr">
                        <a:lnSpc>
                          <a:spcPts val="1830"/>
                        </a:lnSpc>
                      </a:pPr>
                      <a:r>
                        <a:rPr sz="1700" dirty="0">
                          <a:latin typeface="Tahoma"/>
                          <a:cs typeface="Tahoma"/>
                        </a:rPr>
                        <a:t>4</a:t>
                      </a:r>
                      <a:endParaRPr sz="17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245110">
                <a:tc>
                  <a:txBody>
                    <a:bodyPr/>
                    <a:lstStyle/>
                    <a:p>
                      <a:pPr marR="181610" algn="r">
                        <a:lnSpc>
                          <a:spcPts val="1830"/>
                        </a:lnSpc>
                      </a:pPr>
                      <a:r>
                        <a:rPr sz="1700" spc="-60" dirty="0">
                          <a:latin typeface="Tahoma"/>
                          <a:cs typeface="Tahoma"/>
                        </a:rPr>
                        <a:t>2</a:t>
                      </a:r>
                      <a:r>
                        <a:rPr sz="1700" spc="-40" dirty="0">
                          <a:latin typeface="Tahoma"/>
                          <a:cs typeface="Tahoma"/>
                        </a:rPr>
                        <a:t>.</a:t>
                      </a:r>
                      <a:r>
                        <a:rPr sz="1700" spc="-60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1700" dirty="0">
                          <a:latin typeface="Tahoma"/>
                          <a:cs typeface="Tahoma"/>
                        </a:rPr>
                        <a:t>0</a:t>
                      </a:r>
                      <a:endParaRPr sz="17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34620" algn="ctr">
                        <a:lnSpc>
                          <a:spcPts val="1830"/>
                        </a:lnSpc>
                      </a:pPr>
                      <a:r>
                        <a:rPr sz="1700" dirty="0">
                          <a:latin typeface="Tahoma"/>
                          <a:cs typeface="Tahoma"/>
                        </a:rPr>
                        <a:t>7</a:t>
                      </a:r>
                      <a:endParaRPr sz="17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245110">
                <a:tc>
                  <a:txBody>
                    <a:bodyPr/>
                    <a:lstStyle/>
                    <a:p>
                      <a:pPr marR="181610" algn="r">
                        <a:lnSpc>
                          <a:spcPts val="1830"/>
                        </a:lnSpc>
                      </a:pPr>
                      <a:r>
                        <a:rPr sz="1700" spc="-60" dirty="0">
                          <a:latin typeface="Tahoma"/>
                          <a:cs typeface="Tahoma"/>
                        </a:rPr>
                        <a:t>2</a:t>
                      </a:r>
                      <a:r>
                        <a:rPr sz="1700" spc="-40" dirty="0">
                          <a:latin typeface="Tahoma"/>
                          <a:cs typeface="Tahoma"/>
                        </a:rPr>
                        <a:t>.</a:t>
                      </a:r>
                      <a:r>
                        <a:rPr sz="1700" spc="-6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700" dirty="0">
                          <a:latin typeface="Tahoma"/>
                          <a:cs typeface="Tahoma"/>
                        </a:rPr>
                        <a:t>0</a:t>
                      </a:r>
                      <a:endParaRPr sz="17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27000" algn="ctr">
                        <a:lnSpc>
                          <a:spcPts val="1830"/>
                        </a:lnSpc>
                      </a:pPr>
                      <a:r>
                        <a:rPr sz="1700" spc="-15" dirty="0">
                          <a:latin typeface="Tahoma"/>
                          <a:cs typeface="Tahoma"/>
                        </a:rPr>
                        <a:t>10</a:t>
                      </a:r>
                      <a:endParaRPr sz="17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325120">
                <a:tc>
                  <a:txBody>
                    <a:bodyPr/>
                    <a:lstStyle/>
                    <a:p>
                      <a:pPr marR="181610" algn="r">
                        <a:lnSpc>
                          <a:spcPts val="1985"/>
                        </a:lnSpc>
                      </a:pPr>
                      <a:r>
                        <a:rPr sz="1700" spc="-60" dirty="0">
                          <a:latin typeface="Tahoma"/>
                          <a:cs typeface="Tahoma"/>
                        </a:rPr>
                        <a:t>3</a:t>
                      </a:r>
                      <a:r>
                        <a:rPr sz="1700" spc="-40" dirty="0">
                          <a:latin typeface="Tahoma"/>
                          <a:cs typeface="Tahoma"/>
                        </a:rPr>
                        <a:t>.</a:t>
                      </a:r>
                      <a:r>
                        <a:rPr sz="1700" spc="-60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1700" dirty="0">
                          <a:latin typeface="Tahoma"/>
                          <a:cs typeface="Tahoma"/>
                        </a:rPr>
                        <a:t>0</a:t>
                      </a:r>
                      <a:endParaRPr sz="17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0" algn="ctr">
                        <a:lnSpc>
                          <a:spcPts val="1985"/>
                        </a:lnSpc>
                      </a:pPr>
                      <a:r>
                        <a:rPr sz="1700" spc="-15" dirty="0">
                          <a:latin typeface="Tahoma"/>
                          <a:cs typeface="Tahoma"/>
                        </a:rPr>
                        <a:t>13</a:t>
                      </a:r>
                      <a:endParaRPr sz="17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/>
          <p:nvPr/>
        </p:nvSpPr>
        <p:spPr>
          <a:xfrm>
            <a:off x="3761644" y="3700667"/>
            <a:ext cx="0" cy="2157730"/>
          </a:xfrm>
          <a:custGeom>
            <a:avLst/>
            <a:gdLst/>
            <a:ahLst/>
            <a:cxnLst/>
            <a:rect l="l" t="t" r="r" b="b"/>
            <a:pathLst>
              <a:path h="2157729">
                <a:moveTo>
                  <a:pt x="0" y="0"/>
                </a:moveTo>
                <a:lnTo>
                  <a:pt x="0" y="2157247"/>
                </a:lnTo>
              </a:path>
            </a:pathLst>
          </a:custGeom>
          <a:ln w="237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583474" y="3668350"/>
          <a:ext cx="2209164" cy="2216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625"/>
                <a:gridCol w="965835"/>
                <a:gridCol w="1153160"/>
                <a:gridCol w="42544"/>
              </a:tblGrid>
              <a:tr h="42545">
                <a:tc row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607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79070" algn="r">
                        <a:lnSpc>
                          <a:spcPts val="1945"/>
                        </a:lnSpc>
                        <a:spcBef>
                          <a:spcPts val="365"/>
                        </a:spcBef>
                      </a:pPr>
                      <a:r>
                        <a:rPr sz="1750" spc="-75" dirty="0">
                          <a:latin typeface="Tahoma"/>
                          <a:cs typeface="Tahoma"/>
                        </a:rPr>
                        <a:t>P</a:t>
                      </a:r>
                      <a:r>
                        <a:rPr sz="1750" spc="-50" dirty="0">
                          <a:latin typeface="Tahoma"/>
                          <a:cs typeface="Tahoma"/>
                        </a:rPr>
                        <a:t>r</a:t>
                      </a:r>
                      <a:r>
                        <a:rPr sz="1750" spc="-25" dirty="0">
                          <a:latin typeface="Tahoma"/>
                          <a:cs typeface="Tahoma"/>
                        </a:rPr>
                        <a:t>i</a:t>
                      </a:r>
                      <a:r>
                        <a:rPr sz="1750" spc="-60" dirty="0">
                          <a:latin typeface="Tahoma"/>
                          <a:cs typeface="Tahoma"/>
                        </a:rPr>
                        <a:t>c</a:t>
                      </a:r>
                      <a:r>
                        <a:rPr sz="1750" dirty="0">
                          <a:latin typeface="Tahoma"/>
                          <a:cs typeface="Tahoma"/>
                        </a:rPr>
                        <a:t>e</a:t>
                      </a:r>
                      <a:endParaRPr sz="1750">
                        <a:latin typeface="Tahoma"/>
                        <a:cs typeface="Tahoma"/>
                      </a:endParaRPr>
                    </a:p>
                  </a:txBody>
                  <a:tcPr marL="0" marR="0" marT="46355" marB="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42875" algn="ctr">
                        <a:lnSpc>
                          <a:spcPts val="1945"/>
                        </a:lnSpc>
                        <a:spcBef>
                          <a:spcPts val="365"/>
                        </a:spcBef>
                      </a:pPr>
                      <a:r>
                        <a:rPr sz="1750" spc="40" dirty="0">
                          <a:latin typeface="Tahoma"/>
                          <a:cs typeface="Tahoma"/>
                        </a:rPr>
                        <a:t>Quantity</a:t>
                      </a:r>
                      <a:endParaRPr sz="1750">
                        <a:latin typeface="Tahoma"/>
                        <a:cs typeface="Tahoma"/>
                      </a:endParaRPr>
                    </a:p>
                  </a:txBody>
                  <a:tcPr marL="0" marR="0" marT="46355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25209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98120" algn="r">
                        <a:lnSpc>
                          <a:spcPts val="1889"/>
                        </a:lnSpc>
                      </a:pPr>
                      <a:r>
                        <a:rPr sz="1750" spc="-65" dirty="0">
                          <a:latin typeface="Tahoma"/>
                          <a:cs typeface="Tahoma"/>
                        </a:rPr>
                        <a:t>$0</a:t>
                      </a:r>
                      <a:r>
                        <a:rPr sz="1750" spc="-45" dirty="0">
                          <a:latin typeface="Tahoma"/>
                          <a:cs typeface="Tahoma"/>
                        </a:rPr>
                        <a:t>.</a:t>
                      </a:r>
                      <a:r>
                        <a:rPr sz="1750" spc="-65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1750" dirty="0">
                          <a:latin typeface="Tahoma"/>
                          <a:cs typeface="Tahoma"/>
                        </a:rPr>
                        <a:t>0</a:t>
                      </a:r>
                      <a:endParaRPr sz="175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32715" algn="ctr">
                        <a:lnSpc>
                          <a:spcPts val="1889"/>
                        </a:lnSpc>
                      </a:pPr>
                      <a:r>
                        <a:rPr sz="1750" spc="40" dirty="0">
                          <a:latin typeface="Tahoma"/>
                          <a:cs typeface="Tahoma"/>
                        </a:rPr>
                        <a:t>19</a:t>
                      </a:r>
                      <a:endParaRPr sz="175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25209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98120" algn="r">
                        <a:lnSpc>
                          <a:spcPts val="1889"/>
                        </a:lnSpc>
                      </a:pPr>
                      <a:r>
                        <a:rPr sz="1750" spc="-65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1750" spc="-45" dirty="0">
                          <a:latin typeface="Tahoma"/>
                          <a:cs typeface="Tahoma"/>
                        </a:rPr>
                        <a:t>.</a:t>
                      </a:r>
                      <a:r>
                        <a:rPr sz="1750" spc="-65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750" dirty="0">
                          <a:latin typeface="Tahoma"/>
                          <a:cs typeface="Tahoma"/>
                        </a:rPr>
                        <a:t>0</a:t>
                      </a:r>
                      <a:endParaRPr sz="175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32715" algn="ctr">
                        <a:lnSpc>
                          <a:spcPts val="1889"/>
                        </a:lnSpc>
                      </a:pPr>
                      <a:r>
                        <a:rPr sz="1750" spc="40" dirty="0">
                          <a:latin typeface="Tahoma"/>
                          <a:cs typeface="Tahoma"/>
                        </a:rPr>
                        <a:t>16</a:t>
                      </a:r>
                      <a:endParaRPr sz="175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25209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98120" algn="r">
                        <a:lnSpc>
                          <a:spcPts val="1889"/>
                        </a:lnSpc>
                      </a:pPr>
                      <a:r>
                        <a:rPr sz="1750" spc="-65" dirty="0">
                          <a:latin typeface="Tahoma"/>
                          <a:cs typeface="Tahoma"/>
                        </a:rPr>
                        <a:t>1</a:t>
                      </a:r>
                      <a:r>
                        <a:rPr sz="1750" spc="-45" dirty="0">
                          <a:latin typeface="Tahoma"/>
                          <a:cs typeface="Tahoma"/>
                        </a:rPr>
                        <a:t>.</a:t>
                      </a:r>
                      <a:r>
                        <a:rPr sz="1750" spc="-65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1750" dirty="0">
                          <a:latin typeface="Tahoma"/>
                          <a:cs typeface="Tahoma"/>
                        </a:rPr>
                        <a:t>0</a:t>
                      </a:r>
                      <a:endParaRPr sz="175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32715" algn="ctr">
                        <a:lnSpc>
                          <a:spcPts val="1889"/>
                        </a:lnSpc>
                      </a:pPr>
                      <a:r>
                        <a:rPr sz="1750" spc="40" dirty="0">
                          <a:latin typeface="Tahoma"/>
                          <a:cs typeface="Tahoma"/>
                        </a:rPr>
                        <a:t>13</a:t>
                      </a:r>
                      <a:endParaRPr sz="175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25209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98120" algn="r">
                        <a:lnSpc>
                          <a:spcPts val="1889"/>
                        </a:lnSpc>
                      </a:pPr>
                      <a:r>
                        <a:rPr sz="1750" spc="-65" dirty="0">
                          <a:latin typeface="Tahoma"/>
                          <a:cs typeface="Tahoma"/>
                        </a:rPr>
                        <a:t>1</a:t>
                      </a:r>
                      <a:r>
                        <a:rPr sz="1750" spc="-45" dirty="0">
                          <a:latin typeface="Tahoma"/>
                          <a:cs typeface="Tahoma"/>
                        </a:rPr>
                        <a:t>.</a:t>
                      </a:r>
                      <a:r>
                        <a:rPr sz="1750" spc="-65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750" dirty="0">
                          <a:latin typeface="Tahoma"/>
                          <a:cs typeface="Tahoma"/>
                        </a:rPr>
                        <a:t>0</a:t>
                      </a:r>
                      <a:endParaRPr sz="175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32715" algn="ctr">
                        <a:lnSpc>
                          <a:spcPts val="1889"/>
                        </a:lnSpc>
                      </a:pPr>
                      <a:r>
                        <a:rPr sz="1750" spc="40" dirty="0">
                          <a:latin typeface="Tahoma"/>
                          <a:cs typeface="Tahoma"/>
                        </a:rPr>
                        <a:t>10</a:t>
                      </a:r>
                      <a:endParaRPr sz="175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25209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98120" algn="r">
                        <a:lnSpc>
                          <a:spcPts val="1889"/>
                        </a:lnSpc>
                      </a:pPr>
                      <a:r>
                        <a:rPr sz="1750" spc="-65" dirty="0">
                          <a:latin typeface="Tahoma"/>
                          <a:cs typeface="Tahoma"/>
                        </a:rPr>
                        <a:t>2</a:t>
                      </a:r>
                      <a:r>
                        <a:rPr sz="1750" spc="-45" dirty="0">
                          <a:latin typeface="Tahoma"/>
                          <a:cs typeface="Tahoma"/>
                        </a:rPr>
                        <a:t>.</a:t>
                      </a:r>
                      <a:r>
                        <a:rPr sz="1750" spc="-65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1750" dirty="0">
                          <a:latin typeface="Tahoma"/>
                          <a:cs typeface="Tahoma"/>
                        </a:rPr>
                        <a:t>0</a:t>
                      </a:r>
                      <a:endParaRPr sz="175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40970" algn="ctr">
                        <a:lnSpc>
                          <a:spcPts val="1889"/>
                        </a:lnSpc>
                      </a:pPr>
                      <a:r>
                        <a:rPr sz="1750" dirty="0">
                          <a:latin typeface="Tahoma"/>
                          <a:cs typeface="Tahoma"/>
                        </a:rPr>
                        <a:t>7</a:t>
                      </a:r>
                      <a:endParaRPr sz="175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25209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98120" algn="r">
                        <a:lnSpc>
                          <a:spcPts val="1889"/>
                        </a:lnSpc>
                      </a:pPr>
                      <a:r>
                        <a:rPr sz="1750" spc="-65" dirty="0">
                          <a:latin typeface="Tahoma"/>
                          <a:cs typeface="Tahoma"/>
                        </a:rPr>
                        <a:t>2</a:t>
                      </a:r>
                      <a:r>
                        <a:rPr sz="1750" spc="-45" dirty="0">
                          <a:latin typeface="Tahoma"/>
                          <a:cs typeface="Tahoma"/>
                        </a:rPr>
                        <a:t>.</a:t>
                      </a:r>
                      <a:r>
                        <a:rPr sz="1750" spc="-65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750" dirty="0">
                          <a:latin typeface="Tahoma"/>
                          <a:cs typeface="Tahoma"/>
                        </a:rPr>
                        <a:t>0</a:t>
                      </a:r>
                      <a:endParaRPr sz="175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40970" algn="ctr">
                        <a:lnSpc>
                          <a:spcPts val="1889"/>
                        </a:lnSpc>
                      </a:pPr>
                      <a:r>
                        <a:rPr sz="1750" dirty="0">
                          <a:latin typeface="Tahoma"/>
                          <a:cs typeface="Tahoma"/>
                        </a:rPr>
                        <a:t>4</a:t>
                      </a:r>
                      <a:endParaRPr sz="175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3130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98120" algn="r">
                        <a:lnSpc>
                          <a:spcPts val="2045"/>
                        </a:lnSpc>
                      </a:pPr>
                      <a:r>
                        <a:rPr sz="1750" spc="-65" dirty="0">
                          <a:latin typeface="Tahoma"/>
                          <a:cs typeface="Tahoma"/>
                        </a:rPr>
                        <a:t>3</a:t>
                      </a:r>
                      <a:r>
                        <a:rPr sz="1750" spc="-45" dirty="0">
                          <a:latin typeface="Tahoma"/>
                          <a:cs typeface="Tahoma"/>
                        </a:rPr>
                        <a:t>.</a:t>
                      </a:r>
                      <a:r>
                        <a:rPr sz="1750" spc="-65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1750" dirty="0">
                          <a:latin typeface="Tahoma"/>
                          <a:cs typeface="Tahoma"/>
                        </a:rPr>
                        <a:t>0</a:t>
                      </a:r>
                      <a:endParaRPr sz="175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0970" algn="ctr">
                        <a:lnSpc>
                          <a:spcPts val="2045"/>
                        </a:lnSpc>
                      </a:pPr>
                      <a:r>
                        <a:rPr sz="1750" dirty="0">
                          <a:latin typeface="Tahoma"/>
                          <a:cs typeface="Tahoma"/>
                        </a:rPr>
                        <a:t>1</a:t>
                      </a:r>
                      <a:endParaRPr sz="175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425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1602994" y="3380359"/>
            <a:ext cx="192087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-5" dirty="0">
                <a:solidFill>
                  <a:srgbClr val="464981"/>
                </a:solidFill>
                <a:latin typeface="Georgia"/>
                <a:cs typeface="Georgia"/>
              </a:rPr>
              <a:t>Demand</a:t>
            </a:r>
            <a:r>
              <a:rPr sz="1600" b="1" i="1" spc="-45" dirty="0">
                <a:solidFill>
                  <a:srgbClr val="464981"/>
                </a:solidFill>
                <a:latin typeface="Georgia"/>
                <a:cs typeface="Georgia"/>
              </a:rPr>
              <a:t> </a:t>
            </a:r>
            <a:r>
              <a:rPr sz="1600" b="1" i="1" spc="-5" dirty="0">
                <a:solidFill>
                  <a:srgbClr val="464981"/>
                </a:solidFill>
                <a:latin typeface="Georgia"/>
                <a:cs typeface="Georgia"/>
              </a:rPr>
              <a:t>Schedule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718428" y="3499230"/>
            <a:ext cx="17767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-5" dirty="0">
                <a:solidFill>
                  <a:srgbClr val="464981"/>
                </a:solidFill>
                <a:latin typeface="Georgia"/>
                <a:cs typeface="Georgia"/>
              </a:rPr>
              <a:t>Supply</a:t>
            </a:r>
            <a:r>
              <a:rPr sz="1600" b="1" i="1" spc="-35" dirty="0">
                <a:solidFill>
                  <a:srgbClr val="464981"/>
                </a:solidFill>
                <a:latin typeface="Georgia"/>
                <a:cs typeface="Georgia"/>
              </a:rPr>
              <a:t> </a:t>
            </a:r>
            <a:r>
              <a:rPr sz="1600" b="1" i="1" spc="-5" dirty="0">
                <a:solidFill>
                  <a:srgbClr val="464981"/>
                </a:solidFill>
                <a:latin typeface="Georgia"/>
                <a:cs typeface="Georgia"/>
              </a:rPr>
              <a:t>Schedule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752600" y="4953000"/>
            <a:ext cx="1905000" cy="355600"/>
          </a:xfrm>
          <a:custGeom>
            <a:avLst/>
            <a:gdLst/>
            <a:ahLst/>
            <a:cxnLst/>
            <a:rect l="l" t="t" r="r" b="b"/>
            <a:pathLst>
              <a:path w="1905000" h="355600">
                <a:moveTo>
                  <a:pt x="0" y="177800"/>
                </a:moveTo>
                <a:lnTo>
                  <a:pt x="25157" y="137040"/>
                </a:lnTo>
                <a:lnTo>
                  <a:pt x="68115" y="111655"/>
                </a:lnTo>
                <a:lnTo>
                  <a:pt x="130048" y="88072"/>
                </a:lnTo>
                <a:lnTo>
                  <a:pt x="167599" y="77054"/>
                </a:lnTo>
                <a:lnTo>
                  <a:pt x="209258" y="66605"/>
                </a:lnTo>
                <a:lnTo>
                  <a:pt x="254814" y="56765"/>
                </a:lnTo>
                <a:lnTo>
                  <a:pt x="304054" y="47573"/>
                </a:lnTo>
                <a:lnTo>
                  <a:pt x="356767" y="39068"/>
                </a:lnTo>
                <a:lnTo>
                  <a:pt x="412740" y="31291"/>
                </a:lnTo>
                <a:lnTo>
                  <a:pt x="471762" y="24280"/>
                </a:lnTo>
                <a:lnTo>
                  <a:pt x="533622" y="18076"/>
                </a:lnTo>
                <a:lnTo>
                  <a:pt x="598107" y="12717"/>
                </a:lnTo>
                <a:lnTo>
                  <a:pt x="665005" y="8244"/>
                </a:lnTo>
                <a:lnTo>
                  <a:pt x="734105" y="4697"/>
                </a:lnTo>
                <a:lnTo>
                  <a:pt x="805196" y="2114"/>
                </a:lnTo>
                <a:lnTo>
                  <a:pt x="878064" y="535"/>
                </a:lnTo>
                <a:lnTo>
                  <a:pt x="952500" y="0"/>
                </a:lnTo>
                <a:lnTo>
                  <a:pt x="1026935" y="535"/>
                </a:lnTo>
                <a:lnTo>
                  <a:pt x="1099803" y="2114"/>
                </a:lnTo>
                <a:lnTo>
                  <a:pt x="1170894" y="4697"/>
                </a:lnTo>
                <a:lnTo>
                  <a:pt x="1239994" y="8244"/>
                </a:lnTo>
                <a:lnTo>
                  <a:pt x="1306892" y="12717"/>
                </a:lnTo>
                <a:lnTo>
                  <a:pt x="1371377" y="18076"/>
                </a:lnTo>
                <a:lnTo>
                  <a:pt x="1433237" y="24280"/>
                </a:lnTo>
                <a:lnTo>
                  <a:pt x="1492259" y="31291"/>
                </a:lnTo>
                <a:lnTo>
                  <a:pt x="1548232" y="39068"/>
                </a:lnTo>
                <a:lnTo>
                  <a:pt x="1600945" y="47573"/>
                </a:lnTo>
                <a:lnTo>
                  <a:pt x="1650185" y="56765"/>
                </a:lnTo>
                <a:lnTo>
                  <a:pt x="1695741" y="66605"/>
                </a:lnTo>
                <a:lnTo>
                  <a:pt x="1737400" y="77054"/>
                </a:lnTo>
                <a:lnTo>
                  <a:pt x="1774951" y="88072"/>
                </a:lnTo>
                <a:lnTo>
                  <a:pt x="1836884" y="111655"/>
                </a:lnTo>
                <a:lnTo>
                  <a:pt x="1879842" y="137040"/>
                </a:lnTo>
                <a:lnTo>
                  <a:pt x="1905000" y="177800"/>
                </a:lnTo>
                <a:lnTo>
                  <a:pt x="1902134" y="191691"/>
                </a:lnTo>
                <a:lnTo>
                  <a:pt x="1893677" y="205291"/>
                </a:lnTo>
                <a:lnTo>
                  <a:pt x="1860841" y="231457"/>
                </a:lnTo>
                <a:lnTo>
                  <a:pt x="1808183" y="255980"/>
                </a:lnTo>
                <a:lnTo>
                  <a:pt x="1737400" y="278545"/>
                </a:lnTo>
                <a:lnTo>
                  <a:pt x="1695741" y="288994"/>
                </a:lnTo>
                <a:lnTo>
                  <a:pt x="1650185" y="298834"/>
                </a:lnTo>
                <a:lnTo>
                  <a:pt x="1600945" y="308026"/>
                </a:lnTo>
                <a:lnTo>
                  <a:pt x="1548232" y="316531"/>
                </a:lnTo>
                <a:lnTo>
                  <a:pt x="1492259" y="324308"/>
                </a:lnTo>
                <a:lnTo>
                  <a:pt x="1433237" y="331319"/>
                </a:lnTo>
                <a:lnTo>
                  <a:pt x="1371377" y="337523"/>
                </a:lnTo>
                <a:lnTo>
                  <a:pt x="1306892" y="342882"/>
                </a:lnTo>
                <a:lnTo>
                  <a:pt x="1239994" y="347355"/>
                </a:lnTo>
                <a:lnTo>
                  <a:pt x="1170894" y="350902"/>
                </a:lnTo>
                <a:lnTo>
                  <a:pt x="1099803" y="353485"/>
                </a:lnTo>
                <a:lnTo>
                  <a:pt x="1026935" y="355064"/>
                </a:lnTo>
                <a:lnTo>
                  <a:pt x="952500" y="355600"/>
                </a:lnTo>
                <a:lnTo>
                  <a:pt x="878064" y="355064"/>
                </a:lnTo>
                <a:lnTo>
                  <a:pt x="805196" y="353485"/>
                </a:lnTo>
                <a:lnTo>
                  <a:pt x="734105" y="350902"/>
                </a:lnTo>
                <a:lnTo>
                  <a:pt x="665005" y="347355"/>
                </a:lnTo>
                <a:lnTo>
                  <a:pt x="598107" y="342882"/>
                </a:lnTo>
                <a:lnTo>
                  <a:pt x="533622" y="337523"/>
                </a:lnTo>
                <a:lnTo>
                  <a:pt x="471762" y="331319"/>
                </a:lnTo>
                <a:lnTo>
                  <a:pt x="412740" y="324308"/>
                </a:lnTo>
                <a:lnTo>
                  <a:pt x="356767" y="316531"/>
                </a:lnTo>
                <a:lnTo>
                  <a:pt x="304054" y="308026"/>
                </a:lnTo>
                <a:lnTo>
                  <a:pt x="254814" y="298834"/>
                </a:lnTo>
                <a:lnTo>
                  <a:pt x="209258" y="288994"/>
                </a:lnTo>
                <a:lnTo>
                  <a:pt x="167599" y="278545"/>
                </a:lnTo>
                <a:lnTo>
                  <a:pt x="130048" y="267527"/>
                </a:lnTo>
                <a:lnTo>
                  <a:pt x="68115" y="243944"/>
                </a:lnTo>
                <a:lnTo>
                  <a:pt x="25157" y="218559"/>
                </a:lnTo>
                <a:lnTo>
                  <a:pt x="0" y="177800"/>
                </a:lnTo>
                <a:close/>
              </a:path>
            </a:pathLst>
          </a:custGeom>
          <a:ln w="38100">
            <a:solidFill>
              <a:srgbClr val="00AF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886582" y="5308600"/>
            <a:ext cx="478155" cy="727075"/>
          </a:xfrm>
          <a:custGeom>
            <a:avLst/>
            <a:gdLst/>
            <a:ahLst/>
            <a:cxnLst/>
            <a:rect l="l" t="t" r="r" b="b"/>
            <a:pathLst>
              <a:path w="478154" h="727075">
                <a:moveTo>
                  <a:pt x="116178" y="129203"/>
                </a:moveTo>
                <a:lnTo>
                  <a:pt x="68072" y="159865"/>
                </a:lnTo>
                <a:lnTo>
                  <a:pt x="429387" y="726566"/>
                </a:lnTo>
                <a:lnTo>
                  <a:pt x="477646" y="695833"/>
                </a:lnTo>
                <a:lnTo>
                  <a:pt x="116178" y="129203"/>
                </a:lnTo>
                <a:close/>
              </a:path>
              <a:path w="478154" h="727075">
                <a:moveTo>
                  <a:pt x="0" y="0"/>
                </a:moveTo>
                <a:lnTo>
                  <a:pt x="19812" y="190627"/>
                </a:lnTo>
                <a:lnTo>
                  <a:pt x="68072" y="159865"/>
                </a:lnTo>
                <a:lnTo>
                  <a:pt x="52705" y="135762"/>
                </a:lnTo>
                <a:lnTo>
                  <a:pt x="100837" y="105156"/>
                </a:lnTo>
                <a:lnTo>
                  <a:pt x="153904" y="105156"/>
                </a:lnTo>
                <a:lnTo>
                  <a:pt x="164465" y="98425"/>
                </a:lnTo>
                <a:lnTo>
                  <a:pt x="0" y="0"/>
                </a:lnTo>
                <a:close/>
              </a:path>
              <a:path w="478154" h="727075">
                <a:moveTo>
                  <a:pt x="100837" y="105156"/>
                </a:moveTo>
                <a:lnTo>
                  <a:pt x="52705" y="135762"/>
                </a:lnTo>
                <a:lnTo>
                  <a:pt x="68072" y="159865"/>
                </a:lnTo>
                <a:lnTo>
                  <a:pt x="116178" y="129203"/>
                </a:lnTo>
                <a:lnTo>
                  <a:pt x="100837" y="105156"/>
                </a:lnTo>
                <a:close/>
              </a:path>
              <a:path w="478154" h="727075">
                <a:moveTo>
                  <a:pt x="153904" y="105156"/>
                </a:moveTo>
                <a:lnTo>
                  <a:pt x="100837" y="105156"/>
                </a:lnTo>
                <a:lnTo>
                  <a:pt x="116178" y="129203"/>
                </a:lnTo>
                <a:lnTo>
                  <a:pt x="153904" y="105156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638800" y="5029200"/>
            <a:ext cx="1905000" cy="356870"/>
          </a:xfrm>
          <a:custGeom>
            <a:avLst/>
            <a:gdLst/>
            <a:ahLst/>
            <a:cxnLst/>
            <a:rect l="l" t="t" r="r" b="b"/>
            <a:pathLst>
              <a:path w="1905000" h="356870">
                <a:moveTo>
                  <a:pt x="0" y="178307"/>
                </a:moveTo>
                <a:lnTo>
                  <a:pt x="25157" y="137439"/>
                </a:lnTo>
                <a:lnTo>
                  <a:pt x="68115" y="111985"/>
                </a:lnTo>
                <a:lnTo>
                  <a:pt x="130047" y="88335"/>
                </a:lnTo>
                <a:lnTo>
                  <a:pt x="167599" y="77286"/>
                </a:lnTo>
                <a:lnTo>
                  <a:pt x="209258" y="66807"/>
                </a:lnTo>
                <a:lnTo>
                  <a:pt x="254814" y="56938"/>
                </a:lnTo>
                <a:lnTo>
                  <a:pt x="304054" y="47718"/>
                </a:lnTo>
                <a:lnTo>
                  <a:pt x="356767" y="39188"/>
                </a:lnTo>
                <a:lnTo>
                  <a:pt x="412740" y="31387"/>
                </a:lnTo>
                <a:lnTo>
                  <a:pt x="471762" y="24355"/>
                </a:lnTo>
                <a:lnTo>
                  <a:pt x="533622" y="18132"/>
                </a:lnTo>
                <a:lnTo>
                  <a:pt x="598107" y="12757"/>
                </a:lnTo>
                <a:lnTo>
                  <a:pt x="665005" y="8270"/>
                </a:lnTo>
                <a:lnTo>
                  <a:pt x="734105" y="4711"/>
                </a:lnTo>
                <a:lnTo>
                  <a:pt x="805196" y="2120"/>
                </a:lnTo>
                <a:lnTo>
                  <a:pt x="878064" y="536"/>
                </a:lnTo>
                <a:lnTo>
                  <a:pt x="952500" y="0"/>
                </a:lnTo>
                <a:lnTo>
                  <a:pt x="1026935" y="536"/>
                </a:lnTo>
                <a:lnTo>
                  <a:pt x="1099803" y="2120"/>
                </a:lnTo>
                <a:lnTo>
                  <a:pt x="1170894" y="4711"/>
                </a:lnTo>
                <a:lnTo>
                  <a:pt x="1239994" y="8270"/>
                </a:lnTo>
                <a:lnTo>
                  <a:pt x="1306892" y="12757"/>
                </a:lnTo>
                <a:lnTo>
                  <a:pt x="1371377" y="18132"/>
                </a:lnTo>
                <a:lnTo>
                  <a:pt x="1433237" y="24355"/>
                </a:lnTo>
                <a:lnTo>
                  <a:pt x="1492259" y="31387"/>
                </a:lnTo>
                <a:lnTo>
                  <a:pt x="1548232" y="39188"/>
                </a:lnTo>
                <a:lnTo>
                  <a:pt x="1600945" y="47718"/>
                </a:lnTo>
                <a:lnTo>
                  <a:pt x="1650185" y="56938"/>
                </a:lnTo>
                <a:lnTo>
                  <a:pt x="1695741" y="66807"/>
                </a:lnTo>
                <a:lnTo>
                  <a:pt x="1737400" y="77286"/>
                </a:lnTo>
                <a:lnTo>
                  <a:pt x="1774951" y="88335"/>
                </a:lnTo>
                <a:lnTo>
                  <a:pt x="1836884" y="111985"/>
                </a:lnTo>
                <a:lnTo>
                  <a:pt x="1879842" y="137439"/>
                </a:lnTo>
                <a:lnTo>
                  <a:pt x="1905000" y="178307"/>
                </a:lnTo>
                <a:lnTo>
                  <a:pt x="1902134" y="192235"/>
                </a:lnTo>
                <a:lnTo>
                  <a:pt x="1893677" y="205871"/>
                </a:lnTo>
                <a:lnTo>
                  <a:pt x="1860841" y="232108"/>
                </a:lnTo>
                <a:lnTo>
                  <a:pt x="1808183" y="256700"/>
                </a:lnTo>
                <a:lnTo>
                  <a:pt x="1737400" y="279329"/>
                </a:lnTo>
                <a:lnTo>
                  <a:pt x="1695741" y="289808"/>
                </a:lnTo>
                <a:lnTo>
                  <a:pt x="1650185" y="299677"/>
                </a:lnTo>
                <a:lnTo>
                  <a:pt x="1600945" y="308897"/>
                </a:lnTo>
                <a:lnTo>
                  <a:pt x="1548232" y="317427"/>
                </a:lnTo>
                <a:lnTo>
                  <a:pt x="1492259" y="325228"/>
                </a:lnTo>
                <a:lnTo>
                  <a:pt x="1433237" y="332260"/>
                </a:lnTo>
                <a:lnTo>
                  <a:pt x="1371377" y="338483"/>
                </a:lnTo>
                <a:lnTo>
                  <a:pt x="1306892" y="343858"/>
                </a:lnTo>
                <a:lnTo>
                  <a:pt x="1239994" y="348345"/>
                </a:lnTo>
                <a:lnTo>
                  <a:pt x="1170894" y="351904"/>
                </a:lnTo>
                <a:lnTo>
                  <a:pt x="1099803" y="354495"/>
                </a:lnTo>
                <a:lnTo>
                  <a:pt x="1026935" y="356079"/>
                </a:lnTo>
                <a:lnTo>
                  <a:pt x="952500" y="356616"/>
                </a:lnTo>
                <a:lnTo>
                  <a:pt x="878064" y="356079"/>
                </a:lnTo>
                <a:lnTo>
                  <a:pt x="805196" y="354495"/>
                </a:lnTo>
                <a:lnTo>
                  <a:pt x="734105" y="351904"/>
                </a:lnTo>
                <a:lnTo>
                  <a:pt x="665005" y="348345"/>
                </a:lnTo>
                <a:lnTo>
                  <a:pt x="598107" y="343858"/>
                </a:lnTo>
                <a:lnTo>
                  <a:pt x="533622" y="338483"/>
                </a:lnTo>
                <a:lnTo>
                  <a:pt x="471762" y="332260"/>
                </a:lnTo>
                <a:lnTo>
                  <a:pt x="412740" y="325228"/>
                </a:lnTo>
                <a:lnTo>
                  <a:pt x="356767" y="317427"/>
                </a:lnTo>
                <a:lnTo>
                  <a:pt x="304054" y="308897"/>
                </a:lnTo>
                <a:lnTo>
                  <a:pt x="254814" y="299677"/>
                </a:lnTo>
                <a:lnTo>
                  <a:pt x="209258" y="289808"/>
                </a:lnTo>
                <a:lnTo>
                  <a:pt x="167599" y="279329"/>
                </a:lnTo>
                <a:lnTo>
                  <a:pt x="130048" y="268280"/>
                </a:lnTo>
                <a:lnTo>
                  <a:pt x="68115" y="244630"/>
                </a:lnTo>
                <a:lnTo>
                  <a:pt x="25157" y="219176"/>
                </a:lnTo>
                <a:lnTo>
                  <a:pt x="0" y="178307"/>
                </a:lnTo>
                <a:close/>
              </a:path>
            </a:pathLst>
          </a:custGeom>
          <a:ln w="38099">
            <a:solidFill>
              <a:srgbClr val="00AF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230111" y="5385815"/>
            <a:ext cx="299085" cy="645160"/>
          </a:xfrm>
          <a:custGeom>
            <a:avLst/>
            <a:gdLst/>
            <a:ahLst/>
            <a:cxnLst/>
            <a:rect l="l" t="t" r="r" b="b"/>
            <a:pathLst>
              <a:path w="299084" h="645160">
                <a:moveTo>
                  <a:pt x="192967" y="148111"/>
                </a:moveTo>
                <a:lnTo>
                  <a:pt x="0" y="623227"/>
                </a:lnTo>
                <a:lnTo>
                  <a:pt x="52959" y="644728"/>
                </a:lnTo>
                <a:lnTo>
                  <a:pt x="245906" y="169626"/>
                </a:lnTo>
                <a:lnTo>
                  <a:pt x="192967" y="148111"/>
                </a:lnTo>
                <a:close/>
              </a:path>
              <a:path w="299084" h="645160">
                <a:moveTo>
                  <a:pt x="293430" y="121666"/>
                </a:moveTo>
                <a:lnTo>
                  <a:pt x="203708" y="121666"/>
                </a:lnTo>
                <a:lnTo>
                  <a:pt x="256666" y="143129"/>
                </a:lnTo>
                <a:lnTo>
                  <a:pt x="245906" y="169626"/>
                </a:lnTo>
                <a:lnTo>
                  <a:pt x="298831" y="191135"/>
                </a:lnTo>
                <a:lnTo>
                  <a:pt x="293430" y="121666"/>
                </a:lnTo>
                <a:close/>
              </a:path>
              <a:path w="299084" h="645160">
                <a:moveTo>
                  <a:pt x="203708" y="121666"/>
                </a:moveTo>
                <a:lnTo>
                  <a:pt x="192967" y="148111"/>
                </a:lnTo>
                <a:lnTo>
                  <a:pt x="245906" y="169626"/>
                </a:lnTo>
                <a:lnTo>
                  <a:pt x="256666" y="143129"/>
                </a:lnTo>
                <a:lnTo>
                  <a:pt x="203708" y="121666"/>
                </a:lnTo>
                <a:close/>
              </a:path>
              <a:path w="299084" h="645160">
                <a:moveTo>
                  <a:pt x="283971" y="0"/>
                </a:moveTo>
                <a:lnTo>
                  <a:pt x="140080" y="126619"/>
                </a:lnTo>
                <a:lnTo>
                  <a:pt x="192967" y="148111"/>
                </a:lnTo>
                <a:lnTo>
                  <a:pt x="203708" y="121666"/>
                </a:lnTo>
                <a:lnTo>
                  <a:pt x="293430" y="121666"/>
                </a:lnTo>
                <a:lnTo>
                  <a:pt x="283971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524000" y="6019800"/>
            <a:ext cx="6096000" cy="708025"/>
          </a:xfrm>
          <a:prstGeom prst="rect">
            <a:avLst/>
          </a:prstGeom>
          <a:ln w="38100">
            <a:solidFill>
              <a:srgbClr val="00AF50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1575435" marR="106680" indent="-1464945">
              <a:lnSpc>
                <a:spcPct val="100000"/>
              </a:lnSpc>
              <a:spcBef>
                <a:spcPts val="300"/>
              </a:spcBef>
            </a:pPr>
            <a:r>
              <a:rPr sz="2000" b="1" spc="20" dirty="0">
                <a:solidFill>
                  <a:srgbClr val="00AF50"/>
                </a:solidFill>
                <a:latin typeface="Georgia"/>
                <a:cs typeface="Georgia"/>
              </a:rPr>
              <a:t>At </a:t>
            </a:r>
            <a:r>
              <a:rPr sz="2000" b="1" spc="-5" dirty="0">
                <a:solidFill>
                  <a:srgbClr val="00AF50"/>
                </a:solidFill>
                <a:latin typeface="Georgia"/>
                <a:cs typeface="Georgia"/>
              </a:rPr>
              <a:t>$2.00, </a:t>
            </a:r>
            <a:r>
              <a:rPr sz="2000" b="1" spc="45" dirty="0">
                <a:solidFill>
                  <a:srgbClr val="00AF50"/>
                </a:solidFill>
                <a:latin typeface="Georgia"/>
                <a:cs typeface="Georgia"/>
              </a:rPr>
              <a:t>the </a:t>
            </a:r>
            <a:r>
              <a:rPr sz="2000" b="1" spc="30" dirty="0">
                <a:solidFill>
                  <a:srgbClr val="00AF50"/>
                </a:solidFill>
                <a:latin typeface="Georgia"/>
                <a:cs typeface="Georgia"/>
              </a:rPr>
              <a:t>quantity </a:t>
            </a:r>
            <a:r>
              <a:rPr sz="2000" b="1" spc="-25" dirty="0">
                <a:solidFill>
                  <a:srgbClr val="00AF50"/>
                </a:solidFill>
                <a:latin typeface="Georgia"/>
                <a:cs typeface="Georgia"/>
              </a:rPr>
              <a:t>demanded </a:t>
            </a:r>
            <a:r>
              <a:rPr sz="2000" b="1" spc="15" dirty="0">
                <a:solidFill>
                  <a:srgbClr val="00AF50"/>
                </a:solidFill>
                <a:latin typeface="Georgia"/>
                <a:cs typeface="Georgia"/>
              </a:rPr>
              <a:t>is </a:t>
            </a:r>
            <a:r>
              <a:rPr sz="2000" b="1" spc="-25" dirty="0">
                <a:solidFill>
                  <a:srgbClr val="00AF50"/>
                </a:solidFill>
                <a:latin typeface="Georgia"/>
                <a:cs typeface="Georgia"/>
              </a:rPr>
              <a:t>equal </a:t>
            </a:r>
            <a:r>
              <a:rPr sz="2000" b="1" spc="45" dirty="0">
                <a:solidFill>
                  <a:srgbClr val="00AF50"/>
                </a:solidFill>
                <a:latin typeface="Georgia"/>
                <a:cs typeface="Georgia"/>
              </a:rPr>
              <a:t>to  </a:t>
            </a:r>
            <a:r>
              <a:rPr sz="2000" b="1" spc="50" dirty="0">
                <a:solidFill>
                  <a:srgbClr val="00AF50"/>
                </a:solidFill>
                <a:latin typeface="Georgia"/>
                <a:cs typeface="Georgia"/>
              </a:rPr>
              <a:t>the </a:t>
            </a:r>
            <a:r>
              <a:rPr sz="2000" b="1" spc="30" dirty="0">
                <a:solidFill>
                  <a:srgbClr val="00AF50"/>
                </a:solidFill>
                <a:latin typeface="Georgia"/>
                <a:cs typeface="Georgia"/>
              </a:rPr>
              <a:t>quantity</a:t>
            </a:r>
            <a:r>
              <a:rPr sz="2000" b="1" spc="245" dirty="0">
                <a:solidFill>
                  <a:srgbClr val="00AF50"/>
                </a:solidFill>
                <a:latin typeface="Georgia"/>
                <a:cs typeface="Georgia"/>
              </a:rPr>
              <a:t> </a:t>
            </a:r>
            <a:r>
              <a:rPr sz="2000" b="1" spc="-15" dirty="0">
                <a:solidFill>
                  <a:srgbClr val="00AF50"/>
                </a:solidFill>
                <a:latin typeface="Georgia"/>
                <a:cs typeface="Georgia"/>
              </a:rPr>
              <a:t>supplied!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65857" y="272288"/>
            <a:ext cx="38112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Market</a:t>
            </a:r>
            <a:r>
              <a:rPr sz="3600" spc="-75" dirty="0"/>
              <a:t> </a:t>
            </a:r>
            <a:r>
              <a:rPr sz="3600" dirty="0"/>
              <a:t>Equilibrium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231140" y="935482"/>
            <a:ext cx="8607425" cy="57581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5"/>
              </a:spcBef>
              <a:buFont typeface="Wingdings"/>
              <a:buChar char=""/>
              <a:tabLst>
                <a:tab pos="355600" algn="l"/>
              </a:tabLst>
            </a:pPr>
            <a:r>
              <a:rPr sz="2000" spc="20" dirty="0">
                <a:latin typeface="Georgia"/>
                <a:cs typeface="Georgia"/>
              </a:rPr>
              <a:t>A </a:t>
            </a:r>
            <a:r>
              <a:rPr sz="2000" spc="105" dirty="0">
                <a:latin typeface="Georgia"/>
                <a:cs typeface="Georgia"/>
              </a:rPr>
              <a:t>market </a:t>
            </a:r>
            <a:r>
              <a:rPr sz="2000" spc="90" dirty="0">
                <a:latin typeface="Georgia"/>
                <a:cs typeface="Georgia"/>
              </a:rPr>
              <a:t>brings </a:t>
            </a:r>
            <a:r>
              <a:rPr sz="2000" spc="75" dirty="0">
                <a:latin typeface="Georgia"/>
                <a:cs typeface="Georgia"/>
              </a:rPr>
              <a:t>together </a:t>
            </a:r>
            <a:r>
              <a:rPr sz="2000" spc="100" dirty="0">
                <a:latin typeface="Georgia"/>
                <a:cs typeface="Georgia"/>
              </a:rPr>
              <a:t>those </a:t>
            </a:r>
            <a:r>
              <a:rPr sz="2000" spc="90" dirty="0">
                <a:latin typeface="Georgia"/>
                <a:cs typeface="Georgia"/>
              </a:rPr>
              <a:t>who </a:t>
            </a:r>
            <a:r>
              <a:rPr sz="2000" spc="85" dirty="0">
                <a:latin typeface="Georgia"/>
                <a:cs typeface="Georgia"/>
              </a:rPr>
              <a:t>are </a:t>
            </a:r>
            <a:r>
              <a:rPr sz="2000" spc="50" dirty="0">
                <a:latin typeface="Georgia"/>
                <a:cs typeface="Georgia"/>
              </a:rPr>
              <a:t>willing </a:t>
            </a:r>
            <a:r>
              <a:rPr sz="2000" spc="125" dirty="0">
                <a:latin typeface="Georgia"/>
                <a:cs typeface="Georgia"/>
              </a:rPr>
              <a:t>and </a:t>
            </a:r>
            <a:r>
              <a:rPr sz="2000" spc="90" dirty="0">
                <a:latin typeface="Georgia"/>
                <a:cs typeface="Georgia"/>
              </a:rPr>
              <a:t>able </a:t>
            </a:r>
            <a:r>
              <a:rPr sz="2000" spc="50" dirty="0">
                <a:latin typeface="Georgia"/>
                <a:cs typeface="Georgia"/>
              </a:rPr>
              <a:t>to </a:t>
            </a:r>
            <a:r>
              <a:rPr sz="2000" spc="110" dirty="0">
                <a:latin typeface="Georgia"/>
                <a:cs typeface="Georgia"/>
              </a:rPr>
              <a:t>supply  </a:t>
            </a:r>
            <a:r>
              <a:rPr sz="2000" spc="95" dirty="0">
                <a:latin typeface="Georgia"/>
                <a:cs typeface="Georgia"/>
              </a:rPr>
              <a:t>the </a:t>
            </a:r>
            <a:r>
              <a:rPr sz="2000" spc="60" dirty="0">
                <a:latin typeface="Georgia"/>
                <a:cs typeface="Georgia"/>
              </a:rPr>
              <a:t>good </a:t>
            </a:r>
            <a:r>
              <a:rPr sz="2000" spc="125" dirty="0">
                <a:latin typeface="Georgia"/>
                <a:cs typeface="Georgia"/>
              </a:rPr>
              <a:t>and </a:t>
            </a:r>
            <a:r>
              <a:rPr sz="2000" spc="100" dirty="0">
                <a:latin typeface="Georgia"/>
                <a:cs typeface="Georgia"/>
              </a:rPr>
              <a:t>those </a:t>
            </a:r>
            <a:r>
              <a:rPr sz="2000" spc="90" dirty="0">
                <a:latin typeface="Georgia"/>
                <a:cs typeface="Georgia"/>
              </a:rPr>
              <a:t>who are </a:t>
            </a:r>
            <a:r>
              <a:rPr sz="2000" spc="50" dirty="0">
                <a:latin typeface="Georgia"/>
                <a:cs typeface="Georgia"/>
              </a:rPr>
              <a:t>willing </a:t>
            </a:r>
            <a:r>
              <a:rPr sz="2000" spc="125" dirty="0">
                <a:latin typeface="Georgia"/>
                <a:cs typeface="Georgia"/>
              </a:rPr>
              <a:t>and </a:t>
            </a:r>
            <a:r>
              <a:rPr sz="2000" spc="95" dirty="0">
                <a:latin typeface="Georgia"/>
                <a:cs typeface="Georgia"/>
              </a:rPr>
              <a:t>able </a:t>
            </a:r>
            <a:r>
              <a:rPr sz="2000" spc="50" dirty="0">
                <a:latin typeface="Georgia"/>
                <a:cs typeface="Georgia"/>
              </a:rPr>
              <a:t>to </a:t>
            </a:r>
            <a:r>
              <a:rPr sz="2000" spc="130" dirty="0">
                <a:latin typeface="Georgia"/>
                <a:cs typeface="Georgia"/>
              </a:rPr>
              <a:t>purchase </a:t>
            </a:r>
            <a:r>
              <a:rPr sz="2000" spc="95" dirty="0">
                <a:latin typeface="Georgia"/>
                <a:cs typeface="Georgia"/>
              </a:rPr>
              <a:t>the</a:t>
            </a:r>
            <a:r>
              <a:rPr sz="2000" spc="225" dirty="0">
                <a:latin typeface="Georgia"/>
                <a:cs typeface="Georgia"/>
              </a:rPr>
              <a:t> </a:t>
            </a:r>
            <a:r>
              <a:rPr sz="2000" spc="65" dirty="0">
                <a:latin typeface="Georgia"/>
                <a:cs typeface="Georgia"/>
              </a:rPr>
              <a:t>good.</a:t>
            </a:r>
            <a:endParaRPr sz="2000">
              <a:latin typeface="Georgia"/>
              <a:cs typeface="Georgia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475"/>
              </a:spcBef>
              <a:buFont typeface="Wingdings"/>
              <a:buChar char=""/>
              <a:tabLst>
                <a:tab pos="355600" algn="l"/>
              </a:tabLst>
            </a:pPr>
            <a:r>
              <a:rPr sz="2000" spc="25" dirty="0">
                <a:latin typeface="Georgia"/>
                <a:cs typeface="Georgia"/>
              </a:rPr>
              <a:t>In </a:t>
            </a:r>
            <a:r>
              <a:rPr sz="2000" spc="150" dirty="0">
                <a:latin typeface="Georgia"/>
                <a:cs typeface="Georgia"/>
              </a:rPr>
              <a:t>a </a:t>
            </a:r>
            <a:r>
              <a:rPr sz="2000" spc="65" dirty="0">
                <a:latin typeface="Georgia"/>
                <a:cs typeface="Georgia"/>
              </a:rPr>
              <a:t>competitive </a:t>
            </a:r>
            <a:r>
              <a:rPr sz="2000" spc="105" dirty="0">
                <a:latin typeface="Georgia"/>
                <a:cs typeface="Georgia"/>
              </a:rPr>
              <a:t>market, </a:t>
            </a:r>
            <a:r>
              <a:rPr sz="2000" spc="85" dirty="0">
                <a:latin typeface="Georgia"/>
                <a:cs typeface="Georgia"/>
              </a:rPr>
              <a:t>where </a:t>
            </a:r>
            <a:r>
              <a:rPr sz="2000" spc="80" dirty="0">
                <a:latin typeface="Georgia"/>
                <a:cs typeface="Georgia"/>
              </a:rPr>
              <a:t>there </a:t>
            </a:r>
            <a:r>
              <a:rPr sz="2000" spc="85" dirty="0">
                <a:latin typeface="Georgia"/>
                <a:cs typeface="Georgia"/>
              </a:rPr>
              <a:t>are </a:t>
            </a:r>
            <a:r>
              <a:rPr sz="2000" spc="125" dirty="0">
                <a:latin typeface="Georgia"/>
                <a:cs typeface="Georgia"/>
              </a:rPr>
              <a:t>many </a:t>
            </a:r>
            <a:r>
              <a:rPr sz="2000" spc="120" dirty="0">
                <a:latin typeface="Georgia"/>
                <a:cs typeface="Georgia"/>
              </a:rPr>
              <a:t>buyers </a:t>
            </a:r>
            <a:r>
              <a:rPr sz="2000" spc="125" dirty="0">
                <a:latin typeface="Georgia"/>
                <a:cs typeface="Georgia"/>
              </a:rPr>
              <a:t>and </a:t>
            </a:r>
            <a:r>
              <a:rPr sz="2000" spc="85" dirty="0">
                <a:latin typeface="Georgia"/>
                <a:cs typeface="Georgia"/>
              </a:rPr>
              <a:t>sellers,  </a:t>
            </a:r>
            <a:r>
              <a:rPr sz="2000" spc="95" dirty="0">
                <a:latin typeface="Georgia"/>
                <a:cs typeface="Georgia"/>
              </a:rPr>
              <a:t>the </a:t>
            </a:r>
            <a:r>
              <a:rPr sz="2000" spc="70" dirty="0">
                <a:latin typeface="Georgia"/>
                <a:cs typeface="Georgia"/>
              </a:rPr>
              <a:t>price </a:t>
            </a:r>
            <a:r>
              <a:rPr sz="2000" spc="15" dirty="0">
                <a:latin typeface="Georgia"/>
                <a:cs typeface="Georgia"/>
              </a:rPr>
              <a:t>of </a:t>
            </a:r>
            <a:r>
              <a:rPr sz="2000" spc="95" dirty="0">
                <a:latin typeface="Georgia"/>
                <a:cs typeface="Georgia"/>
              </a:rPr>
              <a:t>the </a:t>
            </a:r>
            <a:r>
              <a:rPr sz="2000" spc="60" dirty="0">
                <a:latin typeface="Georgia"/>
                <a:cs typeface="Georgia"/>
              </a:rPr>
              <a:t>good </a:t>
            </a:r>
            <a:r>
              <a:rPr sz="2000" spc="100" dirty="0">
                <a:latin typeface="Georgia"/>
                <a:cs typeface="Georgia"/>
              </a:rPr>
              <a:t>serves </a:t>
            </a:r>
            <a:r>
              <a:rPr sz="2000" spc="165" dirty="0">
                <a:latin typeface="Georgia"/>
                <a:cs typeface="Georgia"/>
              </a:rPr>
              <a:t>as </a:t>
            </a:r>
            <a:r>
              <a:rPr sz="2000" spc="150" dirty="0">
                <a:latin typeface="Georgia"/>
                <a:cs typeface="Georgia"/>
              </a:rPr>
              <a:t>a </a:t>
            </a:r>
            <a:r>
              <a:rPr sz="2000" b="1" spc="-5" dirty="0">
                <a:latin typeface="Georgia"/>
                <a:cs typeface="Georgia"/>
              </a:rPr>
              <a:t>rationing</a:t>
            </a:r>
            <a:r>
              <a:rPr sz="2000" b="1" spc="40" dirty="0">
                <a:latin typeface="Georgia"/>
                <a:cs typeface="Georgia"/>
              </a:rPr>
              <a:t> </a:t>
            </a:r>
            <a:r>
              <a:rPr sz="2000" b="1" spc="15" dirty="0">
                <a:latin typeface="Georgia"/>
                <a:cs typeface="Georgia"/>
              </a:rPr>
              <a:t>mechanism</a:t>
            </a:r>
            <a:r>
              <a:rPr sz="2000" spc="15" dirty="0">
                <a:latin typeface="Georgia"/>
                <a:cs typeface="Georgia"/>
              </a:rPr>
              <a:t>.</a:t>
            </a:r>
            <a:endParaRPr sz="2000">
              <a:latin typeface="Georgia"/>
              <a:cs typeface="Georgia"/>
            </a:endParaRPr>
          </a:p>
          <a:p>
            <a:pPr marL="355600" marR="6985" indent="-342900" algn="just">
              <a:lnSpc>
                <a:spcPct val="100000"/>
              </a:lnSpc>
              <a:spcBef>
                <a:spcPts val="484"/>
              </a:spcBef>
              <a:buFont typeface="Wingdings"/>
              <a:buChar char=""/>
              <a:tabLst>
                <a:tab pos="355600" algn="l"/>
              </a:tabLst>
            </a:pPr>
            <a:r>
              <a:rPr sz="2000" spc="105" dirty="0">
                <a:latin typeface="Georgia"/>
                <a:cs typeface="Georgia"/>
              </a:rPr>
              <a:t>Since </a:t>
            </a:r>
            <a:r>
              <a:rPr sz="2000" spc="95" dirty="0">
                <a:latin typeface="Georgia"/>
                <a:cs typeface="Georgia"/>
              </a:rPr>
              <a:t>the </a:t>
            </a:r>
            <a:r>
              <a:rPr sz="2000" spc="110" dirty="0">
                <a:latin typeface="Georgia"/>
                <a:cs typeface="Georgia"/>
              </a:rPr>
              <a:t>demand </a:t>
            </a:r>
            <a:r>
              <a:rPr sz="2000" spc="95" dirty="0">
                <a:latin typeface="Georgia"/>
                <a:cs typeface="Georgia"/>
              </a:rPr>
              <a:t>curve </a:t>
            </a:r>
            <a:r>
              <a:rPr sz="2000" spc="130" dirty="0">
                <a:latin typeface="Georgia"/>
                <a:cs typeface="Georgia"/>
              </a:rPr>
              <a:t>shows </a:t>
            </a:r>
            <a:r>
              <a:rPr sz="2000" spc="95" dirty="0">
                <a:latin typeface="Georgia"/>
                <a:cs typeface="Georgia"/>
              </a:rPr>
              <a:t>the quantity </a:t>
            </a:r>
            <a:r>
              <a:rPr sz="2000" spc="100" dirty="0">
                <a:latin typeface="Georgia"/>
                <a:cs typeface="Georgia"/>
              </a:rPr>
              <a:t>demanded </a:t>
            </a:r>
            <a:r>
              <a:rPr sz="2000" spc="110" dirty="0">
                <a:latin typeface="Georgia"/>
                <a:cs typeface="Georgia"/>
              </a:rPr>
              <a:t>at </a:t>
            </a:r>
            <a:r>
              <a:rPr sz="2000" spc="130" dirty="0">
                <a:latin typeface="Georgia"/>
                <a:cs typeface="Georgia"/>
              </a:rPr>
              <a:t>each  </a:t>
            </a:r>
            <a:r>
              <a:rPr sz="2000" spc="65" dirty="0">
                <a:latin typeface="Georgia"/>
                <a:cs typeface="Georgia"/>
              </a:rPr>
              <a:t>price </a:t>
            </a:r>
            <a:r>
              <a:rPr sz="2000" spc="120" dirty="0">
                <a:latin typeface="Georgia"/>
                <a:cs typeface="Georgia"/>
              </a:rPr>
              <a:t>and </a:t>
            </a:r>
            <a:r>
              <a:rPr sz="2000" spc="95" dirty="0">
                <a:latin typeface="Georgia"/>
                <a:cs typeface="Georgia"/>
              </a:rPr>
              <a:t>the </a:t>
            </a:r>
            <a:r>
              <a:rPr sz="2000" spc="110" dirty="0">
                <a:latin typeface="Georgia"/>
                <a:cs typeface="Georgia"/>
              </a:rPr>
              <a:t>supply </a:t>
            </a:r>
            <a:r>
              <a:rPr sz="2000" spc="95" dirty="0">
                <a:latin typeface="Georgia"/>
                <a:cs typeface="Georgia"/>
              </a:rPr>
              <a:t>curve </a:t>
            </a:r>
            <a:r>
              <a:rPr sz="2000" spc="125" dirty="0">
                <a:latin typeface="Georgia"/>
                <a:cs typeface="Georgia"/>
              </a:rPr>
              <a:t>shows </a:t>
            </a:r>
            <a:r>
              <a:rPr sz="2000" spc="95" dirty="0">
                <a:latin typeface="Georgia"/>
                <a:cs typeface="Georgia"/>
              </a:rPr>
              <a:t>the quantity supplied, the </a:t>
            </a:r>
            <a:r>
              <a:rPr sz="2000" spc="70" dirty="0">
                <a:latin typeface="Georgia"/>
                <a:cs typeface="Georgia"/>
              </a:rPr>
              <a:t>point  </a:t>
            </a:r>
            <a:r>
              <a:rPr sz="2000" spc="110" dirty="0">
                <a:latin typeface="Georgia"/>
                <a:cs typeface="Georgia"/>
              </a:rPr>
              <a:t>at </a:t>
            </a:r>
            <a:r>
              <a:rPr sz="2000" spc="105" dirty="0">
                <a:latin typeface="Georgia"/>
                <a:cs typeface="Georgia"/>
              </a:rPr>
              <a:t>which </a:t>
            </a:r>
            <a:r>
              <a:rPr sz="2000" spc="100" dirty="0">
                <a:latin typeface="Georgia"/>
                <a:cs typeface="Georgia"/>
              </a:rPr>
              <a:t>the </a:t>
            </a:r>
            <a:r>
              <a:rPr sz="2000" spc="110" dirty="0">
                <a:latin typeface="Georgia"/>
                <a:cs typeface="Georgia"/>
              </a:rPr>
              <a:t>supply </a:t>
            </a:r>
            <a:r>
              <a:rPr sz="2000" spc="95" dirty="0">
                <a:latin typeface="Georgia"/>
                <a:cs typeface="Georgia"/>
              </a:rPr>
              <a:t>curve </a:t>
            </a:r>
            <a:r>
              <a:rPr sz="2000" spc="125" dirty="0">
                <a:latin typeface="Georgia"/>
                <a:cs typeface="Georgia"/>
              </a:rPr>
              <a:t>and </a:t>
            </a:r>
            <a:r>
              <a:rPr sz="2000" spc="105" dirty="0">
                <a:latin typeface="Georgia"/>
                <a:cs typeface="Georgia"/>
              </a:rPr>
              <a:t>demand </a:t>
            </a:r>
            <a:r>
              <a:rPr sz="2000" spc="100" dirty="0">
                <a:latin typeface="Georgia"/>
                <a:cs typeface="Georgia"/>
              </a:rPr>
              <a:t>curve </a:t>
            </a:r>
            <a:r>
              <a:rPr sz="2000" spc="85" dirty="0">
                <a:latin typeface="Georgia"/>
                <a:cs typeface="Georgia"/>
              </a:rPr>
              <a:t>intersect </a:t>
            </a:r>
            <a:r>
              <a:rPr sz="2000" spc="90" dirty="0">
                <a:latin typeface="Georgia"/>
                <a:cs typeface="Georgia"/>
              </a:rPr>
              <a:t>is </a:t>
            </a:r>
            <a:r>
              <a:rPr sz="2000" spc="95" dirty="0">
                <a:latin typeface="Georgia"/>
                <a:cs typeface="Georgia"/>
              </a:rPr>
              <a:t>the  </a:t>
            </a:r>
            <a:r>
              <a:rPr sz="2000" spc="70" dirty="0">
                <a:latin typeface="Georgia"/>
                <a:cs typeface="Georgia"/>
              </a:rPr>
              <a:t>point </a:t>
            </a:r>
            <a:r>
              <a:rPr sz="2000" spc="110" dirty="0">
                <a:latin typeface="Georgia"/>
                <a:cs typeface="Georgia"/>
              </a:rPr>
              <a:t>at  </a:t>
            </a:r>
            <a:r>
              <a:rPr sz="2000" spc="85" dirty="0">
                <a:latin typeface="Georgia"/>
                <a:cs typeface="Georgia"/>
              </a:rPr>
              <a:t>where</a:t>
            </a:r>
            <a:r>
              <a:rPr sz="2000" spc="650" dirty="0">
                <a:latin typeface="Georgia"/>
                <a:cs typeface="Georgia"/>
              </a:rPr>
              <a:t> </a:t>
            </a:r>
            <a:r>
              <a:rPr sz="2000" spc="95" dirty="0">
                <a:latin typeface="Georgia"/>
                <a:cs typeface="Georgia"/>
              </a:rPr>
              <a:t>the quantity supplied </a:t>
            </a:r>
            <a:r>
              <a:rPr sz="2000" spc="110" dirty="0">
                <a:latin typeface="Georgia"/>
                <a:cs typeface="Georgia"/>
              </a:rPr>
              <a:t>equals  </a:t>
            </a:r>
            <a:r>
              <a:rPr sz="2000" spc="95" dirty="0">
                <a:latin typeface="Georgia"/>
                <a:cs typeface="Georgia"/>
              </a:rPr>
              <a:t>the quantity  </a:t>
            </a:r>
            <a:r>
              <a:rPr sz="2000" spc="105" dirty="0">
                <a:latin typeface="Georgia"/>
                <a:cs typeface="Georgia"/>
              </a:rPr>
              <a:t>demanded. </a:t>
            </a:r>
            <a:r>
              <a:rPr sz="2000" spc="80" dirty="0">
                <a:latin typeface="Georgia"/>
                <a:cs typeface="Georgia"/>
              </a:rPr>
              <a:t>This </a:t>
            </a:r>
            <a:r>
              <a:rPr sz="2000" spc="90" dirty="0">
                <a:latin typeface="Georgia"/>
                <a:cs typeface="Georgia"/>
              </a:rPr>
              <a:t>is </a:t>
            </a:r>
            <a:r>
              <a:rPr sz="2000" spc="85" dirty="0">
                <a:latin typeface="Georgia"/>
                <a:cs typeface="Georgia"/>
              </a:rPr>
              <a:t>call </a:t>
            </a:r>
            <a:r>
              <a:rPr sz="2000" spc="95" dirty="0">
                <a:latin typeface="Georgia"/>
                <a:cs typeface="Georgia"/>
              </a:rPr>
              <a:t>the </a:t>
            </a:r>
            <a:r>
              <a:rPr sz="2000" spc="110" dirty="0">
                <a:latin typeface="Georgia"/>
                <a:cs typeface="Georgia"/>
              </a:rPr>
              <a:t>market</a:t>
            </a:r>
            <a:r>
              <a:rPr sz="2000" spc="370" dirty="0">
                <a:latin typeface="Georgia"/>
                <a:cs typeface="Georgia"/>
              </a:rPr>
              <a:t> </a:t>
            </a:r>
            <a:r>
              <a:rPr sz="2000" spc="85" dirty="0">
                <a:latin typeface="Georgia"/>
                <a:cs typeface="Georgia"/>
              </a:rPr>
              <a:t>equilibrium.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Wingdings"/>
              <a:buChar char=""/>
            </a:pPr>
            <a:endParaRPr sz="2900">
              <a:latin typeface="Times New Roman"/>
              <a:cs typeface="Times New Roman"/>
            </a:endParaRPr>
          </a:p>
          <a:p>
            <a:pPr marL="5080635" marR="538480" lvl="1" indent="-342900" algn="just">
              <a:lnSpc>
                <a:spcPct val="100000"/>
              </a:lnSpc>
              <a:spcBef>
                <a:spcPts val="5"/>
              </a:spcBef>
              <a:buFont typeface="Wingdings"/>
              <a:buChar char=""/>
              <a:tabLst>
                <a:tab pos="5081270" algn="l"/>
              </a:tabLst>
            </a:pPr>
            <a:r>
              <a:rPr sz="2000" spc="90" dirty="0">
                <a:latin typeface="Georgia"/>
                <a:cs typeface="Georgia"/>
              </a:rPr>
              <a:t>Only </a:t>
            </a:r>
            <a:r>
              <a:rPr sz="2000" spc="75" dirty="0">
                <a:latin typeface="Georgia"/>
                <a:cs typeface="Georgia"/>
              </a:rPr>
              <a:t>in </a:t>
            </a:r>
            <a:r>
              <a:rPr sz="2000" spc="80" dirty="0">
                <a:latin typeface="Georgia"/>
                <a:cs typeface="Georgia"/>
              </a:rPr>
              <a:t>equilibrium </a:t>
            </a:r>
            <a:r>
              <a:rPr sz="2000" spc="90" dirty="0">
                <a:latin typeface="Georgia"/>
                <a:cs typeface="Georgia"/>
              </a:rPr>
              <a:t>is  </a:t>
            </a:r>
            <a:r>
              <a:rPr sz="2000" spc="95" dirty="0">
                <a:latin typeface="Georgia"/>
                <a:cs typeface="Georgia"/>
              </a:rPr>
              <a:t>quantity supplied </a:t>
            </a:r>
            <a:r>
              <a:rPr sz="2000" spc="100" dirty="0">
                <a:latin typeface="Georgia"/>
                <a:cs typeface="Georgia"/>
              </a:rPr>
              <a:t>equal  </a:t>
            </a:r>
            <a:r>
              <a:rPr sz="2000" spc="50" dirty="0">
                <a:latin typeface="Georgia"/>
                <a:cs typeface="Georgia"/>
              </a:rPr>
              <a:t>to </a:t>
            </a:r>
            <a:r>
              <a:rPr sz="2000" spc="95" dirty="0">
                <a:latin typeface="Georgia"/>
                <a:cs typeface="Georgia"/>
              </a:rPr>
              <a:t>quantity</a:t>
            </a:r>
            <a:r>
              <a:rPr sz="2000" spc="215" dirty="0">
                <a:latin typeface="Georgia"/>
                <a:cs typeface="Georgia"/>
              </a:rPr>
              <a:t> </a:t>
            </a:r>
            <a:r>
              <a:rPr sz="2000" spc="105" dirty="0">
                <a:latin typeface="Georgia"/>
                <a:cs typeface="Georgia"/>
              </a:rPr>
              <a:t>demanded.</a:t>
            </a:r>
            <a:endParaRPr sz="2000">
              <a:latin typeface="Georgia"/>
              <a:cs typeface="Georgia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Font typeface="Wingdings"/>
              <a:buChar char=""/>
            </a:pPr>
            <a:endParaRPr sz="2050">
              <a:latin typeface="Times New Roman"/>
              <a:cs typeface="Times New Roman"/>
            </a:endParaRPr>
          </a:p>
          <a:p>
            <a:pPr marL="5080635" marR="460375" lvl="1" indent="-342900" algn="just">
              <a:lnSpc>
                <a:spcPct val="100000"/>
              </a:lnSpc>
              <a:spcBef>
                <a:spcPts val="5"/>
              </a:spcBef>
              <a:buFont typeface="Wingdings"/>
              <a:buChar char=""/>
              <a:tabLst>
                <a:tab pos="5081270" algn="l"/>
              </a:tabLst>
            </a:pPr>
            <a:r>
              <a:rPr sz="2000" spc="45" dirty="0">
                <a:latin typeface="Georgia"/>
                <a:cs typeface="Georgia"/>
              </a:rPr>
              <a:t>At </a:t>
            </a:r>
            <a:r>
              <a:rPr sz="2000" spc="125" dirty="0">
                <a:latin typeface="Georgia"/>
                <a:cs typeface="Georgia"/>
              </a:rPr>
              <a:t>any </a:t>
            </a:r>
            <a:r>
              <a:rPr sz="2000" spc="70" dirty="0">
                <a:latin typeface="Georgia"/>
                <a:cs typeface="Georgia"/>
              </a:rPr>
              <a:t>price </a:t>
            </a:r>
            <a:r>
              <a:rPr sz="2000" spc="45" dirty="0">
                <a:latin typeface="Georgia"/>
                <a:cs typeface="Georgia"/>
              </a:rPr>
              <a:t>level </a:t>
            </a:r>
            <a:r>
              <a:rPr sz="2000" spc="75" dirty="0">
                <a:latin typeface="Georgia"/>
                <a:cs typeface="Georgia"/>
              </a:rPr>
              <a:t>other  </a:t>
            </a:r>
            <a:r>
              <a:rPr sz="2000" spc="130" dirty="0">
                <a:latin typeface="Georgia"/>
                <a:cs typeface="Georgia"/>
              </a:rPr>
              <a:t>than </a:t>
            </a:r>
            <a:r>
              <a:rPr sz="2000" spc="50" dirty="0">
                <a:latin typeface="Georgia"/>
                <a:cs typeface="Georgia"/>
              </a:rPr>
              <a:t>P0, </a:t>
            </a:r>
            <a:r>
              <a:rPr sz="2000" spc="100" dirty="0">
                <a:latin typeface="Georgia"/>
                <a:cs typeface="Georgia"/>
              </a:rPr>
              <a:t>the </a:t>
            </a:r>
            <a:r>
              <a:rPr sz="2000" spc="110" dirty="0">
                <a:latin typeface="Georgia"/>
                <a:cs typeface="Georgia"/>
              </a:rPr>
              <a:t>wishes </a:t>
            </a:r>
            <a:r>
              <a:rPr sz="2000" spc="20" dirty="0">
                <a:latin typeface="Georgia"/>
                <a:cs typeface="Georgia"/>
              </a:rPr>
              <a:t>of  </a:t>
            </a:r>
            <a:r>
              <a:rPr sz="2000" spc="114" dirty="0">
                <a:latin typeface="Georgia"/>
                <a:cs typeface="Georgia"/>
              </a:rPr>
              <a:t>buyers </a:t>
            </a:r>
            <a:r>
              <a:rPr sz="2000" spc="125" dirty="0">
                <a:latin typeface="Georgia"/>
                <a:cs typeface="Georgia"/>
              </a:rPr>
              <a:t>and </a:t>
            </a:r>
            <a:r>
              <a:rPr sz="2000" spc="85" dirty="0">
                <a:latin typeface="Georgia"/>
                <a:cs typeface="Georgia"/>
              </a:rPr>
              <a:t>sellers  </a:t>
            </a:r>
            <a:r>
              <a:rPr sz="2000" spc="60" dirty="0">
                <a:latin typeface="Georgia"/>
                <a:cs typeface="Georgia"/>
              </a:rPr>
              <a:t>do  </a:t>
            </a:r>
            <a:r>
              <a:rPr sz="2000" spc="85" dirty="0">
                <a:latin typeface="Georgia"/>
                <a:cs typeface="Georgia"/>
              </a:rPr>
              <a:t>not</a:t>
            </a:r>
            <a:r>
              <a:rPr sz="2000" spc="140" dirty="0">
                <a:latin typeface="Georgia"/>
                <a:cs typeface="Georgia"/>
              </a:rPr>
              <a:t> </a:t>
            </a:r>
            <a:r>
              <a:rPr sz="2000" spc="85" dirty="0">
                <a:latin typeface="Georgia"/>
                <a:cs typeface="Georgia"/>
              </a:rPr>
              <a:t>coincide.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95656" y="3959352"/>
            <a:ext cx="3571803" cy="28986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89342" y="3429000"/>
            <a:ext cx="2387600" cy="1219200"/>
          </a:xfrm>
          <a:custGeom>
            <a:avLst/>
            <a:gdLst/>
            <a:ahLst/>
            <a:cxnLst/>
            <a:rect l="l" t="t" r="r" b="b"/>
            <a:pathLst>
              <a:path w="2387600" h="1219200">
                <a:moveTo>
                  <a:pt x="0" y="0"/>
                </a:moveTo>
                <a:lnTo>
                  <a:pt x="0" y="1219200"/>
                </a:lnTo>
                <a:lnTo>
                  <a:pt x="2387257" y="1219200"/>
                </a:lnTo>
                <a:lnTo>
                  <a:pt x="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202842" y="4110609"/>
            <a:ext cx="96393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1445" marR="5080" indent="-119380">
              <a:lnSpc>
                <a:spcPct val="100000"/>
              </a:lnSpc>
              <a:spcBef>
                <a:spcPts val="100"/>
              </a:spcBef>
            </a:pPr>
            <a:r>
              <a:rPr sz="1400" b="1" spc="35" dirty="0">
                <a:solidFill>
                  <a:srgbClr val="FFFFFF"/>
                </a:solidFill>
                <a:latin typeface="Georgia"/>
                <a:cs typeface="Georgia"/>
              </a:rPr>
              <a:t>C</a:t>
            </a:r>
            <a:r>
              <a:rPr sz="1400" b="1" spc="-20" dirty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1400" b="1" spc="-15" dirty="0">
                <a:solidFill>
                  <a:srgbClr val="FFFFFF"/>
                </a:solidFill>
                <a:latin typeface="Georgia"/>
                <a:cs typeface="Georgia"/>
              </a:rPr>
              <a:t>n</a:t>
            </a:r>
            <a:r>
              <a:rPr sz="1400" b="1" spc="-5" dirty="0">
                <a:solidFill>
                  <a:srgbClr val="FFFFFF"/>
                </a:solidFill>
                <a:latin typeface="Georgia"/>
                <a:cs typeface="Georgia"/>
              </a:rPr>
              <a:t>sum</a:t>
            </a:r>
            <a:r>
              <a:rPr sz="1400" b="1" spc="-20" dirty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400" b="1" spc="-55" dirty="0">
                <a:solidFill>
                  <a:srgbClr val="FFFFFF"/>
                </a:solidFill>
                <a:latin typeface="Georgia"/>
                <a:cs typeface="Georgia"/>
              </a:rPr>
              <a:t>r  </a:t>
            </a:r>
            <a:r>
              <a:rPr sz="1400" b="1" spc="-25" dirty="0">
                <a:solidFill>
                  <a:srgbClr val="FFFFFF"/>
                </a:solidFill>
                <a:latin typeface="Georgia"/>
                <a:cs typeface="Georgia"/>
              </a:rPr>
              <a:t>Surplus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875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Consumer</a:t>
            </a:r>
            <a:r>
              <a:rPr spc="-20" dirty="0"/>
              <a:t> </a:t>
            </a:r>
            <a:r>
              <a:rPr spc="-5" dirty="0"/>
              <a:t>Surplus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07340" y="1087882"/>
            <a:ext cx="8378825" cy="19761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Wingdings"/>
              <a:buChar char=""/>
              <a:tabLst>
                <a:tab pos="355600" algn="l"/>
              </a:tabLst>
            </a:pPr>
            <a:r>
              <a:rPr sz="2000" spc="95" dirty="0">
                <a:latin typeface="Georgia"/>
                <a:cs typeface="Georgia"/>
              </a:rPr>
              <a:t>Only the </a:t>
            </a:r>
            <a:r>
              <a:rPr sz="2000" spc="85" dirty="0">
                <a:latin typeface="Georgia"/>
                <a:cs typeface="Georgia"/>
              </a:rPr>
              <a:t>marginal </a:t>
            </a:r>
            <a:r>
              <a:rPr sz="2000" spc="114" dirty="0">
                <a:latin typeface="Georgia"/>
                <a:cs typeface="Georgia"/>
              </a:rPr>
              <a:t>consumer </a:t>
            </a:r>
            <a:r>
              <a:rPr sz="2000" spc="90" dirty="0">
                <a:latin typeface="Georgia"/>
                <a:cs typeface="Georgia"/>
              </a:rPr>
              <a:t>is </a:t>
            </a:r>
            <a:r>
              <a:rPr sz="2000" spc="50" dirty="0">
                <a:latin typeface="Georgia"/>
                <a:cs typeface="Georgia"/>
              </a:rPr>
              <a:t>willing to </a:t>
            </a:r>
            <a:r>
              <a:rPr sz="2000" spc="114" dirty="0">
                <a:latin typeface="Georgia"/>
                <a:cs typeface="Georgia"/>
              </a:rPr>
              <a:t>pay just </a:t>
            </a:r>
            <a:r>
              <a:rPr sz="2000" spc="95" dirty="0">
                <a:latin typeface="Georgia"/>
                <a:cs typeface="Georgia"/>
              </a:rPr>
              <a:t>the </a:t>
            </a:r>
            <a:r>
              <a:rPr sz="2000" spc="105" dirty="0">
                <a:latin typeface="Georgia"/>
                <a:cs typeface="Georgia"/>
              </a:rPr>
              <a:t>market  </a:t>
            </a:r>
            <a:r>
              <a:rPr sz="2000" spc="70" dirty="0">
                <a:latin typeface="Georgia"/>
                <a:cs typeface="Georgia"/>
              </a:rPr>
              <a:t>price </a:t>
            </a:r>
            <a:r>
              <a:rPr sz="2000" spc="75" dirty="0">
                <a:latin typeface="Georgia"/>
                <a:cs typeface="Georgia"/>
              </a:rPr>
              <a:t>in </a:t>
            </a:r>
            <a:r>
              <a:rPr sz="2000" spc="150" dirty="0">
                <a:latin typeface="Georgia"/>
                <a:cs typeface="Georgia"/>
              </a:rPr>
              <a:t>a </a:t>
            </a:r>
            <a:r>
              <a:rPr sz="2000" spc="80" dirty="0">
                <a:latin typeface="Georgia"/>
                <a:cs typeface="Georgia"/>
              </a:rPr>
              <a:t>typical </a:t>
            </a:r>
            <a:r>
              <a:rPr sz="2000" spc="120" dirty="0">
                <a:latin typeface="Georgia"/>
                <a:cs typeface="Georgia"/>
              </a:rPr>
              <a:t>supply </a:t>
            </a:r>
            <a:r>
              <a:rPr sz="2000" spc="125" dirty="0">
                <a:latin typeface="Georgia"/>
                <a:cs typeface="Georgia"/>
              </a:rPr>
              <a:t>and </a:t>
            </a:r>
            <a:r>
              <a:rPr sz="2000" spc="114" dirty="0">
                <a:latin typeface="Georgia"/>
                <a:cs typeface="Georgia"/>
              </a:rPr>
              <a:t>demand</a:t>
            </a:r>
            <a:r>
              <a:rPr sz="2000" spc="315" dirty="0">
                <a:latin typeface="Georgia"/>
                <a:cs typeface="Georgia"/>
              </a:rPr>
              <a:t> </a:t>
            </a:r>
            <a:r>
              <a:rPr sz="2000" spc="85" dirty="0">
                <a:latin typeface="Georgia"/>
                <a:cs typeface="Georgia"/>
              </a:rPr>
              <a:t>equilibrium.</a:t>
            </a:r>
            <a:endParaRPr sz="2000">
              <a:latin typeface="Georgia"/>
              <a:cs typeface="Georgia"/>
            </a:endParaRPr>
          </a:p>
          <a:p>
            <a:pPr marL="355600" marR="5080" indent="-342900">
              <a:lnSpc>
                <a:spcPct val="100000"/>
              </a:lnSpc>
              <a:spcBef>
                <a:spcPts val="475"/>
              </a:spcBef>
              <a:buFont typeface="Wingdings"/>
              <a:buChar char=""/>
              <a:tabLst>
                <a:tab pos="355600" algn="l"/>
              </a:tabLst>
            </a:pPr>
            <a:r>
              <a:rPr sz="2000" spc="70" dirty="0">
                <a:latin typeface="Georgia"/>
                <a:cs typeface="Georgia"/>
              </a:rPr>
              <a:t>The </a:t>
            </a:r>
            <a:r>
              <a:rPr sz="2000" spc="120" dirty="0">
                <a:latin typeface="Georgia"/>
                <a:cs typeface="Georgia"/>
              </a:rPr>
              <a:t>consumers </a:t>
            </a:r>
            <a:r>
              <a:rPr sz="2000" spc="90" dirty="0">
                <a:latin typeface="Georgia"/>
                <a:cs typeface="Georgia"/>
              </a:rPr>
              <a:t>would be </a:t>
            </a:r>
            <a:r>
              <a:rPr sz="2000" spc="50" dirty="0">
                <a:latin typeface="Georgia"/>
                <a:cs typeface="Georgia"/>
              </a:rPr>
              <a:t>willing to </a:t>
            </a:r>
            <a:r>
              <a:rPr sz="2000" spc="114" dirty="0">
                <a:latin typeface="Georgia"/>
                <a:cs typeface="Georgia"/>
              </a:rPr>
              <a:t>pay </a:t>
            </a:r>
            <a:r>
              <a:rPr sz="2000" spc="70" dirty="0">
                <a:latin typeface="Georgia"/>
                <a:cs typeface="Georgia"/>
              </a:rPr>
              <a:t>more </a:t>
            </a:r>
            <a:r>
              <a:rPr sz="2000" spc="130" dirty="0">
                <a:latin typeface="Georgia"/>
                <a:cs typeface="Georgia"/>
              </a:rPr>
              <a:t>than </a:t>
            </a:r>
            <a:r>
              <a:rPr sz="2000" spc="95" dirty="0">
                <a:latin typeface="Georgia"/>
                <a:cs typeface="Georgia"/>
              </a:rPr>
              <a:t>the </a:t>
            </a:r>
            <a:r>
              <a:rPr sz="2000" spc="105" dirty="0">
                <a:latin typeface="Georgia"/>
                <a:cs typeface="Georgia"/>
              </a:rPr>
              <a:t>market  </a:t>
            </a:r>
            <a:r>
              <a:rPr sz="2000" spc="70" dirty="0">
                <a:latin typeface="Georgia"/>
                <a:cs typeface="Georgia"/>
              </a:rPr>
              <a:t>price </a:t>
            </a:r>
            <a:r>
              <a:rPr sz="2000" spc="90" dirty="0">
                <a:latin typeface="Georgia"/>
                <a:cs typeface="Georgia"/>
              </a:rPr>
              <a:t>are </a:t>
            </a:r>
            <a:r>
              <a:rPr sz="2000" spc="114" dirty="0">
                <a:latin typeface="Georgia"/>
                <a:cs typeface="Georgia"/>
              </a:rPr>
              <a:t>what </a:t>
            </a:r>
            <a:r>
              <a:rPr sz="2000" spc="140" dirty="0">
                <a:latin typeface="Georgia"/>
                <a:cs typeface="Georgia"/>
              </a:rPr>
              <a:t>makes </a:t>
            </a:r>
            <a:r>
              <a:rPr sz="2000" spc="95" dirty="0">
                <a:latin typeface="Georgia"/>
                <a:cs typeface="Georgia"/>
              </a:rPr>
              <a:t>the </a:t>
            </a:r>
            <a:r>
              <a:rPr sz="2000" spc="114" dirty="0">
                <a:latin typeface="Georgia"/>
                <a:cs typeface="Georgia"/>
              </a:rPr>
              <a:t>demand </a:t>
            </a:r>
            <a:r>
              <a:rPr sz="2000" spc="105" dirty="0">
                <a:latin typeface="Georgia"/>
                <a:cs typeface="Georgia"/>
              </a:rPr>
              <a:t>curve </a:t>
            </a:r>
            <a:r>
              <a:rPr sz="2000" spc="80" dirty="0">
                <a:latin typeface="Georgia"/>
                <a:cs typeface="Georgia"/>
              </a:rPr>
              <a:t>slope</a:t>
            </a:r>
            <a:r>
              <a:rPr sz="2000" spc="350" dirty="0">
                <a:latin typeface="Georgia"/>
                <a:cs typeface="Georgia"/>
              </a:rPr>
              <a:t> </a:t>
            </a:r>
            <a:r>
              <a:rPr sz="2000" spc="90" dirty="0">
                <a:latin typeface="Georgia"/>
                <a:cs typeface="Georgia"/>
              </a:rPr>
              <a:t>downward.</a:t>
            </a:r>
            <a:endParaRPr sz="2000">
              <a:latin typeface="Georgia"/>
              <a:cs typeface="Georgia"/>
            </a:endParaRPr>
          </a:p>
          <a:p>
            <a:pPr marL="355600" marR="6350" indent="-342900">
              <a:lnSpc>
                <a:spcPct val="100000"/>
              </a:lnSpc>
              <a:spcBef>
                <a:spcPts val="475"/>
              </a:spcBef>
              <a:buFont typeface="Wingdings"/>
              <a:buChar char=""/>
              <a:tabLst>
                <a:tab pos="355600" algn="l"/>
              </a:tabLst>
            </a:pPr>
            <a:r>
              <a:rPr sz="2000" i="1" spc="70" dirty="0">
                <a:latin typeface="Georgia"/>
                <a:cs typeface="Georgia"/>
              </a:rPr>
              <a:t>The </a:t>
            </a:r>
            <a:r>
              <a:rPr sz="2000" i="1" spc="35" dirty="0">
                <a:latin typeface="Georgia"/>
                <a:cs typeface="Georgia"/>
              </a:rPr>
              <a:t>amount </a:t>
            </a:r>
            <a:r>
              <a:rPr sz="2000" i="1" spc="40" dirty="0">
                <a:latin typeface="Georgia"/>
                <a:cs typeface="Georgia"/>
              </a:rPr>
              <a:t>that </a:t>
            </a:r>
            <a:r>
              <a:rPr sz="2000" i="1" spc="105" dirty="0">
                <a:latin typeface="Georgia"/>
                <a:cs typeface="Georgia"/>
              </a:rPr>
              <a:t>these </a:t>
            </a:r>
            <a:r>
              <a:rPr sz="2000" i="1" spc="70" dirty="0">
                <a:latin typeface="Georgia"/>
                <a:cs typeface="Georgia"/>
              </a:rPr>
              <a:t>consumers </a:t>
            </a:r>
            <a:r>
              <a:rPr sz="2000" i="1" spc="55" dirty="0">
                <a:latin typeface="Georgia"/>
                <a:cs typeface="Georgia"/>
              </a:rPr>
              <a:t>would </a:t>
            </a:r>
            <a:r>
              <a:rPr sz="2000" i="1" spc="110" dirty="0">
                <a:latin typeface="Georgia"/>
                <a:cs typeface="Georgia"/>
              </a:rPr>
              <a:t>be </a:t>
            </a:r>
            <a:r>
              <a:rPr sz="2000" i="1" dirty="0">
                <a:latin typeface="Georgia"/>
                <a:cs typeface="Georgia"/>
              </a:rPr>
              <a:t>willing </a:t>
            </a:r>
            <a:r>
              <a:rPr sz="2000" i="1" spc="-35" dirty="0">
                <a:latin typeface="Georgia"/>
                <a:cs typeface="Georgia"/>
              </a:rPr>
              <a:t>to </a:t>
            </a:r>
            <a:r>
              <a:rPr sz="2000" i="1" spc="65" dirty="0">
                <a:latin typeface="Georgia"/>
                <a:cs typeface="Georgia"/>
              </a:rPr>
              <a:t>pay, </a:t>
            </a:r>
            <a:r>
              <a:rPr sz="2000" i="1" spc="60" dirty="0">
                <a:latin typeface="Georgia"/>
                <a:cs typeface="Georgia"/>
              </a:rPr>
              <a:t>but </a:t>
            </a:r>
            <a:r>
              <a:rPr sz="2000" i="1" spc="70" dirty="0">
                <a:latin typeface="Georgia"/>
                <a:cs typeface="Georgia"/>
              </a:rPr>
              <a:t>do  </a:t>
            </a:r>
            <a:r>
              <a:rPr sz="2000" i="1" spc="15" dirty="0">
                <a:latin typeface="Georgia"/>
                <a:cs typeface="Georgia"/>
              </a:rPr>
              <a:t>not </a:t>
            </a:r>
            <a:r>
              <a:rPr sz="2000" i="1" spc="80" dirty="0">
                <a:latin typeface="Georgia"/>
                <a:cs typeface="Georgia"/>
              </a:rPr>
              <a:t>have </a:t>
            </a:r>
            <a:r>
              <a:rPr sz="2000" i="1" spc="-35" dirty="0">
                <a:latin typeface="Georgia"/>
                <a:cs typeface="Georgia"/>
              </a:rPr>
              <a:t>to </a:t>
            </a:r>
            <a:r>
              <a:rPr sz="2000" i="1" spc="60" dirty="0">
                <a:latin typeface="Georgia"/>
                <a:cs typeface="Georgia"/>
              </a:rPr>
              <a:t>pay </a:t>
            </a:r>
            <a:r>
              <a:rPr sz="2000" i="1" spc="80" dirty="0">
                <a:latin typeface="Georgia"/>
                <a:cs typeface="Georgia"/>
              </a:rPr>
              <a:t>is </a:t>
            </a:r>
            <a:r>
              <a:rPr sz="2000" i="1" spc="60" dirty="0">
                <a:latin typeface="Georgia"/>
                <a:cs typeface="Georgia"/>
              </a:rPr>
              <a:t>known </a:t>
            </a:r>
            <a:r>
              <a:rPr sz="2000" i="1" spc="140" dirty="0">
                <a:latin typeface="Georgia"/>
                <a:cs typeface="Georgia"/>
              </a:rPr>
              <a:t>as </a:t>
            </a:r>
            <a:r>
              <a:rPr sz="2000" i="1" spc="55" dirty="0">
                <a:latin typeface="Georgia"/>
                <a:cs typeface="Georgia"/>
              </a:rPr>
              <a:t>the </a:t>
            </a:r>
            <a:r>
              <a:rPr sz="2000" i="1" spc="50" dirty="0">
                <a:latin typeface="Georgia"/>
                <a:cs typeface="Georgia"/>
              </a:rPr>
              <a:t>consumer</a:t>
            </a:r>
            <a:r>
              <a:rPr sz="2000" i="1" spc="290" dirty="0">
                <a:latin typeface="Georgia"/>
                <a:cs typeface="Georgia"/>
              </a:rPr>
              <a:t> </a:t>
            </a:r>
            <a:r>
              <a:rPr sz="2000" i="1" spc="70" dirty="0">
                <a:latin typeface="Georgia"/>
                <a:cs typeface="Georgia"/>
              </a:rPr>
              <a:t>surplus.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33627" y="3255264"/>
            <a:ext cx="111252" cy="31333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88555" y="3277361"/>
            <a:ext cx="1905" cy="3048635"/>
          </a:xfrm>
          <a:custGeom>
            <a:avLst/>
            <a:gdLst/>
            <a:ahLst/>
            <a:cxnLst/>
            <a:rect l="l" t="t" r="r" b="b"/>
            <a:pathLst>
              <a:path w="1905" h="3048635">
                <a:moveTo>
                  <a:pt x="1587" y="0"/>
                </a:moveTo>
                <a:lnTo>
                  <a:pt x="0" y="30480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47344" y="6289547"/>
            <a:ext cx="5343144" cy="1112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89342" y="6324600"/>
            <a:ext cx="5258435" cy="1905"/>
          </a:xfrm>
          <a:custGeom>
            <a:avLst/>
            <a:gdLst/>
            <a:ahLst/>
            <a:cxnLst/>
            <a:rect l="l" t="t" r="r" b="b"/>
            <a:pathLst>
              <a:path w="5258435" h="1904">
                <a:moveTo>
                  <a:pt x="0" y="0"/>
                </a:moveTo>
                <a:lnTo>
                  <a:pt x="5257838" y="1587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68324" y="3243072"/>
            <a:ext cx="4137660" cy="30022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17942" y="3276600"/>
            <a:ext cx="4039235" cy="2895600"/>
          </a:xfrm>
          <a:custGeom>
            <a:avLst/>
            <a:gdLst/>
            <a:ahLst/>
            <a:cxnLst/>
            <a:rect l="l" t="t" r="r" b="b"/>
            <a:pathLst>
              <a:path w="4039235" h="2895600">
                <a:moveTo>
                  <a:pt x="0" y="2895600"/>
                </a:moveTo>
                <a:lnTo>
                  <a:pt x="4038638" y="0"/>
                </a:lnTo>
              </a:path>
            </a:pathLst>
          </a:custGeom>
          <a:ln w="25399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38200" y="3392423"/>
            <a:ext cx="5131308" cy="270967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89342" y="3429000"/>
            <a:ext cx="5029835" cy="2590800"/>
          </a:xfrm>
          <a:custGeom>
            <a:avLst/>
            <a:gdLst/>
            <a:ahLst/>
            <a:cxnLst/>
            <a:rect l="l" t="t" r="r" b="b"/>
            <a:pathLst>
              <a:path w="5029835" h="2590800">
                <a:moveTo>
                  <a:pt x="0" y="0"/>
                </a:moveTo>
                <a:lnTo>
                  <a:pt x="5029238" y="2590800"/>
                </a:lnTo>
              </a:path>
            </a:pathLst>
          </a:custGeom>
          <a:ln w="38100">
            <a:solidFill>
              <a:srgbClr val="8063A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89342" y="4648200"/>
            <a:ext cx="2362835" cy="1905"/>
          </a:xfrm>
          <a:custGeom>
            <a:avLst/>
            <a:gdLst/>
            <a:ahLst/>
            <a:cxnLst/>
            <a:rect l="l" t="t" r="r" b="b"/>
            <a:pathLst>
              <a:path w="2362835" h="1904">
                <a:moveTo>
                  <a:pt x="0" y="0"/>
                </a:moveTo>
                <a:lnTo>
                  <a:pt x="2362238" y="1524"/>
                </a:lnTo>
              </a:path>
            </a:pathLst>
          </a:custGeom>
          <a:ln w="12700">
            <a:solidFill>
              <a:srgbClr val="497DBA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250692" y="4648961"/>
            <a:ext cx="1905" cy="1677035"/>
          </a:xfrm>
          <a:custGeom>
            <a:avLst/>
            <a:gdLst/>
            <a:ahLst/>
            <a:cxnLst/>
            <a:rect l="l" t="t" r="r" b="b"/>
            <a:pathLst>
              <a:path w="1904" h="1677035">
                <a:moveTo>
                  <a:pt x="1650" y="0"/>
                </a:moveTo>
                <a:lnTo>
                  <a:pt x="0" y="1676425"/>
                </a:lnTo>
              </a:path>
            </a:pathLst>
          </a:custGeom>
          <a:ln w="12700">
            <a:solidFill>
              <a:srgbClr val="497DBA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162680" y="4559300"/>
            <a:ext cx="177799" cy="1778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713985" y="3319653"/>
            <a:ext cx="647700" cy="551180"/>
          </a:xfrm>
          <a:custGeom>
            <a:avLst/>
            <a:gdLst/>
            <a:ahLst/>
            <a:cxnLst/>
            <a:rect l="l" t="t" r="r" b="b"/>
            <a:pathLst>
              <a:path w="647700" h="551179">
                <a:moveTo>
                  <a:pt x="49402" y="506730"/>
                </a:moveTo>
                <a:lnTo>
                  <a:pt x="42544" y="514350"/>
                </a:lnTo>
                <a:lnTo>
                  <a:pt x="85089" y="551180"/>
                </a:lnTo>
                <a:lnTo>
                  <a:pt x="91312" y="547369"/>
                </a:lnTo>
                <a:lnTo>
                  <a:pt x="86233" y="532130"/>
                </a:lnTo>
                <a:lnTo>
                  <a:pt x="100615" y="532130"/>
                </a:lnTo>
                <a:lnTo>
                  <a:pt x="130810" y="519430"/>
                </a:lnTo>
                <a:lnTo>
                  <a:pt x="91249" y="519430"/>
                </a:lnTo>
                <a:lnTo>
                  <a:pt x="84530" y="518160"/>
                </a:lnTo>
                <a:lnTo>
                  <a:pt x="77597" y="518160"/>
                </a:lnTo>
                <a:lnTo>
                  <a:pt x="56451" y="510540"/>
                </a:lnTo>
                <a:lnTo>
                  <a:pt x="49402" y="506730"/>
                </a:lnTo>
                <a:close/>
              </a:path>
              <a:path w="647700" h="551179">
                <a:moveTo>
                  <a:pt x="156135" y="453390"/>
                </a:moveTo>
                <a:lnTo>
                  <a:pt x="128650" y="453390"/>
                </a:lnTo>
                <a:lnTo>
                  <a:pt x="133985" y="455930"/>
                </a:lnTo>
                <a:lnTo>
                  <a:pt x="138175" y="461010"/>
                </a:lnTo>
                <a:lnTo>
                  <a:pt x="142621" y="467360"/>
                </a:lnTo>
                <a:lnTo>
                  <a:pt x="144017" y="473710"/>
                </a:lnTo>
                <a:lnTo>
                  <a:pt x="141986" y="482600"/>
                </a:lnTo>
                <a:lnTo>
                  <a:pt x="112394" y="515619"/>
                </a:lnTo>
                <a:lnTo>
                  <a:pt x="104139" y="518160"/>
                </a:lnTo>
                <a:lnTo>
                  <a:pt x="97778" y="518160"/>
                </a:lnTo>
                <a:lnTo>
                  <a:pt x="91249" y="519430"/>
                </a:lnTo>
                <a:lnTo>
                  <a:pt x="130810" y="519430"/>
                </a:lnTo>
                <a:lnTo>
                  <a:pt x="133603" y="516890"/>
                </a:lnTo>
                <a:lnTo>
                  <a:pt x="142773" y="509269"/>
                </a:lnTo>
                <a:lnTo>
                  <a:pt x="149907" y="500380"/>
                </a:lnTo>
                <a:lnTo>
                  <a:pt x="155017" y="490219"/>
                </a:lnTo>
                <a:lnTo>
                  <a:pt x="158114" y="480060"/>
                </a:lnTo>
                <a:lnTo>
                  <a:pt x="159307" y="469900"/>
                </a:lnTo>
                <a:lnTo>
                  <a:pt x="158511" y="461010"/>
                </a:lnTo>
                <a:lnTo>
                  <a:pt x="156135" y="453390"/>
                </a:lnTo>
                <a:close/>
              </a:path>
              <a:path w="647700" h="551179">
                <a:moveTo>
                  <a:pt x="68199" y="367030"/>
                </a:moveTo>
                <a:lnTo>
                  <a:pt x="61849" y="372110"/>
                </a:lnTo>
                <a:lnTo>
                  <a:pt x="64769" y="383540"/>
                </a:lnTo>
                <a:lnTo>
                  <a:pt x="58674" y="383540"/>
                </a:lnTo>
                <a:lnTo>
                  <a:pt x="19099" y="402590"/>
                </a:lnTo>
                <a:lnTo>
                  <a:pt x="14112" y="408940"/>
                </a:lnTo>
                <a:lnTo>
                  <a:pt x="9816" y="414019"/>
                </a:lnTo>
                <a:lnTo>
                  <a:pt x="6223" y="420369"/>
                </a:lnTo>
                <a:lnTo>
                  <a:pt x="1904" y="429260"/>
                </a:lnTo>
                <a:lnTo>
                  <a:pt x="0" y="436880"/>
                </a:lnTo>
                <a:lnTo>
                  <a:pt x="888" y="450850"/>
                </a:lnTo>
                <a:lnTo>
                  <a:pt x="30352" y="476250"/>
                </a:lnTo>
                <a:lnTo>
                  <a:pt x="37873" y="477519"/>
                </a:lnTo>
                <a:lnTo>
                  <a:pt x="46513" y="476250"/>
                </a:lnTo>
                <a:lnTo>
                  <a:pt x="56249" y="473710"/>
                </a:lnTo>
                <a:lnTo>
                  <a:pt x="67055" y="469900"/>
                </a:lnTo>
                <a:lnTo>
                  <a:pt x="93979" y="459740"/>
                </a:lnTo>
                <a:lnTo>
                  <a:pt x="102671" y="455930"/>
                </a:lnTo>
                <a:lnTo>
                  <a:pt x="32130" y="455930"/>
                </a:lnTo>
                <a:lnTo>
                  <a:pt x="28575" y="453390"/>
                </a:lnTo>
                <a:lnTo>
                  <a:pt x="15748" y="431800"/>
                </a:lnTo>
                <a:lnTo>
                  <a:pt x="17017" y="426719"/>
                </a:lnTo>
                <a:lnTo>
                  <a:pt x="22351" y="416560"/>
                </a:lnTo>
                <a:lnTo>
                  <a:pt x="26162" y="412750"/>
                </a:lnTo>
                <a:lnTo>
                  <a:pt x="31368" y="408940"/>
                </a:lnTo>
                <a:lnTo>
                  <a:pt x="37988" y="403860"/>
                </a:lnTo>
                <a:lnTo>
                  <a:pt x="45084" y="401319"/>
                </a:lnTo>
                <a:lnTo>
                  <a:pt x="52657" y="398780"/>
                </a:lnTo>
                <a:lnTo>
                  <a:pt x="60705" y="397510"/>
                </a:lnTo>
                <a:lnTo>
                  <a:pt x="107061" y="397510"/>
                </a:lnTo>
                <a:lnTo>
                  <a:pt x="68199" y="367030"/>
                </a:lnTo>
                <a:close/>
              </a:path>
              <a:path w="647700" h="551179">
                <a:moveTo>
                  <a:pt x="129412" y="430530"/>
                </a:moveTo>
                <a:lnTo>
                  <a:pt x="113156" y="430530"/>
                </a:lnTo>
                <a:lnTo>
                  <a:pt x="106044" y="433069"/>
                </a:lnTo>
                <a:lnTo>
                  <a:pt x="98805" y="434340"/>
                </a:lnTo>
                <a:lnTo>
                  <a:pt x="93472" y="436880"/>
                </a:lnTo>
                <a:lnTo>
                  <a:pt x="45847" y="454660"/>
                </a:lnTo>
                <a:lnTo>
                  <a:pt x="41021" y="454660"/>
                </a:lnTo>
                <a:lnTo>
                  <a:pt x="36322" y="455930"/>
                </a:lnTo>
                <a:lnTo>
                  <a:pt x="102671" y="455930"/>
                </a:lnTo>
                <a:lnTo>
                  <a:pt x="110267" y="454660"/>
                </a:lnTo>
                <a:lnTo>
                  <a:pt x="116768" y="453390"/>
                </a:lnTo>
                <a:lnTo>
                  <a:pt x="156135" y="453390"/>
                </a:lnTo>
                <a:lnTo>
                  <a:pt x="138811" y="434340"/>
                </a:lnTo>
                <a:lnTo>
                  <a:pt x="134238" y="431800"/>
                </a:lnTo>
                <a:lnTo>
                  <a:pt x="129412" y="430530"/>
                </a:lnTo>
                <a:close/>
              </a:path>
              <a:path w="647700" h="551179">
                <a:moveTo>
                  <a:pt x="172861" y="384810"/>
                </a:moveTo>
                <a:lnTo>
                  <a:pt x="145923" y="384810"/>
                </a:lnTo>
                <a:lnTo>
                  <a:pt x="147700" y="386080"/>
                </a:lnTo>
                <a:lnTo>
                  <a:pt x="149478" y="386080"/>
                </a:lnTo>
                <a:lnTo>
                  <a:pt x="151764" y="388619"/>
                </a:lnTo>
                <a:lnTo>
                  <a:pt x="185800" y="433069"/>
                </a:lnTo>
                <a:lnTo>
                  <a:pt x="188975" y="436880"/>
                </a:lnTo>
                <a:lnTo>
                  <a:pt x="192531" y="439419"/>
                </a:lnTo>
                <a:lnTo>
                  <a:pt x="196596" y="441960"/>
                </a:lnTo>
                <a:lnTo>
                  <a:pt x="200533" y="444500"/>
                </a:lnTo>
                <a:lnTo>
                  <a:pt x="204850" y="445769"/>
                </a:lnTo>
                <a:lnTo>
                  <a:pt x="213740" y="447040"/>
                </a:lnTo>
                <a:lnTo>
                  <a:pt x="218186" y="447040"/>
                </a:lnTo>
                <a:lnTo>
                  <a:pt x="226822" y="443230"/>
                </a:lnTo>
                <a:lnTo>
                  <a:pt x="231266" y="440690"/>
                </a:lnTo>
                <a:lnTo>
                  <a:pt x="242062" y="433069"/>
                </a:lnTo>
                <a:lnTo>
                  <a:pt x="245109" y="429260"/>
                </a:lnTo>
                <a:lnTo>
                  <a:pt x="212471" y="429260"/>
                </a:lnTo>
                <a:lnTo>
                  <a:pt x="205104" y="425450"/>
                </a:lnTo>
                <a:lnTo>
                  <a:pt x="201294" y="421640"/>
                </a:lnTo>
                <a:lnTo>
                  <a:pt x="197485" y="416560"/>
                </a:lnTo>
                <a:lnTo>
                  <a:pt x="172861" y="384810"/>
                </a:lnTo>
                <a:close/>
              </a:path>
              <a:path w="647700" h="551179">
                <a:moveTo>
                  <a:pt x="239824" y="332740"/>
                </a:moveTo>
                <a:lnTo>
                  <a:pt x="214756" y="332740"/>
                </a:lnTo>
                <a:lnTo>
                  <a:pt x="216408" y="334010"/>
                </a:lnTo>
                <a:lnTo>
                  <a:pt x="218948" y="336550"/>
                </a:lnTo>
                <a:lnTo>
                  <a:pt x="222376" y="340360"/>
                </a:lnTo>
                <a:lnTo>
                  <a:pt x="254380" y="382269"/>
                </a:lnTo>
                <a:lnTo>
                  <a:pt x="252668" y="388619"/>
                </a:lnTo>
                <a:lnTo>
                  <a:pt x="250586" y="394969"/>
                </a:lnTo>
                <a:lnTo>
                  <a:pt x="248148" y="401319"/>
                </a:lnTo>
                <a:lnTo>
                  <a:pt x="245363" y="406400"/>
                </a:lnTo>
                <a:lnTo>
                  <a:pt x="241300" y="414019"/>
                </a:lnTo>
                <a:lnTo>
                  <a:pt x="236981" y="419100"/>
                </a:lnTo>
                <a:lnTo>
                  <a:pt x="232283" y="422910"/>
                </a:lnTo>
                <a:lnTo>
                  <a:pt x="228473" y="426719"/>
                </a:lnTo>
                <a:lnTo>
                  <a:pt x="224536" y="427990"/>
                </a:lnTo>
                <a:lnTo>
                  <a:pt x="220472" y="429260"/>
                </a:lnTo>
                <a:lnTo>
                  <a:pt x="245109" y="429260"/>
                </a:lnTo>
                <a:lnTo>
                  <a:pt x="247141" y="426719"/>
                </a:lnTo>
                <a:lnTo>
                  <a:pt x="251205" y="419100"/>
                </a:lnTo>
                <a:lnTo>
                  <a:pt x="254232" y="414019"/>
                </a:lnTo>
                <a:lnTo>
                  <a:pt x="257032" y="406400"/>
                </a:lnTo>
                <a:lnTo>
                  <a:pt x="259617" y="398780"/>
                </a:lnTo>
                <a:lnTo>
                  <a:pt x="262000" y="389890"/>
                </a:lnTo>
                <a:lnTo>
                  <a:pt x="293817" y="389890"/>
                </a:lnTo>
                <a:lnTo>
                  <a:pt x="302640" y="382269"/>
                </a:lnTo>
                <a:lnTo>
                  <a:pt x="281304" y="382269"/>
                </a:lnTo>
                <a:lnTo>
                  <a:pt x="279273" y="381000"/>
                </a:lnTo>
                <a:lnTo>
                  <a:pt x="277367" y="379730"/>
                </a:lnTo>
                <a:lnTo>
                  <a:pt x="274700" y="377190"/>
                </a:lnTo>
                <a:lnTo>
                  <a:pt x="271399" y="373380"/>
                </a:lnTo>
                <a:lnTo>
                  <a:pt x="239824" y="332740"/>
                </a:lnTo>
                <a:close/>
              </a:path>
              <a:path w="647700" h="551179">
                <a:moveTo>
                  <a:pt x="295973" y="289560"/>
                </a:moveTo>
                <a:lnTo>
                  <a:pt x="272161" y="289560"/>
                </a:lnTo>
                <a:lnTo>
                  <a:pt x="347344" y="386080"/>
                </a:lnTo>
                <a:lnTo>
                  <a:pt x="349630" y="388619"/>
                </a:lnTo>
                <a:lnTo>
                  <a:pt x="350012" y="389890"/>
                </a:lnTo>
                <a:lnTo>
                  <a:pt x="350392" y="392430"/>
                </a:lnTo>
                <a:lnTo>
                  <a:pt x="350265" y="393700"/>
                </a:lnTo>
                <a:lnTo>
                  <a:pt x="349503" y="394969"/>
                </a:lnTo>
                <a:lnTo>
                  <a:pt x="348868" y="396240"/>
                </a:lnTo>
                <a:lnTo>
                  <a:pt x="346455" y="398780"/>
                </a:lnTo>
                <a:lnTo>
                  <a:pt x="338454" y="405130"/>
                </a:lnTo>
                <a:lnTo>
                  <a:pt x="344169" y="412750"/>
                </a:lnTo>
                <a:lnTo>
                  <a:pt x="387889" y="378460"/>
                </a:lnTo>
                <a:lnTo>
                  <a:pt x="366267" y="378460"/>
                </a:lnTo>
                <a:lnTo>
                  <a:pt x="364998" y="377190"/>
                </a:lnTo>
                <a:lnTo>
                  <a:pt x="364236" y="377190"/>
                </a:lnTo>
                <a:lnTo>
                  <a:pt x="362076" y="374650"/>
                </a:lnTo>
                <a:lnTo>
                  <a:pt x="358775" y="369569"/>
                </a:lnTo>
                <a:lnTo>
                  <a:pt x="336168" y="340360"/>
                </a:lnTo>
                <a:lnTo>
                  <a:pt x="350265" y="340360"/>
                </a:lnTo>
                <a:lnTo>
                  <a:pt x="361823" y="337819"/>
                </a:lnTo>
                <a:lnTo>
                  <a:pt x="368046" y="334010"/>
                </a:lnTo>
                <a:lnTo>
                  <a:pt x="371856" y="331469"/>
                </a:lnTo>
                <a:lnTo>
                  <a:pt x="339598" y="331469"/>
                </a:lnTo>
                <a:lnTo>
                  <a:pt x="331724" y="328930"/>
                </a:lnTo>
                <a:lnTo>
                  <a:pt x="328294" y="327660"/>
                </a:lnTo>
                <a:lnTo>
                  <a:pt x="323341" y="323850"/>
                </a:lnTo>
                <a:lnTo>
                  <a:pt x="320801" y="321310"/>
                </a:lnTo>
                <a:lnTo>
                  <a:pt x="317626" y="317500"/>
                </a:lnTo>
                <a:lnTo>
                  <a:pt x="295973" y="289560"/>
                </a:lnTo>
                <a:close/>
              </a:path>
              <a:path w="647700" h="551179">
                <a:moveTo>
                  <a:pt x="107061" y="397510"/>
                </a:moveTo>
                <a:lnTo>
                  <a:pt x="70709" y="397510"/>
                </a:lnTo>
                <a:lnTo>
                  <a:pt x="90763" y="402590"/>
                </a:lnTo>
                <a:lnTo>
                  <a:pt x="100837" y="406400"/>
                </a:lnTo>
                <a:lnTo>
                  <a:pt x="107061" y="397510"/>
                </a:lnTo>
                <a:close/>
              </a:path>
              <a:path w="647700" h="551179">
                <a:moveTo>
                  <a:pt x="293817" y="389890"/>
                </a:moveTo>
                <a:lnTo>
                  <a:pt x="262000" y="389890"/>
                </a:lnTo>
                <a:lnTo>
                  <a:pt x="274700" y="406400"/>
                </a:lnTo>
                <a:lnTo>
                  <a:pt x="293817" y="389890"/>
                </a:lnTo>
                <a:close/>
              </a:path>
              <a:path w="647700" h="551179">
                <a:moveTo>
                  <a:pt x="153162" y="359410"/>
                </a:moveTo>
                <a:lnTo>
                  <a:pt x="120903" y="387350"/>
                </a:lnTo>
                <a:lnTo>
                  <a:pt x="126618" y="394969"/>
                </a:lnTo>
                <a:lnTo>
                  <a:pt x="134747" y="388619"/>
                </a:lnTo>
                <a:lnTo>
                  <a:pt x="137287" y="386080"/>
                </a:lnTo>
                <a:lnTo>
                  <a:pt x="139700" y="384810"/>
                </a:lnTo>
                <a:lnTo>
                  <a:pt x="172861" y="384810"/>
                </a:lnTo>
                <a:lnTo>
                  <a:pt x="153162" y="359410"/>
                </a:lnTo>
                <a:close/>
              </a:path>
              <a:path w="647700" h="551179">
                <a:moveTo>
                  <a:pt x="296925" y="374650"/>
                </a:moveTo>
                <a:lnTo>
                  <a:pt x="294131" y="377190"/>
                </a:lnTo>
                <a:lnTo>
                  <a:pt x="290067" y="379730"/>
                </a:lnTo>
                <a:lnTo>
                  <a:pt x="287019" y="382269"/>
                </a:lnTo>
                <a:lnTo>
                  <a:pt x="302640" y="382269"/>
                </a:lnTo>
                <a:lnTo>
                  <a:pt x="296925" y="374650"/>
                </a:lnTo>
                <a:close/>
              </a:path>
              <a:path w="647700" h="551179">
                <a:moveTo>
                  <a:pt x="383793" y="369569"/>
                </a:moveTo>
                <a:lnTo>
                  <a:pt x="378078" y="374650"/>
                </a:lnTo>
                <a:lnTo>
                  <a:pt x="374650" y="377190"/>
                </a:lnTo>
                <a:lnTo>
                  <a:pt x="373506" y="377190"/>
                </a:lnTo>
                <a:lnTo>
                  <a:pt x="371983" y="378460"/>
                </a:lnTo>
                <a:lnTo>
                  <a:pt x="387889" y="378460"/>
                </a:lnTo>
                <a:lnTo>
                  <a:pt x="389509" y="377190"/>
                </a:lnTo>
                <a:lnTo>
                  <a:pt x="383793" y="369569"/>
                </a:lnTo>
                <a:close/>
              </a:path>
              <a:path w="647700" h="551179">
                <a:moveTo>
                  <a:pt x="220090" y="307340"/>
                </a:moveTo>
                <a:lnTo>
                  <a:pt x="187833" y="335280"/>
                </a:lnTo>
                <a:lnTo>
                  <a:pt x="193548" y="342900"/>
                </a:lnTo>
                <a:lnTo>
                  <a:pt x="200025" y="337819"/>
                </a:lnTo>
                <a:lnTo>
                  <a:pt x="203580" y="335280"/>
                </a:lnTo>
                <a:lnTo>
                  <a:pt x="206501" y="332740"/>
                </a:lnTo>
                <a:lnTo>
                  <a:pt x="239824" y="332740"/>
                </a:lnTo>
                <a:lnTo>
                  <a:pt x="220090" y="307340"/>
                </a:lnTo>
                <a:close/>
              </a:path>
              <a:path w="647700" h="551179">
                <a:moveTo>
                  <a:pt x="350265" y="340360"/>
                </a:moveTo>
                <a:lnTo>
                  <a:pt x="336168" y="340360"/>
                </a:lnTo>
                <a:lnTo>
                  <a:pt x="343915" y="341630"/>
                </a:lnTo>
                <a:lnTo>
                  <a:pt x="350265" y="340360"/>
                </a:lnTo>
                <a:close/>
              </a:path>
              <a:path w="647700" h="551179">
                <a:moveTo>
                  <a:pt x="372297" y="245110"/>
                </a:moveTo>
                <a:lnTo>
                  <a:pt x="326771" y="245110"/>
                </a:lnTo>
                <a:lnTo>
                  <a:pt x="336041" y="247650"/>
                </a:lnTo>
                <a:lnTo>
                  <a:pt x="342923" y="250189"/>
                </a:lnTo>
                <a:lnTo>
                  <a:pt x="372554" y="284479"/>
                </a:lnTo>
                <a:lnTo>
                  <a:pt x="374776" y="299719"/>
                </a:lnTo>
                <a:lnTo>
                  <a:pt x="373322" y="307340"/>
                </a:lnTo>
                <a:lnTo>
                  <a:pt x="343915" y="331469"/>
                </a:lnTo>
                <a:lnTo>
                  <a:pt x="371856" y="331469"/>
                </a:lnTo>
                <a:lnTo>
                  <a:pt x="392556" y="295910"/>
                </a:lnTo>
                <a:lnTo>
                  <a:pt x="392201" y="284479"/>
                </a:lnTo>
                <a:lnTo>
                  <a:pt x="389620" y="273050"/>
                </a:lnTo>
                <a:lnTo>
                  <a:pt x="384823" y="262889"/>
                </a:lnTo>
                <a:lnTo>
                  <a:pt x="377825" y="251460"/>
                </a:lnTo>
                <a:lnTo>
                  <a:pt x="372297" y="245110"/>
                </a:lnTo>
                <a:close/>
              </a:path>
              <a:path w="647700" h="551179">
                <a:moveTo>
                  <a:pt x="407617" y="201929"/>
                </a:moveTo>
                <a:lnTo>
                  <a:pt x="383793" y="201929"/>
                </a:lnTo>
                <a:lnTo>
                  <a:pt x="455040" y="293369"/>
                </a:lnTo>
                <a:lnTo>
                  <a:pt x="459104" y="298450"/>
                </a:lnTo>
                <a:lnTo>
                  <a:pt x="461263" y="302260"/>
                </a:lnTo>
                <a:lnTo>
                  <a:pt x="462152" y="304800"/>
                </a:lnTo>
                <a:lnTo>
                  <a:pt x="462025" y="306069"/>
                </a:lnTo>
                <a:lnTo>
                  <a:pt x="461263" y="308610"/>
                </a:lnTo>
                <a:lnTo>
                  <a:pt x="460501" y="309880"/>
                </a:lnTo>
                <a:lnTo>
                  <a:pt x="458088" y="311150"/>
                </a:lnTo>
                <a:lnTo>
                  <a:pt x="454151" y="314960"/>
                </a:lnTo>
                <a:lnTo>
                  <a:pt x="450088" y="317500"/>
                </a:lnTo>
                <a:lnTo>
                  <a:pt x="455929" y="325119"/>
                </a:lnTo>
                <a:lnTo>
                  <a:pt x="499649" y="290830"/>
                </a:lnTo>
                <a:lnTo>
                  <a:pt x="477900" y="290830"/>
                </a:lnTo>
                <a:lnTo>
                  <a:pt x="476758" y="289560"/>
                </a:lnTo>
                <a:lnTo>
                  <a:pt x="475868" y="289560"/>
                </a:lnTo>
                <a:lnTo>
                  <a:pt x="473837" y="287020"/>
                </a:lnTo>
                <a:lnTo>
                  <a:pt x="470408" y="281939"/>
                </a:lnTo>
                <a:lnTo>
                  <a:pt x="447801" y="254000"/>
                </a:lnTo>
                <a:lnTo>
                  <a:pt x="455675" y="254000"/>
                </a:lnTo>
                <a:lnTo>
                  <a:pt x="461899" y="252729"/>
                </a:lnTo>
                <a:lnTo>
                  <a:pt x="473583" y="250189"/>
                </a:lnTo>
                <a:lnTo>
                  <a:pt x="479805" y="247650"/>
                </a:lnTo>
                <a:lnTo>
                  <a:pt x="484092" y="243839"/>
                </a:lnTo>
                <a:lnTo>
                  <a:pt x="447421" y="243839"/>
                </a:lnTo>
                <a:lnTo>
                  <a:pt x="443484" y="242570"/>
                </a:lnTo>
                <a:lnTo>
                  <a:pt x="440054" y="241300"/>
                </a:lnTo>
                <a:lnTo>
                  <a:pt x="437006" y="238760"/>
                </a:lnTo>
                <a:lnTo>
                  <a:pt x="434975" y="236220"/>
                </a:lnTo>
                <a:lnTo>
                  <a:pt x="432435" y="233679"/>
                </a:lnTo>
                <a:lnTo>
                  <a:pt x="429387" y="229870"/>
                </a:lnTo>
                <a:lnTo>
                  <a:pt x="407617" y="201929"/>
                </a:lnTo>
                <a:close/>
              </a:path>
              <a:path w="647700" h="551179">
                <a:moveTo>
                  <a:pt x="275463" y="262889"/>
                </a:moveTo>
                <a:lnTo>
                  <a:pt x="268477" y="269239"/>
                </a:lnTo>
                <a:lnTo>
                  <a:pt x="266573" y="274320"/>
                </a:lnTo>
                <a:lnTo>
                  <a:pt x="264287" y="279400"/>
                </a:lnTo>
                <a:lnTo>
                  <a:pt x="259206" y="287020"/>
                </a:lnTo>
                <a:lnTo>
                  <a:pt x="255777" y="290830"/>
                </a:lnTo>
                <a:lnTo>
                  <a:pt x="251333" y="293369"/>
                </a:lnTo>
                <a:lnTo>
                  <a:pt x="257048" y="300990"/>
                </a:lnTo>
                <a:lnTo>
                  <a:pt x="272161" y="289560"/>
                </a:lnTo>
                <a:lnTo>
                  <a:pt x="295973" y="289560"/>
                </a:lnTo>
                <a:lnTo>
                  <a:pt x="294004" y="287020"/>
                </a:lnTo>
                <a:lnTo>
                  <a:pt x="296163" y="278129"/>
                </a:lnTo>
                <a:lnTo>
                  <a:pt x="286892" y="278129"/>
                </a:lnTo>
                <a:lnTo>
                  <a:pt x="275463" y="262889"/>
                </a:lnTo>
                <a:close/>
              </a:path>
              <a:path w="647700" h="551179">
                <a:moveTo>
                  <a:pt x="495426" y="283210"/>
                </a:moveTo>
                <a:lnTo>
                  <a:pt x="489712" y="287020"/>
                </a:lnTo>
                <a:lnTo>
                  <a:pt x="486410" y="289560"/>
                </a:lnTo>
                <a:lnTo>
                  <a:pt x="485266" y="290830"/>
                </a:lnTo>
                <a:lnTo>
                  <a:pt x="499649" y="290830"/>
                </a:lnTo>
                <a:lnTo>
                  <a:pt x="501268" y="289560"/>
                </a:lnTo>
                <a:lnTo>
                  <a:pt x="495426" y="283210"/>
                </a:lnTo>
                <a:close/>
              </a:path>
              <a:path w="647700" h="551179">
                <a:moveTo>
                  <a:pt x="343153" y="228600"/>
                </a:moveTo>
                <a:lnTo>
                  <a:pt x="333555" y="228600"/>
                </a:lnTo>
                <a:lnTo>
                  <a:pt x="324564" y="229870"/>
                </a:lnTo>
                <a:lnTo>
                  <a:pt x="293608" y="256539"/>
                </a:lnTo>
                <a:lnTo>
                  <a:pt x="286892" y="278129"/>
                </a:lnTo>
                <a:lnTo>
                  <a:pt x="296163" y="278129"/>
                </a:lnTo>
                <a:lnTo>
                  <a:pt x="298703" y="270510"/>
                </a:lnTo>
                <a:lnTo>
                  <a:pt x="301878" y="265429"/>
                </a:lnTo>
                <a:lnTo>
                  <a:pt x="304926" y="259079"/>
                </a:lnTo>
                <a:lnTo>
                  <a:pt x="308483" y="254000"/>
                </a:lnTo>
                <a:lnTo>
                  <a:pt x="312674" y="251460"/>
                </a:lnTo>
                <a:lnTo>
                  <a:pt x="318897" y="246379"/>
                </a:lnTo>
                <a:lnTo>
                  <a:pt x="326771" y="245110"/>
                </a:lnTo>
                <a:lnTo>
                  <a:pt x="372297" y="245110"/>
                </a:lnTo>
                <a:lnTo>
                  <a:pt x="370085" y="242570"/>
                </a:lnTo>
                <a:lnTo>
                  <a:pt x="361727" y="236220"/>
                </a:lnTo>
                <a:lnTo>
                  <a:pt x="352750" y="232410"/>
                </a:lnTo>
                <a:lnTo>
                  <a:pt x="343153" y="228600"/>
                </a:lnTo>
                <a:close/>
              </a:path>
              <a:path w="647700" h="551179">
                <a:moveTo>
                  <a:pt x="482887" y="157479"/>
                </a:moveTo>
                <a:lnTo>
                  <a:pt x="438403" y="157479"/>
                </a:lnTo>
                <a:lnTo>
                  <a:pt x="447675" y="160020"/>
                </a:lnTo>
                <a:lnTo>
                  <a:pt x="454576" y="162560"/>
                </a:lnTo>
                <a:lnTo>
                  <a:pt x="484250" y="196850"/>
                </a:lnTo>
                <a:lnTo>
                  <a:pt x="486410" y="213360"/>
                </a:lnTo>
                <a:lnTo>
                  <a:pt x="485009" y="219710"/>
                </a:lnTo>
                <a:lnTo>
                  <a:pt x="455675" y="243839"/>
                </a:lnTo>
                <a:lnTo>
                  <a:pt x="484092" y="243839"/>
                </a:lnTo>
                <a:lnTo>
                  <a:pt x="504189" y="208279"/>
                </a:lnTo>
                <a:lnTo>
                  <a:pt x="503906" y="196850"/>
                </a:lnTo>
                <a:lnTo>
                  <a:pt x="501348" y="185420"/>
                </a:lnTo>
                <a:lnTo>
                  <a:pt x="496528" y="175260"/>
                </a:lnTo>
                <a:lnTo>
                  <a:pt x="489458" y="165100"/>
                </a:lnTo>
                <a:lnTo>
                  <a:pt x="482887" y="157479"/>
                </a:lnTo>
                <a:close/>
              </a:path>
              <a:path w="647700" h="551179">
                <a:moveTo>
                  <a:pt x="387096" y="176529"/>
                </a:moveTo>
                <a:lnTo>
                  <a:pt x="380238" y="181610"/>
                </a:lnTo>
                <a:lnTo>
                  <a:pt x="378333" y="186689"/>
                </a:lnTo>
                <a:lnTo>
                  <a:pt x="376047" y="191770"/>
                </a:lnTo>
                <a:lnTo>
                  <a:pt x="370966" y="199389"/>
                </a:lnTo>
                <a:lnTo>
                  <a:pt x="367538" y="203200"/>
                </a:lnTo>
                <a:lnTo>
                  <a:pt x="363092" y="207010"/>
                </a:lnTo>
                <a:lnTo>
                  <a:pt x="368808" y="213360"/>
                </a:lnTo>
                <a:lnTo>
                  <a:pt x="383793" y="201929"/>
                </a:lnTo>
                <a:lnTo>
                  <a:pt x="407617" y="201929"/>
                </a:lnTo>
                <a:lnTo>
                  <a:pt x="405638" y="199389"/>
                </a:lnTo>
                <a:lnTo>
                  <a:pt x="407797" y="190500"/>
                </a:lnTo>
                <a:lnTo>
                  <a:pt x="398652" y="190500"/>
                </a:lnTo>
                <a:lnTo>
                  <a:pt x="387096" y="176529"/>
                </a:lnTo>
                <a:close/>
              </a:path>
              <a:path w="647700" h="551179">
                <a:moveTo>
                  <a:pt x="485769" y="72389"/>
                </a:moveTo>
                <a:lnTo>
                  <a:pt x="462661" y="72389"/>
                </a:lnTo>
                <a:lnTo>
                  <a:pt x="535177" y="166370"/>
                </a:lnTo>
                <a:lnTo>
                  <a:pt x="538734" y="170179"/>
                </a:lnTo>
                <a:lnTo>
                  <a:pt x="540892" y="173989"/>
                </a:lnTo>
                <a:lnTo>
                  <a:pt x="541401" y="175260"/>
                </a:lnTo>
                <a:lnTo>
                  <a:pt x="542036" y="177800"/>
                </a:lnTo>
                <a:lnTo>
                  <a:pt x="541909" y="180339"/>
                </a:lnTo>
                <a:lnTo>
                  <a:pt x="540385" y="184150"/>
                </a:lnTo>
                <a:lnTo>
                  <a:pt x="538606" y="185420"/>
                </a:lnTo>
                <a:lnTo>
                  <a:pt x="531113" y="191770"/>
                </a:lnTo>
                <a:lnTo>
                  <a:pt x="536828" y="199389"/>
                </a:lnTo>
                <a:lnTo>
                  <a:pt x="582167" y="163829"/>
                </a:lnTo>
                <a:lnTo>
                  <a:pt x="560197" y="163829"/>
                </a:lnTo>
                <a:lnTo>
                  <a:pt x="556640" y="162560"/>
                </a:lnTo>
                <a:lnTo>
                  <a:pt x="554101" y="160020"/>
                </a:lnTo>
                <a:lnTo>
                  <a:pt x="485769" y="72389"/>
                </a:lnTo>
                <a:close/>
              </a:path>
              <a:path w="647700" h="551179">
                <a:moveTo>
                  <a:pt x="580488" y="78739"/>
                </a:moveTo>
                <a:lnTo>
                  <a:pt x="540512" y="78739"/>
                </a:lnTo>
                <a:lnTo>
                  <a:pt x="544702" y="81279"/>
                </a:lnTo>
                <a:lnTo>
                  <a:pt x="550290" y="83820"/>
                </a:lnTo>
                <a:lnTo>
                  <a:pt x="630174" y="127000"/>
                </a:lnTo>
                <a:lnTo>
                  <a:pt x="633349" y="138429"/>
                </a:lnTo>
                <a:lnTo>
                  <a:pt x="634746" y="142239"/>
                </a:lnTo>
                <a:lnTo>
                  <a:pt x="636015" y="148589"/>
                </a:lnTo>
                <a:lnTo>
                  <a:pt x="636904" y="154939"/>
                </a:lnTo>
                <a:lnTo>
                  <a:pt x="637666" y="158750"/>
                </a:lnTo>
                <a:lnTo>
                  <a:pt x="637413" y="162560"/>
                </a:lnTo>
                <a:lnTo>
                  <a:pt x="635380" y="170179"/>
                </a:lnTo>
                <a:lnTo>
                  <a:pt x="633602" y="172720"/>
                </a:lnTo>
                <a:lnTo>
                  <a:pt x="630047" y="175260"/>
                </a:lnTo>
                <a:lnTo>
                  <a:pt x="628650" y="175260"/>
                </a:lnTo>
                <a:lnTo>
                  <a:pt x="625348" y="176529"/>
                </a:lnTo>
                <a:lnTo>
                  <a:pt x="607694" y="176529"/>
                </a:lnTo>
                <a:lnTo>
                  <a:pt x="606171" y="177800"/>
                </a:lnTo>
                <a:lnTo>
                  <a:pt x="604774" y="177800"/>
                </a:lnTo>
                <a:lnTo>
                  <a:pt x="602996" y="180339"/>
                </a:lnTo>
                <a:lnTo>
                  <a:pt x="601852" y="181610"/>
                </a:lnTo>
                <a:lnTo>
                  <a:pt x="601726" y="184150"/>
                </a:lnTo>
                <a:lnTo>
                  <a:pt x="610488" y="196850"/>
                </a:lnTo>
                <a:lnTo>
                  <a:pt x="621156" y="196850"/>
                </a:lnTo>
                <a:lnTo>
                  <a:pt x="627126" y="194310"/>
                </a:lnTo>
                <a:lnTo>
                  <a:pt x="633222" y="189229"/>
                </a:lnTo>
                <a:lnTo>
                  <a:pt x="638428" y="185420"/>
                </a:lnTo>
                <a:lnTo>
                  <a:pt x="642238" y="180339"/>
                </a:lnTo>
                <a:lnTo>
                  <a:pt x="644525" y="173989"/>
                </a:lnTo>
                <a:lnTo>
                  <a:pt x="646938" y="167639"/>
                </a:lnTo>
                <a:lnTo>
                  <a:pt x="647700" y="161289"/>
                </a:lnTo>
                <a:lnTo>
                  <a:pt x="647064" y="154939"/>
                </a:lnTo>
                <a:lnTo>
                  <a:pt x="646302" y="148589"/>
                </a:lnTo>
                <a:lnTo>
                  <a:pt x="645033" y="140970"/>
                </a:lnTo>
                <a:lnTo>
                  <a:pt x="643127" y="133350"/>
                </a:lnTo>
                <a:lnTo>
                  <a:pt x="635064" y="102870"/>
                </a:lnTo>
                <a:lnTo>
                  <a:pt x="624459" y="102870"/>
                </a:lnTo>
                <a:lnTo>
                  <a:pt x="580488" y="78739"/>
                </a:lnTo>
                <a:close/>
              </a:path>
              <a:path w="647700" h="551179">
                <a:moveTo>
                  <a:pt x="445295" y="140970"/>
                </a:moveTo>
                <a:lnTo>
                  <a:pt x="411099" y="158750"/>
                </a:lnTo>
                <a:lnTo>
                  <a:pt x="407797" y="165100"/>
                </a:lnTo>
                <a:lnTo>
                  <a:pt x="405368" y="168910"/>
                </a:lnTo>
                <a:lnTo>
                  <a:pt x="403034" y="175260"/>
                </a:lnTo>
                <a:lnTo>
                  <a:pt x="400796" y="182879"/>
                </a:lnTo>
                <a:lnTo>
                  <a:pt x="398652" y="190500"/>
                </a:lnTo>
                <a:lnTo>
                  <a:pt x="407797" y="190500"/>
                </a:lnTo>
                <a:lnTo>
                  <a:pt x="410463" y="184150"/>
                </a:lnTo>
                <a:lnTo>
                  <a:pt x="413512" y="177800"/>
                </a:lnTo>
                <a:lnTo>
                  <a:pt x="416687" y="171450"/>
                </a:lnTo>
                <a:lnTo>
                  <a:pt x="420242" y="167639"/>
                </a:lnTo>
                <a:lnTo>
                  <a:pt x="430656" y="158750"/>
                </a:lnTo>
                <a:lnTo>
                  <a:pt x="438403" y="157479"/>
                </a:lnTo>
                <a:lnTo>
                  <a:pt x="482887" y="157479"/>
                </a:lnTo>
                <a:lnTo>
                  <a:pt x="481792" y="156210"/>
                </a:lnTo>
                <a:lnTo>
                  <a:pt x="473471" y="149860"/>
                </a:lnTo>
                <a:lnTo>
                  <a:pt x="464508" y="144779"/>
                </a:lnTo>
                <a:lnTo>
                  <a:pt x="454913" y="142239"/>
                </a:lnTo>
                <a:lnTo>
                  <a:pt x="445295" y="140970"/>
                </a:lnTo>
                <a:close/>
              </a:path>
              <a:path w="647700" h="551179">
                <a:moveTo>
                  <a:pt x="576452" y="156210"/>
                </a:moveTo>
                <a:lnTo>
                  <a:pt x="573659" y="158750"/>
                </a:lnTo>
                <a:lnTo>
                  <a:pt x="569467" y="161289"/>
                </a:lnTo>
                <a:lnTo>
                  <a:pt x="566292" y="163829"/>
                </a:lnTo>
                <a:lnTo>
                  <a:pt x="582167" y="163829"/>
                </a:lnTo>
                <a:lnTo>
                  <a:pt x="576452" y="156210"/>
                </a:lnTo>
                <a:close/>
              </a:path>
              <a:path w="647700" h="551179">
                <a:moveTo>
                  <a:pt x="615162" y="27939"/>
                </a:moveTo>
                <a:lnTo>
                  <a:pt x="601472" y="27939"/>
                </a:lnTo>
                <a:lnTo>
                  <a:pt x="602488" y="29210"/>
                </a:lnTo>
                <a:lnTo>
                  <a:pt x="603885" y="30479"/>
                </a:lnTo>
                <a:lnTo>
                  <a:pt x="605536" y="35560"/>
                </a:lnTo>
                <a:lnTo>
                  <a:pt x="607567" y="43179"/>
                </a:lnTo>
                <a:lnTo>
                  <a:pt x="624459" y="102870"/>
                </a:lnTo>
                <a:lnTo>
                  <a:pt x="635064" y="102870"/>
                </a:lnTo>
                <a:lnTo>
                  <a:pt x="616585" y="33020"/>
                </a:lnTo>
                <a:lnTo>
                  <a:pt x="615162" y="27939"/>
                </a:lnTo>
                <a:close/>
              </a:path>
              <a:path w="647700" h="551179">
                <a:moveTo>
                  <a:pt x="465963" y="46989"/>
                </a:moveTo>
                <a:lnTo>
                  <a:pt x="459359" y="52070"/>
                </a:lnTo>
                <a:lnTo>
                  <a:pt x="455977" y="59689"/>
                </a:lnTo>
                <a:lnTo>
                  <a:pt x="451929" y="66039"/>
                </a:lnTo>
                <a:lnTo>
                  <a:pt x="447214" y="72389"/>
                </a:lnTo>
                <a:lnTo>
                  <a:pt x="441833" y="77470"/>
                </a:lnTo>
                <a:lnTo>
                  <a:pt x="447548" y="85089"/>
                </a:lnTo>
                <a:lnTo>
                  <a:pt x="462661" y="72389"/>
                </a:lnTo>
                <a:lnTo>
                  <a:pt x="485769" y="72389"/>
                </a:lnTo>
                <a:lnTo>
                  <a:pt x="465963" y="46989"/>
                </a:lnTo>
                <a:close/>
              </a:path>
              <a:path w="647700" h="551179">
                <a:moveTo>
                  <a:pt x="560831" y="43179"/>
                </a:moveTo>
                <a:lnTo>
                  <a:pt x="518160" y="77470"/>
                </a:lnTo>
                <a:lnTo>
                  <a:pt x="523875" y="85089"/>
                </a:lnTo>
                <a:lnTo>
                  <a:pt x="527938" y="81279"/>
                </a:lnTo>
                <a:lnTo>
                  <a:pt x="530478" y="80010"/>
                </a:lnTo>
                <a:lnTo>
                  <a:pt x="531367" y="78739"/>
                </a:lnTo>
                <a:lnTo>
                  <a:pt x="580488" y="78739"/>
                </a:lnTo>
                <a:lnTo>
                  <a:pt x="561975" y="68579"/>
                </a:lnTo>
                <a:lnTo>
                  <a:pt x="559180" y="66039"/>
                </a:lnTo>
                <a:lnTo>
                  <a:pt x="557911" y="64770"/>
                </a:lnTo>
                <a:lnTo>
                  <a:pt x="557022" y="63500"/>
                </a:lnTo>
                <a:lnTo>
                  <a:pt x="556513" y="63500"/>
                </a:lnTo>
                <a:lnTo>
                  <a:pt x="556513" y="60960"/>
                </a:lnTo>
                <a:lnTo>
                  <a:pt x="556767" y="59689"/>
                </a:lnTo>
                <a:lnTo>
                  <a:pt x="559815" y="55879"/>
                </a:lnTo>
                <a:lnTo>
                  <a:pt x="563117" y="53339"/>
                </a:lnTo>
                <a:lnTo>
                  <a:pt x="566674" y="50800"/>
                </a:lnTo>
                <a:lnTo>
                  <a:pt x="560831" y="43179"/>
                </a:lnTo>
                <a:close/>
              </a:path>
              <a:path w="647700" h="551179">
                <a:moveTo>
                  <a:pt x="617219" y="0"/>
                </a:moveTo>
                <a:lnTo>
                  <a:pt x="581278" y="27939"/>
                </a:lnTo>
                <a:lnTo>
                  <a:pt x="587121" y="35560"/>
                </a:lnTo>
                <a:lnTo>
                  <a:pt x="594740" y="29210"/>
                </a:lnTo>
                <a:lnTo>
                  <a:pt x="597280" y="27939"/>
                </a:lnTo>
                <a:lnTo>
                  <a:pt x="615162" y="27939"/>
                </a:lnTo>
                <a:lnTo>
                  <a:pt x="614806" y="26670"/>
                </a:lnTo>
                <a:lnTo>
                  <a:pt x="613790" y="21589"/>
                </a:lnTo>
                <a:lnTo>
                  <a:pt x="620902" y="8889"/>
                </a:lnTo>
                <a:lnTo>
                  <a:pt x="622935" y="6350"/>
                </a:lnTo>
                <a:lnTo>
                  <a:pt x="6172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55489" y="5251373"/>
            <a:ext cx="883920" cy="55338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3101467" y="6424371"/>
            <a:ext cx="101409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95" dirty="0">
                <a:latin typeface="Georgia"/>
                <a:cs typeface="Georgia"/>
              </a:rPr>
              <a:t>Quantity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546091" y="6553200"/>
            <a:ext cx="1371600" cy="76200"/>
          </a:xfrm>
          <a:custGeom>
            <a:avLst/>
            <a:gdLst/>
            <a:ahLst/>
            <a:cxnLst/>
            <a:rect l="l" t="t" r="r" b="b"/>
            <a:pathLst>
              <a:path w="1371600" h="76200">
                <a:moveTo>
                  <a:pt x="1333500" y="0"/>
                </a:moveTo>
                <a:lnTo>
                  <a:pt x="1333500" y="19050"/>
                </a:lnTo>
                <a:lnTo>
                  <a:pt x="0" y="19050"/>
                </a:lnTo>
                <a:lnTo>
                  <a:pt x="0" y="57150"/>
                </a:lnTo>
                <a:lnTo>
                  <a:pt x="1333500" y="57150"/>
                </a:lnTo>
                <a:lnTo>
                  <a:pt x="1333500" y="76200"/>
                </a:lnTo>
                <a:lnTo>
                  <a:pt x="1371600" y="38100"/>
                </a:lnTo>
                <a:lnTo>
                  <a:pt x="133350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546091" y="6553200"/>
            <a:ext cx="1371600" cy="76200"/>
          </a:xfrm>
          <a:custGeom>
            <a:avLst/>
            <a:gdLst/>
            <a:ahLst/>
            <a:cxnLst/>
            <a:rect l="l" t="t" r="r" b="b"/>
            <a:pathLst>
              <a:path w="1371600" h="76200">
                <a:moveTo>
                  <a:pt x="0" y="19050"/>
                </a:moveTo>
                <a:lnTo>
                  <a:pt x="1333500" y="19050"/>
                </a:lnTo>
                <a:lnTo>
                  <a:pt x="1333500" y="0"/>
                </a:lnTo>
                <a:lnTo>
                  <a:pt x="1371600" y="38100"/>
                </a:lnTo>
                <a:lnTo>
                  <a:pt x="1333500" y="76200"/>
                </a:lnTo>
                <a:lnTo>
                  <a:pt x="1333500" y="57150"/>
                </a:lnTo>
                <a:lnTo>
                  <a:pt x="0" y="57150"/>
                </a:lnTo>
                <a:lnTo>
                  <a:pt x="0" y="1905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78739" y="3528186"/>
            <a:ext cx="6946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65" dirty="0">
                <a:latin typeface="Georgia"/>
                <a:cs typeface="Georgia"/>
              </a:rPr>
              <a:t>Prices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06222" y="4115561"/>
            <a:ext cx="103505" cy="1981835"/>
          </a:xfrm>
          <a:custGeom>
            <a:avLst/>
            <a:gdLst/>
            <a:ahLst/>
            <a:cxnLst/>
            <a:rect l="l" t="t" r="r" b="b"/>
            <a:pathLst>
              <a:path w="103504" h="1981835">
                <a:moveTo>
                  <a:pt x="51746" y="25152"/>
                </a:moveTo>
                <a:lnTo>
                  <a:pt x="45396" y="36027"/>
                </a:lnTo>
                <a:lnTo>
                  <a:pt x="43827" y="1981225"/>
                </a:lnTo>
                <a:lnTo>
                  <a:pt x="56527" y="1981225"/>
                </a:lnTo>
                <a:lnTo>
                  <a:pt x="58047" y="96138"/>
                </a:lnTo>
                <a:lnTo>
                  <a:pt x="58070" y="36027"/>
                </a:lnTo>
                <a:lnTo>
                  <a:pt x="51746" y="25152"/>
                </a:lnTo>
                <a:close/>
              </a:path>
              <a:path w="103504" h="1981835">
                <a:moveTo>
                  <a:pt x="59100" y="12573"/>
                </a:moveTo>
                <a:lnTo>
                  <a:pt x="58115" y="12573"/>
                </a:lnTo>
                <a:lnTo>
                  <a:pt x="58096" y="36072"/>
                </a:lnTo>
                <a:lnTo>
                  <a:pt x="92430" y="95123"/>
                </a:lnTo>
                <a:lnTo>
                  <a:pt x="96316" y="96138"/>
                </a:lnTo>
                <a:lnTo>
                  <a:pt x="102374" y="92582"/>
                </a:lnTo>
                <a:lnTo>
                  <a:pt x="103403" y="88645"/>
                </a:lnTo>
                <a:lnTo>
                  <a:pt x="59100" y="12573"/>
                </a:lnTo>
                <a:close/>
              </a:path>
              <a:path w="103504" h="1981835">
                <a:moveTo>
                  <a:pt x="51777" y="0"/>
                </a:moveTo>
                <a:lnTo>
                  <a:pt x="1765" y="85598"/>
                </a:lnTo>
                <a:lnTo>
                  <a:pt x="0" y="88645"/>
                </a:lnTo>
                <a:lnTo>
                  <a:pt x="1016" y="92456"/>
                </a:lnTo>
                <a:lnTo>
                  <a:pt x="7073" y="96012"/>
                </a:lnTo>
                <a:lnTo>
                  <a:pt x="10960" y="94995"/>
                </a:lnTo>
                <a:lnTo>
                  <a:pt x="45369" y="36072"/>
                </a:lnTo>
                <a:lnTo>
                  <a:pt x="45415" y="12573"/>
                </a:lnTo>
                <a:lnTo>
                  <a:pt x="59100" y="12573"/>
                </a:lnTo>
                <a:lnTo>
                  <a:pt x="51777" y="0"/>
                </a:lnTo>
                <a:close/>
              </a:path>
              <a:path w="103504" h="1981835">
                <a:moveTo>
                  <a:pt x="58112" y="15748"/>
                </a:moveTo>
                <a:lnTo>
                  <a:pt x="57238" y="15748"/>
                </a:lnTo>
                <a:lnTo>
                  <a:pt x="51746" y="25152"/>
                </a:lnTo>
                <a:lnTo>
                  <a:pt x="58096" y="36072"/>
                </a:lnTo>
                <a:lnTo>
                  <a:pt x="58112" y="15748"/>
                </a:lnTo>
                <a:close/>
              </a:path>
              <a:path w="103504" h="1981835">
                <a:moveTo>
                  <a:pt x="58115" y="12573"/>
                </a:moveTo>
                <a:lnTo>
                  <a:pt x="45415" y="12573"/>
                </a:lnTo>
                <a:lnTo>
                  <a:pt x="45396" y="36027"/>
                </a:lnTo>
                <a:lnTo>
                  <a:pt x="51746" y="25152"/>
                </a:lnTo>
                <a:lnTo>
                  <a:pt x="46278" y="15748"/>
                </a:lnTo>
                <a:lnTo>
                  <a:pt x="58112" y="15748"/>
                </a:lnTo>
                <a:lnTo>
                  <a:pt x="58115" y="12573"/>
                </a:lnTo>
                <a:close/>
              </a:path>
              <a:path w="103504" h="1981835">
                <a:moveTo>
                  <a:pt x="57238" y="15748"/>
                </a:moveTo>
                <a:lnTo>
                  <a:pt x="46278" y="15748"/>
                </a:lnTo>
                <a:lnTo>
                  <a:pt x="51746" y="25152"/>
                </a:lnTo>
                <a:lnTo>
                  <a:pt x="57238" y="15748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6099428" y="3295015"/>
            <a:ext cx="28136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i="1" spc="70" dirty="0">
                <a:solidFill>
                  <a:srgbClr val="00AF50"/>
                </a:solidFill>
                <a:latin typeface="Georgia"/>
                <a:cs typeface="Georgia"/>
              </a:rPr>
              <a:t>Consumer</a:t>
            </a:r>
            <a:r>
              <a:rPr sz="2400" i="1" spc="135" dirty="0">
                <a:solidFill>
                  <a:srgbClr val="00AF50"/>
                </a:solidFill>
                <a:latin typeface="Georgia"/>
                <a:cs typeface="Georgia"/>
              </a:rPr>
              <a:t> </a:t>
            </a:r>
            <a:r>
              <a:rPr sz="2400" i="1" spc="35" dirty="0">
                <a:solidFill>
                  <a:srgbClr val="00AF50"/>
                </a:solidFill>
                <a:latin typeface="Georgia"/>
                <a:cs typeface="Georgia"/>
              </a:rPr>
              <a:t>Surplus: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099428" y="4026789"/>
            <a:ext cx="209550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433195" algn="l"/>
              </a:tabLst>
            </a:pPr>
            <a:r>
              <a:rPr sz="2400" i="1" spc="90" dirty="0">
                <a:solidFill>
                  <a:srgbClr val="00AF50"/>
                </a:solidFill>
                <a:latin typeface="Georgia"/>
                <a:cs typeface="Georgia"/>
              </a:rPr>
              <a:t>The </a:t>
            </a:r>
            <a:r>
              <a:rPr sz="2400" i="1" spc="60" dirty="0">
                <a:solidFill>
                  <a:srgbClr val="00AF50"/>
                </a:solidFill>
                <a:latin typeface="Georgia"/>
                <a:cs typeface="Georgia"/>
              </a:rPr>
              <a:t>difference  </a:t>
            </a:r>
            <a:r>
              <a:rPr sz="2400" i="1" spc="100" dirty="0">
                <a:solidFill>
                  <a:srgbClr val="00AF50"/>
                </a:solidFill>
                <a:latin typeface="Georgia"/>
                <a:cs typeface="Georgia"/>
              </a:rPr>
              <a:t>between	</a:t>
            </a:r>
            <a:r>
              <a:rPr sz="2400" i="1" spc="70" dirty="0">
                <a:solidFill>
                  <a:srgbClr val="00AF50"/>
                </a:solidFill>
                <a:latin typeface="Georgia"/>
                <a:cs typeface="Georgia"/>
              </a:rPr>
              <a:t>the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099428" y="4758308"/>
            <a:ext cx="2861945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i="1" spc="95" dirty="0">
                <a:solidFill>
                  <a:srgbClr val="00AF50"/>
                </a:solidFill>
                <a:latin typeface="Georgia"/>
                <a:cs typeface="Georgia"/>
              </a:rPr>
              <a:t>demand </a:t>
            </a:r>
            <a:r>
              <a:rPr sz="2400" i="1" spc="35" dirty="0">
                <a:solidFill>
                  <a:srgbClr val="00AF50"/>
                </a:solidFill>
                <a:latin typeface="Georgia"/>
                <a:cs typeface="Georgia"/>
              </a:rPr>
              <a:t>curve  </a:t>
            </a:r>
            <a:r>
              <a:rPr sz="2400" i="1" spc="-30" dirty="0">
                <a:solidFill>
                  <a:srgbClr val="00AF50"/>
                </a:solidFill>
                <a:latin typeface="Georgia"/>
                <a:cs typeface="Georgia"/>
              </a:rPr>
              <a:t>(marginal </a:t>
            </a:r>
            <a:r>
              <a:rPr sz="2400" i="1" spc="20" dirty="0">
                <a:solidFill>
                  <a:srgbClr val="00AF50"/>
                </a:solidFill>
                <a:latin typeface="Georgia"/>
                <a:cs typeface="Georgia"/>
              </a:rPr>
              <a:t>benefit)  </a:t>
            </a:r>
            <a:r>
              <a:rPr sz="2400" i="1" spc="90" dirty="0">
                <a:solidFill>
                  <a:srgbClr val="00AF50"/>
                </a:solidFill>
                <a:latin typeface="Georgia"/>
                <a:cs typeface="Georgia"/>
              </a:rPr>
              <a:t>and </a:t>
            </a:r>
            <a:r>
              <a:rPr sz="2400" i="1" spc="10" dirty="0">
                <a:solidFill>
                  <a:srgbClr val="00AF50"/>
                </a:solidFill>
                <a:latin typeface="Georgia"/>
                <a:cs typeface="Georgia"/>
              </a:rPr>
              <a:t>price </a:t>
            </a:r>
            <a:r>
              <a:rPr sz="2400" i="1" spc="-25" dirty="0">
                <a:solidFill>
                  <a:srgbClr val="00AF50"/>
                </a:solidFill>
                <a:latin typeface="Georgia"/>
                <a:cs typeface="Georgia"/>
              </a:rPr>
              <a:t>(marginal  </a:t>
            </a:r>
            <a:r>
              <a:rPr sz="2400" i="1" dirty="0">
                <a:solidFill>
                  <a:srgbClr val="00AF50"/>
                </a:solidFill>
                <a:latin typeface="Georgia"/>
                <a:cs typeface="Georgia"/>
              </a:rPr>
              <a:t>cost)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288794" y="3453510"/>
            <a:ext cx="17849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60" dirty="0">
                <a:latin typeface="Georgia"/>
                <a:cs typeface="Georgia"/>
              </a:rPr>
              <a:t>Equilibrium </a:t>
            </a:r>
            <a:r>
              <a:rPr sz="1600" spc="40" dirty="0">
                <a:latin typeface="Georgia"/>
                <a:cs typeface="Georgia"/>
              </a:rPr>
              <a:t>Point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095244" y="3744467"/>
            <a:ext cx="312419" cy="100279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179952" y="3766565"/>
            <a:ext cx="123189" cy="805815"/>
          </a:xfrm>
          <a:custGeom>
            <a:avLst/>
            <a:gdLst/>
            <a:ahLst/>
            <a:cxnLst/>
            <a:rect l="l" t="t" r="r" b="b"/>
            <a:pathLst>
              <a:path w="123189" h="805814">
                <a:moveTo>
                  <a:pt x="18415" y="693165"/>
                </a:moveTo>
                <a:lnTo>
                  <a:pt x="12700" y="697102"/>
                </a:lnTo>
                <a:lnTo>
                  <a:pt x="6858" y="701039"/>
                </a:lnTo>
                <a:lnTo>
                  <a:pt x="5461" y="709040"/>
                </a:lnTo>
                <a:lnTo>
                  <a:pt x="71627" y="805433"/>
                </a:lnTo>
                <a:lnTo>
                  <a:pt x="83413" y="781303"/>
                </a:lnTo>
                <a:lnTo>
                  <a:pt x="57150" y="781303"/>
                </a:lnTo>
                <a:lnTo>
                  <a:pt x="53715" y="734468"/>
                </a:lnTo>
                <a:lnTo>
                  <a:pt x="26416" y="694689"/>
                </a:lnTo>
                <a:lnTo>
                  <a:pt x="18415" y="693165"/>
                </a:lnTo>
                <a:close/>
              </a:path>
              <a:path w="123189" h="805814">
                <a:moveTo>
                  <a:pt x="53715" y="734468"/>
                </a:moveTo>
                <a:lnTo>
                  <a:pt x="57150" y="781303"/>
                </a:lnTo>
                <a:lnTo>
                  <a:pt x="82423" y="779398"/>
                </a:lnTo>
                <a:lnTo>
                  <a:pt x="82087" y="774826"/>
                </a:lnTo>
                <a:lnTo>
                  <a:pt x="58293" y="774826"/>
                </a:lnTo>
                <a:lnTo>
                  <a:pt x="67924" y="755185"/>
                </a:lnTo>
                <a:lnTo>
                  <a:pt x="53715" y="734468"/>
                </a:lnTo>
                <a:close/>
              </a:path>
              <a:path w="123189" h="805814">
                <a:moveTo>
                  <a:pt x="107823" y="686561"/>
                </a:moveTo>
                <a:lnTo>
                  <a:pt x="100202" y="689228"/>
                </a:lnTo>
                <a:lnTo>
                  <a:pt x="97155" y="695578"/>
                </a:lnTo>
                <a:lnTo>
                  <a:pt x="78992" y="732616"/>
                </a:lnTo>
                <a:lnTo>
                  <a:pt x="82423" y="779398"/>
                </a:lnTo>
                <a:lnTo>
                  <a:pt x="57150" y="781303"/>
                </a:lnTo>
                <a:lnTo>
                  <a:pt x="83413" y="781303"/>
                </a:lnTo>
                <a:lnTo>
                  <a:pt x="119887" y="706627"/>
                </a:lnTo>
                <a:lnTo>
                  <a:pt x="123062" y="700404"/>
                </a:lnTo>
                <a:lnTo>
                  <a:pt x="120396" y="692784"/>
                </a:lnTo>
                <a:lnTo>
                  <a:pt x="114046" y="689736"/>
                </a:lnTo>
                <a:lnTo>
                  <a:pt x="107823" y="686561"/>
                </a:lnTo>
                <a:close/>
              </a:path>
              <a:path w="123189" h="805814">
                <a:moveTo>
                  <a:pt x="67924" y="755185"/>
                </a:moveTo>
                <a:lnTo>
                  <a:pt x="58293" y="774826"/>
                </a:lnTo>
                <a:lnTo>
                  <a:pt x="80263" y="773175"/>
                </a:lnTo>
                <a:lnTo>
                  <a:pt x="67924" y="755185"/>
                </a:lnTo>
                <a:close/>
              </a:path>
              <a:path w="123189" h="805814">
                <a:moveTo>
                  <a:pt x="78992" y="732616"/>
                </a:moveTo>
                <a:lnTo>
                  <a:pt x="67924" y="755185"/>
                </a:lnTo>
                <a:lnTo>
                  <a:pt x="80263" y="773175"/>
                </a:lnTo>
                <a:lnTo>
                  <a:pt x="58293" y="774826"/>
                </a:lnTo>
                <a:lnTo>
                  <a:pt x="82087" y="774826"/>
                </a:lnTo>
                <a:lnTo>
                  <a:pt x="78992" y="732616"/>
                </a:lnTo>
                <a:close/>
              </a:path>
              <a:path w="123189" h="805814">
                <a:moveTo>
                  <a:pt x="25273" y="0"/>
                </a:moveTo>
                <a:lnTo>
                  <a:pt x="0" y="1904"/>
                </a:lnTo>
                <a:lnTo>
                  <a:pt x="53715" y="734468"/>
                </a:lnTo>
                <a:lnTo>
                  <a:pt x="67924" y="755185"/>
                </a:lnTo>
                <a:lnTo>
                  <a:pt x="78992" y="732616"/>
                </a:lnTo>
                <a:lnTo>
                  <a:pt x="25273" y="0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90600" y="4419600"/>
            <a:ext cx="2362200" cy="1676400"/>
          </a:xfrm>
          <a:custGeom>
            <a:avLst/>
            <a:gdLst/>
            <a:ahLst/>
            <a:cxnLst/>
            <a:rect l="l" t="t" r="r" b="b"/>
            <a:pathLst>
              <a:path w="2362200" h="1676400">
                <a:moveTo>
                  <a:pt x="2362200" y="0"/>
                </a:moveTo>
                <a:lnTo>
                  <a:pt x="0" y="0"/>
                </a:lnTo>
                <a:lnTo>
                  <a:pt x="0" y="1676400"/>
                </a:lnTo>
                <a:lnTo>
                  <a:pt x="2362200" y="0"/>
                </a:lnTo>
                <a:close/>
              </a:path>
            </a:pathLst>
          </a:custGeom>
          <a:solidFill>
            <a:srgbClr val="D995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93873" y="272288"/>
            <a:ext cx="35560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Producer</a:t>
            </a:r>
            <a:r>
              <a:rPr sz="3600" spc="-114" dirty="0"/>
              <a:t> </a:t>
            </a:r>
            <a:r>
              <a:rPr sz="3600" dirty="0"/>
              <a:t>Surplus</a:t>
            </a:r>
            <a:endParaRPr sz="3600"/>
          </a:p>
        </p:txBody>
      </p:sp>
      <p:sp>
        <p:nvSpPr>
          <p:cNvPr id="4" name="object 4"/>
          <p:cNvSpPr txBox="1"/>
          <p:nvPr/>
        </p:nvSpPr>
        <p:spPr>
          <a:xfrm>
            <a:off x="383540" y="1087882"/>
            <a:ext cx="8319770" cy="1611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23875" indent="-342900">
              <a:lnSpc>
                <a:spcPct val="100000"/>
              </a:lnSpc>
              <a:spcBef>
                <a:spcPts val="105"/>
              </a:spcBef>
              <a:buFont typeface="Wingdings"/>
              <a:buChar char=""/>
              <a:tabLst>
                <a:tab pos="355600" algn="l"/>
              </a:tabLst>
            </a:pPr>
            <a:r>
              <a:rPr sz="2000" spc="70" dirty="0">
                <a:latin typeface="Georgia"/>
                <a:cs typeface="Georgia"/>
              </a:rPr>
              <a:t>The </a:t>
            </a:r>
            <a:r>
              <a:rPr sz="2000" spc="90" dirty="0">
                <a:latin typeface="Georgia"/>
                <a:cs typeface="Georgia"/>
              </a:rPr>
              <a:t>marginal </a:t>
            </a:r>
            <a:r>
              <a:rPr sz="2000" spc="105" dirty="0">
                <a:latin typeface="Georgia"/>
                <a:cs typeface="Georgia"/>
              </a:rPr>
              <a:t>cost </a:t>
            </a:r>
            <a:r>
              <a:rPr sz="2000" spc="10" dirty="0">
                <a:latin typeface="Georgia"/>
                <a:cs typeface="Georgia"/>
              </a:rPr>
              <a:t>of </a:t>
            </a:r>
            <a:r>
              <a:rPr sz="2000" spc="90" dirty="0">
                <a:latin typeface="Georgia"/>
                <a:cs typeface="Georgia"/>
              </a:rPr>
              <a:t>producing </a:t>
            </a:r>
            <a:r>
              <a:rPr sz="2000" spc="150" dirty="0">
                <a:latin typeface="Georgia"/>
                <a:cs typeface="Georgia"/>
              </a:rPr>
              <a:t>a </a:t>
            </a:r>
            <a:r>
              <a:rPr sz="2000" spc="55" dirty="0">
                <a:latin typeface="Georgia"/>
                <a:cs typeface="Georgia"/>
              </a:rPr>
              <a:t>good </a:t>
            </a:r>
            <a:r>
              <a:rPr sz="2000" spc="95" dirty="0">
                <a:latin typeface="Georgia"/>
                <a:cs typeface="Georgia"/>
              </a:rPr>
              <a:t>is </a:t>
            </a:r>
            <a:r>
              <a:rPr sz="2000" spc="90" dirty="0">
                <a:latin typeface="Georgia"/>
                <a:cs typeface="Georgia"/>
              </a:rPr>
              <a:t>represented </a:t>
            </a:r>
            <a:r>
              <a:rPr sz="2000" spc="105" dirty="0">
                <a:latin typeface="Georgia"/>
                <a:cs typeface="Georgia"/>
              </a:rPr>
              <a:t>by </a:t>
            </a:r>
            <a:r>
              <a:rPr sz="2000" spc="95" dirty="0">
                <a:latin typeface="Georgia"/>
                <a:cs typeface="Georgia"/>
              </a:rPr>
              <a:t>the  </a:t>
            </a:r>
            <a:r>
              <a:rPr sz="2000" spc="120" dirty="0">
                <a:latin typeface="Georgia"/>
                <a:cs typeface="Georgia"/>
              </a:rPr>
              <a:t>supply</a:t>
            </a:r>
            <a:r>
              <a:rPr sz="2000" spc="95" dirty="0">
                <a:latin typeface="Georgia"/>
                <a:cs typeface="Georgia"/>
              </a:rPr>
              <a:t> </a:t>
            </a:r>
            <a:r>
              <a:rPr sz="2000" spc="105" dirty="0">
                <a:latin typeface="Georgia"/>
                <a:cs typeface="Georgia"/>
              </a:rPr>
              <a:t>curve.</a:t>
            </a:r>
            <a:endParaRPr sz="2000">
              <a:latin typeface="Georgia"/>
              <a:cs typeface="Georgia"/>
            </a:endParaRPr>
          </a:p>
          <a:p>
            <a:pPr marL="355600" marR="5080" indent="-342900">
              <a:lnSpc>
                <a:spcPct val="100099"/>
              </a:lnSpc>
              <a:spcBef>
                <a:spcPts val="475"/>
              </a:spcBef>
              <a:buFont typeface="Wingdings"/>
              <a:buChar char=""/>
              <a:tabLst>
                <a:tab pos="355600" algn="l"/>
              </a:tabLst>
            </a:pPr>
            <a:r>
              <a:rPr sz="2000" spc="70" dirty="0">
                <a:latin typeface="Georgia"/>
                <a:cs typeface="Georgia"/>
              </a:rPr>
              <a:t>The price received </a:t>
            </a:r>
            <a:r>
              <a:rPr sz="2000" spc="105" dirty="0">
                <a:latin typeface="Georgia"/>
                <a:cs typeface="Georgia"/>
              </a:rPr>
              <a:t>by </a:t>
            </a:r>
            <a:r>
              <a:rPr sz="2000" spc="95" dirty="0">
                <a:latin typeface="Georgia"/>
                <a:cs typeface="Georgia"/>
              </a:rPr>
              <a:t>the </a:t>
            </a:r>
            <a:r>
              <a:rPr sz="2000" spc="105" dirty="0">
                <a:latin typeface="Georgia"/>
                <a:cs typeface="Georgia"/>
              </a:rPr>
              <a:t>sale </a:t>
            </a:r>
            <a:r>
              <a:rPr sz="2000" spc="10" dirty="0">
                <a:latin typeface="Georgia"/>
                <a:cs typeface="Georgia"/>
              </a:rPr>
              <a:t>of </a:t>
            </a:r>
            <a:r>
              <a:rPr sz="2000" spc="95" dirty="0">
                <a:latin typeface="Georgia"/>
                <a:cs typeface="Georgia"/>
              </a:rPr>
              <a:t>the </a:t>
            </a:r>
            <a:r>
              <a:rPr sz="2000" spc="55" dirty="0">
                <a:latin typeface="Georgia"/>
                <a:cs typeface="Georgia"/>
              </a:rPr>
              <a:t>good </a:t>
            </a:r>
            <a:r>
              <a:rPr sz="2000" spc="90" dirty="0">
                <a:latin typeface="Georgia"/>
                <a:cs typeface="Georgia"/>
              </a:rPr>
              <a:t>would </a:t>
            </a:r>
            <a:r>
              <a:rPr sz="2000" spc="95" dirty="0">
                <a:latin typeface="Georgia"/>
                <a:cs typeface="Georgia"/>
              </a:rPr>
              <a:t>be the </a:t>
            </a:r>
            <a:r>
              <a:rPr sz="2000" spc="85" dirty="0">
                <a:latin typeface="Georgia"/>
                <a:cs typeface="Georgia"/>
              </a:rPr>
              <a:t>marginal  </a:t>
            </a:r>
            <a:r>
              <a:rPr sz="2000" spc="65" dirty="0">
                <a:latin typeface="Georgia"/>
                <a:cs typeface="Georgia"/>
              </a:rPr>
              <a:t>benefit </a:t>
            </a:r>
            <a:r>
              <a:rPr sz="2000" spc="55" dirty="0">
                <a:latin typeface="Georgia"/>
                <a:cs typeface="Georgia"/>
              </a:rPr>
              <a:t>to </a:t>
            </a:r>
            <a:r>
              <a:rPr sz="2000" spc="95" dirty="0">
                <a:latin typeface="Georgia"/>
                <a:cs typeface="Georgia"/>
              </a:rPr>
              <a:t>the producer, </a:t>
            </a:r>
            <a:r>
              <a:rPr sz="2000" spc="110" dirty="0">
                <a:latin typeface="Georgia"/>
                <a:cs typeface="Georgia"/>
              </a:rPr>
              <a:t>so </a:t>
            </a:r>
            <a:r>
              <a:rPr sz="2000" i="1" spc="55" dirty="0">
                <a:latin typeface="Georgia"/>
                <a:cs typeface="Georgia"/>
              </a:rPr>
              <a:t>the </a:t>
            </a:r>
            <a:r>
              <a:rPr sz="2000" i="1" spc="50" dirty="0">
                <a:latin typeface="Georgia"/>
                <a:cs typeface="Georgia"/>
              </a:rPr>
              <a:t>difference </a:t>
            </a:r>
            <a:r>
              <a:rPr sz="2000" i="1" spc="85" dirty="0">
                <a:latin typeface="Georgia"/>
                <a:cs typeface="Georgia"/>
              </a:rPr>
              <a:t>between </a:t>
            </a:r>
            <a:r>
              <a:rPr sz="2000" i="1" spc="55" dirty="0">
                <a:latin typeface="Georgia"/>
                <a:cs typeface="Georgia"/>
              </a:rPr>
              <a:t>the </a:t>
            </a:r>
            <a:r>
              <a:rPr sz="2000" i="1" spc="5" dirty="0">
                <a:latin typeface="Georgia"/>
                <a:cs typeface="Georgia"/>
              </a:rPr>
              <a:t>price </a:t>
            </a:r>
            <a:r>
              <a:rPr sz="2000" i="1" spc="80" dirty="0">
                <a:latin typeface="Georgia"/>
                <a:cs typeface="Georgia"/>
              </a:rPr>
              <a:t>and  </a:t>
            </a:r>
            <a:r>
              <a:rPr sz="2000" i="1" spc="55" dirty="0">
                <a:latin typeface="Georgia"/>
                <a:cs typeface="Georgia"/>
              </a:rPr>
              <a:t>the </a:t>
            </a:r>
            <a:r>
              <a:rPr sz="2000" i="1" spc="70" dirty="0">
                <a:latin typeface="Georgia"/>
                <a:cs typeface="Georgia"/>
              </a:rPr>
              <a:t>supply </a:t>
            </a:r>
            <a:r>
              <a:rPr sz="2000" i="1" spc="30" dirty="0">
                <a:latin typeface="Georgia"/>
                <a:cs typeface="Georgia"/>
              </a:rPr>
              <a:t>curve </a:t>
            </a:r>
            <a:r>
              <a:rPr sz="2000" i="1" spc="80" dirty="0">
                <a:latin typeface="Georgia"/>
                <a:cs typeface="Georgia"/>
              </a:rPr>
              <a:t>is </a:t>
            </a:r>
            <a:r>
              <a:rPr sz="2000" i="1" spc="55" dirty="0">
                <a:latin typeface="Georgia"/>
                <a:cs typeface="Georgia"/>
              </a:rPr>
              <a:t>the </a:t>
            </a:r>
            <a:r>
              <a:rPr sz="2000" b="1" i="1" spc="-20" dirty="0">
                <a:latin typeface="Georgia"/>
                <a:cs typeface="Georgia"/>
              </a:rPr>
              <a:t>producer</a:t>
            </a:r>
            <a:r>
              <a:rPr sz="2000" b="1" i="1" spc="40" dirty="0">
                <a:latin typeface="Georgia"/>
                <a:cs typeface="Georgia"/>
              </a:rPr>
              <a:t> </a:t>
            </a:r>
            <a:r>
              <a:rPr sz="2000" b="1" i="1" spc="5" dirty="0">
                <a:latin typeface="Georgia"/>
                <a:cs typeface="Georgia"/>
              </a:rPr>
              <a:t>surplus.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09827" y="3026664"/>
            <a:ext cx="111252" cy="31333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64755" y="3048761"/>
            <a:ext cx="1905" cy="3048635"/>
          </a:xfrm>
          <a:custGeom>
            <a:avLst/>
            <a:gdLst/>
            <a:ahLst/>
            <a:cxnLst/>
            <a:rect l="l" t="t" r="r" b="b"/>
            <a:pathLst>
              <a:path w="1905" h="3048635">
                <a:moveTo>
                  <a:pt x="1587" y="0"/>
                </a:moveTo>
                <a:lnTo>
                  <a:pt x="0" y="30480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23544" y="6060947"/>
            <a:ext cx="5343144" cy="1112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65542" y="6096000"/>
            <a:ext cx="5258435" cy="1905"/>
          </a:xfrm>
          <a:custGeom>
            <a:avLst/>
            <a:gdLst/>
            <a:ahLst/>
            <a:cxnLst/>
            <a:rect l="l" t="t" r="r" b="b"/>
            <a:pathLst>
              <a:path w="5258435" h="1904">
                <a:moveTo>
                  <a:pt x="0" y="0"/>
                </a:moveTo>
                <a:lnTo>
                  <a:pt x="5257838" y="1587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40308" y="3014472"/>
            <a:ext cx="4341876" cy="31546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90600" y="3048000"/>
            <a:ext cx="4242435" cy="3048000"/>
          </a:xfrm>
          <a:custGeom>
            <a:avLst/>
            <a:gdLst/>
            <a:ahLst/>
            <a:cxnLst/>
            <a:rect l="l" t="t" r="r" b="b"/>
            <a:pathLst>
              <a:path w="4242435" h="3048000">
                <a:moveTo>
                  <a:pt x="0" y="3048000"/>
                </a:moveTo>
                <a:lnTo>
                  <a:pt x="4242181" y="0"/>
                </a:lnTo>
              </a:path>
            </a:pathLst>
          </a:custGeom>
          <a:ln w="25400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14400" y="3163823"/>
            <a:ext cx="5131308" cy="270967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65542" y="3200400"/>
            <a:ext cx="5029835" cy="2590800"/>
          </a:xfrm>
          <a:custGeom>
            <a:avLst/>
            <a:gdLst/>
            <a:ahLst/>
            <a:cxnLst/>
            <a:rect l="l" t="t" r="r" b="b"/>
            <a:pathLst>
              <a:path w="5029835" h="2590800">
                <a:moveTo>
                  <a:pt x="0" y="0"/>
                </a:moveTo>
                <a:lnTo>
                  <a:pt x="5029238" y="2590800"/>
                </a:lnTo>
              </a:path>
            </a:pathLst>
          </a:custGeom>
          <a:ln w="38100">
            <a:solidFill>
              <a:srgbClr val="8063A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65542" y="4419600"/>
            <a:ext cx="2362835" cy="1905"/>
          </a:xfrm>
          <a:custGeom>
            <a:avLst/>
            <a:gdLst/>
            <a:ahLst/>
            <a:cxnLst/>
            <a:rect l="l" t="t" r="r" b="b"/>
            <a:pathLst>
              <a:path w="2362835" h="1904">
                <a:moveTo>
                  <a:pt x="0" y="0"/>
                </a:moveTo>
                <a:lnTo>
                  <a:pt x="2362238" y="1524"/>
                </a:lnTo>
              </a:path>
            </a:pathLst>
          </a:custGeom>
          <a:ln w="12700">
            <a:solidFill>
              <a:srgbClr val="497DBA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326891" y="4420361"/>
            <a:ext cx="1905" cy="1677035"/>
          </a:xfrm>
          <a:custGeom>
            <a:avLst/>
            <a:gdLst/>
            <a:ahLst/>
            <a:cxnLst/>
            <a:rect l="l" t="t" r="r" b="b"/>
            <a:pathLst>
              <a:path w="1904" h="1677035">
                <a:moveTo>
                  <a:pt x="1650" y="0"/>
                </a:moveTo>
                <a:lnTo>
                  <a:pt x="0" y="1676425"/>
                </a:lnTo>
              </a:path>
            </a:pathLst>
          </a:custGeom>
          <a:ln w="12700">
            <a:solidFill>
              <a:srgbClr val="497DBA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238880" y="4330700"/>
            <a:ext cx="177800" cy="1778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790185" y="3091052"/>
            <a:ext cx="647700" cy="551180"/>
          </a:xfrm>
          <a:custGeom>
            <a:avLst/>
            <a:gdLst/>
            <a:ahLst/>
            <a:cxnLst/>
            <a:rect l="l" t="t" r="r" b="b"/>
            <a:pathLst>
              <a:path w="647700" h="551179">
                <a:moveTo>
                  <a:pt x="49402" y="506729"/>
                </a:moveTo>
                <a:lnTo>
                  <a:pt x="42544" y="514350"/>
                </a:lnTo>
                <a:lnTo>
                  <a:pt x="85089" y="551180"/>
                </a:lnTo>
                <a:lnTo>
                  <a:pt x="91312" y="547369"/>
                </a:lnTo>
                <a:lnTo>
                  <a:pt x="86233" y="532130"/>
                </a:lnTo>
                <a:lnTo>
                  <a:pt x="100615" y="532130"/>
                </a:lnTo>
                <a:lnTo>
                  <a:pt x="130810" y="519430"/>
                </a:lnTo>
                <a:lnTo>
                  <a:pt x="91249" y="519430"/>
                </a:lnTo>
                <a:lnTo>
                  <a:pt x="84530" y="518160"/>
                </a:lnTo>
                <a:lnTo>
                  <a:pt x="77597" y="518160"/>
                </a:lnTo>
                <a:lnTo>
                  <a:pt x="56451" y="510539"/>
                </a:lnTo>
                <a:lnTo>
                  <a:pt x="49402" y="506729"/>
                </a:lnTo>
                <a:close/>
              </a:path>
              <a:path w="647700" h="551179">
                <a:moveTo>
                  <a:pt x="156135" y="453389"/>
                </a:moveTo>
                <a:lnTo>
                  <a:pt x="128650" y="453389"/>
                </a:lnTo>
                <a:lnTo>
                  <a:pt x="133985" y="455929"/>
                </a:lnTo>
                <a:lnTo>
                  <a:pt x="138175" y="461010"/>
                </a:lnTo>
                <a:lnTo>
                  <a:pt x="142621" y="467360"/>
                </a:lnTo>
                <a:lnTo>
                  <a:pt x="144017" y="473710"/>
                </a:lnTo>
                <a:lnTo>
                  <a:pt x="141986" y="482600"/>
                </a:lnTo>
                <a:lnTo>
                  <a:pt x="112394" y="515620"/>
                </a:lnTo>
                <a:lnTo>
                  <a:pt x="104139" y="518160"/>
                </a:lnTo>
                <a:lnTo>
                  <a:pt x="97778" y="518160"/>
                </a:lnTo>
                <a:lnTo>
                  <a:pt x="91249" y="519430"/>
                </a:lnTo>
                <a:lnTo>
                  <a:pt x="130810" y="519430"/>
                </a:lnTo>
                <a:lnTo>
                  <a:pt x="133603" y="516890"/>
                </a:lnTo>
                <a:lnTo>
                  <a:pt x="142773" y="509270"/>
                </a:lnTo>
                <a:lnTo>
                  <a:pt x="149907" y="500379"/>
                </a:lnTo>
                <a:lnTo>
                  <a:pt x="155017" y="490220"/>
                </a:lnTo>
                <a:lnTo>
                  <a:pt x="158114" y="480060"/>
                </a:lnTo>
                <a:lnTo>
                  <a:pt x="159307" y="469900"/>
                </a:lnTo>
                <a:lnTo>
                  <a:pt x="158511" y="461010"/>
                </a:lnTo>
                <a:lnTo>
                  <a:pt x="156135" y="453389"/>
                </a:lnTo>
                <a:close/>
              </a:path>
              <a:path w="647700" h="551179">
                <a:moveTo>
                  <a:pt x="68199" y="367029"/>
                </a:moveTo>
                <a:lnTo>
                  <a:pt x="61849" y="372110"/>
                </a:lnTo>
                <a:lnTo>
                  <a:pt x="64769" y="383539"/>
                </a:lnTo>
                <a:lnTo>
                  <a:pt x="58674" y="383539"/>
                </a:lnTo>
                <a:lnTo>
                  <a:pt x="19099" y="402589"/>
                </a:lnTo>
                <a:lnTo>
                  <a:pt x="14112" y="408939"/>
                </a:lnTo>
                <a:lnTo>
                  <a:pt x="9816" y="414020"/>
                </a:lnTo>
                <a:lnTo>
                  <a:pt x="6223" y="420370"/>
                </a:lnTo>
                <a:lnTo>
                  <a:pt x="1904" y="429260"/>
                </a:lnTo>
                <a:lnTo>
                  <a:pt x="0" y="436879"/>
                </a:lnTo>
                <a:lnTo>
                  <a:pt x="888" y="450850"/>
                </a:lnTo>
                <a:lnTo>
                  <a:pt x="30352" y="476250"/>
                </a:lnTo>
                <a:lnTo>
                  <a:pt x="37873" y="477520"/>
                </a:lnTo>
                <a:lnTo>
                  <a:pt x="46513" y="476250"/>
                </a:lnTo>
                <a:lnTo>
                  <a:pt x="56249" y="473710"/>
                </a:lnTo>
                <a:lnTo>
                  <a:pt x="67055" y="469900"/>
                </a:lnTo>
                <a:lnTo>
                  <a:pt x="93979" y="459739"/>
                </a:lnTo>
                <a:lnTo>
                  <a:pt x="102671" y="455929"/>
                </a:lnTo>
                <a:lnTo>
                  <a:pt x="32130" y="455929"/>
                </a:lnTo>
                <a:lnTo>
                  <a:pt x="28575" y="453389"/>
                </a:lnTo>
                <a:lnTo>
                  <a:pt x="15748" y="431800"/>
                </a:lnTo>
                <a:lnTo>
                  <a:pt x="17017" y="426720"/>
                </a:lnTo>
                <a:lnTo>
                  <a:pt x="22351" y="416560"/>
                </a:lnTo>
                <a:lnTo>
                  <a:pt x="26162" y="412750"/>
                </a:lnTo>
                <a:lnTo>
                  <a:pt x="31368" y="408939"/>
                </a:lnTo>
                <a:lnTo>
                  <a:pt x="37988" y="403860"/>
                </a:lnTo>
                <a:lnTo>
                  <a:pt x="45084" y="401320"/>
                </a:lnTo>
                <a:lnTo>
                  <a:pt x="52657" y="398779"/>
                </a:lnTo>
                <a:lnTo>
                  <a:pt x="60705" y="397510"/>
                </a:lnTo>
                <a:lnTo>
                  <a:pt x="107061" y="397510"/>
                </a:lnTo>
                <a:lnTo>
                  <a:pt x="68199" y="367029"/>
                </a:lnTo>
                <a:close/>
              </a:path>
              <a:path w="647700" h="551179">
                <a:moveTo>
                  <a:pt x="129412" y="430529"/>
                </a:moveTo>
                <a:lnTo>
                  <a:pt x="119252" y="430529"/>
                </a:lnTo>
                <a:lnTo>
                  <a:pt x="113156" y="431800"/>
                </a:lnTo>
                <a:lnTo>
                  <a:pt x="98805" y="434339"/>
                </a:lnTo>
                <a:lnTo>
                  <a:pt x="93472" y="436879"/>
                </a:lnTo>
                <a:lnTo>
                  <a:pt x="45847" y="454660"/>
                </a:lnTo>
                <a:lnTo>
                  <a:pt x="41021" y="454660"/>
                </a:lnTo>
                <a:lnTo>
                  <a:pt x="36322" y="455929"/>
                </a:lnTo>
                <a:lnTo>
                  <a:pt x="102671" y="455929"/>
                </a:lnTo>
                <a:lnTo>
                  <a:pt x="110267" y="454660"/>
                </a:lnTo>
                <a:lnTo>
                  <a:pt x="116768" y="453389"/>
                </a:lnTo>
                <a:lnTo>
                  <a:pt x="156135" y="453389"/>
                </a:lnTo>
                <a:lnTo>
                  <a:pt x="138811" y="434339"/>
                </a:lnTo>
                <a:lnTo>
                  <a:pt x="134238" y="431800"/>
                </a:lnTo>
                <a:lnTo>
                  <a:pt x="129412" y="430529"/>
                </a:lnTo>
                <a:close/>
              </a:path>
              <a:path w="647700" h="551179">
                <a:moveTo>
                  <a:pt x="172861" y="384810"/>
                </a:moveTo>
                <a:lnTo>
                  <a:pt x="145923" y="384810"/>
                </a:lnTo>
                <a:lnTo>
                  <a:pt x="149478" y="387350"/>
                </a:lnTo>
                <a:lnTo>
                  <a:pt x="151764" y="388620"/>
                </a:lnTo>
                <a:lnTo>
                  <a:pt x="185800" y="433070"/>
                </a:lnTo>
                <a:lnTo>
                  <a:pt x="188975" y="436879"/>
                </a:lnTo>
                <a:lnTo>
                  <a:pt x="192531" y="439420"/>
                </a:lnTo>
                <a:lnTo>
                  <a:pt x="196596" y="441960"/>
                </a:lnTo>
                <a:lnTo>
                  <a:pt x="200533" y="444500"/>
                </a:lnTo>
                <a:lnTo>
                  <a:pt x="204850" y="445770"/>
                </a:lnTo>
                <a:lnTo>
                  <a:pt x="213740" y="447039"/>
                </a:lnTo>
                <a:lnTo>
                  <a:pt x="218186" y="447039"/>
                </a:lnTo>
                <a:lnTo>
                  <a:pt x="226822" y="443229"/>
                </a:lnTo>
                <a:lnTo>
                  <a:pt x="231266" y="440689"/>
                </a:lnTo>
                <a:lnTo>
                  <a:pt x="242062" y="433070"/>
                </a:lnTo>
                <a:lnTo>
                  <a:pt x="245110" y="429260"/>
                </a:lnTo>
                <a:lnTo>
                  <a:pt x="212471" y="429260"/>
                </a:lnTo>
                <a:lnTo>
                  <a:pt x="205104" y="425450"/>
                </a:lnTo>
                <a:lnTo>
                  <a:pt x="201294" y="421639"/>
                </a:lnTo>
                <a:lnTo>
                  <a:pt x="197485" y="416560"/>
                </a:lnTo>
                <a:lnTo>
                  <a:pt x="172861" y="384810"/>
                </a:lnTo>
                <a:close/>
              </a:path>
              <a:path w="647700" h="551179">
                <a:moveTo>
                  <a:pt x="239824" y="332739"/>
                </a:moveTo>
                <a:lnTo>
                  <a:pt x="214756" y="332739"/>
                </a:lnTo>
                <a:lnTo>
                  <a:pt x="216408" y="334010"/>
                </a:lnTo>
                <a:lnTo>
                  <a:pt x="218948" y="336550"/>
                </a:lnTo>
                <a:lnTo>
                  <a:pt x="222376" y="340360"/>
                </a:lnTo>
                <a:lnTo>
                  <a:pt x="254380" y="382270"/>
                </a:lnTo>
                <a:lnTo>
                  <a:pt x="252668" y="388620"/>
                </a:lnTo>
                <a:lnTo>
                  <a:pt x="250586" y="394970"/>
                </a:lnTo>
                <a:lnTo>
                  <a:pt x="248148" y="401320"/>
                </a:lnTo>
                <a:lnTo>
                  <a:pt x="245363" y="406400"/>
                </a:lnTo>
                <a:lnTo>
                  <a:pt x="241300" y="414020"/>
                </a:lnTo>
                <a:lnTo>
                  <a:pt x="236981" y="419100"/>
                </a:lnTo>
                <a:lnTo>
                  <a:pt x="232283" y="422910"/>
                </a:lnTo>
                <a:lnTo>
                  <a:pt x="228473" y="426720"/>
                </a:lnTo>
                <a:lnTo>
                  <a:pt x="224536" y="427989"/>
                </a:lnTo>
                <a:lnTo>
                  <a:pt x="220472" y="429260"/>
                </a:lnTo>
                <a:lnTo>
                  <a:pt x="245110" y="429260"/>
                </a:lnTo>
                <a:lnTo>
                  <a:pt x="247141" y="426720"/>
                </a:lnTo>
                <a:lnTo>
                  <a:pt x="251205" y="419100"/>
                </a:lnTo>
                <a:lnTo>
                  <a:pt x="254232" y="414020"/>
                </a:lnTo>
                <a:lnTo>
                  <a:pt x="257032" y="406400"/>
                </a:lnTo>
                <a:lnTo>
                  <a:pt x="259617" y="398779"/>
                </a:lnTo>
                <a:lnTo>
                  <a:pt x="262000" y="389889"/>
                </a:lnTo>
                <a:lnTo>
                  <a:pt x="293817" y="389889"/>
                </a:lnTo>
                <a:lnTo>
                  <a:pt x="302640" y="382270"/>
                </a:lnTo>
                <a:lnTo>
                  <a:pt x="281304" y="382270"/>
                </a:lnTo>
                <a:lnTo>
                  <a:pt x="279273" y="381000"/>
                </a:lnTo>
                <a:lnTo>
                  <a:pt x="277367" y="379729"/>
                </a:lnTo>
                <a:lnTo>
                  <a:pt x="274700" y="377189"/>
                </a:lnTo>
                <a:lnTo>
                  <a:pt x="271399" y="373379"/>
                </a:lnTo>
                <a:lnTo>
                  <a:pt x="239824" y="332739"/>
                </a:lnTo>
                <a:close/>
              </a:path>
              <a:path w="647700" h="551179">
                <a:moveTo>
                  <a:pt x="295973" y="289560"/>
                </a:moveTo>
                <a:lnTo>
                  <a:pt x="272161" y="289560"/>
                </a:lnTo>
                <a:lnTo>
                  <a:pt x="347344" y="386079"/>
                </a:lnTo>
                <a:lnTo>
                  <a:pt x="349630" y="388620"/>
                </a:lnTo>
                <a:lnTo>
                  <a:pt x="350012" y="389889"/>
                </a:lnTo>
                <a:lnTo>
                  <a:pt x="350392" y="392429"/>
                </a:lnTo>
                <a:lnTo>
                  <a:pt x="350265" y="393700"/>
                </a:lnTo>
                <a:lnTo>
                  <a:pt x="349503" y="394970"/>
                </a:lnTo>
                <a:lnTo>
                  <a:pt x="348868" y="396239"/>
                </a:lnTo>
                <a:lnTo>
                  <a:pt x="346455" y="398779"/>
                </a:lnTo>
                <a:lnTo>
                  <a:pt x="338454" y="405129"/>
                </a:lnTo>
                <a:lnTo>
                  <a:pt x="344169" y="412750"/>
                </a:lnTo>
                <a:lnTo>
                  <a:pt x="387889" y="378460"/>
                </a:lnTo>
                <a:lnTo>
                  <a:pt x="366267" y="378460"/>
                </a:lnTo>
                <a:lnTo>
                  <a:pt x="364998" y="377189"/>
                </a:lnTo>
                <a:lnTo>
                  <a:pt x="364236" y="377189"/>
                </a:lnTo>
                <a:lnTo>
                  <a:pt x="362076" y="374650"/>
                </a:lnTo>
                <a:lnTo>
                  <a:pt x="358775" y="369570"/>
                </a:lnTo>
                <a:lnTo>
                  <a:pt x="336168" y="340360"/>
                </a:lnTo>
                <a:lnTo>
                  <a:pt x="350265" y="340360"/>
                </a:lnTo>
                <a:lnTo>
                  <a:pt x="361823" y="337820"/>
                </a:lnTo>
                <a:lnTo>
                  <a:pt x="368046" y="334010"/>
                </a:lnTo>
                <a:lnTo>
                  <a:pt x="371855" y="331470"/>
                </a:lnTo>
                <a:lnTo>
                  <a:pt x="339598" y="331470"/>
                </a:lnTo>
                <a:lnTo>
                  <a:pt x="335661" y="330200"/>
                </a:lnTo>
                <a:lnTo>
                  <a:pt x="331724" y="330200"/>
                </a:lnTo>
                <a:lnTo>
                  <a:pt x="328294" y="327660"/>
                </a:lnTo>
                <a:lnTo>
                  <a:pt x="323341" y="323850"/>
                </a:lnTo>
                <a:lnTo>
                  <a:pt x="320801" y="321310"/>
                </a:lnTo>
                <a:lnTo>
                  <a:pt x="317626" y="317500"/>
                </a:lnTo>
                <a:lnTo>
                  <a:pt x="295973" y="289560"/>
                </a:lnTo>
                <a:close/>
              </a:path>
              <a:path w="647700" h="551179">
                <a:moveTo>
                  <a:pt x="107061" y="397510"/>
                </a:moveTo>
                <a:lnTo>
                  <a:pt x="70709" y="397510"/>
                </a:lnTo>
                <a:lnTo>
                  <a:pt x="90763" y="402589"/>
                </a:lnTo>
                <a:lnTo>
                  <a:pt x="100837" y="406400"/>
                </a:lnTo>
                <a:lnTo>
                  <a:pt x="107061" y="397510"/>
                </a:lnTo>
                <a:close/>
              </a:path>
              <a:path w="647700" h="551179">
                <a:moveTo>
                  <a:pt x="293817" y="389889"/>
                </a:moveTo>
                <a:lnTo>
                  <a:pt x="262000" y="389889"/>
                </a:lnTo>
                <a:lnTo>
                  <a:pt x="274700" y="406400"/>
                </a:lnTo>
                <a:lnTo>
                  <a:pt x="293817" y="389889"/>
                </a:lnTo>
                <a:close/>
              </a:path>
              <a:path w="647700" h="551179">
                <a:moveTo>
                  <a:pt x="153162" y="359410"/>
                </a:moveTo>
                <a:lnTo>
                  <a:pt x="120903" y="387350"/>
                </a:lnTo>
                <a:lnTo>
                  <a:pt x="126618" y="394970"/>
                </a:lnTo>
                <a:lnTo>
                  <a:pt x="134747" y="388620"/>
                </a:lnTo>
                <a:lnTo>
                  <a:pt x="137287" y="386079"/>
                </a:lnTo>
                <a:lnTo>
                  <a:pt x="139700" y="384810"/>
                </a:lnTo>
                <a:lnTo>
                  <a:pt x="172861" y="384810"/>
                </a:lnTo>
                <a:lnTo>
                  <a:pt x="153162" y="359410"/>
                </a:lnTo>
                <a:close/>
              </a:path>
              <a:path w="647700" h="551179">
                <a:moveTo>
                  <a:pt x="296925" y="374650"/>
                </a:moveTo>
                <a:lnTo>
                  <a:pt x="294131" y="377189"/>
                </a:lnTo>
                <a:lnTo>
                  <a:pt x="290067" y="379729"/>
                </a:lnTo>
                <a:lnTo>
                  <a:pt x="287019" y="382270"/>
                </a:lnTo>
                <a:lnTo>
                  <a:pt x="302640" y="382270"/>
                </a:lnTo>
                <a:lnTo>
                  <a:pt x="296925" y="374650"/>
                </a:lnTo>
                <a:close/>
              </a:path>
              <a:path w="647700" h="551179">
                <a:moveTo>
                  <a:pt x="383793" y="369570"/>
                </a:moveTo>
                <a:lnTo>
                  <a:pt x="378078" y="374650"/>
                </a:lnTo>
                <a:lnTo>
                  <a:pt x="374650" y="377189"/>
                </a:lnTo>
                <a:lnTo>
                  <a:pt x="373506" y="377189"/>
                </a:lnTo>
                <a:lnTo>
                  <a:pt x="371983" y="378460"/>
                </a:lnTo>
                <a:lnTo>
                  <a:pt x="387889" y="378460"/>
                </a:lnTo>
                <a:lnTo>
                  <a:pt x="389509" y="377189"/>
                </a:lnTo>
                <a:lnTo>
                  <a:pt x="383793" y="369570"/>
                </a:lnTo>
                <a:close/>
              </a:path>
              <a:path w="647700" h="551179">
                <a:moveTo>
                  <a:pt x="220090" y="307339"/>
                </a:moveTo>
                <a:lnTo>
                  <a:pt x="187833" y="335279"/>
                </a:lnTo>
                <a:lnTo>
                  <a:pt x="193548" y="342900"/>
                </a:lnTo>
                <a:lnTo>
                  <a:pt x="200025" y="337820"/>
                </a:lnTo>
                <a:lnTo>
                  <a:pt x="203580" y="335279"/>
                </a:lnTo>
                <a:lnTo>
                  <a:pt x="206501" y="332739"/>
                </a:lnTo>
                <a:lnTo>
                  <a:pt x="239824" y="332739"/>
                </a:lnTo>
                <a:lnTo>
                  <a:pt x="220090" y="307339"/>
                </a:lnTo>
                <a:close/>
              </a:path>
              <a:path w="647700" h="551179">
                <a:moveTo>
                  <a:pt x="350265" y="340360"/>
                </a:moveTo>
                <a:lnTo>
                  <a:pt x="336168" y="340360"/>
                </a:lnTo>
                <a:lnTo>
                  <a:pt x="343915" y="341629"/>
                </a:lnTo>
                <a:lnTo>
                  <a:pt x="350265" y="340360"/>
                </a:lnTo>
                <a:close/>
              </a:path>
              <a:path w="647700" h="551179">
                <a:moveTo>
                  <a:pt x="372297" y="245110"/>
                </a:moveTo>
                <a:lnTo>
                  <a:pt x="326771" y="245110"/>
                </a:lnTo>
                <a:lnTo>
                  <a:pt x="336041" y="247650"/>
                </a:lnTo>
                <a:lnTo>
                  <a:pt x="342923" y="250189"/>
                </a:lnTo>
                <a:lnTo>
                  <a:pt x="372554" y="284479"/>
                </a:lnTo>
                <a:lnTo>
                  <a:pt x="374776" y="299720"/>
                </a:lnTo>
                <a:lnTo>
                  <a:pt x="373322" y="307339"/>
                </a:lnTo>
                <a:lnTo>
                  <a:pt x="343915" y="331470"/>
                </a:lnTo>
                <a:lnTo>
                  <a:pt x="371855" y="331470"/>
                </a:lnTo>
                <a:lnTo>
                  <a:pt x="392556" y="295910"/>
                </a:lnTo>
                <a:lnTo>
                  <a:pt x="392201" y="284479"/>
                </a:lnTo>
                <a:lnTo>
                  <a:pt x="389620" y="273050"/>
                </a:lnTo>
                <a:lnTo>
                  <a:pt x="384823" y="262889"/>
                </a:lnTo>
                <a:lnTo>
                  <a:pt x="377825" y="251460"/>
                </a:lnTo>
                <a:lnTo>
                  <a:pt x="372297" y="245110"/>
                </a:lnTo>
                <a:close/>
              </a:path>
              <a:path w="647700" h="551179">
                <a:moveTo>
                  <a:pt x="407617" y="201929"/>
                </a:moveTo>
                <a:lnTo>
                  <a:pt x="383793" y="201929"/>
                </a:lnTo>
                <a:lnTo>
                  <a:pt x="455040" y="293370"/>
                </a:lnTo>
                <a:lnTo>
                  <a:pt x="459104" y="298450"/>
                </a:lnTo>
                <a:lnTo>
                  <a:pt x="461263" y="302260"/>
                </a:lnTo>
                <a:lnTo>
                  <a:pt x="462152" y="304800"/>
                </a:lnTo>
                <a:lnTo>
                  <a:pt x="462025" y="306070"/>
                </a:lnTo>
                <a:lnTo>
                  <a:pt x="461263" y="307339"/>
                </a:lnTo>
                <a:lnTo>
                  <a:pt x="460501" y="309879"/>
                </a:lnTo>
                <a:lnTo>
                  <a:pt x="458088" y="311150"/>
                </a:lnTo>
                <a:lnTo>
                  <a:pt x="454151" y="314960"/>
                </a:lnTo>
                <a:lnTo>
                  <a:pt x="450088" y="317500"/>
                </a:lnTo>
                <a:lnTo>
                  <a:pt x="455929" y="325120"/>
                </a:lnTo>
                <a:lnTo>
                  <a:pt x="498030" y="292100"/>
                </a:lnTo>
                <a:lnTo>
                  <a:pt x="482218" y="292100"/>
                </a:lnTo>
                <a:lnTo>
                  <a:pt x="480694" y="290829"/>
                </a:lnTo>
                <a:lnTo>
                  <a:pt x="477900" y="290829"/>
                </a:lnTo>
                <a:lnTo>
                  <a:pt x="476758" y="289560"/>
                </a:lnTo>
                <a:lnTo>
                  <a:pt x="475868" y="289560"/>
                </a:lnTo>
                <a:lnTo>
                  <a:pt x="473837" y="287020"/>
                </a:lnTo>
                <a:lnTo>
                  <a:pt x="470408" y="281939"/>
                </a:lnTo>
                <a:lnTo>
                  <a:pt x="447801" y="254000"/>
                </a:lnTo>
                <a:lnTo>
                  <a:pt x="455675" y="254000"/>
                </a:lnTo>
                <a:lnTo>
                  <a:pt x="461899" y="252729"/>
                </a:lnTo>
                <a:lnTo>
                  <a:pt x="473583" y="250189"/>
                </a:lnTo>
                <a:lnTo>
                  <a:pt x="479805" y="247650"/>
                </a:lnTo>
                <a:lnTo>
                  <a:pt x="484092" y="243839"/>
                </a:lnTo>
                <a:lnTo>
                  <a:pt x="447421" y="243839"/>
                </a:lnTo>
                <a:lnTo>
                  <a:pt x="443484" y="242570"/>
                </a:lnTo>
                <a:lnTo>
                  <a:pt x="440054" y="241300"/>
                </a:lnTo>
                <a:lnTo>
                  <a:pt x="437006" y="238760"/>
                </a:lnTo>
                <a:lnTo>
                  <a:pt x="434975" y="236220"/>
                </a:lnTo>
                <a:lnTo>
                  <a:pt x="432435" y="233679"/>
                </a:lnTo>
                <a:lnTo>
                  <a:pt x="429387" y="229870"/>
                </a:lnTo>
                <a:lnTo>
                  <a:pt x="407617" y="201929"/>
                </a:lnTo>
                <a:close/>
              </a:path>
              <a:path w="647700" h="551179">
                <a:moveTo>
                  <a:pt x="275463" y="262889"/>
                </a:moveTo>
                <a:lnTo>
                  <a:pt x="268477" y="269239"/>
                </a:lnTo>
                <a:lnTo>
                  <a:pt x="266573" y="274320"/>
                </a:lnTo>
                <a:lnTo>
                  <a:pt x="264287" y="279400"/>
                </a:lnTo>
                <a:lnTo>
                  <a:pt x="259206" y="287020"/>
                </a:lnTo>
                <a:lnTo>
                  <a:pt x="255777" y="290829"/>
                </a:lnTo>
                <a:lnTo>
                  <a:pt x="251333" y="293370"/>
                </a:lnTo>
                <a:lnTo>
                  <a:pt x="257048" y="300989"/>
                </a:lnTo>
                <a:lnTo>
                  <a:pt x="272161" y="289560"/>
                </a:lnTo>
                <a:lnTo>
                  <a:pt x="295973" y="289560"/>
                </a:lnTo>
                <a:lnTo>
                  <a:pt x="294004" y="287020"/>
                </a:lnTo>
                <a:lnTo>
                  <a:pt x="296163" y="278129"/>
                </a:lnTo>
                <a:lnTo>
                  <a:pt x="286892" y="278129"/>
                </a:lnTo>
                <a:lnTo>
                  <a:pt x="275463" y="262889"/>
                </a:lnTo>
                <a:close/>
              </a:path>
              <a:path w="647700" h="551179">
                <a:moveTo>
                  <a:pt x="495426" y="283210"/>
                </a:moveTo>
                <a:lnTo>
                  <a:pt x="489712" y="287020"/>
                </a:lnTo>
                <a:lnTo>
                  <a:pt x="486410" y="289560"/>
                </a:lnTo>
                <a:lnTo>
                  <a:pt x="485266" y="290829"/>
                </a:lnTo>
                <a:lnTo>
                  <a:pt x="483742" y="290829"/>
                </a:lnTo>
                <a:lnTo>
                  <a:pt x="482218" y="292100"/>
                </a:lnTo>
                <a:lnTo>
                  <a:pt x="498030" y="292100"/>
                </a:lnTo>
                <a:lnTo>
                  <a:pt x="501268" y="289560"/>
                </a:lnTo>
                <a:lnTo>
                  <a:pt x="495426" y="283210"/>
                </a:lnTo>
                <a:close/>
              </a:path>
              <a:path w="647700" h="551179">
                <a:moveTo>
                  <a:pt x="343153" y="228600"/>
                </a:moveTo>
                <a:lnTo>
                  <a:pt x="333555" y="228600"/>
                </a:lnTo>
                <a:lnTo>
                  <a:pt x="324564" y="229870"/>
                </a:lnTo>
                <a:lnTo>
                  <a:pt x="293608" y="256539"/>
                </a:lnTo>
                <a:lnTo>
                  <a:pt x="286892" y="278129"/>
                </a:lnTo>
                <a:lnTo>
                  <a:pt x="296163" y="278129"/>
                </a:lnTo>
                <a:lnTo>
                  <a:pt x="298703" y="270510"/>
                </a:lnTo>
                <a:lnTo>
                  <a:pt x="301878" y="265429"/>
                </a:lnTo>
                <a:lnTo>
                  <a:pt x="304926" y="259079"/>
                </a:lnTo>
                <a:lnTo>
                  <a:pt x="308483" y="254000"/>
                </a:lnTo>
                <a:lnTo>
                  <a:pt x="312674" y="251460"/>
                </a:lnTo>
                <a:lnTo>
                  <a:pt x="318897" y="246379"/>
                </a:lnTo>
                <a:lnTo>
                  <a:pt x="326771" y="245110"/>
                </a:lnTo>
                <a:lnTo>
                  <a:pt x="372297" y="245110"/>
                </a:lnTo>
                <a:lnTo>
                  <a:pt x="370085" y="242570"/>
                </a:lnTo>
                <a:lnTo>
                  <a:pt x="361727" y="236220"/>
                </a:lnTo>
                <a:lnTo>
                  <a:pt x="352750" y="232410"/>
                </a:lnTo>
                <a:lnTo>
                  <a:pt x="343153" y="228600"/>
                </a:lnTo>
                <a:close/>
              </a:path>
              <a:path w="647700" h="551179">
                <a:moveTo>
                  <a:pt x="482887" y="157479"/>
                </a:moveTo>
                <a:lnTo>
                  <a:pt x="438403" y="157479"/>
                </a:lnTo>
                <a:lnTo>
                  <a:pt x="447675" y="160020"/>
                </a:lnTo>
                <a:lnTo>
                  <a:pt x="454576" y="162560"/>
                </a:lnTo>
                <a:lnTo>
                  <a:pt x="484250" y="196850"/>
                </a:lnTo>
                <a:lnTo>
                  <a:pt x="486410" y="213360"/>
                </a:lnTo>
                <a:lnTo>
                  <a:pt x="485009" y="219710"/>
                </a:lnTo>
                <a:lnTo>
                  <a:pt x="455675" y="243839"/>
                </a:lnTo>
                <a:lnTo>
                  <a:pt x="484092" y="243839"/>
                </a:lnTo>
                <a:lnTo>
                  <a:pt x="504189" y="208279"/>
                </a:lnTo>
                <a:lnTo>
                  <a:pt x="503906" y="196850"/>
                </a:lnTo>
                <a:lnTo>
                  <a:pt x="501348" y="185420"/>
                </a:lnTo>
                <a:lnTo>
                  <a:pt x="496528" y="175260"/>
                </a:lnTo>
                <a:lnTo>
                  <a:pt x="489458" y="165100"/>
                </a:lnTo>
                <a:lnTo>
                  <a:pt x="482887" y="157479"/>
                </a:lnTo>
                <a:close/>
              </a:path>
              <a:path w="647700" h="551179">
                <a:moveTo>
                  <a:pt x="387096" y="176529"/>
                </a:moveTo>
                <a:lnTo>
                  <a:pt x="380238" y="181610"/>
                </a:lnTo>
                <a:lnTo>
                  <a:pt x="378333" y="186689"/>
                </a:lnTo>
                <a:lnTo>
                  <a:pt x="376047" y="191770"/>
                </a:lnTo>
                <a:lnTo>
                  <a:pt x="370966" y="199389"/>
                </a:lnTo>
                <a:lnTo>
                  <a:pt x="367538" y="203200"/>
                </a:lnTo>
                <a:lnTo>
                  <a:pt x="363092" y="207010"/>
                </a:lnTo>
                <a:lnTo>
                  <a:pt x="368808" y="213360"/>
                </a:lnTo>
                <a:lnTo>
                  <a:pt x="383793" y="201929"/>
                </a:lnTo>
                <a:lnTo>
                  <a:pt x="407617" y="201929"/>
                </a:lnTo>
                <a:lnTo>
                  <a:pt x="405638" y="199389"/>
                </a:lnTo>
                <a:lnTo>
                  <a:pt x="407797" y="190500"/>
                </a:lnTo>
                <a:lnTo>
                  <a:pt x="398652" y="190500"/>
                </a:lnTo>
                <a:lnTo>
                  <a:pt x="387096" y="176529"/>
                </a:lnTo>
                <a:close/>
              </a:path>
              <a:path w="647700" h="551179">
                <a:moveTo>
                  <a:pt x="485769" y="72389"/>
                </a:moveTo>
                <a:lnTo>
                  <a:pt x="462661" y="72389"/>
                </a:lnTo>
                <a:lnTo>
                  <a:pt x="535177" y="166370"/>
                </a:lnTo>
                <a:lnTo>
                  <a:pt x="538734" y="170179"/>
                </a:lnTo>
                <a:lnTo>
                  <a:pt x="540892" y="173989"/>
                </a:lnTo>
                <a:lnTo>
                  <a:pt x="541401" y="175260"/>
                </a:lnTo>
                <a:lnTo>
                  <a:pt x="542036" y="177800"/>
                </a:lnTo>
                <a:lnTo>
                  <a:pt x="541909" y="180339"/>
                </a:lnTo>
                <a:lnTo>
                  <a:pt x="540385" y="184150"/>
                </a:lnTo>
                <a:lnTo>
                  <a:pt x="538606" y="185420"/>
                </a:lnTo>
                <a:lnTo>
                  <a:pt x="531113" y="191770"/>
                </a:lnTo>
                <a:lnTo>
                  <a:pt x="536828" y="199389"/>
                </a:lnTo>
                <a:lnTo>
                  <a:pt x="582167" y="163829"/>
                </a:lnTo>
                <a:lnTo>
                  <a:pt x="560197" y="163829"/>
                </a:lnTo>
                <a:lnTo>
                  <a:pt x="556640" y="162560"/>
                </a:lnTo>
                <a:lnTo>
                  <a:pt x="554101" y="160020"/>
                </a:lnTo>
                <a:lnTo>
                  <a:pt x="485769" y="72389"/>
                </a:lnTo>
                <a:close/>
              </a:path>
              <a:path w="647700" h="551179">
                <a:moveTo>
                  <a:pt x="580488" y="78739"/>
                </a:moveTo>
                <a:lnTo>
                  <a:pt x="540512" y="78739"/>
                </a:lnTo>
                <a:lnTo>
                  <a:pt x="544702" y="81279"/>
                </a:lnTo>
                <a:lnTo>
                  <a:pt x="550290" y="83820"/>
                </a:lnTo>
                <a:lnTo>
                  <a:pt x="630174" y="127000"/>
                </a:lnTo>
                <a:lnTo>
                  <a:pt x="633349" y="138429"/>
                </a:lnTo>
                <a:lnTo>
                  <a:pt x="634746" y="142239"/>
                </a:lnTo>
                <a:lnTo>
                  <a:pt x="636015" y="148589"/>
                </a:lnTo>
                <a:lnTo>
                  <a:pt x="636904" y="154939"/>
                </a:lnTo>
                <a:lnTo>
                  <a:pt x="637666" y="158750"/>
                </a:lnTo>
                <a:lnTo>
                  <a:pt x="637413" y="162560"/>
                </a:lnTo>
                <a:lnTo>
                  <a:pt x="635380" y="170179"/>
                </a:lnTo>
                <a:lnTo>
                  <a:pt x="633602" y="172720"/>
                </a:lnTo>
                <a:lnTo>
                  <a:pt x="630047" y="175260"/>
                </a:lnTo>
                <a:lnTo>
                  <a:pt x="628650" y="175260"/>
                </a:lnTo>
                <a:lnTo>
                  <a:pt x="625348" y="176529"/>
                </a:lnTo>
                <a:lnTo>
                  <a:pt x="607694" y="176529"/>
                </a:lnTo>
                <a:lnTo>
                  <a:pt x="606171" y="177800"/>
                </a:lnTo>
                <a:lnTo>
                  <a:pt x="604774" y="177800"/>
                </a:lnTo>
                <a:lnTo>
                  <a:pt x="602996" y="180339"/>
                </a:lnTo>
                <a:lnTo>
                  <a:pt x="601852" y="181610"/>
                </a:lnTo>
                <a:lnTo>
                  <a:pt x="601726" y="184150"/>
                </a:lnTo>
                <a:lnTo>
                  <a:pt x="610488" y="196850"/>
                </a:lnTo>
                <a:lnTo>
                  <a:pt x="621156" y="196850"/>
                </a:lnTo>
                <a:lnTo>
                  <a:pt x="627126" y="194310"/>
                </a:lnTo>
                <a:lnTo>
                  <a:pt x="633222" y="189229"/>
                </a:lnTo>
                <a:lnTo>
                  <a:pt x="638428" y="185420"/>
                </a:lnTo>
                <a:lnTo>
                  <a:pt x="642238" y="180339"/>
                </a:lnTo>
                <a:lnTo>
                  <a:pt x="644525" y="173989"/>
                </a:lnTo>
                <a:lnTo>
                  <a:pt x="646938" y="167639"/>
                </a:lnTo>
                <a:lnTo>
                  <a:pt x="647700" y="161289"/>
                </a:lnTo>
                <a:lnTo>
                  <a:pt x="647064" y="154939"/>
                </a:lnTo>
                <a:lnTo>
                  <a:pt x="646302" y="148589"/>
                </a:lnTo>
                <a:lnTo>
                  <a:pt x="645033" y="140970"/>
                </a:lnTo>
                <a:lnTo>
                  <a:pt x="643127" y="133350"/>
                </a:lnTo>
                <a:lnTo>
                  <a:pt x="635064" y="102870"/>
                </a:lnTo>
                <a:lnTo>
                  <a:pt x="624459" y="102870"/>
                </a:lnTo>
                <a:lnTo>
                  <a:pt x="580488" y="78739"/>
                </a:lnTo>
                <a:close/>
              </a:path>
              <a:path w="647700" h="551179">
                <a:moveTo>
                  <a:pt x="445295" y="140970"/>
                </a:moveTo>
                <a:lnTo>
                  <a:pt x="411099" y="158750"/>
                </a:lnTo>
                <a:lnTo>
                  <a:pt x="407797" y="165100"/>
                </a:lnTo>
                <a:lnTo>
                  <a:pt x="405368" y="168910"/>
                </a:lnTo>
                <a:lnTo>
                  <a:pt x="403034" y="175260"/>
                </a:lnTo>
                <a:lnTo>
                  <a:pt x="400796" y="182879"/>
                </a:lnTo>
                <a:lnTo>
                  <a:pt x="398652" y="190500"/>
                </a:lnTo>
                <a:lnTo>
                  <a:pt x="407797" y="190500"/>
                </a:lnTo>
                <a:lnTo>
                  <a:pt x="410463" y="184150"/>
                </a:lnTo>
                <a:lnTo>
                  <a:pt x="413512" y="177800"/>
                </a:lnTo>
                <a:lnTo>
                  <a:pt x="416687" y="171450"/>
                </a:lnTo>
                <a:lnTo>
                  <a:pt x="420242" y="167639"/>
                </a:lnTo>
                <a:lnTo>
                  <a:pt x="430656" y="158750"/>
                </a:lnTo>
                <a:lnTo>
                  <a:pt x="438403" y="157479"/>
                </a:lnTo>
                <a:lnTo>
                  <a:pt x="482887" y="157479"/>
                </a:lnTo>
                <a:lnTo>
                  <a:pt x="481792" y="156210"/>
                </a:lnTo>
                <a:lnTo>
                  <a:pt x="473471" y="149860"/>
                </a:lnTo>
                <a:lnTo>
                  <a:pt x="464508" y="144779"/>
                </a:lnTo>
                <a:lnTo>
                  <a:pt x="454913" y="142239"/>
                </a:lnTo>
                <a:lnTo>
                  <a:pt x="445295" y="140970"/>
                </a:lnTo>
                <a:close/>
              </a:path>
              <a:path w="647700" h="551179">
                <a:moveTo>
                  <a:pt x="576452" y="156210"/>
                </a:moveTo>
                <a:lnTo>
                  <a:pt x="573659" y="158750"/>
                </a:lnTo>
                <a:lnTo>
                  <a:pt x="569467" y="161289"/>
                </a:lnTo>
                <a:lnTo>
                  <a:pt x="566292" y="163829"/>
                </a:lnTo>
                <a:lnTo>
                  <a:pt x="582167" y="163829"/>
                </a:lnTo>
                <a:lnTo>
                  <a:pt x="576452" y="156210"/>
                </a:lnTo>
                <a:close/>
              </a:path>
              <a:path w="647700" h="551179">
                <a:moveTo>
                  <a:pt x="615162" y="27939"/>
                </a:moveTo>
                <a:lnTo>
                  <a:pt x="601472" y="27939"/>
                </a:lnTo>
                <a:lnTo>
                  <a:pt x="602488" y="29210"/>
                </a:lnTo>
                <a:lnTo>
                  <a:pt x="603885" y="30479"/>
                </a:lnTo>
                <a:lnTo>
                  <a:pt x="605536" y="35560"/>
                </a:lnTo>
                <a:lnTo>
                  <a:pt x="607567" y="43179"/>
                </a:lnTo>
                <a:lnTo>
                  <a:pt x="624459" y="102870"/>
                </a:lnTo>
                <a:lnTo>
                  <a:pt x="635064" y="102870"/>
                </a:lnTo>
                <a:lnTo>
                  <a:pt x="616585" y="33020"/>
                </a:lnTo>
                <a:lnTo>
                  <a:pt x="615162" y="27939"/>
                </a:lnTo>
                <a:close/>
              </a:path>
              <a:path w="647700" h="551179">
                <a:moveTo>
                  <a:pt x="465963" y="46989"/>
                </a:moveTo>
                <a:lnTo>
                  <a:pt x="459359" y="52070"/>
                </a:lnTo>
                <a:lnTo>
                  <a:pt x="455977" y="59689"/>
                </a:lnTo>
                <a:lnTo>
                  <a:pt x="451929" y="66039"/>
                </a:lnTo>
                <a:lnTo>
                  <a:pt x="447214" y="72389"/>
                </a:lnTo>
                <a:lnTo>
                  <a:pt x="441833" y="77470"/>
                </a:lnTo>
                <a:lnTo>
                  <a:pt x="447548" y="85089"/>
                </a:lnTo>
                <a:lnTo>
                  <a:pt x="462661" y="72389"/>
                </a:lnTo>
                <a:lnTo>
                  <a:pt x="485769" y="72389"/>
                </a:lnTo>
                <a:lnTo>
                  <a:pt x="465963" y="46989"/>
                </a:lnTo>
                <a:close/>
              </a:path>
              <a:path w="647700" h="551179">
                <a:moveTo>
                  <a:pt x="560831" y="43179"/>
                </a:moveTo>
                <a:lnTo>
                  <a:pt x="518160" y="77470"/>
                </a:lnTo>
                <a:lnTo>
                  <a:pt x="523875" y="85089"/>
                </a:lnTo>
                <a:lnTo>
                  <a:pt x="527938" y="81279"/>
                </a:lnTo>
                <a:lnTo>
                  <a:pt x="530478" y="80010"/>
                </a:lnTo>
                <a:lnTo>
                  <a:pt x="531367" y="78739"/>
                </a:lnTo>
                <a:lnTo>
                  <a:pt x="580488" y="78739"/>
                </a:lnTo>
                <a:lnTo>
                  <a:pt x="561975" y="68579"/>
                </a:lnTo>
                <a:lnTo>
                  <a:pt x="559180" y="66039"/>
                </a:lnTo>
                <a:lnTo>
                  <a:pt x="557911" y="64770"/>
                </a:lnTo>
                <a:lnTo>
                  <a:pt x="557022" y="63500"/>
                </a:lnTo>
                <a:lnTo>
                  <a:pt x="556513" y="63500"/>
                </a:lnTo>
                <a:lnTo>
                  <a:pt x="556513" y="60960"/>
                </a:lnTo>
                <a:lnTo>
                  <a:pt x="556767" y="59689"/>
                </a:lnTo>
                <a:lnTo>
                  <a:pt x="559815" y="55879"/>
                </a:lnTo>
                <a:lnTo>
                  <a:pt x="563117" y="53339"/>
                </a:lnTo>
                <a:lnTo>
                  <a:pt x="566674" y="50800"/>
                </a:lnTo>
                <a:lnTo>
                  <a:pt x="560831" y="43179"/>
                </a:lnTo>
                <a:close/>
              </a:path>
              <a:path w="647700" h="551179">
                <a:moveTo>
                  <a:pt x="617219" y="0"/>
                </a:moveTo>
                <a:lnTo>
                  <a:pt x="581278" y="27939"/>
                </a:lnTo>
                <a:lnTo>
                  <a:pt x="587121" y="35560"/>
                </a:lnTo>
                <a:lnTo>
                  <a:pt x="594740" y="29210"/>
                </a:lnTo>
                <a:lnTo>
                  <a:pt x="597280" y="27939"/>
                </a:lnTo>
                <a:lnTo>
                  <a:pt x="615162" y="27939"/>
                </a:lnTo>
                <a:lnTo>
                  <a:pt x="614806" y="26670"/>
                </a:lnTo>
                <a:lnTo>
                  <a:pt x="613790" y="21589"/>
                </a:lnTo>
                <a:lnTo>
                  <a:pt x="620902" y="8889"/>
                </a:lnTo>
                <a:lnTo>
                  <a:pt x="622935" y="6350"/>
                </a:lnTo>
                <a:lnTo>
                  <a:pt x="6172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31689" y="5022722"/>
            <a:ext cx="883920" cy="55346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3177667" y="6195771"/>
            <a:ext cx="101409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95" dirty="0">
                <a:latin typeface="Georgia"/>
                <a:cs typeface="Georgia"/>
              </a:rPr>
              <a:t>Quantity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622291" y="6324600"/>
            <a:ext cx="1371600" cy="76200"/>
          </a:xfrm>
          <a:custGeom>
            <a:avLst/>
            <a:gdLst/>
            <a:ahLst/>
            <a:cxnLst/>
            <a:rect l="l" t="t" r="r" b="b"/>
            <a:pathLst>
              <a:path w="1371600" h="76200">
                <a:moveTo>
                  <a:pt x="1333500" y="0"/>
                </a:moveTo>
                <a:lnTo>
                  <a:pt x="1333500" y="19050"/>
                </a:lnTo>
                <a:lnTo>
                  <a:pt x="0" y="19050"/>
                </a:lnTo>
                <a:lnTo>
                  <a:pt x="0" y="57150"/>
                </a:lnTo>
                <a:lnTo>
                  <a:pt x="1333500" y="57150"/>
                </a:lnTo>
                <a:lnTo>
                  <a:pt x="1333500" y="76200"/>
                </a:lnTo>
                <a:lnTo>
                  <a:pt x="1371600" y="38100"/>
                </a:lnTo>
                <a:lnTo>
                  <a:pt x="133350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622291" y="6324600"/>
            <a:ext cx="1371600" cy="76200"/>
          </a:xfrm>
          <a:custGeom>
            <a:avLst/>
            <a:gdLst/>
            <a:ahLst/>
            <a:cxnLst/>
            <a:rect l="l" t="t" r="r" b="b"/>
            <a:pathLst>
              <a:path w="1371600" h="76200">
                <a:moveTo>
                  <a:pt x="0" y="19050"/>
                </a:moveTo>
                <a:lnTo>
                  <a:pt x="1333500" y="19050"/>
                </a:lnTo>
                <a:lnTo>
                  <a:pt x="1333500" y="0"/>
                </a:lnTo>
                <a:lnTo>
                  <a:pt x="1371600" y="38100"/>
                </a:lnTo>
                <a:lnTo>
                  <a:pt x="1333500" y="76200"/>
                </a:lnTo>
                <a:lnTo>
                  <a:pt x="1333500" y="57150"/>
                </a:lnTo>
                <a:lnTo>
                  <a:pt x="0" y="57150"/>
                </a:lnTo>
                <a:lnTo>
                  <a:pt x="0" y="1905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54939" y="3299586"/>
            <a:ext cx="6946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65" dirty="0">
                <a:latin typeface="Georgia"/>
                <a:cs typeface="Georgia"/>
              </a:rPr>
              <a:t>Prices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82422" y="3886961"/>
            <a:ext cx="103505" cy="1981835"/>
          </a:xfrm>
          <a:custGeom>
            <a:avLst/>
            <a:gdLst/>
            <a:ahLst/>
            <a:cxnLst/>
            <a:rect l="l" t="t" r="r" b="b"/>
            <a:pathLst>
              <a:path w="103504" h="1981835">
                <a:moveTo>
                  <a:pt x="51746" y="25152"/>
                </a:moveTo>
                <a:lnTo>
                  <a:pt x="45396" y="36027"/>
                </a:lnTo>
                <a:lnTo>
                  <a:pt x="43827" y="1981225"/>
                </a:lnTo>
                <a:lnTo>
                  <a:pt x="56527" y="1981225"/>
                </a:lnTo>
                <a:lnTo>
                  <a:pt x="58047" y="96138"/>
                </a:lnTo>
                <a:lnTo>
                  <a:pt x="58070" y="36027"/>
                </a:lnTo>
                <a:lnTo>
                  <a:pt x="51746" y="25152"/>
                </a:lnTo>
                <a:close/>
              </a:path>
              <a:path w="103504" h="1981835">
                <a:moveTo>
                  <a:pt x="59100" y="12573"/>
                </a:moveTo>
                <a:lnTo>
                  <a:pt x="58115" y="12573"/>
                </a:lnTo>
                <a:lnTo>
                  <a:pt x="58096" y="36072"/>
                </a:lnTo>
                <a:lnTo>
                  <a:pt x="92430" y="95123"/>
                </a:lnTo>
                <a:lnTo>
                  <a:pt x="96316" y="96138"/>
                </a:lnTo>
                <a:lnTo>
                  <a:pt x="102374" y="92582"/>
                </a:lnTo>
                <a:lnTo>
                  <a:pt x="103403" y="88645"/>
                </a:lnTo>
                <a:lnTo>
                  <a:pt x="59100" y="12573"/>
                </a:lnTo>
                <a:close/>
              </a:path>
              <a:path w="103504" h="1981835">
                <a:moveTo>
                  <a:pt x="51777" y="0"/>
                </a:moveTo>
                <a:lnTo>
                  <a:pt x="1765" y="85598"/>
                </a:lnTo>
                <a:lnTo>
                  <a:pt x="0" y="88645"/>
                </a:lnTo>
                <a:lnTo>
                  <a:pt x="1016" y="92456"/>
                </a:lnTo>
                <a:lnTo>
                  <a:pt x="7073" y="96012"/>
                </a:lnTo>
                <a:lnTo>
                  <a:pt x="10960" y="94995"/>
                </a:lnTo>
                <a:lnTo>
                  <a:pt x="45369" y="36072"/>
                </a:lnTo>
                <a:lnTo>
                  <a:pt x="45415" y="12573"/>
                </a:lnTo>
                <a:lnTo>
                  <a:pt x="59100" y="12573"/>
                </a:lnTo>
                <a:lnTo>
                  <a:pt x="51777" y="0"/>
                </a:lnTo>
                <a:close/>
              </a:path>
              <a:path w="103504" h="1981835">
                <a:moveTo>
                  <a:pt x="58112" y="15748"/>
                </a:moveTo>
                <a:lnTo>
                  <a:pt x="57238" y="15748"/>
                </a:lnTo>
                <a:lnTo>
                  <a:pt x="51746" y="25152"/>
                </a:lnTo>
                <a:lnTo>
                  <a:pt x="58096" y="36072"/>
                </a:lnTo>
                <a:lnTo>
                  <a:pt x="58112" y="15748"/>
                </a:lnTo>
                <a:close/>
              </a:path>
              <a:path w="103504" h="1981835">
                <a:moveTo>
                  <a:pt x="58115" y="12573"/>
                </a:moveTo>
                <a:lnTo>
                  <a:pt x="45415" y="12573"/>
                </a:lnTo>
                <a:lnTo>
                  <a:pt x="45396" y="36027"/>
                </a:lnTo>
                <a:lnTo>
                  <a:pt x="51746" y="25152"/>
                </a:lnTo>
                <a:lnTo>
                  <a:pt x="46278" y="15748"/>
                </a:lnTo>
                <a:lnTo>
                  <a:pt x="58112" y="15748"/>
                </a:lnTo>
                <a:lnTo>
                  <a:pt x="58115" y="12573"/>
                </a:lnTo>
                <a:close/>
              </a:path>
              <a:path w="103504" h="1981835">
                <a:moveTo>
                  <a:pt x="57238" y="15748"/>
                </a:moveTo>
                <a:lnTo>
                  <a:pt x="46278" y="15748"/>
                </a:lnTo>
                <a:lnTo>
                  <a:pt x="51746" y="25152"/>
                </a:lnTo>
                <a:lnTo>
                  <a:pt x="57238" y="15748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2364994" y="3224911"/>
            <a:ext cx="17849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60" dirty="0">
                <a:latin typeface="Georgia"/>
                <a:cs typeface="Georgia"/>
              </a:rPr>
              <a:t>Equilibrium </a:t>
            </a:r>
            <a:r>
              <a:rPr sz="1600" spc="40" dirty="0">
                <a:latin typeface="Georgia"/>
                <a:cs typeface="Georgia"/>
              </a:rPr>
              <a:t>Point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171444" y="3515867"/>
            <a:ext cx="312419" cy="100279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256153" y="3537965"/>
            <a:ext cx="123189" cy="805815"/>
          </a:xfrm>
          <a:custGeom>
            <a:avLst/>
            <a:gdLst/>
            <a:ahLst/>
            <a:cxnLst/>
            <a:rect l="l" t="t" r="r" b="b"/>
            <a:pathLst>
              <a:path w="123189" h="805814">
                <a:moveTo>
                  <a:pt x="18414" y="693166"/>
                </a:moveTo>
                <a:lnTo>
                  <a:pt x="12700" y="697103"/>
                </a:lnTo>
                <a:lnTo>
                  <a:pt x="6858" y="701040"/>
                </a:lnTo>
                <a:lnTo>
                  <a:pt x="5461" y="709041"/>
                </a:lnTo>
                <a:lnTo>
                  <a:pt x="71627" y="805434"/>
                </a:lnTo>
                <a:lnTo>
                  <a:pt x="83413" y="781304"/>
                </a:lnTo>
                <a:lnTo>
                  <a:pt x="57150" y="781304"/>
                </a:lnTo>
                <a:lnTo>
                  <a:pt x="53715" y="734468"/>
                </a:lnTo>
                <a:lnTo>
                  <a:pt x="26416" y="694690"/>
                </a:lnTo>
                <a:lnTo>
                  <a:pt x="18414" y="693166"/>
                </a:lnTo>
                <a:close/>
              </a:path>
              <a:path w="123189" h="805814">
                <a:moveTo>
                  <a:pt x="53715" y="734468"/>
                </a:moveTo>
                <a:lnTo>
                  <a:pt x="57150" y="781304"/>
                </a:lnTo>
                <a:lnTo>
                  <a:pt x="82423" y="779399"/>
                </a:lnTo>
                <a:lnTo>
                  <a:pt x="82087" y="774827"/>
                </a:lnTo>
                <a:lnTo>
                  <a:pt x="58293" y="774827"/>
                </a:lnTo>
                <a:lnTo>
                  <a:pt x="67924" y="755185"/>
                </a:lnTo>
                <a:lnTo>
                  <a:pt x="53715" y="734468"/>
                </a:lnTo>
                <a:close/>
              </a:path>
              <a:path w="123189" h="805814">
                <a:moveTo>
                  <a:pt x="107823" y="686562"/>
                </a:moveTo>
                <a:lnTo>
                  <a:pt x="100202" y="689229"/>
                </a:lnTo>
                <a:lnTo>
                  <a:pt x="97155" y="695579"/>
                </a:lnTo>
                <a:lnTo>
                  <a:pt x="78992" y="732616"/>
                </a:lnTo>
                <a:lnTo>
                  <a:pt x="82423" y="779399"/>
                </a:lnTo>
                <a:lnTo>
                  <a:pt x="57150" y="781304"/>
                </a:lnTo>
                <a:lnTo>
                  <a:pt x="83413" y="781304"/>
                </a:lnTo>
                <a:lnTo>
                  <a:pt x="119887" y="706628"/>
                </a:lnTo>
                <a:lnTo>
                  <a:pt x="123062" y="700405"/>
                </a:lnTo>
                <a:lnTo>
                  <a:pt x="120396" y="692785"/>
                </a:lnTo>
                <a:lnTo>
                  <a:pt x="114046" y="689737"/>
                </a:lnTo>
                <a:lnTo>
                  <a:pt x="107823" y="686562"/>
                </a:lnTo>
                <a:close/>
              </a:path>
              <a:path w="123189" h="805814">
                <a:moveTo>
                  <a:pt x="67924" y="755185"/>
                </a:moveTo>
                <a:lnTo>
                  <a:pt x="58293" y="774827"/>
                </a:lnTo>
                <a:lnTo>
                  <a:pt x="80263" y="773176"/>
                </a:lnTo>
                <a:lnTo>
                  <a:pt x="67924" y="755185"/>
                </a:lnTo>
                <a:close/>
              </a:path>
              <a:path w="123189" h="805814">
                <a:moveTo>
                  <a:pt x="78992" y="732616"/>
                </a:moveTo>
                <a:lnTo>
                  <a:pt x="67924" y="755185"/>
                </a:lnTo>
                <a:lnTo>
                  <a:pt x="80263" y="773176"/>
                </a:lnTo>
                <a:lnTo>
                  <a:pt x="58293" y="774827"/>
                </a:lnTo>
                <a:lnTo>
                  <a:pt x="82087" y="774827"/>
                </a:lnTo>
                <a:lnTo>
                  <a:pt x="78992" y="732616"/>
                </a:lnTo>
                <a:close/>
              </a:path>
              <a:path w="123189" h="805814">
                <a:moveTo>
                  <a:pt x="25273" y="0"/>
                </a:moveTo>
                <a:lnTo>
                  <a:pt x="0" y="1905"/>
                </a:lnTo>
                <a:lnTo>
                  <a:pt x="53715" y="734468"/>
                </a:lnTo>
                <a:lnTo>
                  <a:pt x="67924" y="755185"/>
                </a:lnTo>
                <a:lnTo>
                  <a:pt x="78992" y="732616"/>
                </a:lnTo>
                <a:lnTo>
                  <a:pt x="25273" y="0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979042" y="4598289"/>
            <a:ext cx="23418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6555" marR="989330" indent="-97790">
              <a:lnSpc>
                <a:spcPct val="100000"/>
              </a:lnSpc>
              <a:spcBef>
                <a:spcPts val="100"/>
              </a:spcBef>
            </a:pPr>
            <a:r>
              <a:rPr sz="1800" b="1" spc="-40" dirty="0">
                <a:solidFill>
                  <a:srgbClr val="6F2F9F"/>
                </a:solidFill>
                <a:latin typeface="Georgia"/>
                <a:cs typeface="Georgia"/>
              </a:rPr>
              <a:t>Producer  </a:t>
            </a:r>
            <a:r>
              <a:rPr sz="1800" b="1" spc="-30" dirty="0">
                <a:solidFill>
                  <a:srgbClr val="6F2F9F"/>
                </a:solidFill>
                <a:latin typeface="Georgia"/>
                <a:cs typeface="Georgia"/>
              </a:rPr>
              <a:t>surplus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870828" y="3067938"/>
            <a:ext cx="3081655" cy="1366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200" i="1" spc="10" dirty="0">
                <a:solidFill>
                  <a:srgbClr val="6F2F9F"/>
                </a:solidFill>
                <a:latin typeface="Georgia"/>
                <a:cs typeface="Georgia"/>
              </a:rPr>
              <a:t>Producer </a:t>
            </a:r>
            <a:r>
              <a:rPr sz="2200" i="1" spc="35" dirty="0">
                <a:solidFill>
                  <a:srgbClr val="6F2F9F"/>
                </a:solidFill>
                <a:latin typeface="Georgia"/>
                <a:cs typeface="Georgia"/>
              </a:rPr>
              <a:t>surplus:-The  </a:t>
            </a:r>
            <a:r>
              <a:rPr sz="2200" i="1" spc="55" dirty="0">
                <a:solidFill>
                  <a:srgbClr val="6F2F9F"/>
                </a:solidFill>
                <a:latin typeface="Georgia"/>
                <a:cs typeface="Georgia"/>
              </a:rPr>
              <a:t>difference </a:t>
            </a:r>
            <a:r>
              <a:rPr sz="2200" i="1" spc="95" dirty="0">
                <a:solidFill>
                  <a:srgbClr val="6F2F9F"/>
                </a:solidFill>
                <a:latin typeface="Georgia"/>
                <a:cs typeface="Georgia"/>
              </a:rPr>
              <a:t>between </a:t>
            </a:r>
            <a:r>
              <a:rPr sz="2200" i="1" spc="60" dirty="0">
                <a:solidFill>
                  <a:srgbClr val="6F2F9F"/>
                </a:solidFill>
                <a:latin typeface="Georgia"/>
                <a:cs typeface="Georgia"/>
              </a:rPr>
              <a:t>the  </a:t>
            </a:r>
            <a:r>
              <a:rPr sz="2200" i="1" dirty="0">
                <a:solidFill>
                  <a:srgbClr val="6F2F9F"/>
                </a:solidFill>
                <a:latin typeface="Georgia"/>
                <a:cs typeface="Georgia"/>
              </a:rPr>
              <a:t>price </a:t>
            </a:r>
            <a:r>
              <a:rPr sz="2200" i="1" spc="-30" dirty="0">
                <a:solidFill>
                  <a:srgbClr val="6F2F9F"/>
                </a:solidFill>
                <a:latin typeface="Georgia"/>
                <a:cs typeface="Georgia"/>
              </a:rPr>
              <a:t>(marginal </a:t>
            </a:r>
            <a:r>
              <a:rPr sz="2200" i="1" spc="15" dirty="0">
                <a:solidFill>
                  <a:srgbClr val="6F2F9F"/>
                </a:solidFill>
                <a:latin typeface="Georgia"/>
                <a:cs typeface="Georgia"/>
              </a:rPr>
              <a:t>benefit)  </a:t>
            </a:r>
            <a:r>
              <a:rPr sz="2200" i="1" spc="80" dirty="0">
                <a:solidFill>
                  <a:srgbClr val="6F2F9F"/>
                </a:solidFill>
                <a:latin typeface="Georgia"/>
                <a:cs typeface="Georgia"/>
              </a:rPr>
              <a:t>and </a:t>
            </a:r>
            <a:r>
              <a:rPr sz="2200" i="1" spc="65" dirty="0">
                <a:solidFill>
                  <a:srgbClr val="6F2F9F"/>
                </a:solidFill>
                <a:latin typeface="Georgia"/>
                <a:cs typeface="Georgia"/>
              </a:rPr>
              <a:t>the </a:t>
            </a:r>
            <a:r>
              <a:rPr sz="2200" i="1" spc="75" dirty="0">
                <a:solidFill>
                  <a:srgbClr val="6F2F9F"/>
                </a:solidFill>
                <a:latin typeface="Georgia"/>
                <a:cs typeface="Georgia"/>
              </a:rPr>
              <a:t>supply</a:t>
            </a:r>
            <a:r>
              <a:rPr sz="2200" i="1" spc="345" dirty="0">
                <a:solidFill>
                  <a:srgbClr val="6F2F9F"/>
                </a:solidFill>
                <a:latin typeface="Georgia"/>
                <a:cs typeface="Georgia"/>
              </a:rPr>
              <a:t> </a:t>
            </a:r>
            <a:r>
              <a:rPr sz="2200" i="1" spc="30" dirty="0">
                <a:solidFill>
                  <a:srgbClr val="6F2F9F"/>
                </a:solidFill>
                <a:latin typeface="Georgia"/>
                <a:cs typeface="Georgia"/>
              </a:rPr>
              <a:t>curve</a:t>
            </a:r>
            <a:endParaRPr sz="2200">
              <a:latin typeface="Georgia"/>
              <a:cs typeface="Georgi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870828" y="4409313"/>
            <a:ext cx="206057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i="1" spc="-30" dirty="0">
                <a:solidFill>
                  <a:srgbClr val="6F2F9F"/>
                </a:solidFill>
                <a:latin typeface="Georgia"/>
                <a:cs typeface="Georgia"/>
              </a:rPr>
              <a:t>(marginal</a:t>
            </a:r>
            <a:r>
              <a:rPr sz="2200" i="1" spc="110" dirty="0">
                <a:solidFill>
                  <a:srgbClr val="6F2F9F"/>
                </a:solidFill>
                <a:latin typeface="Georgia"/>
                <a:cs typeface="Georgia"/>
              </a:rPr>
              <a:t> </a:t>
            </a:r>
            <a:r>
              <a:rPr sz="2200" i="1" spc="15" dirty="0">
                <a:solidFill>
                  <a:srgbClr val="6F2F9F"/>
                </a:solidFill>
                <a:latin typeface="Georgia"/>
                <a:cs typeface="Georgia"/>
              </a:rPr>
              <a:t>cost).</a:t>
            </a:r>
            <a:endParaRPr sz="2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3832" y="272288"/>
            <a:ext cx="40411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Market</a:t>
            </a:r>
            <a:r>
              <a:rPr sz="3600" spc="-65" dirty="0"/>
              <a:t> </a:t>
            </a:r>
            <a:r>
              <a:rPr sz="3600" dirty="0"/>
              <a:t>Disequilibria</a:t>
            </a:r>
            <a:endParaRPr sz="36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Wingdings"/>
              <a:buChar char=""/>
              <a:tabLst>
                <a:tab pos="356235" algn="l"/>
              </a:tabLst>
            </a:pPr>
            <a:r>
              <a:rPr b="1" i="1" spc="35" dirty="0">
                <a:latin typeface="Georgia"/>
                <a:cs typeface="Georgia"/>
              </a:rPr>
              <a:t>Excess </a:t>
            </a:r>
            <a:r>
              <a:rPr b="1" i="1" spc="15" dirty="0">
                <a:latin typeface="Georgia"/>
                <a:cs typeface="Georgia"/>
              </a:rPr>
              <a:t>demand</a:t>
            </a:r>
            <a:r>
              <a:rPr spc="15" dirty="0"/>
              <a:t>, </a:t>
            </a:r>
            <a:r>
              <a:rPr spc="55" dirty="0"/>
              <a:t>or  </a:t>
            </a:r>
            <a:r>
              <a:rPr spc="100" dirty="0"/>
              <a:t>shortage, </a:t>
            </a:r>
            <a:r>
              <a:rPr spc="95" dirty="0"/>
              <a:t>is the </a:t>
            </a:r>
            <a:r>
              <a:rPr spc="75" dirty="0"/>
              <a:t>condition  </a:t>
            </a:r>
            <a:r>
              <a:rPr spc="110" dirty="0"/>
              <a:t>that </a:t>
            </a:r>
            <a:r>
              <a:rPr spc="105" dirty="0"/>
              <a:t>exists </a:t>
            </a:r>
            <a:r>
              <a:rPr spc="114" dirty="0"/>
              <a:t>when </a:t>
            </a:r>
            <a:r>
              <a:rPr spc="95" dirty="0"/>
              <a:t>quantity  </a:t>
            </a:r>
            <a:r>
              <a:rPr spc="105" dirty="0"/>
              <a:t>demanded </a:t>
            </a:r>
            <a:r>
              <a:rPr spc="110" dirty="0"/>
              <a:t>exceeds </a:t>
            </a:r>
            <a:r>
              <a:rPr spc="95" dirty="0"/>
              <a:t>quantity  </a:t>
            </a:r>
            <a:r>
              <a:rPr spc="100" dirty="0"/>
              <a:t>supplied </a:t>
            </a:r>
            <a:r>
              <a:rPr spc="110" dirty="0"/>
              <a:t>at </a:t>
            </a:r>
            <a:r>
              <a:rPr spc="100" dirty="0"/>
              <a:t>the </a:t>
            </a:r>
            <a:r>
              <a:rPr spc="105" dirty="0"/>
              <a:t>current</a:t>
            </a:r>
            <a:r>
              <a:rPr spc="185" dirty="0"/>
              <a:t> </a:t>
            </a:r>
            <a:r>
              <a:rPr spc="80" dirty="0"/>
              <a:t>price.</a:t>
            </a:r>
          </a:p>
          <a:p>
            <a:pPr>
              <a:lnSpc>
                <a:spcPct val="100000"/>
              </a:lnSpc>
              <a:buFont typeface="Wingdings"/>
              <a:buChar char=""/>
            </a:pPr>
            <a:endParaRPr sz="2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Wingdings"/>
              <a:buChar char=""/>
            </a:pPr>
            <a:endParaRPr sz="2350">
              <a:latin typeface="Times New Roman"/>
              <a:cs typeface="Times New Roman"/>
            </a:endParaRPr>
          </a:p>
          <a:p>
            <a:pPr marL="508000" marR="187960" lvl="1" indent="-342900">
              <a:lnSpc>
                <a:spcPct val="100000"/>
              </a:lnSpc>
              <a:buFont typeface="Wingdings"/>
              <a:buChar char=""/>
              <a:tabLst>
                <a:tab pos="508634" algn="l"/>
              </a:tabLst>
            </a:pPr>
            <a:r>
              <a:rPr sz="2000" spc="85" dirty="0">
                <a:latin typeface="Georgia"/>
                <a:cs typeface="Georgia"/>
              </a:rPr>
              <a:t>When </a:t>
            </a:r>
            <a:r>
              <a:rPr sz="2000" spc="95" dirty="0">
                <a:latin typeface="Georgia"/>
                <a:cs typeface="Georgia"/>
              </a:rPr>
              <a:t>quantity </a:t>
            </a:r>
            <a:r>
              <a:rPr sz="2000" spc="105" dirty="0">
                <a:latin typeface="Georgia"/>
                <a:cs typeface="Georgia"/>
              </a:rPr>
              <a:t>demanded  exceeds </a:t>
            </a:r>
            <a:r>
              <a:rPr sz="2000" spc="95" dirty="0">
                <a:latin typeface="Georgia"/>
                <a:cs typeface="Georgia"/>
              </a:rPr>
              <a:t>quantity supplied,  </a:t>
            </a:r>
            <a:r>
              <a:rPr sz="2000" spc="70" dirty="0">
                <a:latin typeface="Georgia"/>
                <a:cs typeface="Georgia"/>
              </a:rPr>
              <a:t>price </a:t>
            </a:r>
            <a:r>
              <a:rPr sz="2000" spc="110" dirty="0">
                <a:latin typeface="Georgia"/>
                <a:cs typeface="Georgia"/>
              </a:rPr>
              <a:t>tends </a:t>
            </a:r>
            <a:r>
              <a:rPr sz="2000" spc="55" dirty="0">
                <a:latin typeface="Georgia"/>
                <a:cs typeface="Georgia"/>
              </a:rPr>
              <a:t>to </a:t>
            </a:r>
            <a:r>
              <a:rPr sz="2000" spc="80" dirty="0">
                <a:latin typeface="Georgia"/>
                <a:cs typeface="Georgia"/>
              </a:rPr>
              <a:t>rise</a:t>
            </a:r>
            <a:r>
              <a:rPr sz="2000" spc="285" dirty="0">
                <a:latin typeface="Georgia"/>
                <a:cs typeface="Georgia"/>
              </a:rPr>
              <a:t> </a:t>
            </a:r>
            <a:r>
              <a:rPr sz="2000" spc="85" dirty="0">
                <a:latin typeface="Georgia"/>
                <a:cs typeface="Georgia"/>
              </a:rPr>
              <a:t>until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27928" y="4593716"/>
            <a:ext cx="293116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80" dirty="0">
                <a:latin typeface="Georgia"/>
                <a:cs typeface="Georgia"/>
              </a:rPr>
              <a:t>equilibrium </a:t>
            </a:r>
            <a:r>
              <a:rPr sz="2000" spc="95" dirty="0">
                <a:latin typeface="Georgia"/>
                <a:cs typeface="Georgia"/>
              </a:rPr>
              <a:t>is</a:t>
            </a:r>
            <a:r>
              <a:rPr sz="2000" spc="145" dirty="0">
                <a:latin typeface="Georgia"/>
                <a:cs typeface="Georgia"/>
              </a:rPr>
              <a:t> </a:t>
            </a:r>
            <a:r>
              <a:rPr sz="2000" spc="80" dirty="0">
                <a:latin typeface="Georgia"/>
                <a:cs typeface="Georgia"/>
              </a:rPr>
              <a:t>restored.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57200" y="3733800"/>
            <a:ext cx="2667000" cy="0"/>
          </a:xfrm>
          <a:custGeom>
            <a:avLst/>
            <a:gdLst/>
            <a:ahLst/>
            <a:cxnLst/>
            <a:rect l="l" t="t" r="r" b="b"/>
            <a:pathLst>
              <a:path w="2667000">
                <a:moveTo>
                  <a:pt x="2667000" y="0"/>
                </a:moveTo>
                <a:lnTo>
                  <a:pt x="0" y="0"/>
                </a:lnTo>
              </a:path>
            </a:pathLst>
          </a:custGeom>
          <a:ln w="38100">
            <a:solidFill>
              <a:srgbClr val="FB0028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124200" y="3733800"/>
            <a:ext cx="0" cy="2362200"/>
          </a:xfrm>
          <a:custGeom>
            <a:avLst/>
            <a:gdLst/>
            <a:ahLst/>
            <a:cxnLst/>
            <a:rect l="l" t="t" r="r" b="b"/>
            <a:pathLst>
              <a:path h="2362200">
                <a:moveTo>
                  <a:pt x="0" y="2362200"/>
                </a:moveTo>
                <a:lnTo>
                  <a:pt x="0" y="0"/>
                </a:lnTo>
              </a:path>
            </a:pathLst>
          </a:custGeom>
          <a:ln w="38100">
            <a:solidFill>
              <a:srgbClr val="FB0028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96240" y="1732788"/>
            <a:ext cx="121919" cy="44287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5968" y="1778507"/>
            <a:ext cx="85343" cy="853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57200" y="1752600"/>
            <a:ext cx="0" cy="4343400"/>
          </a:xfrm>
          <a:custGeom>
            <a:avLst/>
            <a:gdLst/>
            <a:ahLst/>
            <a:cxnLst/>
            <a:rect l="l" t="t" r="r" b="b"/>
            <a:pathLst>
              <a:path h="4343400">
                <a:moveTo>
                  <a:pt x="0" y="0"/>
                </a:moveTo>
                <a:lnTo>
                  <a:pt x="0" y="434340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14527" y="6057900"/>
            <a:ext cx="5724144" cy="12344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5968" y="6121908"/>
            <a:ext cx="85343" cy="853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7200" y="6096000"/>
            <a:ext cx="5638800" cy="0"/>
          </a:xfrm>
          <a:custGeom>
            <a:avLst/>
            <a:gdLst/>
            <a:ahLst/>
            <a:cxnLst/>
            <a:rect l="l" t="t" r="r" b="b"/>
            <a:pathLst>
              <a:path w="5638800">
                <a:moveTo>
                  <a:pt x="0" y="0"/>
                </a:moveTo>
                <a:lnTo>
                  <a:pt x="5638800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84859" y="2250948"/>
            <a:ext cx="4297680" cy="31638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04087" y="5268467"/>
            <a:ext cx="85343" cy="853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38200" y="2286000"/>
            <a:ext cx="4191000" cy="3048000"/>
          </a:xfrm>
          <a:custGeom>
            <a:avLst/>
            <a:gdLst/>
            <a:ahLst/>
            <a:cxnLst/>
            <a:rect l="l" t="t" r="r" b="b"/>
            <a:pathLst>
              <a:path w="4191000" h="3048000">
                <a:moveTo>
                  <a:pt x="0" y="3048000"/>
                </a:moveTo>
                <a:lnTo>
                  <a:pt x="4191000" y="0"/>
                </a:lnTo>
              </a:path>
            </a:pathLst>
          </a:custGeom>
          <a:ln w="38100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089660" y="2250948"/>
            <a:ext cx="4754880" cy="346862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191767" y="2311907"/>
            <a:ext cx="85343" cy="853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143000" y="2286000"/>
            <a:ext cx="4648200" cy="3352800"/>
          </a:xfrm>
          <a:custGeom>
            <a:avLst/>
            <a:gdLst/>
            <a:ahLst/>
            <a:cxnLst/>
            <a:rect l="l" t="t" r="r" b="b"/>
            <a:pathLst>
              <a:path w="4648200" h="3352800">
                <a:moveTo>
                  <a:pt x="0" y="0"/>
                </a:moveTo>
                <a:lnTo>
                  <a:pt x="4648200" y="3352800"/>
                </a:lnTo>
              </a:path>
            </a:pathLst>
          </a:custGeom>
          <a:ln w="38100">
            <a:solidFill>
              <a:srgbClr val="8063A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965450" y="3575050"/>
            <a:ext cx="241300" cy="2413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181715" y="2156205"/>
            <a:ext cx="660400" cy="521970"/>
          </a:xfrm>
          <a:custGeom>
            <a:avLst/>
            <a:gdLst/>
            <a:ahLst/>
            <a:cxnLst/>
            <a:rect l="l" t="t" r="r" b="b"/>
            <a:pathLst>
              <a:path w="660400" h="521969">
                <a:moveTo>
                  <a:pt x="69926" y="496570"/>
                </a:moveTo>
                <a:lnTo>
                  <a:pt x="60211" y="496570"/>
                </a:lnTo>
                <a:lnTo>
                  <a:pt x="77737" y="521970"/>
                </a:lnTo>
                <a:lnTo>
                  <a:pt x="84543" y="521970"/>
                </a:lnTo>
                <a:lnTo>
                  <a:pt x="91421" y="519430"/>
                </a:lnTo>
                <a:lnTo>
                  <a:pt x="98346" y="518160"/>
                </a:lnTo>
                <a:lnTo>
                  <a:pt x="105296" y="515620"/>
                </a:lnTo>
                <a:lnTo>
                  <a:pt x="112489" y="513080"/>
                </a:lnTo>
                <a:lnTo>
                  <a:pt x="119980" y="509270"/>
                </a:lnTo>
                <a:lnTo>
                  <a:pt x="127781" y="505460"/>
                </a:lnTo>
                <a:lnTo>
                  <a:pt x="135903" y="500380"/>
                </a:lnTo>
                <a:lnTo>
                  <a:pt x="139191" y="497840"/>
                </a:lnTo>
                <a:lnTo>
                  <a:pt x="78118" y="497840"/>
                </a:lnTo>
                <a:lnTo>
                  <a:pt x="69926" y="496570"/>
                </a:lnTo>
                <a:close/>
              </a:path>
              <a:path w="660400" h="521969">
                <a:moveTo>
                  <a:pt x="161252" y="421640"/>
                </a:moveTo>
                <a:lnTo>
                  <a:pt x="118758" y="421640"/>
                </a:lnTo>
                <a:lnTo>
                  <a:pt x="124346" y="422910"/>
                </a:lnTo>
                <a:lnTo>
                  <a:pt x="130061" y="425450"/>
                </a:lnTo>
                <a:lnTo>
                  <a:pt x="144311" y="453390"/>
                </a:lnTo>
                <a:lnTo>
                  <a:pt x="143142" y="459740"/>
                </a:lnTo>
                <a:lnTo>
                  <a:pt x="116378" y="487680"/>
                </a:lnTo>
                <a:lnTo>
                  <a:pt x="78118" y="497840"/>
                </a:lnTo>
                <a:lnTo>
                  <a:pt x="139191" y="497840"/>
                </a:lnTo>
                <a:lnTo>
                  <a:pt x="164478" y="467360"/>
                </a:lnTo>
                <a:lnTo>
                  <a:pt x="166383" y="458470"/>
                </a:lnTo>
                <a:lnTo>
                  <a:pt x="168034" y="452120"/>
                </a:lnTo>
                <a:lnTo>
                  <a:pt x="168034" y="444500"/>
                </a:lnTo>
                <a:lnTo>
                  <a:pt x="166510" y="436880"/>
                </a:lnTo>
                <a:lnTo>
                  <a:pt x="164859" y="429260"/>
                </a:lnTo>
                <a:lnTo>
                  <a:pt x="162065" y="422910"/>
                </a:lnTo>
                <a:lnTo>
                  <a:pt x="161252" y="421640"/>
                </a:lnTo>
                <a:close/>
              </a:path>
              <a:path w="660400" h="521969">
                <a:moveTo>
                  <a:pt x="82182" y="318770"/>
                </a:moveTo>
                <a:lnTo>
                  <a:pt x="29985" y="340360"/>
                </a:lnTo>
                <a:lnTo>
                  <a:pt x="1664" y="378460"/>
                </a:lnTo>
                <a:lnTo>
                  <a:pt x="0" y="391160"/>
                </a:lnTo>
                <a:lnTo>
                  <a:pt x="425" y="400050"/>
                </a:lnTo>
                <a:lnTo>
                  <a:pt x="21857" y="433070"/>
                </a:lnTo>
                <a:lnTo>
                  <a:pt x="48527" y="441960"/>
                </a:lnTo>
                <a:lnTo>
                  <a:pt x="59703" y="439420"/>
                </a:lnTo>
                <a:lnTo>
                  <a:pt x="65672" y="438150"/>
                </a:lnTo>
                <a:lnTo>
                  <a:pt x="78753" y="433070"/>
                </a:lnTo>
                <a:lnTo>
                  <a:pt x="84468" y="431800"/>
                </a:lnTo>
                <a:lnTo>
                  <a:pt x="88913" y="429260"/>
                </a:lnTo>
                <a:lnTo>
                  <a:pt x="93485" y="427990"/>
                </a:lnTo>
                <a:lnTo>
                  <a:pt x="98565" y="426720"/>
                </a:lnTo>
                <a:lnTo>
                  <a:pt x="112027" y="421640"/>
                </a:lnTo>
                <a:lnTo>
                  <a:pt x="161252" y="421640"/>
                </a:lnTo>
                <a:lnTo>
                  <a:pt x="158001" y="416560"/>
                </a:lnTo>
                <a:lnTo>
                  <a:pt x="49924" y="416560"/>
                </a:lnTo>
                <a:lnTo>
                  <a:pt x="43828" y="414020"/>
                </a:lnTo>
                <a:lnTo>
                  <a:pt x="22238" y="387350"/>
                </a:lnTo>
                <a:lnTo>
                  <a:pt x="25032" y="379730"/>
                </a:lnTo>
                <a:lnTo>
                  <a:pt x="56401" y="349250"/>
                </a:lnTo>
                <a:lnTo>
                  <a:pt x="63358" y="347980"/>
                </a:lnTo>
                <a:lnTo>
                  <a:pt x="70625" y="345440"/>
                </a:lnTo>
                <a:lnTo>
                  <a:pt x="77792" y="344170"/>
                </a:lnTo>
                <a:lnTo>
                  <a:pt x="97295" y="344170"/>
                </a:lnTo>
                <a:lnTo>
                  <a:pt x="98819" y="342900"/>
                </a:lnTo>
                <a:lnTo>
                  <a:pt x="82182" y="318770"/>
                </a:lnTo>
                <a:close/>
              </a:path>
              <a:path w="660400" h="521969">
                <a:moveTo>
                  <a:pt x="146952" y="320040"/>
                </a:moveTo>
                <a:lnTo>
                  <a:pt x="178575" y="407670"/>
                </a:lnTo>
                <a:lnTo>
                  <a:pt x="217310" y="435610"/>
                </a:lnTo>
                <a:lnTo>
                  <a:pt x="222898" y="435610"/>
                </a:lnTo>
                <a:lnTo>
                  <a:pt x="228486" y="434340"/>
                </a:lnTo>
                <a:lnTo>
                  <a:pt x="233947" y="431800"/>
                </a:lnTo>
                <a:lnTo>
                  <a:pt x="239281" y="430530"/>
                </a:lnTo>
                <a:lnTo>
                  <a:pt x="250838" y="421640"/>
                </a:lnTo>
                <a:lnTo>
                  <a:pt x="255791" y="416560"/>
                </a:lnTo>
                <a:lnTo>
                  <a:pt x="258636" y="411480"/>
                </a:lnTo>
                <a:lnTo>
                  <a:pt x="219977" y="411480"/>
                </a:lnTo>
                <a:lnTo>
                  <a:pt x="212865" y="408940"/>
                </a:lnTo>
                <a:lnTo>
                  <a:pt x="209182" y="406400"/>
                </a:lnTo>
                <a:lnTo>
                  <a:pt x="205753" y="403860"/>
                </a:lnTo>
                <a:lnTo>
                  <a:pt x="199403" y="396240"/>
                </a:lnTo>
                <a:lnTo>
                  <a:pt x="195720" y="391160"/>
                </a:lnTo>
                <a:lnTo>
                  <a:pt x="191656" y="386080"/>
                </a:lnTo>
                <a:lnTo>
                  <a:pt x="146952" y="320040"/>
                </a:lnTo>
                <a:close/>
              </a:path>
              <a:path w="660400" h="521969">
                <a:moveTo>
                  <a:pt x="126967" y="396240"/>
                </a:moveTo>
                <a:lnTo>
                  <a:pt x="119028" y="396240"/>
                </a:lnTo>
                <a:lnTo>
                  <a:pt x="110445" y="397510"/>
                </a:lnTo>
                <a:lnTo>
                  <a:pt x="101232" y="400050"/>
                </a:lnTo>
                <a:lnTo>
                  <a:pt x="96279" y="401320"/>
                </a:lnTo>
                <a:lnTo>
                  <a:pt x="90183" y="402590"/>
                </a:lnTo>
                <a:lnTo>
                  <a:pt x="83071" y="406400"/>
                </a:lnTo>
                <a:lnTo>
                  <a:pt x="75832" y="408940"/>
                </a:lnTo>
                <a:lnTo>
                  <a:pt x="69609" y="411480"/>
                </a:lnTo>
                <a:lnTo>
                  <a:pt x="64529" y="412750"/>
                </a:lnTo>
                <a:lnTo>
                  <a:pt x="56782" y="415290"/>
                </a:lnTo>
                <a:lnTo>
                  <a:pt x="49924" y="416560"/>
                </a:lnTo>
                <a:lnTo>
                  <a:pt x="158001" y="416560"/>
                </a:lnTo>
                <a:lnTo>
                  <a:pt x="152879" y="410210"/>
                </a:lnTo>
                <a:lnTo>
                  <a:pt x="147222" y="405130"/>
                </a:lnTo>
                <a:lnTo>
                  <a:pt x="141016" y="401320"/>
                </a:lnTo>
                <a:lnTo>
                  <a:pt x="134252" y="397510"/>
                </a:lnTo>
                <a:lnTo>
                  <a:pt x="126967" y="396240"/>
                </a:lnTo>
                <a:close/>
              </a:path>
              <a:path w="660400" h="521969">
                <a:moveTo>
                  <a:pt x="217691" y="271780"/>
                </a:moveTo>
                <a:lnTo>
                  <a:pt x="198387" y="285750"/>
                </a:lnTo>
                <a:lnTo>
                  <a:pt x="256934" y="370840"/>
                </a:lnTo>
                <a:lnTo>
                  <a:pt x="255156" y="377190"/>
                </a:lnTo>
                <a:lnTo>
                  <a:pt x="231661" y="407670"/>
                </a:lnTo>
                <a:lnTo>
                  <a:pt x="227343" y="410210"/>
                </a:lnTo>
                <a:lnTo>
                  <a:pt x="219977" y="411480"/>
                </a:lnTo>
                <a:lnTo>
                  <a:pt x="258636" y="411480"/>
                </a:lnTo>
                <a:lnTo>
                  <a:pt x="259347" y="410210"/>
                </a:lnTo>
                <a:lnTo>
                  <a:pt x="262776" y="403860"/>
                </a:lnTo>
                <a:lnTo>
                  <a:pt x="265697" y="396240"/>
                </a:lnTo>
                <a:lnTo>
                  <a:pt x="268110" y="387350"/>
                </a:lnTo>
                <a:lnTo>
                  <a:pt x="294422" y="387350"/>
                </a:lnTo>
                <a:lnTo>
                  <a:pt x="296177" y="386080"/>
                </a:lnTo>
                <a:lnTo>
                  <a:pt x="217691" y="271780"/>
                </a:lnTo>
                <a:close/>
              </a:path>
              <a:path w="660400" h="521969">
                <a:moveTo>
                  <a:pt x="264681" y="240030"/>
                </a:moveTo>
                <a:lnTo>
                  <a:pt x="245377" y="252730"/>
                </a:lnTo>
                <a:lnTo>
                  <a:pt x="352819" y="410210"/>
                </a:lnTo>
                <a:lnTo>
                  <a:pt x="371996" y="396240"/>
                </a:lnTo>
                <a:lnTo>
                  <a:pt x="339230" y="347980"/>
                </a:lnTo>
                <a:lnTo>
                  <a:pt x="345707" y="347980"/>
                </a:lnTo>
                <a:lnTo>
                  <a:pt x="351549" y="346710"/>
                </a:lnTo>
                <a:lnTo>
                  <a:pt x="362090" y="344170"/>
                </a:lnTo>
                <a:lnTo>
                  <a:pt x="367551" y="340360"/>
                </a:lnTo>
                <a:lnTo>
                  <a:pt x="373139" y="336550"/>
                </a:lnTo>
                <a:lnTo>
                  <a:pt x="377783" y="332740"/>
                </a:lnTo>
                <a:lnTo>
                  <a:pt x="328435" y="332740"/>
                </a:lnTo>
                <a:lnTo>
                  <a:pt x="283985" y="267970"/>
                </a:lnTo>
                <a:lnTo>
                  <a:pt x="286017" y="260350"/>
                </a:lnTo>
                <a:lnTo>
                  <a:pt x="288684" y="254000"/>
                </a:lnTo>
                <a:lnTo>
                  <a:pt x="290398" y="251460"/>
                </a:lnTo>
                <a:lnTo>
                  <a:pt x="272936" y="251460"/>
                </a:lnTo>
                <a:lnTo>
                  <a:pt x="264681" y="240030"/>
                </a:lnTo>
                <a:close/>
              </a:path>
              <a:path w="660400" h="521969">
                <a:moveTo>
                  <a:pt x="294422" y="387350"/>
                </a:moveTo>
                <a:lnTo>
                  <a:pt x="268110" y="387350"/>
                </a:lnTo>
                <a:lnTo>
                  <a:pt x="276873" y="400050"/>
                </a:lnTo>
                <a:lnTo>
                  <a:pt x="294422" y="387350"/>
                </a:lnTo>
                <a:close/>
              </a:path>
              <a:path w="660400" h="521969">
                <a:moveTo>
                  <a:pt x="368200" y="228600"/>
                </a:moveTo>
                <a:lnTo>
                  <a:pt x="326272" y="228600"/>
                </a:lnTo>
                <a:lnTo>
                  <a:pt x="333134" y="231140"/>
                </a:lnTo>
                <a:lnTo>
                  <a:pt x="339968" y="234950"/>
                </a:lnTo>
                <a:lnTo>
                  <a:pt x="366471" y="267970"/>
                </a:lnTo>
                <a:lnTo>
                  <a:pt x="373901" y="294640"/>
                </a:lnTo>
                <a:lnTo>
                  <a:pt x="372619" y="302260"/>
                </a:lnTo>
                <a:lnTo>
                  <a:pt x="369551" y="309880"/>
                </a:lnTo>
                <a:lnTo>
                  <a:pt x="364721" y="316230"/>
                </a:lnTo>
                <a:lnTo>
                  <a:pt x="358153" y="321310"/>
                </a:lnTo>
                <a:lnTo>
                  <a:pt x="353454" y="325120"/>
                </a:lnTo>
                <a:lnTo>
                  <a:pt x="349009" y="327660"/>
                </a:lnTo>
                <a:lnTo>
                  <a:pt x="340627" y="330200"/>
                </a:lnTo>
                <a:lnTo>
                  <a:pt x="335166" y="331470"/>
                </a:lnTo>
                <a:lnTo>
                  <a:pt x="328435" y="332740"/>
                </a:lnTo>
                <a:lnTo>
                  <a:pt x="377783" y="332740"/>
                </a:lnTo>
                <a:lnTo>
                  <a:pt x="382428" y="328930"/>
                </a:lnTo>
                <a:lnTo>
                  <a:pt x="389347" y="320040"/>
                </a:lnTo>
                <a:lnTo>
                  <a:pt x="393909" y="308610"/>
                </a:lnTo>
                <a:lnTo>
                  <a:pt x="396126" y="295910"/>
                </a:lnTo>
                <a:lnTo>
                  <a:pt x="395816" y="283210"/>
                </a:lnTo>
                <a:lnTo>
                  <a:pt x="392792" y="269240"/>
                </a:lnTo>
                <a:lnTo>
                  <a:pt x="387053" y="255270"/>
                </a:lnTo>
                <a:lnTo>
                  <a:pt x="378600" y="241300"/>
                </a:lnTo>
                <a:lnTo>
                  <a:pt x="369408" y="229870"/>
                </a:lnTo>
                <a:lnTo>
                  <a:pt x="368200" y="228600"/>
                </a:lnTo>
                <a:close/>
              </a:path>
              <a:path w="660400" h="521969">
                <a:moveTo>
                  <a:pt x="380378" y="160020"/>
                </a:moveTo>
                <a:lnTo>
                  <a:pt x="361074" y="173990"/>
                </a:lnTo>
                <a:lnTo>
                  <a:pt x="468516" y="330200"/>
                </a:lnTo>
                <a:lnTo>
                  <a:pt x="487693" y="317500"/>
                </a:lnTo>
                <a:lnTo>
                  <a:pt x="454927" y="269240"/>
                </a:lnTo>
                <a:lnTo>
                  <a:pt x="461277" y="269240"/>
                </a:lnTo>
                <a:lnTo>
                  <a:pt x="467246" y="267970"/>
                </a:lnTo>
                <a:lnTo>
                  <a:pt x="472453" y="266700"/>
                </a:lnTo>
                <a:lnTo>
                  <a:pt x="477660" y="264160"/>
                </a:lnTo>
                <a:lnTo>
                  <a:pt x="483121" y="261620"/>
                </a:lnTo>
                <a:lnTo>
                  <a:pt x="488836" y="257810"/>
                </a:lnTo>
                <a:lnTo>
                  <a:pt x="493480" y="254000"/>
                </a:lnTo>
                <a:lnTo>
                  <a:pt x="444132" y="254000"/>
                </a:lnTo>
                <a:lnTo>
                  <a:pt x="399682" y="189230"/>
                </a:lnTo>
                <a:lnTo>
                  <a:pt x="401587" y="181610"/>
                </a:lnTo>
                <a:lnTo>
                  <a:pt x="404381" y="175260"/>
                </a:lnTo>
                <a:lnTo>
                  <a:pt x="405752" y="172720"/>
                </a:lnTo>
                <a:lnTo>
                  <a:pt x="388633" y="172720"/>
                </a:lnTo>
                <a:lnTo>
                  <a:pt x="380378" y="160020"/>
                </a:lnTo>
                <a:close/>
              </a:path>
              <a:path w="660400" h="521969">
                <a:moveTo>
                  <a:pt x="485105" y="149860"/>
                </a:moveTo>
                <a:lnTo>
                  <a:pt x="441969" y="149860"/>
                </a:lnTo>
                <a:lnTo>
                  <a:pt x="448831" y="152400"/>
                </a:lnTo>
                <a:lnTo>
                  <a:pt x="455665" y="156210"/>
                </a:lnTo>
                <a:lnTo>
                  <a:pt x="482168" y="187960"/>
                </a:lnTo>
                <a:lnTo>
                  <a:pt x="489598" y="215900"/>
                </a:lnTo>
                <a:lnTo>
                  <a:pt x="488316" y="223520"/>
                </a:lnTo>
                <a:lnTo>
                  <a:pt x="485248" y="231140"/>
                </a:lnTo>
                <a:lnTo>
                  <a:pt x="480418" y="237490"/>
                </a:lnTo>
                <a:lnTo>
                  <a:pt x="473850" y="242570"/>
                </a:lnTo>
                <a:lnTo>
                  <a:pt x="469151" y="245110"/>
                </a:lnTo>
                <a:lnTo>
                  <a:pt x="464706" y="247650"/>
                </a:lnTo>
                <a:lnTo>
                  <a:pt x="460515" y="250190"/>
                </a:lnTo>
                <a:lnTo>
                  <a:pt x="456324" y="251460"/>
                </a:lnTo>
                <a:lnTo>
                  <a:pt x="450863" y="252730"/>
                </a:lnTo>
                <a:lnTo>
                  <a:pt x="444132" y="254000"/>
                </a:lnTo>
                <a:lnTo>
                  <a:pt x="493480" y="254000"/>
                </a:lnTo>
                <a:lnTo>
                  <a:pt x="498125" y="250190"/>
                </a:lnTo>
                <a:lnTo>
                  <a:pt x="505044" y="240030"/>
                </a:lnTo>
                <a:lnTo>
                  <a:pt x="509606" y="229870"/>
                </a:lnTo>
                <a:lnTo>
                  <a:pt x="511823" y="217170"/>
                </a:lnTo>
                <a:lnTo>
                  <a:pt x="511513" y="203200"/>
                </a:lnTo>
                <a:lnTo>
                  <a:pt x="508489" y="190500"/>
                </a:lnTo>
                <a:lnTo>
                  <a:pt x="502750" y="176530"/>
                </a:lnTo>
                <a:lnTo>
                  <a:pt x="494297" y="162560"/>
                </a:lnTo>
                <a:lnTo>
                  <a:pt x="485105" y="149860"/>
                </a:lnTo>
                <a:close/>
              </a:path>
              <a:path w="660400" h="521969">
                <a:moveTo>
                  <a:pt x="328238" y="204470"/>
                </a:moveTo>
                <a:lnTo>
                  <a:pt x="317751" y="204470"/>
                </a:lnTo>
                <a:lnTo>
                  <a:pt x="307525" y="207010"/>
                </a:lnTo>
                <a:lnTo>
                  <a:pt x="277635" y="236220"/>
                </a:lnTo>
                <a:lnTo>
                  <a:pt x="272936" y="251460"/>
                </a:lnTo>
                <a:lnTo>
                  <a:pt x="290398" y="251460"/>
                </a:lnTo>
                <a:lnTo>
                  <a:pt x="292113" y="248920"/>
                </a:lnTo>
                <a:lnTo>
                  <a:pt x="295542" y="242570"/>
                </a:lnTo>
                <a:lnTo>
                  <a:pt x="299987" y="237490"/>
                </a:lnTo>
                <a:lnTo>
                  <a:pt x="305448" y="233680"/>
                </a:lnTo>
                <a:lnTo>
                  <a:pt x="312453" y="229870"/>
                </a:lnTo>
                <a:lnTo>
                  <a:pt x="319386" y="228600"/>
                </a:lnTo>
                <a:lnTo>
                  <a:pt x="368200" y="228600"/>
                </a:lnTo>
                <a:lnTo>
                  <a:pt x="359740" y="219710"/>
                </a:lnTo>
                <a:lnTo>
                  <a:pt x="349596" y="212090"/>
                </a:lnTo>
                <a:lnTo>
                  <a:pt x="338976" y="207010"/>
                </a:lnTo>
                <a:lnTo>
                  <a:pt x="328238" y="204470"/>
                </a:lnTo>
                <a:close/>
              </a:path>
              <a:path w="660400" h="521969">
                <a:moveTo>
                  <a:pt x="532016" y="57150"/>
                </a:moveTo>
                <a:lnTo>
                  <a:pt x="511188" y="71120"/>
                </a:lnTo>
                <a:lnTo>
                  <a:pt x="627520" y="151130"/>
                </a:lnTo>
                <a:lnTo>
                  <a:pt x="639712" y="213360"/>
                </a:lnTo>
                <a:lnTo>
                  <a:pt x="660286" y="199390"/>
                </a:lnTo>
                <a:lnTo>
                  <a:pt x="642231" y="120650"/>
                </a:lnTo>
                <a:lnTo>
                  <a:pt x="621424" y="120650"/>
                </a:lnTo>
                <a:lnTo>
                  <a:pt x="532016" y="57150"/>
                </a:lnTo>
                <a:close/>
              </a:path>
              <a:path w="660400" h="521969">
                <a:moveTo>
                  <a:pt x="465595" y="35560"/>
                </a:moveTo>
                <a:lnTo>
                  <a:pt x="446418" y="49530"/>
                </a:lnTo>
                <a:lnTo>
                  <a:pt x="555638" y="208280"/>
                </a:lnTo>
                <a:lnTo>
                  <a:pt x="574942" y="195580"/>
                </a:lnTo>
                <a:lnTo>
                  <a:pt x="465595" y="35560"/>
                </a:lnTo>
                <a:close/>
              </a:path>
              <a:path w="660400" h="521969">
                <a:moveTo>
                  <a:pt x="443935" y="125730"/>
                </a:moveTo>
                <a:lnTo>
                  <a:pt x="433448" y="125730"/>
                </a:lnTo>
                <a:lnTo>
                  <a:pt x="423222" y="128270"/>
                </a:lnTo>
                <a:lnTo>
                  <a:pt x="393332" y="157480"/>
                </a:lnTo>
                <a:lnTo>
                  <a:pt x="388633" y="172720"/>
                </a:lnTo>
                <a:lnTo>
                  <a:pt x="405752" y="172720"/>
                </a:lnTo>
                <a:lnTo>
                  <a:pt x="407810" y="168910"/>
                </a:lnTo>
                <a:lnTo>
                  <a:pt x="411239" y="163830"/>
                </a:lnTo>
                <a:lnTo>
                  <a:pt x="415684" y="158750"/>
                </a:lnTo>
                <a:lnTo>
                  <a:pt x="421145" y="154940"/>
                </a:lnTo>
                <a:lnTo>
                  <a:pt x="428150" y="151130"/>
                </a:lnTo>
                <a:lnTo>
                  <a:pt x="435083" y="149860"/>
                </a:lnTo>
                <a:lnTo>
                  <a:pt x="485105" y="149860"/>
                </a:lnTo>
                <a:lnTo>
                  <a:pt x="475437" y="140970"/>
                </a:lnTo>
                <a:lnTo>
                  <a:pt x="465293" y="133350"/>
                </a:lnTo>
                <a:lnTo>
                  <a:pt x="454673" y="128270"/>
                </a:lnTo>
                <a:lnTo>
                  <a:pt x="443935" y="125730"/>
                </a:lnTo>
                <a:close/>
              </a:path>
              <a:path w="660400" h="521969">
                <a:moveTo>
                  <a:pt x="614566" y="0"/>
                </a:moveTo>
                <a:lnTo>
                  <a:pt x="594500" y="13970"/>
                </a:lnTo>
                <a:lnTo>
                  <a:pt x="621424" y="120650"/>
                </a:lnTo>
                <a:lnTo>
                  <a:pt x="642231" y="120650"/>
                </a:lnTo>
                <a:lnTo>
                  <a:pt x="61456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880483" y="5218531"/>
            <a:ext cx="845185" cy="674370"/>
          </a:xfrm>
          <a:custGeom>
            <a:avLst/>
            <a:gdLst/>
            <a:ahLst/>
            <a:cxnLst/>
            <a:rect l="l" t="t" r="r" b="b"/>
            <a:pathLst>
              <a:path w="845185" h="674370">
                <a:moveTo>
                  <a:pt x="739139" y="515619"/>
                </a:moveTo>
                <a:lnTo>
                  <a:pt x="731392" y="515619"/>
                </a:lnTo>
                <a:lnTo>
                  <a:pt x="723772" y="516889"/>
                </a:lnTo>
                <a:lnTo>
                  <a:pt x="688292" y="538479"/>
                </a:lnTo>
                <a:lnTo>
                  <a:pt x="672627" y="558799"/>
                </a:lnTo>
                <a:lnTo>
                  <a:pt x="668527" y="565149"/>
                </a:lnTo>
                <a:lnTo>
                  <a:pt x="665095" y="572769"/>
                </a:lnTo>
                <a:lnTo>
                  <a:pt x="662304" y="579119"/>
                </a:lnTo>
                <a:lnTo>
                  <a:pt x="659129" y="588009"/>
                </a:lnTo>
                <a:lnTo>
                  <a:pt x="657605" y="595629"/>
                </a:lnTo>
                <a:lnTo>
                  <a:pt x="657859" y="610869"/>
                </a:lnTo>
                <a:lnTo>
                  <a:pt x="659638" y="618489"/>
                </a:lnTo>
                <a:lnTo>
                  <a:pt x="663066" y="624839"/>
                </a:lnTo>
                <a:lnTo>
                  <a:pt x="666368" y="631189"/>
                </a:lnTo>
                <a:lnTo>
                  <a:pt x="671194" y="636269"/>
                </a:lnTo>
                <a:lnTo>
                  <a:pt x="681101" y="642619"/>
                </a:lnTo>
                <a:lnTo>
                  <a:pt x="684783" y="645159"/>
                </a:lnTo>
                <a:lnTo>
                  <a:pt x="688213" y="646429"/>
                </a:lnTo>
                <a:lnTo>
                  <a:pt x="691514" y="647699"/>
                </a:lnTo>
                <a:lnTo>
                  <a:pt x="695070" y="648969"/>
                </a:lnTo>
                <a:lnTo>
                  <a:pt x="702563" y="650239"/>
                </a:lnTo>
                <a:lnTo>
                  <a:pt x="721487" y="650239"/>
                </a:lnTo>
                <a:lnTo>
                  <a:pt x="713231" y="661669"/>
                </a:lnTo>
                <a:lnTo>
                  <a:pt x="732281" y="674369"/>
                </a:lnTo>
                <a:lnTo>
                  <a:pt x="760641" y="634999"/>
                </a:lnTo>
                <a:lnTo>
                  <a:pt x="725804" y="634999"/>
                </a:lnTo>
                <a:lnTo>
                  <a:pt x="705484" y="631189"/>
                </a:lnTo>
                <a:lnTo>
                  <a:pt x="681863" y="600709"/>
                </a:lnTo>
                <a:lnTo>
                  <a:pt x="683263" y="591819"/>
                </a:lnTo>
                <a:lnTo>
                  <a:pt x="704732" y="556259"/>
                </a:lnTo>
                <a:lnTo>
                  <a:pt x="736218" y="538479"/>
                </a:lnTo>
                <a:lnTo>
                  <a:pt x="782605" y="538479"/>
                </a:lnTo>
                <a:lnTo>
                  <a:pt x="781812" y="537209"/>
                </a:lnTo>
                <a:lnTo>
                  <a:pt x="778509" y="533399"/>
                </a:lnTo>
                <a:lnTo>
                  <a:pt x="773938" y="529589"/>
                </a:lnTo>
                <a:lnTo>
                  <a:pt x="768350" y="525779"/>
                </a:lnTo>
                <a:lnTo>
                  <a:pt x="761872" y="520699"/>
                </a:lnTo>
                <a:lnTo>
                  <a:pt x="754761" y="518159"/>
                </a:lnTo>
                <a:lnTo>
                  <a:pt x="739139" y="515619"/>
                </a:lnTo>
                <a:close/>
              </a:path>
              <a:path w="845185" h="674370">
                <a:moveTo>
                  <a:pt x="782605" y="538479"/>
                </a:moveTo>
                <a:lnTo>
                  <a:pt x="744029" y="538479"/>
                </a:lnTo>
                <a:lnTo>
                  <a:pt x="751649" y="541019"/>
                </a:lnTo>
                <a:lnTo>
                  <a:pt x="759078" y="544829"/>
                </a:lnTo>
                <a:lnTo>
                  <a:pt x="763396" y="548639"/>
                </a:lnTo>
                <a:lnTo>
                  <a:pt x="767206" y="551179"/>
                </a:lnTo>
                <a:lnTo>
                  <a:pt x="770254" y="554989"/>
                </a:lnTo>
                <a:lnTo>
                  <a:pt x="773429" y="558799"/>
                </a:lnTo>
                <a:lnTo>
                  <a:pt x="776477" y="562609"/>
                </a:lnTo>
                <a:lnTo>
                  <a:pt x="779526" y="568959"/>
                </a:lnTo>
                <a:lnTo>
                  <a:pt x="732916" y="633729"/>
                </a:lnTo>
                <a:lnTo>
                  <a:pt x="725804" y="634999"/>
                </a:lnTo>
                <a:lnTo>
                  <a:pt x="760641" y="634999"/>
                </a:lnTo>
                <a:lnTo>
                  <a:pt x="819189" y="553719"/>
                </a:lnTo>
                <a:lnTo>
                  <a:pt x="790828" y="553719"/>
                </a:lnTo>
                <a:lnTo>
                  <a:pt x="788034" y="547369"/>
                </a:lnTo>
                <a:lnTo>
                  <a:pt x="784987" y="542289"/>
                </a:lnTo>
                <a:lnTo>
                  <a:pt x="782605" y="538479"/>
                </a:lnTo>
                <a:close/>
              </a:path>
              <a:path w="845185" h="674370">
                <a:moveTo>
                  <a:pt x="673798" y="458469"/>
                </a:moveTo>
                <a:lnTo>
                  <a:pt x="617092" y="458469"/>
                </a:lnTo>
                <a:lnTo>
                  <a:pt x="624331" y="459739"/>
                </a:lnTo>
                <a:lnTo>
                  <a:pt x="638047" y="461009"/>
                </a:lnTo>
                <a:lnTo>
                  <a:pt x="643763" y="463549"/>
                </a:lnTo>
                <a:lnTo>
                  <a:pt x="648462" y="467359"/>
                </a:lnTo>
                <a:lnTo>
                  <a:pt x="653288" y="469899"/>
                </a:lnTo>
                <a:lnTo>
                  <a:pt x="656589" y="473709"/>
                </a:lnTo>
                <a:lnTo>
                  <a:pt x="660145" y="480059"/>
                </a:lnTo>
                <a:lnTo>
                  <a:pt x="660780" y="483869"/>
                </a:lnTo>
                <a:lnTo>
                  <a:pt x="659764" y="491489"/>
                </a:lnTo>
                <a:lnTo>
                  <a:pt x="658240" y="496569"/>
                </a:lnTo>
                <a:lnTo>
                  <a:pt x="655446" y="500379"/>
                </a:lnTo>
                <a:lnTo>
                  <a:pt x="652779" y="505459"/>
                </a:lnTo>
                <a:lnTo>
                  <a:pt x="649604" y="510539"/>
                </a:lnTo>
                <a:lnTo>
                  <a:pt x="645921" y="515619"/>
                </a:lnTo>
                <a:lnTo>
                  <a:pt x="599820" y="580389"/>
                </a:lnTo>
                <a:lnTo>
                  <a:pt x="671321" y="520699"/>
                </a:lnTo>
                <a:lnTo>
                  <a:pt x="684656" y="482599"/>
                </a:lnTo>
                <a:lnTo>
                  <a:pt x="682942" y="473709"/>
                </a:lnTo>
                <a:lnTo>
                  <a:pt x="679322" y="466089"/>
                </a:lnTo>
                <a:lnTo>
                  <a:pt x="673798" y="458469"/>
                </a:lnTo>
                <a:close/>
              </a:path>
              <a:path w="845185" h="674370">
                <a:moveTo>
                  <a:pt x="825880" y="504189"/>
                </a:moveTo>
                <a:lnTo>
                  <a:pt x="790828" y="553719"/>
                </a:lnTo>
                <a:lnTo>
                  <a:pt x="819189" y="553719"/>
                </a:lnTo>
                <a:lnTo>
                  <a:pt x="844803" y="518159"/>
                </a:lnTo>
                <a:lnTo>
                  <a:pt x="825880" y="504189"/>
                </a:lnTo>
                <a:close/>
              </a:path>
              <a:path w="845185" h="674370">
                <a:moveTo>
                  <a:pt x="610869" y="417829"/>
                </a:moveTo>
                <a:lnTo>
                  <a:pt x="530097" y="530859"/>
                </a:lnTo>
                <a:lnTo>
                  <a:pt x="549147" y="543559"/>
                </a:lnTo>
                <a:lnTo>
                  <a:pt x="609472" y="459739"/>
                </a:lnTo>
                <a:lnTo>
                  <a:pt x="617092" y="458469"/>
                </a:lnTo>
                <a:lnTo>
                  <a:pt x="673798" y="458469"/>
                </a:lnTo>
                <a:lnTo>
                  <a:pt x="666368" y="452119"/>
                </a:lnTo>
                <a:lnTo>
                  <a:pt x="660272" y="448309"/>
                </a:lnTo>
                <a:lnTo>
                  <a:pt x="653541" y="445769"/>
                </a:lnTo>
                <a:lnTo>
                  <a:pt x="638555" y="443229"/>
                </a:lnTo>
                <a:lnTo>
                  <a:pt x="620902" y="443229"/>
                </a:lnTo>
                <a:lnTo>
                  <a:pt x="629919" y="430529"/>
                </a:lnTo>
                <a:lnTo>
                  <a:pt x="610869" y="417829"/>
                </a:lnTo>
                <a:close/>
              </a:path>
              <a:path w="845185" h="674370">
                <a:moveTo>
                  <a:pt x="480949" y="394969"/>
                </a:moveTo>
                <a:lnTo>
                  <a:pt x="461446" y="394969"/>
                </a:lnTo>
                <a:lnTo>
                  <a:pt x="455802" y="397509"/>
                </a:lnTo>
                <a:lnTo>
                  <a:pt x="448690" y="400049"/>
                </a:lnTo>
                <a:lnTo>
                  <a:pt x="429005" y="430529"/>
                </a:lnTo>
                <a:lnTo>
                  <a:pt x="427608" y="435609"/>
                </a:lnTo>
                <a:lnTo>
                  <a:pt x="445262" y="473709"/>
                </a:lnTo>
                <a:lnTo>
                  <a:pt x="450850" y="478789"/>
                </a:lnTo>
                <a:lnTo>
                  <a:pt x="455549" y="481329"/>
                </a:lnTo>
                <a:lnTo>
                  <a:pt x="463168" y="483869"/>
                </a:lnTo>
                <a:lnTo>
                  <a:pt x="467487" y="485139"/>
                </a:lnTo>
                <a:lnTo>
                  <a:pt x="492759" y="485139"/>
                </a:lnTo>
                <a:lnTo>
                  <a:pt x="484124" y="497839"/>
                </a:lnTo>
                <a:lnTo>
                  <a:pt x="503046" y="510539"/>
                </a:lnTo>
                <a:lnTo>
                  <a:pt x="532027" y="469899"/>
                </a:lnTo>
                <a:lnTo>
                  <a:pt x="490219" y="469899"/>
                </a:lnTo>
                <a:lnTo>
                  <a:pt x="476884" y="468629"/>
                </a:lnTo>
                <a:lnTo>
                  <a:pt x="470534" y="466089"/>
                </a:lnTo>
                <a:lnTo>
                  <a:pt x="464438" y="461009"/>
                </a:lnTo>
                <a:lnTo>
                  <a:pt x="457453" y="457199"/>
                </a:lnTo>
                <a:lnTo>
                  <a:pt x="453389" y="450849"/>
                </a:lnTo>
                <a:lnTo>
                  <a:pt x="450850" y="439419"/>
                </a:lnTo>
                <a:lnTo>
                  <a:pt x="452500" y="433069"/>
                </a:lnTo>
                <a:lnTo>
                  <a:pt x="461137" y="420369"/>
                </a:lnTo>
                <a:lnTo>
                  <a:pt x="466089" y="417829"/>
                </a:lnTo>
                <a:lnTo>
                  <a:pt x="477265" y="416559"/>
                </a:lnTo>
                <a:lnTo>
                  <a:pt x="527113" y="416559"/>
                </a:lnTo>
                <a:lnTo>
                  <a:pt x="522096" y="414019"/>
                </a:lnTo>
                <a:lnTo>
                  <a:pt x="514762" y="408939"/>
                </a:lnTo>
                <a:lnTo>
                  <a:pt x="507618" y="405129"/>
                </a:lnTo>
                <a:lnTo>
                  <a:pt x="500665" y="402589"/>
                </a:lnTo>
                <a:lnTo>
                  <a:pt x="493902" y="398779"/>
                </a:lnTo>
                <a:lnTo>
                  <a:pt x="487330" y="397509"/>
                </a:lnTo>
                <a:lnTo>
                  <a:pt x="480949" y="394969"/>
                </a:lnTo>
                <a:close/>
              </a:path>
              <a:path w="845185" h="674370">
                <a:moveTo>
                  <a:pt x="483107" y="485139"/>
                </a:moveTo>
                <a:lnTo>
                  <a:pt x="475361" y="485139"/>
                </a:lnTo>
                <a:lnTo>
                  <a:pt x="479043" y="486409"/>
                </a:lnTo>
                <a:lnTo>
                  <a:pt x="483107" y="485139"/>
                </a:lnTo>
                <a:close/>
              </a:path>
              <a:path w="845185" h="674370">
                <a:moveTo>
                  <a:pt x="527113" y="416559"/>
                </a:moveTo>
                <a:lnTo>
                  <a:pt x="483107" y="416559"/>
                </a:lnTo>
                <a:lnTo>
                  <a:pt x="494411" y="420369"/>
                </a:lnTo>
                <a:lnTo>
                  <a:pt x="500761" y="422909"/>
                </a:lnTo>
                <a:lnTo>
                  <a:pt x="508126" y="427989"/>
                </a:lnTo>
                <a:lnTo>
                  <a:pt x="521588" y="435609"/>
                </a:lnTo>
                <a:lnTo>
                  <a:pt x="526414" y="438149"/>
                </a:lnTo>
                <a:lnTo>
                  <a:pt x="504063" y="469899"/>
                </a:lnTo>
                <a:lnTo>
                  <a:pt x="532027" y="469899"/>
                </a:lnTo>
                <a:lnTo>
                  <a:pt x="558291" y="433069"/>
                </a:lnTo>
                <a:lnTo>
                  <a:pt x="563371" y="426719"/>
                </a:lnTo>
                <a:lnTo>
                  <a:pt x="565353" y="422909"/>
                </a:lnTo>
                <a:lnTo>
                  <a:pt x="537337" y="422909"/>
                </a:lnTo>
                <a:lnTo>
                  <a:pt x="529621" y="417829"/>
                </a:lnTo>
                <a:lnTo>
                  <a:pt x="527113" y="416559"/>
                </a:lnTo>
                <a:close/>
              </a:path>
              <a:path w="845185" h="674370">
                <a:moveTo>
                  <a:pt x="630174" y="441959"/>
                </a:moveTo>
                <a:lnTo>
                  <a:pt x="620902" y="443229"/>
                </a:lnTo>
                <a:lnTo>
                  <a:pt x="638555" y="443229"/>
                </a:lnTo>
                <a:lnTo>
                  <a:pt x="630174" y="441959"/>
                </a:lnTo>
                <a:close/>
              </a:path>
              <a:path w="845185" h="674370">
                <a:moveTo>
                  <a:pt x="453993" y="302259"/>
                </a:moveTo>
                <a:lnTo>
                  <a:pt x="411606" y="302259"/>
                </a:lnTo>
                <a:lnTo>
                  <a:pt x="417829" y="303529"/>
                </a:lnTo>
                <a:lnTo>
                  <a:pt x="422909" y="306069"/>
                </a:lnTo>
                <a:lnTo>
                  <a:pt x="426846" y="308609"/>
                </a:lnTo>
                <a:lnTo>
                  <a:pt x="431038" y="311149"/>
                </a:lnTo>
                <a:lnTo>
                  <a:pt x="433958" y="314959"/>
                </a:lnTo>
                <a:lnTo>
                  <a:pt x="435482" y="317499"/>
                </a:lnTo>
                <a:lnTo>
                  <a:pt x="437133" y="320039"/>
                </a:lnTo>
                <a:lnTo>
                  <a:pt x="437641" y="323849"/>
                </a:lnTo>
                <a:lnTo>
                  <a:pt x="437006" y="327659"/>
                </a:lnTo>
                <a:lnTo>
                  <a:pt x="436499" y="331469"/>
                </a:lnTo>
                <a:lnTo>
                  <a:pt x="434847" y="335279"/>
                </a:lnTo>
                <a:lnTo>
                  <a:pt x="432180" y="339089"/>
                </a:lnTo>
                <a:lnTo>
                  <a:pt x="429387" y="344169"/>
                </a:lnTo>
                <a:lnTo>
                  <a:pt x="426212" y="349249"/>
                </a:lnTo>
                <a:lnTo>
                  <a:pt x="422401" y="354329"/>
                </a:lnTo>
                <a:lnTo>
                  <a:pt x="375665" y="420369"/>
                </a:lnTo>
                <a:lnTo>
                  <a:pt x="394715" y="433069"/>
                </a:lnTo>
                <a:lnTo>
                  <a:pt x="447928" y="359409"/>
                </a:lnTo>
                <a:lnTo>
                  <a:pt x="461899" y="326389"/>
                </a:lnTo>
                <a:lnTo>
                  <a:pt x="460882" y="314959"/>
                </a:lnTo>
                <a:lnTo>
                  <a:pt x="459104" y="309879"/>
                </a:lnTo>
                <a:lnTo>
                  <a:pt x="456183" y="306069"/>
                </a:lnTo>
                <a:lnTo>
                  <a:pt x="453993" y="302259"/>
                </a:lnTo>
                <a:close/>
              </a:path>
              <a:path w="845185" h="674370">
                <a:moveTo>
                  <a:pt x="501395" y="342899"/>
                </a:moveTo>
                <a:lnTo>
                  <a:pt x="487679" y="361949"/>
                </a:lnTo>
                <a:lnTo>
                  <a:pt x="488695" y="363219"/>
                </a:lnTo>
                <a:lnTo>
                  <a:pt x="496442" y="364489"/>
                </a:lnTo>
                <a:lnTo>
                  <a:pt x="503808" y="367029"/>
                </a:lnTo>
                <a:lnTo>
                  <a:pt x="523113" y="375919"/>
                </a:lnTo>
                <a:lnTo>
                  <a:pt x="527430" y="378459"/>
                </a:lnTo>
                <a:lnTo>
                  <a:pt x="531240" y="380999"/>
                </a:lnTo>
                <a:lnTo>
                  <a:pt x="534669" y="384809"/>
                </a:lnTo>
                <a:lnTo>
                  <a:pt x="537717" y="387349"/>
                </a:lnTo>
                <a:lnTo>
                  <a:pt x="540892" y="389889"/>
                </a:lnTo>
                <a:lnTo>
                  <a:pt x="543178" y="393699"/>
                </a:lnTo>
                <a:lnTo>
                  <a:pt x="544449" y="397509"/>
                </a:lnTo>
                <a:lnTo>
                  <a:pt x="545845" y="400049"/>
                </a:lnTo>
                <a:lnTo>
                  <a:pt x="546226" y="403859"/>
                </a:lnTo>
                <a:lnTo>
                  <a:pt x="544956" y="411479"/>
                </a:lnTo>
                <a:lnTo>
                  <a:pt x="543051" y="415289"/>
                </a:lnTo>
                <a:lnTo>
                  <a:pt x="539876" y="419099"/>
                </a:lnTo>
                <a:lnTo>
                  <a:pt x="537337" y="422909"/>
                </a:lnTo>
                <a:lnTo>
                  <a:pt x="565353" y="422909"/>
                </a:lnTo>
                <a:lnTo>
                  <a:pt x="566674" y="420369"/>
                </a:lnTo>
                <a:lnTo>
                  <a:pt x="568070" y="414019"/>
                </a:lnTo>
                <a:lnTo>
                  <a:pt x="569594" y="407669"/>
                </a:lnTo>
                <a:lnTo>
                  <a:pt x="547369" y="368299"/>
                </a:lnTo>
                <a:lnTo>
                  <a:pt x="533145" y="358139"/>
                </a:lnTo>
                <a:lnTo>
                  <a:pt x="526288" y="353059"/>
                </a:lnTo>
                <a:lnTo>
                  <a:pt x="518921" y="350519"/>
                </a:lnTo>
                <a:lnTo>
                  <a:pt x="511428" y="346709"/>
                </a:lnTo>
                <a:lnTo>
                  <a:pt x="505713" y="344169"/>
                </a:lnTo>
                <a:lnTo>
                  <a:pt x="501395" y="342899"/>
                </a:lnTo>
                <a:close/>
              </a:path>
              <a:path w="845185" h="674370">
                <a:moveTo>
                  <a:pt x="390842" y="256539"/>
                </a:moveTo>
                <a:lnTo>
                  <a:pt x="347090" y="256539"/>
                </a:lnTo>
                <a:lnTo>
                  <a:pt x="353440" y="257809"/>
                </a:lnTo>
                <a:lnTo>
                  <a:pt x="358647" y="259079"/>
                </a:lnTo>
                <a:lnTo>
                  <a:pt x="362712" y="262889"/>
                </a:lnTo>
                <a:lnTo>
                  <a:pt x="367029" y="265429"/>
                </a:lnTo>
                <a:lnTo>
                  <a:pt x="369950" y="267969"/>
                </a:lnTo>
                <a:lnTo>
                  <a:pt x="372999" y="274319"/>
                </a:lnTo>
                <a:lnTo>
                  <a:pt x="373506" y="278129"/>
                </a:lnTo>
                <a:lnTo>
                  <a:pt x="372490" y="284479"/>
                </a:lnTo>
                <a:lnTo>
                  <a:pt x="370839" y="289559"/>
                </a:lnTo>
                <a:lnTo>
                  <a:pt x="368045" y="293369"/>
                </a:lnTo>
                <a:lnTo>
                  <a:pt x="365378" y="298449"/>
                </a:lnTo>
                <a:lnTo>
                  <a:pt x="362076" y="303529"/>
                </a:lnTo>
                <a:lnTo>
                  <a:pt x="311657" y="373379"/>
                </a:lnTo>
                <a:lnTo>
                  <a:pt x="330707" y="387349"/>
                </a:lnTo>
                <a:lnTo>
                  <a:pt x="383793" y="313689"/>
                </a:lnTo>
                <a:lnTo>
                  <a:pt x="385317" y="311149"/>
                </a:lnTo>
                <a:lnTo>
                  <a:pt x="386588" y="308609"/>
                </a:lnTo>
                <a:lnTo>
                  <a:pt x="387730" y="307339"/>
                </a:lnTo>
                <a:lnTo>
                  <a:pt x="388746" y="306069"/>
                </a:lnTo>
                <a:lnTo>
                  <a:pt x="389636" y="304799"/>
                </a:lnTo>
                <a:lnTo>
                  <a:pt x="390397" y="303529"/>
                </a:lnTo>
                <a:lnTo>
                  <a:pt x="398399" y="302259"/>
                </a:lnTo>
                <a:lnTo>
                  <a:pt x="453993" y="302259"/>
                </a:lnTo>
                <a:lnTo>
                  <a:pt x="453263" y="300989"/>
                </a:lnTo>
                <a:lnTo>
                  <a:pt x="449452" y="297179"/>
                </a:lnTo>
                <a:lnTo>
                  <a:pt x="438150" y="289559"/>
                </a:lnTo>
                <a:lnTo>
                  <a:pt x="434594" y="288289"/>
                </a:lnTo>
                <a:lnTo>
                  <a:pt x="396113" y="288289"/>
                </a:lnTo>
                <a:lnTo>
                  <a:pt x="398399" y="279399"/>
                </a:lnTo>
                <a:lnTo>
                  <a:pt x="398017" y="271779"/>
                </a:lnTo>
                <a:lnTo>
                  <a:pt x="394969" y="265429"/>
                </a:lnTo>
                <a:lnTo>
                  <a:pt x="392049" y="257809"/>
                </a:lnTo>
                <a:lnTo>
                  <a:pt x="390842" y="256539"/>
                </a:lnTo>
                <a:close/>
              </a:path>
              <a:path w="845185" h="674370">
                <a:moveTo>
                  <a:pt x="328421" y="214629"/>
                </a:moveTo>
                <a:lnTo>
                  <a:pt x="247522" y="327659"/>
                </a:lnTo>
                <a:lnTo>
                  <a:pt x="266572" y="341629"/>
                </a:lnTo>
                <a:lnTo>
                  <a:pt x="326897" y="257809"/>
                </a:lnTo>
                <a:lnTo>
                  <a:pt x="334009" y="256539"/>
                </a:lnTo>
                <a:lnTo>
                  <a:pt x="390842" y="256539"/>
                </a:lnTo>
                <a:lnTo>
                  <a:pt x="387222" y="252729"/>
                </a:lnTo>
                <a:lnTo>
                  <a:pt x="374650" y="243839"/>
                </a:lnTo>
                <a:lnTo>
                  <a:pt x="368300" y="241299"/>
                </a:lnTo>
                <a:lnTo>
                  <a:pt x="338454" y="241299"/>
                </a:lnTo>
                <a:lnTo>
                  <a:pt x="347344" y="228599"/>
                </a:lnTo>
                <a:lnTo>
                  <a:pt x="328421" y="214629"/>
                </a:lnTo>
                <a:close/>
              </a:path>
              <a:path w="845185" h="674370">
                <a:moveTo>
                  <a:pt x="229417" y="153669"/>
                </a:moveTo>
                <a:lnTo>
                  <a:pt x="192039" y="166369"/>
                </a:lnTo>
                <a:lnTo>
                  <a:pt x="162186" y="201929"/>
                </a:lnTo>
                <a:lnTo>
                  <a:pt x="154185" y="229869"/>
                </a:lnTo>
                <a:lnTo>
                  <a:pt x="154686" y="242569"/>
                </a:lnTo>
                <a:lnTo>
                  <a:pt x="173599" y="278129"/>
                </a:lnTo>
                <a:lnTo>
                  <a:pt x="190245" y="290829"/>
                </a:lnTo>
                <a:lnTo>
                  <a:pt x="194182" y="293369"/>
                </a:lnTo>
                <a:lnTo>
                  <a:pt x="201040" y="297179"/>
                </a:lnTo>
                <a:lnTo>
                  <a:pt x="204850" y="298449"/>
                </a:lnTo>
                <a:lnTo>
                  <a:pt x="209295" y="299719"/>
                </a:lnTo>
                <a:lnTo>
                  <a:pt x="212470" y="300989"/>
                </a:lnTo>
                <a:lnTo>
                  <a:pt x="216153" y="302259"/>
                </a:lnTo>
                <a:lnTo>
                  <a:pt x="224662" y="304799"/>
                </a:lnTo>
                <a:lnTo>
                  <a:pt x="228218" y="304799"/>
                </a:lnTo>
                <a:lnTo>
                  <a:pt x="231012" y="306069"/>
                </a:lnTo>
                <a:lnTo>
                  <a:pt x="245871" y="285749"/>
                </a:lnTo>
                <a:lnTo>
                  <a:pt x="244728" y="284479"/>
                </a:lnTo>
                <a:lnTo>
                  <a:pt x="232537" y="284479"/>
                </a:lnTo>
                <a:lnTo>
                  <a:pt x="228600" y="283209"/>
                </a:lnTo>
                <a:lnTo>
                  <a:pt x="224027" y="281939"/>
                </a:lnTo>
                <a:lnTo>
                  <a:pt x="219837" y="281939"/>
                </a:lnTo>
                <a:lnTo>
                  <a:pt x="215264" y="280669"/>
                </a:lnTo>
                <a:lnTo>
                  <a:pt x="205866" y="276859"/>
                </a:lnTo>
                <a:lnTo>
                  <a:pt x="201549" y="274319"/>
                </a:lnTo>
                <a:lnTo>
                  <a:pt x="197357" y="270509"/>
                </a:lnTo>
                <a:lnTo>
                  <a:pt x="189545" y="264159"/>
                </a:lnTo>
                <a:lnTo>
                  <a:pt x="183626" y="257809"/>
                </a:lnTo>
                <a:lnTo>
                  <a:pt x="179587" y="248919"/>
                </a:lnTo>
                <a:lnTo>
                  <a:pt x="177418" y="241299"/>
                </a:lnTo>
                <a:lnTo>
                  <a:pt x="177206" y="232409"/>
                </a:lnTo>
                <a:lnTo>
                  <a:pt x="179054" y="223519"/>
                </a:lnTo>
                <a:lnTo>
                  <a:pt x="182973" y="213359"/>
                </a:lnTo>
                <a:lnTo>
                  <a:pt x="188975" y="203199"/>
                </a:lnTo>
                <a:lnTo>
                  <a:pt x="218742" y="203199"/>
                </a:lnTo>
                <a:lnTo>
                  <a:pt x="199389" y="189229"/>
                </a:lnTo>
                <a:lnTo>
                  <a:pt x="229742" y="172719"/>
                </a:lnTo>
                <a:lnTo>
                  <a:pt x="274415" y="172719"/>
                </a:lnTo>
                <a:lnTo>
                  <a:pt x="273050" y="171449"/>
                </a:lnTo>
                <a:lnTo>
                  <a:pt x="266064" y="166369"/>
                </a:lnTo>
                <a:lnTo>
                  <a:pt x="254182" y="158749"/>
                </a:lnTo>
                <a:lnTo>
                  <a:pt x="241966" y="154939"/>
                </a:lnTo>
                <a:lnTo>
                  <a:pt x="229417" y="153669"/>
                </a:lnTo>
                <a:close/>
              </a:path>
              <a:path w="845185" h="674370">
                <a:moveTo>
                  <a:pt x="423290" y="285749"/>
                </a:moveTo>
                <a:lnTo>
                  <a:pt x="410606" y="285749"/>
                </a:lnTo>
                <a:lnTo>
                  <a:pt x="403592" y="287019"/>
                </a:lnTo>
                <a:lnTo>
                  <a:pt x="396113" y="288289"/>
                </a:lnTo>
                <a:lnTo>
                  <a:pt x="434594" y="288289"/>
                </a:lnTo>
                <a:lnTo>
                  <a:pt x="431038" y="287019"/>
                </a:lnTo>
                <a:lnTo>
                  <a:pt x="423290" y="285749"/>
                </a:lnTo>
                <a:close/>
              </a:path>
              <a:path w="845185" h="674370">
                <a:moveTo>
                  <a:pt x="218742" y="203199"/>
                </a:moveTo>
                <a:lnTo>
                  <a:pt x="188975" y="203199"/>
                </a:lnTo>
                <a:lnTo>
                  <a:pt x="267207" y="260349"/>
                </a:lnTo>
                <a:lnTo>
                  <a:pt x="274574" y="248919"/>
                </a:lnTo>
                <a:lnTo>
                  <a:pt x="279048" y="242569"/>
                </a:lnTo>
                <a:lnTo>
                  <a:pt x="282749" y="236219"/>
                </a:lnTo>
                <a:lnTo>
                  <a:pt x="284498" y="232409"/>
                </a:lnTo>
                <a:lnTo>
                  <a:pt x="259206" y="232409"/>
                </a:lnTo>
                <a:lnTo>
                  <a:pt x="218742" y="203199"/>
                </a:lnTo>
                <a:close/>
              </a:path>
              <a:path w="845185" h="674370">
                <a:moveTo>
                  <a:pt x="354711" y="240029"/>
                </a:moveTo>
                <a:lnTo>
                  <a:pt x="346963" y="240029"/>
                </a:lnTo>
                <a:lnTo>
                  <a:pt x="338454" y="241299"/>
                </a:lnTo>
                <a:lnTo>
                  <a:pt x="368300" y="241299"/>
                </a:lnTo>
                <a:lnTo>
                  <a:pt x="354711" y="240029"/>
                </a:lnTo>
                <a:close/>
              </a:path>
              <a:path w="845185" h="674370">
                <a:moveTo>
                  <a:pt x="274415" y="172719"/>
                </a:moveTo>
                <a:lnTo>
                  <a:pt x="234568" y="172719"/>
                </a:lnTo>
                <a:lnTo>
                  <a:pt x="239140" y="173989"/>
                </a:lnTo>
                <a:lnTo>
                  <a:pt x="248665" y="176529"/>
                </a:lnTo>
                <a:lnTo>
                  <a:pt x="258825" y="184149"/>
                </a:lnTo>
                <a:lnTo>
                  <a:pt x="262636" y="187959"/>
                </a:lnTo>
                <a:lnTo>
                  <a:pt x="267462" y="195579"/>
                </a:lnTo>
                <a:lnTo>
                  <a:pt x="268731" y="200659"/>
                </a:lnTo>
                <a:lnTo>
                  <a:pt x="268858" y="204469"/>
                </a:lnTo>
                <a:lnTo>
                  <a:pt x="269113" y="208279"/>
                </a:lnTo>
                <a:lnTo>
                  <a:pt x="268350" y="213359"/>
                </a:lnTo>
                <a:lnTo>
                  <a:pt x="265302" y="222249"/>
                </a:lnTo>
                <a:lnTo>
                  <a:pt x="262763" y="227329"/>
                </a:lnTo>
                <a:lnTo>
                  <a:pt x="259206" y="232409"/>
                </a:lnTo>
                <a:lnTo>
                  <a:pt x="284498" y="232409"/>
                </a:lnTo>
                <a:lnTo>
                  <a:pt x="285664" y="229869"/>
                </a:lnTo>
                <a:lnTo>
                  <a:pt x="287781" y="224789"/>
                </a:lnTo>
                <a:lnTo>
                  <a:pt x="290067" y="215899"/>
                </a:lnTo>
                <a:lnTo>
                  <a:pt x="290702" y="209549"/>
                </a:lnTo>
                <a:lnTo>
                  <a:pt x="289813" y="201929"/>
                </a:lnTo>
                <a:lnTo>
                  <a:pt x="288797" y="194309"/>
                </a:lnTo>
                <a:lnTo>
                  <a:pt x="286384" y="187959"/>
                </a:lnTo>
                <a:lnTo>
                  <a:pt x="278511" y="176529"/>
                </a:lnTo>
                <a:lnTo>
                  <a:pt x="274415" y="172719"/>
                </a:lnTo>
                <a:close/>
              </a:path>
              <a:path w="845185" h="674370">
                <a:moveTo>
                  <a:pt x="107695" y="0"/>
                </a:moveTo>
                <a:lnTo>
                  <a:pt x="0" y="151129"/>
                </a:lnTo>
                <a:lnTo>
                  <a:pt x="34670" y="175259"/>
                </a:lnTo>
                <a:lnTo>
                  <a:pt x="43507" y="181609"/>
                </a:lnTo>
                <a:lnTo>
                  <a:pt x="51736" y="186689"/>
                </a:lnTo>
                <a:lnTo>
                  <a:pt x="59370" y="191769"/>
                </a:lnTo>
                <a:lnTo>
                  <a:pt x="73374" y="196849"/>
                </a:lnTo>
                <a:lnTo>
                  <a:pt x="80708" y="199389"/>
                </a:lnTo>
                <a:lnTo>
                  <a:pt x="96519" y="201929"/>
                </a:lnTo>
                <a:lnTo>
                  <a:pt x="106856" y="201929"/>
                </a:lnTo>
                <a:lnTo>
                  <a:pt x="127291" y="196849"/>
                </a:lnTo>
                <a:lnTo>
                  <a:pt x="137413" y="191769"/>
                </a:lnTo>
                <a:lnTo>
                  <a:pt x="147175" y="185419"/>
                </a:lnTo>
                <a:lnTo>
                  <a:pt x="156257" y="179069"/>
                </a:lnTo>
                <a:lnTo>
                  <a:pt x="88137" y="179069"/>
                </a:lnTo>
                <a:lnTo>
                  <a:pt x="80137" y="176529"/>
                </a:lnTo>
                <a:lnTo>
                  <a:pt x="72389" y="173989"/>
                </a:lnTo>
                <a:lnTo>
                  <a:pt x="66555" y="170179"/>
                </a:lnTo>
                <a:lnTo>
                  <a:pt x="60483" y="167639"/>
                </a:lnTo>
                <a:lnTo>
                  <a:pt x="54173" y="163829"/>
                </a:lnTo>
                <a:lnTo>
                  <a:pt x="47625" y="158749"/>
                </a:lnTo>
                <a:lnTo>
                  <a:pt x="32257" y="148589"/>
                </a:lnTo>
                <a:lnTo>
                  <a:pt x="115442" y="31749"/>
                </a:lnTo>
                <a:lnTo>
                  <a:pt x="151864" y="31749"/>
                </a:lnTo>
                <a:lnTo>
                  <a:pt x="141986" y="25399"/>
                </a:lnTo>
                <a:lnTo>
                  <a:pt x="107695" y="0"/>
                </a:lnTo>
                <a:close/>
              </a:path>
              <a:path w="845185" h="674370">
                <a:moveTo>
                  <a:pt x="151864" y="31749"/>
                </a:moveTo>
                <a:lnTo>
                  <a:pt x="115442" y="31749"/>
                </a:lnTo>
                <a:lnTo>
                  <a:pt x="130682" y="43179"/>
                </a:lnTo>
                <a:lnTo>
                  <a:pt x="137066" y="46989"/>
                </a:lnTo>
                <a:lnTo>
                  <a:pt x="142700" y="52069"/>
                </a:lnTo>
                <a:lnTo>
                  <a:pt x="147595" y="57149"/>
                </a:lnTo>
                <a:lnTo>
                  <a:pt x="151764" y="60959"/>
                </a:lnTo>
                <a:lnTo>
                  <a:pt x="156844" y="67309"/>
                </a:lnTo>
                <a:lnTo>
                  <a:pt x="168187" y="104139"/>
                </a:lnTo>
                <a:lnTo>
                  <a:pt x="167258" y="111759"/>
                </a:lnTo>
                <a:lnTo>
                  <a:pt x="145407" y="153669"/>
                </a:lnTo>
                <a:lnTo>
                  <a:pt x="111363" y="176529"/>
                </a:lnTo>
                <a:lnTo>
                  <a:pt x="96392" y="179069"/>
                </a:lnTo>
                <a:lnTo>
                  <a:pt x="156257" y="179069"/>
                </a:lnTo>
                <a:lnTo>
                  <a:pt x="185023" y="138429"/>
                </a:lnTo>
                <a:lnTo>
                  <a:pt x="192539" y="106679"/>
                </a:lnTo>
                <a:lnTo>
                  <a:pt x="192182" y="95249"/>
                </a:lnTo>
                <a:lnTo>
                  <a:pt x="190444" y="85089"/>
                </a:lnTo>
                <a:lnTo>
                  <a:pt x="187325" y="74929"/>
                </a:lnTo>
                <a:lnTo>
                  <a:pt x="181435" y="63499"/>
                </a:lnTo>
                <a:lnTo>
                  <a:pt x="177520" y="58419"/>
                </a:lnTo>
                <a:lnTo>
                  <a:pt x="172974" y="52069"/>
                </a:lnTo>
                <a:lnTo>
                  <a:pt x="167382" y="45719"/>
                </a:lnTo>
                <a:lnTo>
                  <a:pt x="151864" y="31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57200" y="4419600"/>
            <a:ext cx="3657600" cy="0"/>
          </a:xfrm>
          <a:custGeom>
            <a:avLst/>
            <a:gdLst/>
            <a:ahLst/>
            <a:cxnLst/>
            <a:rect l="l" t="t" r="r" b="b"/>
            <a:pathLst>
              <a:path w="3657600">
                <a:moveTo>
                  <a:pt x="0" y="0"/>
                </a:moveTo>
                <a:lnTo>
                  <a:pt x="3657600" y="0"/>
                </a:lnTo>
              </a:path>
            </a:pathLst>
          </a:custGeom>
          <a:ln w="38100">
            <a:solidFill>
              <a:srgbClr val="00AF5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057400" y="4419600"/>
            <a:ext cx="45720" cy="1676400"/>
          </a:xfrm>
          <a:custGeom>
            <a:avLst/>
            <a:gdLst/>
            <a:ahLst/>
            <a:cxnLst/>
            <a:rect l="l" t="t" r="r" b="b"/>
            <a:pathLst>
              <a:path w="45719" h="1676400">
                <a:moveTo>
                  <a:pt x="45719" y="0"/>
                </a:moveTo>
                <a:lnTo>
                  <a:pt x="0" y="1676400"/>
                </a:lnTo>
              </a:path>
            </a:pathLst>
          </a:custGeom>
          <a:ln w="38100">
            <a:solidFill>
              <a:srgbClr val="00AF5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114800" y="4419600"/>
            <a:ext cx="45720" cy="1676400"/>
          </a:xfrm>
          <a:custGeom>
            <a:avLst/>
            <a:gdLst/>
            <a:ahLst/>
            <a:cxnLst/>
            <a:rect l="l" t="t" r="r" b="b"/>
            <a:pathLst>
              <a:path w="45720" h="1676400">
                <a:moveTo>
                  <a:pt x="45720" y="0"/>
                </a:moveTo>
                <a:lnTo>
                  <a:pt x="0" y="1676400"/>
                </a:lnTo>
              </a:path>
            </a:pathLst>
          </a:custGeom>
          <a:ln w="38100">
            <a:solidFill>
              <a:srgbClr val="00AF5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133600" y="4419600"/>
            <a:ext cx="2054225" cy="387350"/>
          </a:xfrm>
          <a:custGeom>
            <a:avLst/>
            <a:gdLst/>
            <a:ahLst/>
            <a:cxnLst/>
            <a:rect l="l" t="t" r="r" b="b"/>
            <a:pathLst>
              <a:path w="2054225" h="387350">
                <a:moveTo>
                  <a:pt x="2054225" y="0"/>
                </a:moveTo>
                <a:lnTo>
                  <a:pt x="2048114" y="51476"/>
                </a:lnTo>
                <a:lnTo>
                  <a:pt x="2030866" y="97738"/>
                </a:lnTo>
                <a:lnTo>
                  <a:pt x="2004107" y="136937"/>
                </a:lnTo>
                <a:lnTo>
                  <a:pt x="1969464" y="167226"/>
                </a:lnTo>
                <a:lnTo>
                  <a:pt x="1928562" y="186754"/>
                </a:lnTo>
                <a:lnTo>
                  <a:pt x="1883028" y="193675"/>
                </a:lnTo>
                <a:lnTo>
                  <a:pt x="1627377" y="193675"/>
                </a:lnTo>
                <a:lnTo>
                  <a:pt x="1581844" y="200595"/>
                </a:lnTo>
                <a:lnTo>
                  <a:pt x="1540942" y="220123"/>
                </a:lnTo>
                <a:lnTo>
                  <a:pt x="1506299" y="250412"/>
                </a:lnTo>
                <a:lnTo>
                  <a:pt x="1479540" y="289611"/>
                </a:lnTo>
                <a:lnTo>
                  <a:pt x="1462292" y="335873"/>
                </a:lnTo>
                <a:lnTo>
                  <a:pt x="1456182" y="387350"/>
                </a:lnTo>
                <a:lnTo>
                  <a:pt x="1450062" y="335873"/>
                </a:lnTo>
                <a:lnTo>
                  <a:pt x="1432795" y="289611"/>
                </a:lnTo>
                <a:lnTo>
                  <a:pt x="1406017" y="250412"/>
                </a:lnTo>
                <a:lnTo>
                  <a:pt x="1371364" y="220123"/>
                </a:lnTo>
                <a:lnTo>
                  <a:pt x="1330475" y="200595"/>
                </a:lnTo>
                <a:lnTo>
                  <a:pt x="1284986" y="193675"/>
                </a:lnTo>
                <a:lnTo>
                  <a:pt x="171195" y="193675"/>
                </a:lnTo>
                <a:lnTo>
                  <a:pt x="125662" y="186754"/>
                </a:lnTo>
                <a:lnTo>
                  <a:pt x="84760" y="167226"/>
                </a:lnTo>
                <a:lnTo>
                  <a:pt x="50117" y="136937"/>
                </a:lnTo>
                <a:lnTo>
                  <a:pt x="23358" y="97738"/>
                </a:lnTo>
                <a:lnTo>
                  <a:pt x="6110" y="51476"/>
                </a:lnTo>
                <a:lnTo>
                  <a:pt x="0" y="0"/>
                </a:lnTo>
              </a:path>
            </a:pathLst>
          </a:custGeom>
          <a:ln w="38100">
            <a:solidFill>
              <a:srgbClr val="FB002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3188335" y="4788789"/>
            <a:ext cx="95059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Tahoma"/>
                <a:cs typeface="Tahoma"/>
              </a:rPr>
              <a:t>Shortage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8739" y="1174750"/>
            <a:ext cx="6000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Tahoma"/>
                <a:cs typeface="Tahoma"/>
              </a:rPr>
              <a:t>Pri</a:t>
            </a:r>
            <a:r>
              <a:rPr sz="1800" b="1" spc="-5" dirty="0">
                <a:latin typeface="Tahoma"/>
                <a:cs typeface="Tahoma"/>
              </a:rPr>
              <a:t>c</a:t>
            </a:r>
            <a:r>
              <a:rPr sz="1800" b="1" dirty="0">
                <a:latin typeface="Tahoma"/>
                <a:cs typeface="Tahoma"/>
              </a:rPr>
              <a:t>e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337428" y="6204915"/>
            <a:ext cx="10217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Tahoma"/>
                <a:cs typeface="Tahoma"/>
              </a:rPr>
              <a:t>Q</a:t>
            </a:r>
            <a:r>
              <a:rPr sz="1800" b="1" spc="-5" dirty="0">
                <a:latin typeface="Tahoma"/>
                <a:cs typeface="Tahoma"/>
              </a:rPr>
              <a:t>uant</a:t>
            </a:r>
            <a:r>
              <a:rPr sz="1800" b="1" spc="-10" dirty="0">
                <a:latin typeface="Tahoma"/>
                <a:cs typeface="Tahoma"/>
              </a:rPr>
              <a:t>i</a:t>
            </a:r>
            <a:r>
              <a:rPr sz="1800" b="1" dirty="0">
                <a:latin typeface="Tahoma"/>
                <a:cs typeface="Tahoma"/>
              </a:rPr>
              <a:t>ty</a:t>
            </a:r>
            <a:endParaRPr sz="1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57064" y="1514982"/>
            <a:ext cx="3825875" cy="142875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355600" marR="5080" indent="-342900">
              <a:lnSpc>
                <a:spcPct val="90000"/>
              </a:lnSpc>
              <a:spcBef>
                <a:spcPts val="340"/>
              </a:spcBef>
              <a:buFont typeface="Wingdings"/>
              <a:buChar char=""/>
              <a:tabLst>
                <a:tab pos="355600" algn="l"/>
              </a:tabLst>
            </a:pPr>
            <a:r>
              <a:rPr sz="2000" b="1" i="1" spc="35" dirty="0">
                <a:latin typeface="Georgia"/>
                <a:cs typeface="Georgia"/>
              </a:rPr>
              <a:t>Excess </a:t>
            </a:r>
            <a:r>
              <a:rPr sz="2000" b="1" i="1" dirty="0">
                <a:latin typeface="Georgia"/>
                <a:cs typeface="Georgia"/>
              </a:rPr>
              <a:t>supply</a:t>
            </a:r>
            <a:r>
              <a:rPr sz="2000" dirty="0">
                <a:latin typeface="Georgia"/>
                <a:cs typeface="Georgia"/>
              </a:rPr>
              <a:t>, </a:t>
            </a:r>
            <a:r>
              <a:rPr sz="2000" spc="55" dirty="0">
                <a:latin typeface="Georgia"/>
                <a:cs typeface="Georgia"/>
              </a:rPr>
              <a:t>or </a:t>
            </a:r>
            <a:r>
              <a:rPr sz="2000" spc="130" dirty="0">
                <a:latin typeface="Georgia"/>
                <a:cs typeface="Georgia"/>
              </a:rPr>
              <a:t>surplus,  </a:t>
            </a:r>
            <a:r>
              <a:rPr sz="2000" spc="95" dirty="0">
                <a:latin typeface="Georgia"/>
                <a:cs typeface="Georgia"/>
              </a:rPr>
              <a:t>is the </a:t>
            </a:r>
            <a:r>
              <a:rPr sz="2000" spc="75" dirty="0">
                <a:latin typeface="Georgia"/>
                <a:cs typeface="Georgia"/>
              </a:rPr>
              <a:t>condition </a:t>
            </a:r>
            <a:r>
              <a:rPr sz="2000" spc="110" dirty="0">
                <a:latin typeface="Georgia"/>
                <a:cs typeface="Georgia"/>
              </a:rPr>
              <a:t>that </a:t>
            </a:r>
            <a:r>
              <a:rPr sz="2000" spc="100" dirty="0">
                <a:latin typeface="Georgia"/>
                <a:cs typeface="Georgia"/>
              </a:rPr>
              <a:t>exists  </a:t>
            </a:r>
            <a:r>
              <a:rPr sz="2000" spc="114" dirty="0">
                <a:latin typeface="Georgia"/>
                <a:cs typeface="Georgia"/>
              </a:rPr>
              <a:t>when </a:t>
            </a:r>
            <a:r>
              <a:rPr sz="2000" spc="95" dirty="0">
                <a:latin typeface="Georgia"/>
                <a:cs typeface="Georgia"/>
              </a:rPr>
              <a:t>quantity </a:t>
            </a:r>
            <a:r>
              <a:rPr sz="2000" spc="100" dirty="0">
                <a:latin typeface="Georgia"/>
                <a:cs typeface="Georgia"/>
              </a:rPr>
              <a:t>supplied  </a:t>
            </a:r>
            <a:r>
              <a:rPr sz="2000" spc="105" dirty="0">
                <a:latin typeface="Georgia"/>
                <a:cs typeface="Georgia"/>
              </a:rPr>
              <a:t>exceeds </a:t>
            </a:r>
            <a:r>
              <a:rPr sz="2000" spc="95" dirty="0">
                <a:latin typeface="Georgia"/>
                <a:cs typeface="Georgia"/>
              </a:rPr>
              <a:t>quantity </a:t>
            </a:r>
            <a:r>
              <a:rPr sz="2000" spc="105" dirty="0">
                <a:latin typeface="Georgia"/>
                <a:cs typeface="Georgia"/>
              </a:rPr>
              <a:t>demanded  </a:t>
            </a:r>
            <a:r>
              <a:rPr sz="2000" spc="110" dirty="0">
                <a:latin typeface="Georgia"/>
                <a:cs typeface="Georgia"/>
              </a:rPr>
              <a:t>at </a:t>
            </a:r>
            <a:r>
              <a:rPr sz="2000" spc="95" dirty="0">
                <a:latin typeface="Georgia"/>
                <a:cs typeface="Georgia"/>
              </a:rPr>
              <a:t>the </a:t>
            </a:r>
            <a:r>
              <a:rPr sz="2000" spc="105" dirty="0">
                <a:latin typeface="Georgia"/>
                <a:cs typeface="Georgia"/>
              </a:rPr>
              <a:t>current</a:t>
            </a:r>
            <a:r>
              <a:rPr sz="2000" spc="200" dirty="0">
                <a:latin typeface="Georgia"/>
                <a:cs typeface="Georgia"/>
              </a:rPr>
              <a:t> </a:t>
            </a:r>
            <a:r>
              <a:rPr sz="2000" spc="75" dirty="0">
                <a:latin typeface="Georgia"/>
                <a:cs typeface="Georgia"/>
              </a:rPr>
              <a:t>price.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56175" y="3756736"/>
            <a:ext cx="399034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Wingdings"/>
              <a:buChar char=""/>
              <a:tabLst>
                <a:tab pos="355600" algn="l"/>
                <a:tab pos="356235" algn="l"/>
              </a:tabLst>
            </a:pPr>
            <a:r>
              <a:rPr sz="1800" spc="75" dirty="0">
                <a:latin typeface="Georgia"/>
                <a:cs typeface="Georgia"/>
              </a:rPr>
              <a:t>When </a:t>
            </a:r>
            <a:r>
              <a:rPr sz="1800" spc="85" dirty="0">
                <a:latin typeface="Georgia"/>
                <a:cs typeface="Georgia"/>
              </a:rPr>
              <a:t>quantity </a:t>
            </a:r>
            <a:r>
              <a:rPr sz="1800" spc="90" dirty="0">
                <a:latin typeface="Georgia"/>
                <a:cs typeface="Georgia"/>
              </a:rPr>
              <a:t>supplied exceeds  </a:t>
            </a:r>
            <a:r>
              <a:rPr sz="1800" spc="85" dirty="0">
                <a:latin typeface="Georgia"/>
                <a:cs typeface="Georgia"/>
              </a:rPr>
              <a:t>quantity </a:t>
            </a:r>
            <a:r>
              <a:rPr sz="1800" spc="90" dirty="0">
                <a:latin typeface="Georgia"/>
                <a:cs typeface="Georgia"/>
              </a:rPr>
              <a:t>demanded, </a:t>
            </a:r>
            <a:r>
              <a:rPr sz="1800" spc="60" dirty="0">
                <a:latin typeface="Georgia"/>
                <a:cs typeface="Georgia"/>
              </a:rPr>
              <a:t>price </a:t>
            </a:r>
            <a:r>
              <a:rPr sz="1800" spc="95" dirty="0">
                <a:latin typeface="Georgia"/>
                <a:cs typeface="Georgia"/>
              </a:rPr>
              <a:t>tends  </a:t>
            </a:r>
            <a:r>
              <a:rPr sz="1800" spc="50" dirty="0">
                <a:latin typeface="Georgia"/>
                <a:cs typeface="Georgia"/>
              </a:rPr>
              <a:t>to </a:t>
            </a:r>
            <a:r>
              <a:rPr sz="1800" spc="40" dirty="0">
                <a:latin typeface="Georgia"/>
                <a:cs typeface="Georgia"/>
              </a:rPr>
              <a:t>fall </a:t>
            </a:r>
            <a:r>
              <a:rPr sz="1800" spc="75" dirty="0">
                <a:latin typeface="Georgia"/>
                <a:cs typeface="Georgia"/>
              </a:rPr>
              <a:t>until </a:t>
            </a:r>
            <a:r>
              <a:rPr sz="1800" spc="70" dirty="0">
                <a:latin typeface="Georgia"/>
                <a:cs typeface="Georgia"/>
              </a:rPr>
              <a:t>equilibrium </a:t>
            </a:r>
            <a:r>
              <a:rPr sz="1800" spc="85" dirty="0">
                <a:latin typeface="Georgia"/>
                <a:cs typeface="Georgia"/>
              </a:rPr>
              <a:t>is  </a:t>
            </a:r>
            <a:r>
              <a:rPr sz="1800" spc="75" dirty="0">
                <a:latin typeface="Georgia"/>
                <a:cs typeface="Georgia"/>
              </a:rPr>
              <a:t>restored.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7200" y="3733800"/>
            <a:ext cx="2667000" cy="0"/>
          </a:xfrm>
          <a:custGeom>
            <a:avLst/>
            <a:gdLst/>
            <a:ahLst/>
            <a:cxnLst/>
            <a:rect l="l" t="t" r="r" b="b"/>
            <a:pathLst>
              <a:path w="2667000">
                <a:moveTo>
                  <a:pt x="2667000" y="0"/>
                </a:moveTo>
                <a:lnTo>
                  <a:pt x="0" y="0"/>
                </a:lnTo>
              </a:path>
            </a:pathLst>
          </a:custGeom>
          <a:ln w="38100">
            <a:solidFill>
              <a:srgbClr val="FB0028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124200" y="3733800"/>
            <a:ext cx="0" cy="2362200"/>
          </a:xfrm>
          <a:custGeom>
            <a:avLst/>
            <a:gdLst/>
            <a:ahLst/>
            <a:cxnLst/>
            <a:rect l="l" t="t" r="r" b="b"/>
            <a:pathLst>
              <a:path h="2362200">
                <a:moveTo>
                  <a:pt x="0" y="2362200"/>
                </a:moveTo>
                <a:lnTo>
                  <a:pt x="0" y="0"/>
                </a:lnTo>
              </a:path>
            </a:pathLst>
          </a:custGeom>
          <a:ln w="38100">
            <a:solidFill>
              <a:srgbClr val="FB0028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96240" y="1732788"/>
            <a:ext cx="121919" cy="44287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5968" y="1778507"/>
            <a:ext cx="85343" cy="853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57200" y="1752600"/>
            <a:ext cx="0" cy="4343400"/>
          </a:xfrm>
          <a:custGeom>
            <a:avLst/>
            <a:gdLst/>
            <a:ahLst/>
            <a:cxnLst/>
            <a:rect l="l" t="t" r="r" b="b"/>
            <a:pathLst>
              <a:path h="4343400">
                <a:moveTo>
                  <a:pt x="0" y="0"/>
                </a:moveTo>
                <a:lnTo>
                  <a:pt x="0" y="434340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14527" y="6057900"/>
            <a:ext cx="5724144" cy="12344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5968" y="6121908"/>
            <a:ext cx="85343" cy="853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57200" y="6096000"/>
            <a:ext cx="5638800" cy="0"/>
          </a:xfrm>
          <a:custGeom>
            <a:avLst/>
            <a:gdLst/>
            <a:ahLst/>
            <a:cxnLst/>
            <a:rect l="l" t="t" r="r" b="b"/>
            <a:pathLst>
              <a:path w="5638800">
                <a:moveTo>
                  <a:pt x="0" y="0"/>
                </a:moveTo>
                <a:lnTo>
                  <a:pt x="5638800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84859" y="2250948"/>
            <a:ext cx="4297680" cy="31638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04087" y="5268467"/>
            <a:ext cx="85343" cy="853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38200" y="2286000"/>
            <a:ext cx="4191000" cy="3048000"/>
          </a:xfrm>
          <a:custGeom>
            <a:avLst/>
            <a:gdLst/>
            <a:ahLst/>
            <a:cxnLst/>
            <a:rect l="l" t="t" r="r" b="b"/>
            <a:pathLst>
              <a:path w="4191000" h="3048000">
                <a:moveTo>
                  <a:pt x="0" y="3048000"/>
                </a:moveTo>
                <a:lnTo>
                  <a:pt x="4191000" y="0"/>
                </a:lnTo>
              </a:path>
            </a:pathLst>
          </a:custGeom>
          <a:ln w="38100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089660" y="2250948"/>
            <a:ext cx="4754880" cy="346862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191767" y="2311907"/>
            <a:ext cx="85343" cy="853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143000" y="2286000"/>
            <a:ext cx="4648200" cy="3352800"/>
          </a:xfrm>
          <a:custGeom>
            <a:avLst/>
            <a:gdLst/>
            <a:ahLst/>
            <a:cxnLst/>
            <a:rect l="l" t="t" r="r" b="b"/>
            <a:pathLst>
              <a:path w="4648200" h="3352800">
                <a:moveTo>
                  <a:pt x="0" y="0"/>
                </a:moveTo>
                <a:lnTo>
                  <a:pt x="4648200" y="3352800"/>
                </a:lnTo>
              </a:path>
            </a:pathLst>
          </a:custGeom>
          <a:ln w="38100">
            <a:solidFill>
              <a:srgbClr val="8063A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965450" y="3575050"/>
            <a:ext cx="241300" cy="2413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181715" y="2156205"/>
            <a:ext cx="660400" cy="521970"/>
          </a:xfrm>
          <a:custGeom>
            <a:avLst/>
            <a:gdLst/>
            <a:ahLst/>
            <a:cxnLst/>
            <a:rect l="l" t="t" r="r" b="b"/>
            <a:pathLst>
              <a:path w="660400" h="521969">
                <a:moveTo>
                  <a:pt x="69926" y="496570"/>
                </a:moveTo>
                <a:lnTo>
                  <a:pt x="60211" y="496570"/>
                </a:lnTo>
                <a:lnTo>
                  <a:pt x="77737" y="521970"/>
                </a:lnTo>
                <a:lnTo>
                  <a:pt x="84543" y="521970"/>
                </a:lnTo>
                <a:lnTo>
                  <a:pt x="91421" y="519430"/>
                </a:lnTo>
                <a:lnTo>
                  <a:pt x="98346" y="518160"/>
                </a:lnTo>
                <a:lnTo>
                  <a:pt x="105296" y="515620"/>
                </a:lnTo>
                <a:lnTo>
                  <a:pt x="112489" y="513080"/>
                </a:lnTo>
                <a:lnTo>
                  <a:pt x="119980" y="509270"/>
                </a:lnTo>
                <a:lnTo>
                  <a:pt x="127781" y="505460"/>
                </a:lnTo>
                <a:lnTo>
                  <a:pt x="135903" y="500380"/>
                </a:lnTo>
                <a:lnTo>
                  <a:pt x="139191" y="497840"/>
                </a:lnTo>
                <a:lnTo>
                  <a:pt x="78118" y="497840"/>
                </a:lnTo>
                <a:lnTo>
                  <a:pt x="69926" y="496570"/>
                </a:lnTo>
                <a:close/>
              </a:path>
              <a:path w="660400" h="521969">
                <a:moveTo>
                  <a:pt x="161252" y="421640"/>
                </a:moveTo>
                <a:lnTo>
                  <a:pt x="118758" y="421640"/>
                </a:lnTo>
                <a:lnTo>
                  <a:pt x="124346" y="422910"/>
                </a:lnTo>
                <a:lnTo>
                  <a:pt x="130061" y="425450"/>
                </a:lnTo>
                <a:lnTo>
                  <a:pt x="144311" y="453390"/>
                </a:lnTo>
                <a:lnTo>
                  <a:pt x="143142" y="459740"/>
                </a:lnTo>
                <a:lnTo>
                  <a:pt x="116378" y="487680"/>
                </a:lnTo>
                <a:lnTo>
                  <a:pt x="78118" y="497840"/>
                </a:lnTo>
                <a:lnTo>
                  <a:pt x="139191" y="497840"/>
                </a:lnTo>
                <a:lnTo>
                  <a:pt x="164478" y="467360"/>
                </a:lnTo>
                <a:lnTo>
                  <a:pt x="166383" y="458470"/>
                </a:lnTo>
                <a:lnTo>
                  <a:pt x="168034" y="452120"/>
                </a:lnTo>
                <a:lnTo>
                  <a:pt x="168034" y="444500"/>
                </a:lnTo>
                <a:lnTo>
                  <a:pt x="166510" y="436880"/>
                </a:lnTo>
                <a:lnTo>
                  <a:pt x="164859" y="429260"/>
                </a:lnTo>
                <a:lnTo>
                  <a:pt x="162065" y="422910"/>
                </a:lnTo>
                <a:lnTo>
                  <a:pt x="161252" y="421640"/>
                </a:lnTo>
                <a:close/>
              </a:path>
              <a:path w="660400" h="521969">
                <a:moveTo>
                  <a:pt x="82182" y="318770"/>
                </a:moveTo>
                <a:lnTo>
                  <a:pt x="29985" y="340360"/>
                </a:lnTo>
                <a:lnTo>
                  <a:pt x="1664" y="378460"/>
                </a:lnTo>
                <a:lnTo>
                  <a:pt x="0" y="391160"/>
                </a:lnTo>
                <a:lnTo>
                  <a:pt x="425" y="400050"/>
                </a:lnTo>
                <a:lnTo>
                  <a:pt x="21857" y="433070"/>
                </a:lnTo>
                <a:lnTo>
                  <a:pt x="48527" y="441960"/>
                </a:lnTo>
                <a:lnTo>
                  <a:pt x="59703" y="439420"/>
                </a:lnTo>
                <a:lnTo>
                  <a:pt x="65672" y="438150"/>
                </a:lnTo>
                <a:lnTo>
                  <a:pt x="78753" y="433070"/>
                </a:lnTo>
                <a:lnTo>
                  <a:pt x="84468" y="431800"/>
                </a:lnTo>
                <a:lnTo>
                  <a:pt x="88913" y="429260"/>
                </a:lnTo>
                <a:lnTo>
                  <a:pt x="93485" y="427990"/>
                </a:lnTo>
                <a:lnTo>
                  <a:pt x="98565" y="426720"/>
                </a:lnTo>
                <a:lnTo>
                  <a:pt x="112027" y="421640"/>
                </a:lnTo>
                <a:lnTo>
                  <a:pt x="161252" y="421640"/>
                </a:lnTo>
                <a:lnTo>
                  <a:pt x="158001" y="416560"/>
                </a:lnTo>
                <a:lnTo>
                  <a:pt x="49924" y="416560"/>
                </a:lnTo>
                <a:lnTo>
                  <a:pt x="43828" y="414020"/>
                </a:lnTo>
                <a:lnTo>
                  <a:pt x="22238" y="387350"/>
                </a:lnTo>
                <a:lnTo>
                  <a:pt x="25032" y="379730"/>
                </a:lnTo>
                <a:lnTo>
                  <a:pt x="56401" y="349250"/>
                </a:lnTo>
                <a:lnTo>
                  <a:pt x="63358" y="347980"/>
                </a:lnTo>
                <a:lnTo>
                  <a:pt x="70625" y="345440"/>
                </a:lnTo>
                <a:lnTo>
                  <a:pt x="77792" y="344170"/>
                </a:lnTo>
                <a:lnTo>
                  <a:pt x="97295" y="344170"/>
                </a:lnTo>
                <a:lnTo>
                  <a:pt x="98819" y="342900"/>
                </a:lnTo>
                <a:lnTo>
                  <a:pt x="82182" y="318770"/>
                </a:lnTo>
                <a:close/>
              </a:path>
              <a:path w="660400" h="521969">
                <a:moveTo>
                  <a:pt x="146952" y="320040"/>
                </a:moveTo>
                <a:lnTo>
                  <a:pt x="178575" y="407670"/>
                </a:lnTo>
                <a:lnTo>
                  <a:pt x="217310" y="435610"/>
                </a:lnTo>
                <a:lnTo>
                  <a:pt x="222898" y="435610"/>
                </a:lnTo>
                <a:lnTo>
                  <a:pt x="228486" y="434340"/>
                </a:lnTo>
                <a:lnTo>
                  <a:pt x="233947" y="431800"/>
                </a:lnTo>
                <a:lnTo>
                  <a:pt x="239281" y="430530"/>
                </a:lnTo>
                <a:lnTo>
                  <a:pt x="250838" y="421640"/>
                </a:lnTo>
                <a:lnTo>
                  <a:pt x="255791" y="416560"/>
                </a:lnTo>
                <a:lnTo>
                  <a:pt x="258636" y="411480"/>
                </a:lnTo>
                <a:lnTo>
                  <a:pt x="219977" y="411480"/>
                </a:lnTo>
                <a:lnTo>
                  <a:pt x="212865" y="408940"/>
                </a:lnTo>
                <a:lnTo>
                  <a:pt x="209182" y="406400"/>
                </a:lnTo>
                <a:lnTo>
                  <a:pt x="205753" y="403860"/>
                </a:lnTo>
                <a:lnTo>
                  <a:pt x="199403" y="396240"/>
                </a:lnTo>
                <a:lnTo>
                  <a:pt x="195720" y="391160"/>
                </a:lnTo>
                <a:lnTo>
                  <a:pt x="191656" y="386080"/>
                </a:lnTo>
                <a:lnTo>
                  <a:pt x="146952" y="320040"/>
                </a:lnTo>
                <a:close/>
              </a:path>
              <a:path w="660400" h="521969">
                <a:moveTo>
                  <a:pt x="126967" y="396240"/>
                </a:moveTo>
                <a:lnTo>
                  <a:pt x="119028" y="396240"/>
                </a:lnTo>
                <a:lnTo>
                  <a:pt x="110445" y="397510"/>
                </a:lnTo>
                <a:lnTo>
                  <a:pt x="101232" y="400050"/>
                </a:lnTo>
                <a:lnTo>
                  <a:pt x="96279" y="401320"/>
                </a:lnTo>
                <a:lnTo>
                  <a:pt x="90183" y="402590"/>
                </a:lnTo>
                <a:lnTo>
                  <a:pt x="83071" y="406400"/>
                </a:lnTo>
                <a:lnTo>
                  <a:pt x="75832" y="408940"/>
                </a:lnTo>
                <a:lnTo>
                  <a:pt x="69609" y="411480"/>
                </a:lnTo>
                <a:lnTo>
                  <a:pt x="64529" y="412750"/>
                </a:lnTo>
                <a:lnTo>
                  <a:pt x="56782" y="415290"/>
                </a:lnTo>
                <a:lnTo>
                  <a:pt x="49924" y="416560"/>
                </a:lnTo>
                <a:lnTo>
                  <a:pt x="158001" y="416560"/>
                </a:lnTo>
                <a:lnTo>
                  <a:pt x="152879" y="410210"/>
                </a:lnTo>
                <a:lnTo>
                  <a:pt x="147222" y="405130"/>
                </a:lnTo>
                <a:lnTo>
                  <a:pt x="141016" y="401320"/>
                </a:lnTo>
                <a:lnTo>
                  <a:pt x="134252" y="397510"/>
                </a:lnTo>
                <a:lnTo>
                  <a:pt x="126967" y="396240"/>
                </a:lnTo>
                <a:close/>
              </a:path>
              <a:path w="660400" h="521969">
                <a:moveTo>
                  <a:pt x="217691" y="271780"/>
                </a:moveTo>
                <a:lnTo>
                  <a:pt x="198387" y="285750"/>
                </a:lnTo>
                <a:lnTo>
                  <a:pt x="256934" y="370840"/>
                </a:lnTo>
                <a:lnTo>
                  <a:pt x="255156" y="377190"/>
                </a:lnTo>
                <a:lnTo>
                  <a:pt x="231661" y="407670"/>
                </a:lnTo>
                <a:lnTo>
                  <a:pt x="227343" y="410210"/>
                </a:lnTo>
                <a:lnTo>
                  <a:pt x="219977" y="411480"/>
                </a:lnTo>
                <a:lnTo>
                  <a:pt x="258636" y="411480"/>
                </a:lnTo>
                <a:lnTo>
                  <a:pt x="259347" y="410210"/>
                </a:lnTo>
                <a:lnTo>
                  <a:pt x="262776" y="403860"/>
                </a:lnTo>
                <a:lnTo>
                  <a:pt x="265697" y="396240"/>
                </a:lnTo>
                <a:lnTo>
                  <a:pt x="268110" y="387350"/>
                </a:lnTo>
                <a:lnTo>
                  <a:pt x="294422" y="387350"/>
                </a:lnTo>
                <a:lnTo>
                  <a:pt x="296177" y="386080"/>
                </a:lnTo>
                <a:lnTo>
                  <a:pt x="217691" y="271780"/>
                </a:lnTo>
                <a:close/>
              </a:path>
              <a:path w="660400" h="521969">
                <a:moveTo>
                  <a:pt x="264681" y="240030"/>
                </a:moveTo>
                <a:lnTo>
                  <a:pt x="245377" y="252730"/>
                </a:lnTo>
                <a:lnTo>
                  <a:pt x="352819" y="410210"/>
                </a:lnTo>
                <a:lnTo>
                  <a:pt x="371996" y="396240"/>
                </a:lnTo>
                <a:lnTo>
                  <a:pt x="339230" y="347980"/>
                </a:lnTo>
                <a:lnTo>
                  <a:pt x="345707" y="347980"/>
                </a:lnTo>
                <a:lnTo>
                  <a:pt x="351549" y="346710"/>
                </a:lnTo>
                <a:lnTo>
                  <a:pt x="362090" y="344170"/>
                </a:lnTo>
                <a:lnTo>
                  <a:pt x="367551" y="340360"/>
                </a:lnTo>
                <a:lnTo>
                  <a:pt x="373139" y="336550"/>
                </a:lnTo>
                <a:lnTo>
                  <a:pt x="377783" y="332740"/>
                </a:lnTo>
                <a:lnTo>
                  <a:pt x="328435" y="332740"/>
                </a:lnTo>
                <a:lnTo>
                  <a:pt x="283985" y="267970"/>
                </a:lnTo>
                <a:lnTo>
                  <a:pt x="286017" y="260350"/>
                </a:lnTo>
                <a:lnTo>
                  <a:pt x="288684" y="254000"/>
                </a:lnTo>
                <a:lnTo>
                  <a:pt x="290398" y="251460"/>
                </a:lnTo>
                <a:lnTo>
                  <a:pt x="272936" y="251460"/>
                </a:lnTo>
                <a:lnTo>
                  <a:pt x="264681" y="240030"/>
                </a:lnTo>
                <a:close/>
              </a:path>
              <a:path w="660400" h="521969">
                <a:moveTo>
                  <a:pt x="294422" y="387350"/>
                </a:moveTo>
                <a:lnTo>
                  <a:pt x="268110" y="387350"/>
                </a:lnTo>
                <a:lnTo>
                  <a:pt x="276873" y="400050"/>
                </a:lnTo>
                <a:lnTo>
                  <a:pt x="294422" y="387350"/>
                </a:lnTo>
                <a:close/>
              </a:path>
              <a:path w="660400" h="521969">
                <a:moveTo>
                  <a:pt x="368200" y="228600"/>
                </a:moveTo>
                <a:lnTo>
                  <a:pt x="326272" y="228600"/>
                </a:lnTo>
                <a:lnTo>
                  <a:pt x="333134" y="231140"/>
                </a:lnTo>
                <a:lnTo>
                  <a:pt x="339968" y="234950"/>
                </a:lnTo>
                <a:lnTo>
                  <a:pt x="366471" y="267970"/>
                </a:lnTo>
                <a:lnTo>
                  <a:pt x="373901" y="294640"/>
                </a:lnTo>
                <a:lnTo>
                  <a:pt x="372619" y="302260"/>
                </a:lnTo>
                <a:lnTo>
                  <a:pt x="369551" y="309880"/>
                </a:lnTo>
                <a:lnTo>
                  <a:pt x="364721" y="316230"/>
                </a:lnTo>
                <a:lnTo>
                  <a:pt x="358153" y="321310"/>
                </a:lnTo>
                <a:lnTo>
                  <a:pt x="353454" y="325120"/>
                </a:lnTo>
                <a:lnTo>
                  <a:pt x="349009" y="327660"/>
                </a:lnTo>
                <a:lnTo>
                  <a:pt x="340627" y="330200"/>
                </a:lnTo>
                <a:lnTo>
                  <a:pt x="335166" y="331470"/>
                </a:lnTo>
                <a:lnTo>
                  <a:pt x="328435" y="332740"/>
                </a:lnTo>
                <a:lnTo>
                  <a:pt x="377783" y="332740"/>
                </a:lnTo>
                <a:lnTo>
                  <a:pt x="382428" y="328930"/>
                </a:lnTo>
                <a:lnTo>
                  <a:pt x="389347" y="320040"/>
                </a:lnTo>
                <a:lnTo>
                  <a:pt x="393909" y="308610"/>
                </a:lnTo>
                <a:lnTo>
                  <a:pt x="396126" y="295910"/>
                </a:lnTo>
                <a:lnTo>
                  <a:pt x="395816" y="283210"/>
                </a:lnTo>
                <a:lnTo>
                  <a:pt x="392792" y="269240"/>
                </a:lnTo>
                <a:lnTo>
                  <a:pt x="387053" y="255270"/>
                </a:lnTo>
                <a:lnTo>
                  <a:pt x="378600" y="241300"/>
                </a:lnTo>
                <a:lnTo>
                  <a:pt x="369408" y="229870"/>
                </a:lnTo>
                <a:lnTo>
                  <a:pt x="368200" y="228600"/>
                </a:lnTo>
                <a:close/>
              </a:path>
              <a:path w="660400" h="521969">
                <a:moveTo>
                  <a:pt x="380378" y="160020"/>
                </a:moveTo>
                <a:lnTo>
                  <a:pt x="361074" y="173990"/>
                </a:lnTo>
                <a:lnTo>
                  <a:pt x="468516" y="330200"/>
                </a:lnTo>
                <a:lnTo>
                  <a:pt x="487693" y="317500"/>
                </a:lnTo>
                <a:lnTo>
                  <a:pt x="454927" y="269240"/>
                </a:lnTo>
                <a:lnTo>
                  <a:pt x="461277" y="269240"/>
                </a:lnTo>
                <a:lnTo>
                  <a:pt x="467246" y="267970"/>
                </a:lnTo>
                <a:lnTo>
                  <a:pt x="472453" y="266700"/>
                </a:lnTo>
                <a:lnTo>
                  <a:pt x="477660" y="264160"/>
                </a:lnTo>
                <a:lnTo>
                  <a:pt x="483121" y="261620"/>
                </a:lnTo>
                <a:lnTo>
                  <a:pt x="488836" y="257810"/>
                </a:lnTo>
                <a:lnTo>
                  <a:pt x="493480" y="254000"/>
                </a:lnTo>
                <a:lnTo>
                  <a:pt x="444132" y="254000"/>
                </a:lnTo>
                <a:lnTo>
                  <a:pt x="399682" y="189230"/>
                </a:lnTo>
                <a:lnTo>
                  <a:pt x="401587" y="181610"/>
                </a:lnTo>
                <a:lnTo>
                  <a:pt x="404381" y="175260"/>
                </a:lnTo>
                <a:lnTo>
                  <a:pt x="405752" y="172720"/>
                </a:lnTo>
                <a:lnTo>
                  <a:pt x="388633" y="172720"/>
                </a:lnTo>
                <a:lnTo>
                  <a:pt x="380378" y="160020"/>
                </a:lnTo>
                <a:close/>
              </a:path>
              <a:path w="660400" h="521969">
                <a:moveTo>
                  <a:pt x="485105" y="149860"/>
                </a:moveTo>
                <a:lnTo>
                  <a:pt x="441969" y="149860"/>
                </a:lnTo>
                <a:lnTo>
                  <a:pt x="448831" y="152400"/>
                </a:lnTo>
                <a:lnTo>
                  <a:pt x="455665" y="156210"/>
                </a:lnTo>
                <a:lnTo>
                  <a:pt x="482168" y="187960"/>
                </a:lnTo>
                <a:lnTo>
                  <a:pt x="489598" y="215900"/>
                </a:lnTo>
                <a:lnTo>
                  <a:pt x="488316" y="223520"/>
                </a:lnTo>
                <a:lnTo>
                  <a:pt x="485248" y="231140"/>
                </a:lnTo>
                <a:lnTo>
                  <a:pt x="480418" y="237490"/>
                </a:lnTo>
                <a:lnTo>
                  <a:pt x="473850" y="242570"/>
                </a:lnTo>
                <a:lnTo>
                  <a:pt x="469151" y="245110"/>
                </a:lnTo>
                <a:lnTo>
                  <a:pt x="464706" y="247650"/>
                </a:lnTo>
                <a:lnTo>
                  <a:pt x="460515" y="250190"/>
                </a:lnTo>
                <a:lnTo>
                  <a:pt x="456324" y="251460"/>
                </a:lnTo>
                <a:lnTo>
                  <a:pt x="450863" y="252730"/>
                </a:lnTo>
                <a:lnTo>
                  <a:pt x="444132" y="254000"/>
                </a:lnTo>
                <a:lnTo>
                  <a:pt x="493480" y="254000"/>
                </a:lnTo>
                <a:lnTo>
                  <a:pt x="498125" y="250190"/>
                </a:lnTo>
                <a:lnTo>
                  <a:pt x="505044" y="240030"/>
                </a:lnTo>
                <a:lnTo>
                  <a:pt x="509606" y="229870"/>
                </a:lnTo>
                <a:lnTo>
                  <a:pt x="511823" y="217170"/>
                </a:lnTo>
                <a:lnTo>
                  <a:pt x="511513" y="203200"/>
                </a:lnTo>
                <a:lnTo>
                  <a:pt x="508489" y="190500"/>
                </a:lnTo>
                <a:lnTo>
                  <a:pt x="502750" y="176530"/>
                </a:lnTo>
                <a:lnTo>
                  <a:pt x="494297" y="162560"/>
                </a:lnTo>
                <a:lnTo>
                  <a:pt x="485105" y="149860"/>
                </a:lnTo>
                <a:close/>
              </a:path>
              <a:path w="660400" h="521969">
                <a:moveTo>
                  <a:pt x="328238" y="204470"/>
                </a:moveTo>
                <a:lnTo>
                  <a:pt x="317751" y="204470"/>
                </a:lnTo>
                <a:lnTo>
                  <a:pt x="307525" y="207010"/>
                </a:lnTo>
                <a:lnTo>
                  <a:pt x="277635" y="236220"/>
                </a:lnTo>
                <a:lnTo>
                  <a:pt x="272936" y="251460"/>
                </a:lnTo>
                <a:lnTo>
                  <a:pt x="290398" y="251460"/>
                </a:lnTo>
                <a:lnTo>
                  <a:pt x="292113" y="248920"/>
                </a:lnTo>
                <a:lnTo>
                  <a:pt x="295542" y="242570"/>
                </a:lnTo>
                <a:lnTo>
                  <a:pt x="299987" y="237490"/>
                </a:lnTo>
                <a:lnTo>
                  <a:pt x="305448" y="233680"/>
                </a:lnTo>
                <a:lnTo>
                  <a:pt x="312453" y="229870"/>
                </a:lnTo>
                <a:lnTo>
                  <a:pt x="319386" y="228600"/>
                </a:lnTo>
                <a:lnTo>
                  <a:pt x="368200" y="228600"/>
                </a:lnTo>
                <a:lnTo>
                  <a:pt x="359740" y="219710"/>
                </a:lnTo>
                <a:lnTo>
                  <a:pt x="349596" y="212090"/>
                </a:lnTo>
                <a:lnTo>
                  <a:pt x="338976" y="207010"/>
                </a:lnTo>
                <a:lnTo>
                  <a:pt x="328238" y="204470"/>
                </a:lnTo>
                <a:close/>
              </a:path>
              <a:path w="660400" h="521969">
                <a:moveTo>
                  <a:pt x="532016" y="57150"/>
                </a:moveTo>
                <a:lnTo>
                  <a:pt x="511188" y="71120"/>
                </a:lnTo>
                <a:lnTo>
                  <a:pt x="627520" y="151130"/>
                </a:lnTo>
                <a:lnTo>
                  <a:pt x="639712" y="213360"/>
                </a:lnTo>
                <a:lnTo>
                  <a:pt x="660286" y="199390"/>
                </a:lnTo>
                <a:lnTo>
                  <a:pt x="642231" y="120650"/>
                </a:lnTo>
                <a:lnTo>
                  <a:pt x="621424" y="120650"/>
                </a:lnTo>
                <a:lnTo>
                  <a:pt x="532016" y="57150"/>
                </a:lnTo>
                <a:close/>
              </a:path>
              <a:path w="660400" h="521969">
                <a:moveTo>
                  <a:pt x="465595" y="35560"/>
                </a:moveTo>
                <a:lnTo>
                  <a:pt x="446418" y="49530"/>
                </a:lnTo>
                <a:lnTo>
                  <a:pt x="555638" y="208280"/>
                </a:lnTo>
                <a:lnTo>
                  <a:pt x="574942" y="195580"/>
                </a:lnTo>
                <a:lnTo>
                  <a:pt x="465595" y="35560"/>
                </a:lnTo>
                <a:close/>
              </a:path>
              <a:path w="660400" h="521969">
                <a:moveTo>
                  <a:pt x="443935" y="125730"/>
                </a:moveTo>
                <a:lnTo>
                  <a:pt x="433448" y="125730"/>
                </a:lnTo>
                <a:lnTo>
                  <a:pt x="423222" y="128270"/>
                </a:lnTo>
                <a:lnTo>
                  <a:pt x="393332" y="157480"/>
                </a:lnTo>
                <a:lnTo>
                  <a:pt x="388633" y="172720"/>
                </a:lnTo>
                <a:lnTo>
                  <a:pt x="405752" y="172720"/>
                </a:lnTo>
                <a:lnTo>
                  <a:pt x="407810" y="168910"/>
                </a:lnTo>
                <a:lnTo>
                  <a:pt x="411239" y="163830"/>
                </a:lnTo>
                <a:lnTo>
                  <a:pt x="415684" y="158750"/>
                </a:lnTo>
                <a:lnTo>
                  <a:pt x="421145" y="154940"/>
                </a:lnTo>
                <a:lnTo>
                  <a:pt x="428150" y="151130"/>
                </a:lnTo>
                <a:lnTo>
                  <a:pt x="435083" y="149860"/>
                </a:lnTo>
                <a:lnTo>
                  <a:pt x="485105" y="149860"/>
                </a:lnTo>
                <a:lnTo>
                  <a:pt x="475437" y="140970"/>
                </a:lnTo>
                <a:lnTo>
                  <a:pt x="465293" y="133350"/>
                </a:lnTo>
                <a:lnTo>
                  <a:pt x="454673" y="128270"/>
                </a:lnTo>
                <a:lnTo>
                  <a:pt x="443935" y="125730"/>
                </a:lnTo>
                <a:close/>
              </a:path>
              <a:path w="660400" h="521969">
                <a:moveTo>
                  <a:pt x="614566" y="0"/>
                </a:moveTo>
                <a:lnTo>
                  <a:pt x="594500" y="13970"/>
                </a:lnTo>
                <a:lnTo>
                  <a:pt x="621424" y="120650"/>
                </a:lnTo>
                <a:lnTo>
                  <a:pt x="642231" y="120650"/>
                </a:lnTo>
                <a:lnTo>
                  <a:pt x="61456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888357" y="5206644"/>
            <a:ext cx="829310" cy="698500"/>
          </a:xfrm>
          <a:custGeom>
            <a:avLst/>
            <a:gdLst/>
            <a:ahLst/>
            <a:cxnLst/>
            <a:rect l="l" t="t" r="r" b="b"/>
            <a:pathLst>
              <a:path w="829310" h="698500">
                <a:moveTo>
                  <a:pt x="723645" y="539750"/>
                </a:moveTo>
                <a:lnTo>
                  <a:pt x="715898" y="539750"/>
                </a:lnTo>
                <a:lnTo>
                  <a:pt x="708151" y="541020"/>
                </a:lnTo>
                <a:lnTo>
                  <a:pt x="701891" y="542290"/>
                </a:lnTo>
                <a:lnTo>
                  <a:pt x="695690" y="544830"/>
                </a:lnTo>
                <a:lnTo>
                  <a:pt x="689560" y="548640"/>
                </a:lnTo>
                <a:lnTo>
                  <a:pt x="683513" y="551180"/>
                </a:lnTo>
                <a:lnTo>
                  <a:pt x="671814" y="561340"/>
                </a:lnTo>
                <a:lnTo>
                  <a:pt x="666065" y="566420"/>
                </a:lnTo>
                <a:lnTo>
                  <a:pt x="660400" y="574040"/>
                </a:lnTo>
                <a:lnTo>
                  <a:pt x="655325" y="580390"/>
                </a:lnTo>
                <a:lnTo>
                  <a:pt x="638809" y="617220"/>
                </a:lnTo>
                <a:lnTo>
                  <a:pt x="638682" y="624840"/>
                </a:lnTo>
                <a:lnTo>
                  <a:pt x="638428" y="632460"/>
                </a:lnTo>
                <a:lnTo>
                  <a:pt x="639952" y="638810"/>
                </a:lnTo>
                <a:lnTo>
                  <a:pt x="643127" y="645160"/>
                </a:lnTo>
                <a:lnTo>
                  <a:pt x="646176" y="651510"/>
                </a:lnTo>
                <a:lnTo>
                  <a:pt x="650747" y="657860"/>
                </a:lnTo>
                <a:lnTo>
                  <a:pt x="656716" y="661670"/>
                </a:lnTo>
                <a:lnTo>
                  <a:pt x="660400" y="665480"/>
                </a:lnTo>
                <a:lnTo>
                  <a:pt x="663955" y="668020"/>
                </a:lnTo>
                <a:lnTo>
                  <a:pt x="667257" y="669290"/>
                </a:lnTo>
                <a:lnTo>
                  <a:pt x="674115" y="671830"/>
                </a:lnTo>
                <a:lnTo>
                  <a:pt x="677671" y="671830"/>
                </a:lnTo>
                <a:lnTo>
                  <a:pt x="681481" y="673100"/>
                </a:lnTo>
                <a:lnTo>
                  <a:pt x="700531" y="673100"/>
                </a:lnTo>
                <a:lnTo>
                  <a:pt x="691768" y="684530"/>
                </a:lnTo>
                <a:lnTo>
                  <a:pt x="710183" y="698500"/>
                </a:lnTo>
                <a:lnTo>
                  <a:pt x="741883" y="657860"/>
                </a:lnTo>
                <a:lnTo>
                  <a:pt x="698500" y="657860"/>
                </a:lnTo>
                <a:lnTo>
                  <a:pt x="685291" y="654050"/>
                </a:lnTo>
                <a:lnTo>
                  <a:pt x="662813" y="622300"/>
                </a:lnTo>
                <a:lnTo>
                  <a:pt x="664577" y="614680"/>
                </a:lnTo>
                <a:lnTo>
                  <a:pt x="687562" y="579120"/>
                </a:lnTo>
                <a:lnTo>
                  <a:pt x="719756" y="562610"/>
                </a:lnTo>
                <a:lnTo>
                  <a:pt x="764243" y="562610"/>
                </a:lnTo>
                <a:lnTo>
                  <a:pt x="762126" y="560070"/>
                </a:lnTo>
                <a:lnTo>
                  <a:pt x="757808" y="554990"/>
                </a:lnTo>
                <a:lnTo>
                  <a:pt x="746125" y="546100"/>
                </a:lnTo>
                <a:lnTo>
                  <a:pt x="739139" y="543560"/>
                </a:lnTo>
                <a:lnTo>
                  <a:pt x="723645" y="539750"/>
                </a:lnTo>
                <a:close/>
              </a:path>
              <a:path w="829310" h="698500">
                <a:moveTo>
                  <a:pt x="700531" y="673100"/>
                </a:moveTo>
                <a:lnTo>
                  <a:pt x="685038" y="673100"/>
                </a:lnTo>
                <a:lnTo>
                  <a:pt x="691768" y="674370"/>
                </a:lnTo>
                <a:lnTo>
                  <a:pt x="695705" y="674370"/>
                </a:lnTo>
                <a:lnTo>
                  <a:pt x="700531" y="673100"/>
                </a:lnTo>
                <a:close/>
              </a:path>
              <a:path w="829310" h="698500">
                <a:moveTo>
                  <a:pt x="764243" y="562610"/>
                </a:moveTo>
                <a:lnTo>
                  <a:pt x="727519" y="562610"/>
                </a:lnTo>
                <a:lnTo>
                  <a:pt x="734996" y="565150"/>
                </a:lnTo>
                <a:lnTo>
                  <a:pt x="742188" y="570230"/>
                </a:lnTo>
                <a:lnTo>
                  <a:pt x="746505" y="574040"/>
                </a:lnTo>
                <a:lnTo>
                  <a:pt x="750062" y="576580"/>
                </a:lnTo>
                <a:lnTo>
                  <a:pt x="753109" y="580390"/>
                </a:lnTo>
                <a:lnTo>
                  <a:pt x="756030" y="584200"/>
                </a:lnTo>
                <a:lnTo>
                  <a:pt x="758951" y="589280"/>
                </a:lnTo>
                <a:lnTo>
                  <a:pt x="761745" y="594360"/>
                </a:lnTo>
                <a:lnTo>
                  <a:pt x="712596" y="657860"/>
                </a:lnTo>
                <a:lnTo>
                  <a:pt x="741883" y="657860"/>
                </a:lnTo>
                <a:lnTo>
                  <a:pt x="803300" y="579120"/>
                </a:lnTo>
                <a:lnTo>
                  <a:pt x="773683" y="579120"/>
                </a:lnTo>
                <a:lnTo>
                  <a:pt x="771143" y="574040"/>
                </a:lnTo>
                <a:lnTo>
                  <a:pt x="768350" y="568960"/>
                </a:lnTo>
                <a:lnTo>
                  <a:pt x="765301" y="563880"/>
                </a:lnTo>
                <a:lnTo>
                  <a:pt x="764243" y="562610"/>
                </a:lnTo>
                <a:close/>
              </a:path>
              <a:path w="829310" h="698500">
                <a:moveTo>
                  <a:pt x="659239" y="478790"/>
                </a:moveTo>
                <a:lnTo>
                  <a:pt x="611251" y="478790"/>
                </a:lnTo>
                <a:lnTo>
                  <a:pt x="624713" y="481330"/>
                </a:lnTo>
                <a:lnTo>
                  <a:pt x="630427" y="483870"/>
                </a:lnTo>
                <a:lnTo>
                  <a:pt x="635000" y="487680"/>
                </a:lnTo>
                <a:lnTo>
                  <a:pt x="639698" y="491490"/>
                </a:lnTo>
                <a:lnTo>
                  <a:pt x="642746" y="495300"/>
                </a:lnTo>
                <a:lnTo>
                  <a:pt x="646048" y="501650"/>
                </a:lnTo>
                <a:lnTo>
                  <a:pt x="646556" y="505460"/>
                </a:lnTo>
                <a:lnTo>
                  <a:pt x="645287" y="513080"/>
                </a:lnTo>
                <a:lnTo>
                  <a:pt x="643508" y="516890"/>
                </a:lnTo>
                <a:lnTo>
                  <a:pt x="637666" y="527050"/>
                </a:lnTo>
                <a:lnTo>
                  <a:pt x="634238" y="532130"/>
                </a:lnTo>
                <a:lnTo>
                  <a:pt x="581787" y="599440"/>
                </a:lnTo>
                <a:lnTo>
                  <a:pt x="600201" y="613410"/>
                </a:lnTo>
                <a:lnTo>
                  <a:pt x="655573" y="542290"/>
                </a:lnTo>
                <a:lnTo>
                  <a:pt x="670432" y="504190"/>
                </a:lnTo>
                <a:lnTo>
                  <a:pt x="669097" y="495300"/>
                </a:lnTo>
                <a:lnTo>
                  <a:pt x="665845" y="487680"/>
                </a:lnTo>
                <a:lnTo>
                  <a:pt x="660663" y="480060"/>
                </a:lnTo>
                <a:lnTo>
                  <a:pt x="659239" y="478790"/>
                </a:lnTo>
                <a:close/>
              </a:path>
              <a:path w="829310" h="698500">
                <a:moveTo>
                  <a:pt x="810640" y="532130"/>
                </a:moveTo>
                <a:lnTo>
                  <a:pt x="773683" y="579120"/>
                </a:lnTo>
                <a:lnTo>
                  <a:pt x="803300" y="579120"/>
                </a:lnTo>
                <a:lnTo>
                  <a:pt x="829055" y="546100"/>
                </a:lnTo>
                <a:lnTo>
                  <a:pt x="810640" y="532130"/>
                </a:lnTo>
                <a:close/>
              </a:path>
              <a:path w="829310" h="698500">
                <a:moveTo>
                  <a:pt x="599439" y="436880"/>
                </a:moveTo>
                <a:lnTo>
                  <a:pt x="514095" y="546100"/>
                </a:lnTo>
                <a:lnTo>
                  <a:pt x="532510" y="560070"/>
                </a:lnTo>
                <a:lnTo>
                  <a:pt x="596264" y="478790"/>
                </a:lnTo>
                <a:lnTo>
                  <a:pt x="659239" y="478790"/>
                </a:lnTo>
                <a:lnTo>
                  <a:pt x="653541" y="473710"/>
                </a:lnTo>
                <a:lnTo>
                  <a:pt x="647572" y="469900"/>
                </a:lnTo>
                <a:lnTo>
                  <a:pt x="640841" y="466090"/>
                </a:lnTo>
                <a:lnTo>
                  <a:pt x="626109" y="463550"/>
                </a:lnTo>
                <a:lnTo>
                  <a:pt x="608456" y="463550"/>
                </a:lnTo>
                <a:lnTo>
                  <a:pt x="617854" y="450850"/>
                </a:lnTo>
                <a:lnTo>
                  <a:pt x="599439" y="436880"/>
                </a:lnTo>
                <a:close/>
              </a:path>
              <a:path w="829310" h="698500">
                <a:moveTo>
                  <a:pt x="457184" y="407670"/>
                </a:moveTo>
                <a:lnTo>
                  <a:pt x="425450" y="426720"/>
                </a:lnTo>
                <a:lnTo>
                  <a:pt x="421639" y="430530"/>
                </a:lnTo>
                <a:lnTo>
                  <a:pt x="418845" y="436880"/>
                </a:lnTo>
                <a:lnTo>
                  <a:pt x="415543" y="448310"/>
                </a:lnTo>
                <a:lnTo>
                  <a:pt x="415035" y="453390"/>
                </a:lnTo>
                <a:lnTo>
                  <a:pt x="416305" y="464820"/>
                </a:lnTo>
                <a:lnTo>
                  <a:pt x="417956" y="469900"/>
                </a:lnTo>
                <a:lnTo>
                  <a:pt x="420750" y="473710"/>
                </a:lnTo>
                <a:lnTo>
                  <a:pt x="423417" y="478790"/>
                </a:lnTo>
                <a:lnTo>
                  <a:pt x="457962" y="499110"/>
                </a:lnTo>
                <a:lnTo>
                  <a:pt x="461263" y="499110"/>
                </a:lnTo>
                <a:lnTo>
                  <a:pt x="464946" y="500380"/>
                </a:lnTo>
                <a:lnTo>
                  <a:pt x="478663" y="500380"/>
                </a:lnTo>
                <a:lnTo>
                  <a:pt x="469518" y="511810"/>
                </a:lnTo>
                <a:lnTo>
                  <a:pt x="487806" y="525780"/>
                </a:lnTo>
                <a:lnTo>
                  <a:pt x="519683" y="485140"/>
                </a:lnTo>
                <a:lnTo>
                  <a:pt x="476757" y="485140"/>
                </a:lnTo>
                <a:lnTo>
                  <a:pt x="463422" y="482600"/>
                </a:lnTo>
                <a:lnTo>
                  <a:pt x="457200" y="480060"/>
                </a:lnTo>
                <a:lnTo>
                  <a:pt x="451357" y="474980"/>
                </a:lnTo>
                <a:lnTo>
                  <a:pt x="444626" y="469900"/>
                </a:lnTo>
                <a:lnTo>
                  <a:pt x="440689" y="463550"/>
                </a:lnTo>
                <a:lnTo>
                  <a:pt x="439673" y="458470"/>
                </a:lnTo>
                <a:lnTo>
                  <a:pt x="438530" y="452120"/>
                </a:lnTo>
                <a:lnTo>
                  <a:pt x="440563" y="445770"/>
                </a:lnTo>
                <a:lnTo>
                  <a:pt x="445388" y="439420"/>
                </a:lnTo>
                <a:lnTo>
                  <a:pt x="449706" y="434340"/>
                </a:lnTo>
                <a:lnTo>
                  <a:pt x="454659" y="430530"/>
                </a:lnTo>
                <a:lnTo>
                  <a:pt x="512716" y="430530"/>
                </a:lnTo>
                <a:lnTo>
                  <a:pt x="510889" y="429260"/>
                </a:lnTo>
                <a:lnTo>
                  <a:pt x="503721" y="425450"/>
                </a:lnTo>
                <a:lnTo>
                  <a:pt x="496696" y="420370"/>
                </a:lnTo>
                <a:lnTo>
                  <a:pt x="489910" y="416560"/>
                </a:lnTo>
                <a:lnTo>
                  <a:pt x="476765" y="411480"/>
                </a:lnTo>
                <a:lnTo>
                  <a:pt x="470407" y="410210"/>
                </a:lnTo>
                <a:lnTo>
                  <a:pt x="463623" y="408940"/>
                </a:lnTo>
                <a:lnTo>
                  <a:pt x="457184" y="407670"/>
                </a:lnTo>
                <a:close/>
              </a:path>
              <a:path w="829310" h="698500">
                <a:moveTo>
                  <a:pt x="512716" y="430530"/>
                </a:moveTo>
                <a:lnTo>
                  <a:pt x="471804" y="430530"/>
                </a:lnTo>
                <a:lnTo>
                  <a:pt x="482980" y="435610"/>
                </a:lnTo>
                <a:lnTo>
                  <a:pt x="489076" y="438150"/>
                </a:lnTo>
                <a:lnTo>
                  <a:pt x="503554" y="447040"/>
                </a:lnTo>
                <a:lnTo>
                  <a:pt x="509523" y="450850"/>
                </a:lnTo>
                <a:lnTo>
                  <a:pt x="514222" y="454660"/>
                </a:lnTo>
                <a:lnTo>
                  <a:pt x="490473" y="485140"/>
                </a:lnTo>
                <a:lnTo>
                  <a:pt x="519683" y="485140"/>
                </a:lnTo>
                <a:lnTo>
                  <a:pt x="551560" y="444500"/>
                </a:lnTo>
                <a:lnTo>
                  <a:pt x="553931" y="439420"/>
                </a:lnTo>
                <a:lnTo>
                  <a:pt x="525652" y="439420"/>
                </a:lnTo>
                <a:lnTo>
                  <a:pt x="518199" y="434340"/>
                </a:lnTo>
                <a:lnTo>
                  <a:pt x="512716" y="430530"/>
                </a:lnTo>
                <a:close/>
              </a:path>
              <a:path w="829310" h="698500">
                <a:moveTo>
                  <a:pt x="617727" y="462280"/>
                </a:moveTo>
                <a:lnTo>
                  <a:pt x="608456" y="463550"/>
                </a:lnTo>
                <a:lnTo>
                  <a:pt x="626109" y="463550"/>
                </a:lnTo>
                <a:lnTo>
                  <a:pt x="617727" y="462280"/>
                </a:lnTo>
                <a:close/>
              </a:path>
              <a:path w="829310" h="698500">
                <a:moveTo>
                  <a:pt x="445558" y="312420"/>
                </a:moveTo>
                <a:lnTo>
                  <a:pt x="391794" y="312420"/>
                </a:lnTo>
                <a:lnTo>
                  <a:pt x="398906" y="313690"/>
                </a:lnTo>
                <a:lnTo>
                  <a:pt x="405002" y="313690"/>
                </a:lnTo>
                <a:lnTo>
                  <a:pt x="411225" y="314960"/>
                </a:lnTo>
                <a:lnTo>
                  <a:pt x="416178" y="317500"/>
                </a:lnTo>
                <a:lnTo>
                  <a:pt x="419988" y="320040"/>
                </a:lnTo>
                <a:lnTo>
                  <a:pt x="424052" y="323850"/>
                </a:lnTo>
                <a:lnTo>
                  <a:pt x="426846" y="326390"/>
                </a:lnTo>
                <a:lnTo>
                  <a:pt x="428370" y="330200"/>
                </a:lnTo>
                <a:lnTo>
                  <a:pt x="429767" y="332740"/>
                </a:lnTo>
                <a:lnTo>
                  <a:pt x="430148" y="336550"/>
                </a:lnTo>
                <a:lnTo>
                  <a:pt x="417702" y="360680"/>
                </a:lnTo>
                <a:lnTo>
                  <a:pt x="364363" y="429260"/>
                </a:lnTo>
                <a:lnTo>
                  <a:pt x="444753" y="364490"/>
                </a:lnTo>
                <a:lnTo>
                  <a:pt x="454405" y="339090"/>
                </a:lnTo>
                <a:lnTo>
                  <a:pt x="453643" y="327660"/>
                </a:lnTo>
                <a:lnTo>
                  <a:pt x="452119" y="322580"/>
                </a:lnTo>
                <a:lnTo>
                  <a:pt x="449452" y="318770"/>
                </a:lnTo>
                <a:lnTo>
                  <a:pt x="446785" y="313690"/>
                </a:lnTo>
                <a:lnTo>
                  <a:pt x="445558" y="312420"/>
                </a:lnTo>
                <a:close/>
              </a:path>
              <a:path w="829310" h="698500">
                <a:moveTo>
                  <a:pt x="493140" y="358140"/>
                </a:moveTo>
                <a:lnTo>
                  <a:pt x="478535" y="375920"/>
                </a:lnTo>
                <a:lnTo>
                  <a:pt x="479678" y="377190"/>
                </a:lnTo>
                <a:lnTo>
                  <a:pt x="487298" y="379730"/>
                </a:lnTo>
                <a:lnTo>
                  <a:pt x="494410" y="382270"/>
                </a:lnTo>
                <a:lnTo>
                  <a:pt x="507872" y="388620"/>
                </a:lnTo>
                <a:lnTo>
                  <a:pt x="513460" y="391160"/>
                </a:lnTo>
                <a:lnTo>
                  <a:pt x="517651" y="394970"/>
                </a:lnTo>
                <a:lnTo>
                  <a:pt x="521334" y="397510"/>
                </a:lnTo>
                <a:lnTo>
                  <a:pt x="524637" y="401320"/>
                </a:lnTo>
                <a:lnTo>
                  <a:pt x="527557" y="403860"/>
                </a:lnTo>
                <a:lnTo>
                  <a:pt x="530605" y="406400"/>
                </a:lnTo>
                <a:lnTo>
                  <a:pt x="532764" y="410210"/>
                </a:lnTo>
                <a:lnTo>
                  <a:pt x="533907" y="414020"/>
                </a:lnTo>
                <a:lnTo>
                  <a:pt x="535177" y="416560"/>
                </a:lnTo>
                <a:lnTo>
                  <a:pt x="535304" y="420370"/>
                </a:lnTo>
                <a:lnTo>
                  <a:pt x="534542" y="424180"/>
                </a:lnTo>
                <a:lnTo>
                  <a:pt x="533907" y="427990"/>
                </a:lnTo>
                <a:lnTo>
                  <a:pt x="531748" y="431800"/>
                </a:lnTo>
                <a:lnTo>
                  <a:pt x="528446" y="435610"/>
                </a:lnTo>
                <a:lnTo>
                  <a:pt x="525652" y="439420"/>
                </a:lnTo>
                <a:lnTo>
                  <a:pt x="553931" y="439420"/>
                </a:lnTo>
                <a:lnTo>
                  <a:pt x="555116" y="436880"/>
                </a:lnTo>
                <a:lnTo>
                  <a:pt x="558672" y="425450"/>
                </a:lnTo>
                <a:lnTo>
                  <a:pt x="558672" y="419100"/>
                </a:lnTo>
                <a:lnTo>
                  <a:pt x="537971" y="384810"/>
                </a:lnTo>
                <a:lnTo>
                  <a:pt x="503046" y="361950"/>
                </a:lnTo>
                <a:lnTo>
                  <a:pt x="497331" y="359410"/>
                </a:lnTo>
                <a:lnTo>
                  <a:pt x="493140" y="358140"/>
                </a:lnTo>
                <a:close/>
              </a:path>
              <a:path w="829310" h="698500">
                <a:moveTo>
                  <a:pt x="383565" y="264160"/>
                </a:moveTo>
                <a:lnTo>
                  <a:pt x="336041" y="264160"/>
                </a:lnTo>
                <a:lnTo>
                  <a:pt x="348741" y="266700"/>
                </a:lnTo>
                <a:lnTo>
                  <a:pt x="353821" y="269240"/>
                </a:lnTo>
                <a:lnTo>
                  <a:pt x="357885" y="271780"/>
                </a:lnTo>
                <a:lnTo>
                  <a:pt x="361950" y="275590"/>
                </a:lnTo>
                <a:lnTo>
                  <a:pt x="364743" y="278130"/>
                </a:lnTo>
                <a:lnTo>
                  <a:pt x="366140" y="280670"/>
                </a:lnTo>
                <a:lnTo>
                  <a:pt x="367664" y="284480"/>
                </a:lnTo>
                <a:lnTo>
                  <a:pt x="368045" y="288290"/>
                </a:lnTo>
                <a:lnTo>
                  <a:pt x="367283" y="290830"/>
                </a:lnTo>
                <a:lnTo>
                  <a:pt x="366648" y="294640"/>
                </a:lnTo>
                <a:lnTo>
                  <a:pt x="364870" y="298450"/>
                </a:lnTo>
                <a:lnTo>
                  <a:pt x="361822" y="303530"/>
                </a:lnTo>
                <a:lnTo>
                  <a:pt x="358901" y="307340"/>
                </a:lnTo>
                <a:lnTo>
                  <a:pt x="355472" y="312420"/>
                </a:lnTo>
                <a:lnTo>
                  <a:pt x="302259" y="381000"/>
                </a:lnTo>
                <a:lnTo>
                  <a:pt x="320675" y="394970"/>
                </a:lnTo>
                <a:lnTo>
                  <a:pt x="376808" y="323850"/>
                </a:lnTo>
                <a:lnTo>
                  <a:pt x="378459" y="321310"/>
                </a:lnTo>
                <a:lnTo>
                  <a:pt x="379856" y="320040"/>
                </a:lnTo>
                <a:lnTo>
                  <a:pt x="380872" y="317500"/>
                </a:lnTo>
                <a:lnTo>
                  <a:pt x="382015" y="316230"/>
                </a:lnTo>
                <a:lnTo>
                  <a:pt x="383793" y="313690"/>
                </a:lnTo>
                <a:lnTo>
                  <a:pt x="391794" y="312420"/>
                </a:lnTo>
                <a:lnTo>
                  <a:pt x="445558" y="312420"/>
                </a:lnTo>
                <a:lnTo>
                  <a:pt x="443102" y="309880"/>
                </a:lnTo>
                <a:lnTo>
                  <a:pt x="432180" y="300990"/>
                </a:lnTo>
                <a:lnTo>
                  <a:pt x="428688" y="299720"/>
                </a:lnTo>
                <a:lnTo>
                  <a:pt x="390143" y="299720"/>
                </a:lnTo>
                <a:lnTo>
                  <a:pt x="392683" y="290830"/>
                </a:lnTo>
                <a:lnTo>
                  <a:pt x="392683" y="281940"/>
                </a:lnTo>
                <a:lnTo>
                  <a:pt x="390016" y="275590"/>
                </a:lnTo>
                <a:lnTo>
                  <a:pt x="387222" y="269240"/>
                </a:lnTo>
                <a:lnTo>
                  <a:pt x="383565" y="264160"/>
                </a:lnTo>
                <a:close/>
              </a:path>
              <a:path w="829310" h="698500">
                <a:moveTo>
                  <a:pt x="325373" y="223520"/>
                </a:moveTo>
                <a:lnTo>
                  <a:pt x="240029" y="332740"/>
                </a:lnTo>
                <a:lnTo>
                  <a:pt x="258571" y="346710"/>
                </a:lnTo>
                <a:lnTo>
                  <a:pt x="322198" y="265430"/>
                </a:lnTo>
                <a:lnTo>
                  <a:pt x="329310" y="264160"/>
                </a:lnTo>
                <a:lnTo>
                  <a:pt x="383565" y="264160"/>
                </a:lnTo>
                <a:lnTo>
                  <a:pt x="382650" y="262890"/>
                </a:lnTo>
                <a:lnTo>
                  <a:pt x="376173" y="257810"/>
                </a:lnTo>
                <a:lnTo>
                  <a:pt x="370458" y="254000"/>
                </a:lnTo>
                <a:lnTo>
                  <a:pt x="364235" y="250190"/>
                </a:lnTo>
                <a:lnTo>
                  <a:pt x="334390" y="250190"/>
                </a:lnTo>
                <a:lnTo>
                  <a:pt x="343788" y="237490"/>
                </a:lnTo>
                <a:lnTo>
                  <a:pt x="325373" y="223520"/>
                </a:lnTo>
                <a:close/>
              </a:path>
              <a:path w="829310" h="698500">
                <a:moveTo>
                  <a:pt x="229082" y="157480"/>
                </a:moveTo>
                <a:lnTo>
                  <a:pt x="191198" y="168910"/>
                </a:lnTo>
                <a:lnTo>
                  <a:pt x="159839" y="203200"/>
                </a:lnTo>
                <a:lnTo>
                  <a:pt x="150747" y="229870"/>
                </a:lnTo>
                <a:lnTo>
                  <a:pt x="150748" y="243840"/>
                </a:lnTo>
                <a:lnTo>
                  <a:pt x="168215" y="279400"/>
                </a:lnTo>
                <a:lnTo>
                  <a:pt x="198627" y="300990"/>
                </a:lnTo>
                <a:lnTo>
                  <a:pt x="202945" y="303530"/>
                </a:lnTo>
                <a:lnTo>
                  <a:pt x="206120" y="304800"/>
                </a:lnTo>
                <a:lnTo>
                  <a:pt x="209803" y="306070"/>
                </a:lnTo>
                <a:lnTo>
                  <a:pt x="213994" y="306070"/>
                </a:lnTo>
                <a:lnTo>
                  <a:pt x="224535" y="309880"/>
                </a:lnTo>
                <a:lnTo>
                  <a:pt x="240156" y="289560"/>
                </a:lnTo>
                <a:lnTo>
                  <a:pt x="239013" y="288290"/>
                </a:lnTo>
                <a:lnTo>
                  <a:pt x="226948" y="288290"/>
                </a:lnTo>
                <a:lnTo>
                  <a:pt x="223012" y="287020"/>
                </a:lnTo>
                <a:lnTo>
                  <a:pt x="218439" y="285750"/>
                </a:lnTo>
                <a:lnTo>
                  <a:pt x="214248" y="285750"/>
                </a:lnTo>
                <a:lnTo>
                  <a:pt x="209803" y="283210"/>
                </a:lnTo>
                <a:lnTo>
                  <a:pt x="205231" y="281940"/>
                </a:lnTo>
                <a:lnTo>
                  <a:pt x="200532" y="279400"/>
                </a:lnTo>
                <a:lnTo>
                  <a:pt x="196214" y="276860"/>
                </a:lnTo>
                <a:lnTo>
                  <a:pt x="192150" y="273050"/>
                </a:lnTo>
                <a:lnTo>
                  <a:pt x="184626" y="266700"/>
                </a:lnTo>
                <a:lnTo>
                  <a:pt x="179006" y="259080"/>
                </a:lnTo>
                <a:lnTo>
                  <a:pt x="175291" y="251460"/>
                </a:lnTo>
                <a:lnTo>
                  <a:pt x="173481" y="242570"/>
                </a:lnTo>
                <a:lnTo>
                  <a:pt x="173670" y="233680"/>
                </a:lnTo>
                <a:lnTo>
                  <a:pt x="175942" y="224790"/>
                </a:lnTo>
                <a:lnTo>
                  <a:pt x="180286" y="215900"/>
                </a:lnTo>
                <a:lnTo>
                  <a:pt x="186689" y="205740"/>
                </a:lnTo>
                <a:lnTo>
                  <a:pt x="215307" y="205740"/>
                </a:lnTo>
                <a:lnTo>
                  <a:pt x="197612" y="191770"/>
                </a:lnTo>
                <a:lnTo>
                  <a:pt x="205739" y="184150"/>
                </a:lnTo>
                <a:lnTo>
                  <a:pt x="214121" y="179070"/>
                </a:lnTo>
                <a:lnTo>
                  <a:pt x="218693" y="177800"/>
                </a:lnTo>
                <a:lnTo>
                  <a:pt x="223646" y="177800"/>
                </a:lnTo>
                <a:lnTo>
                  <a:pt x="228600" y="176530"/>
                </a:lnTo>
                <a:lnTo>
                  <a:pt x="271906" y="176530"/>
                </a:lnTo>
                <a:lnTo>
                  <a:pt x="265175" y="171450"/>
                </a:lnTo>
                <a:lnTo>
                  <a:pt x="253605" y="163830"/>
                </a:lnTo>
                <a:lnTo>
                  <a:pt x="241569" y="158750"/>
                </a:lnTo>
                <a:lnTo>
                  <a:pt x="229082" y="157480"/>
                </a:lnTo>
                <a:close/>
              </a:path>
              <a:path w="829310" h="698500">
                <a:moveTo>
                  <a:pt x="417321" y="297180"/>
                </a:moveTo>
                <a:lnTo>
                  <a:pt x="404685" y="297180"/>
                </a:lnTo>
                <a:lnTo>
                  <a:pt x="397640" y="298450"/>
                </a:lnTo>
                <a:lnTo>
                  <a:pt x="390143" y="299720"/>
                </a:lnTo>
                <a:lnTo>
                  <a:pt x="428688" y="299720"/>
                </a:lnTo>
                <a:lnTo>
                  <a:pt x="425195" y="298450"/>
                </a:lnTo>
                <a:lnTo>
                  <a:pt x="417321" y="297180"/>
                </a:lnTo>
                <a:close/>
              </a:path>
              <a:path w="829310" h="698500">
                <a:moveTo>
                  <a:pt x="215307" y="205740"/>
                </a:moveTo>
                <a:lnTo>
                  <a:pt x="186689" y="205740"/>
                </a:lnTo>
                <a:lnTo>
                  <a:pt x="262508" y="265430"/>
                </a:lnTo>
                <a:lnTo>
                  <a:pt x="270255" y="255270"/>
                </a:lnTo>
                <a:lnTo>
                  <a:pt x="274996" y="248920"/>
                </a:lnTo>
                <a:lnTo>
                  <a:pt x="278939" y="242570"/>
                </a:lnTo>
                <a:lnTo>
                  <a:pt x="281465" y="237490"/>
                </a:lnTo>
                <a:lnTo>
                  <a:pt x="255523" y="237490"/>
                </a:lnTo>
                <a:lnTo>
                  <a:pt x="215307" y="205740"/>
                </a:lnTo>
                <a:close/>
              </a:path>
              <a:path w="829310" h="698500">
                <a:moveTo>
                  <a:pt x="350646" y="248920"/>
                </a:moveTo>
                <a:lnTo>
                  <a:pt x="343026" y="248920"/>
                </a:lnTo>
                <a:lnTo>
                  <a:pt x="334390" y="250190"/>
                </a:lnTo>
                <a:lnTo>
                  <a:pt x="357504" y="250190"/>
                </a:lnTo>
                <a:lnTo>
                  <a:pt x="350646" y="248920"/>
                </a:lnTo>
                <a:close/>
              </a:path>
              <a:path w="829310" h="698500">
                <a:moveTo>
                  <a:pt x="271906" y="176530"/>
                </a:moveTo>
                <a:lnTo>
                  <a:pt x="233425" y="176530"/>
                </a:lnTo>
                <a:lnTo>
                  <a:pt x="242569" y="179070"/>
                </a:lnTo>
                <a:lnTo>
                  <a:pt x="247268" y="181610"/>
                </a:lnTo>
                <a:lnTo>
                  <a:pt x="257175" y="189230"/>
                </a:lnTo>
                <a:lnTo>
                  <a:pt x="260730" y="193040"/>
                </a:lnTo>
                <a:lnTo>
                  <a:pt x="265302" y="201930"/>
                </a:lnTo>
                <a:lnTo>
                  <a:pt x="266445" y="205740"/>
                </a:lnTo>
                <a:lnTo>
                  <a:pt x="266445" y="214630"/>
                </a:lnTo>
                <a:lnTo>
                  <a:pt x="255523" y="237490"/>
                </a:lnTo>
                <a:lnTo>
                  <a:pt x="281465" y="237490"/>
                </a:lnTo>
                <a:lnTo>
                  <a:pt x="282096" y="236220"/>
                </a:lnTo>
                <a:lnTo>
                  <a:pt x="284479" y="231140"/>
                </a:lnTo>
                <a:lnTo>
                  <a:pt x="287146" y="223520"/>
                </a:lnTo>
                <a:lnTo>
                  <a:pt x="288035" y="215900"/>
                </a:lnTo>
                <a:lnTo>
                  <a:pt x="286765" y="200660"/>
                </a:lnTo>
                <a:lnTo>
                  <a:pt x="284606" y="194310"/>
                </a:lnTo>
                <a:lnTo>
                  <a:pt x="280923" y="187960"/>
                </a:lnTo>
                <a:lnTo>
                  <a:pt x="277240" y="182880"/>
                </a:lnTo>
                <a:lnTo>
                  <a:pt x="271906" y="176530"/>
                </a:lnTo>
                <a:close/>
              </a:path>
              <a:path w="829310" h="698500">
                <a:moveTo>
                  <a:pt x="113664" y="0"/>
                </a:moveTo>
                <a:lnTo>
                  <a:pt x="0" y="146050"/>
                </a:lnTo>
                <a:lnTo>
                  <a:pt x="33527" y="171450"/>
                </a:lnTo>
                <a:lnTo>
                  <a:pt x="42120" y="177800"/>
                </a:lnTo>
                <a:lnTo>
                  <a:pt x="50164" y="184150"/>
                </a:lnTo>
                <a:lnTo>
                  <a:pt x="57638" y="187960"/>
                </a:lnTo>
                <a:lnTo>
                  <a:pt x="71375" y="195580"/>
                </a:lnTo>
                <a:lnTo>
                  <a:pt x="78628" y="196850"/>
                </a:lnTo>
                <a:lnTo>
                  <a:pt x="86286" y="199390"/>
                </a:lnTo>
                <a:lnTo>
                  <a:pt x="94360" y="200660"/>
                </a:lnTo>
                <a:lnTo>
                  <a:pt x="104649" y="200660"/>
                </a:lnTo>
                <a:lnTo>
                  <a:pt x="145613" y="186690"/>
                </a:lnTo>
                <a:lnTo>
                  <a:pt x="157468" y="177800"/>
                </a:lnTo>
                <a:lnTo>
                  <a:pt x="95122" y="177800"/>
                </a:lnTo>
                <a:lnTo>
                  <a:pt x="78866" y="175260"/>
                </a:lnTo>
                <a:lnTo>
                  <a:pt x="71373" y="171450"/>
                </a:lnTo>
                <a:lnTo>
                  <a:pt x="65637" y="167640"/>
                </a:lnTo>
                <a:lnTo>
                  <a:pt x="59674" y="165100"/>
                </a:lnTo>
                <a:lnTo>
                  <a:pt x="53496" y="160020"/>
                </a:lnTo>
                <a:lnTo>
                  <a:pt x="47116" y="154940"/>
                </a:lnTo>
                <a:lnTo>
                  <a:pt x="32384" y="143510"/>
                </a:lnTo>
                <a:lnTo>
                  <a:pt x="120141" y="31750"/>
                </a:lnTo>
                <a:lnTo>
                  <a:pt x="154917" y="31750"/>
                </a:lnTo>
                <a:lnTo>
                  <a:pt x="146938" y="25400"/>
                </a:lnTo>
                <a:lnTo>
                  <a:pt x="113664" y="0"/>
                </a:lnTo>
                <a:close/>
              </a:path>
              <a:path w="829310" h="698500">
                <a:moveTo>
                  <a:pt x="154917" y="31750"/>
                </a:moveTo>
                <a:lnTo>
                  <a:pt x="120141" y="31750"/>
                </a:lnTo>
                <a:lnTo>
                  <a:pt x="134873" y="43180"/>
                </a:lnTo>
                <a:lnTo>
                  <a:pt x="141087" y="48260"/>
                </a:lnTo>
                <a:lnTo>
                  <a:pt x="146573" y="53340"/>
                </a:lnTo>
                <a:lnTo>
                  <a:pt x="151322" y="57150"/>
                </a:lnTo>
                <a:lnTo>
                  <a:pt x="155320" y="62230"/>
                </a:lnTo>
                <a:lnTo>
                  <a:pt x="169973" y="97790"/>
                </a:lnTo>
                <a:lnTo>
                  <a:pt x="169892" y="105410"/>
                </a:lnTo>
                <a:lnTo>
                  <a:pt x="151764" y="146050"/>
                </a:lnTo>
                <a:lnTo>
                  <a:pt x="110188" y="176530"/>
                </a:lnTo>
                <a:lnTo>
                  <a:pt x="102744" y="177800"/>
                </a:lnTo>
                <a:lnTo>
                  <a:pt x="157468" y="177800"/>
                </a:lnTo>
                <a:lnTo>
                  <a:pt x="185356" y="140970"/>
                </a:lnTo>
                <a:lnTo>
                  <a:pt x="194214" y="97790"/>
                </a:lnTo>
                <a:lnTo>
                  <a:pt x="192857" y="87630"/>
                </a:lnTo>
                <a:lnTo>
                  <a:pt x="171424" y="46990"/>
                </a:lnTo>
                <a:lnTo>
                  <a:pt x="156513" y="33020"/>
                </a:lnTo>
                <a:lnTo>
                  <a:pt x="154917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57200" y="2971800"/>
            <a:ext cx="3657600" cy="0"/>
          </a:xfrm>
          <a:custGeom>
            <a:avLst/>
            <a:gdLst/>
            <a:ahLst/>
            <a:cxnLst/>
            <a:rect l="l" t="t" r="r" b="b"/>
            <a:pathLst>
              <a:path w="3657600">
                <a:moveTo>
                  <a:pt x="0" y="0"/>
                </a:moveTo>
                <a:lnTo>
                  <a:pt x="3657600" y="0"/>
                </a:lnTo>
              </a:path>
            </a:pathLst>
          </a:custGeom>
          <a:ln w="38100">
            <a:solidFill>
              <a:srgbClr val="00AF5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057400" y="2971800"/>
            <a:ext cx="0" cy="3124200"/>
          </a:xfrm>
          <a:custGeom>
            <a:avLst/>
            <a:gdLst/>
            <a:ahLst/>
            <a:cxnLst/>
            <a:rect l="l" t="t" r="r" b="b"/>
            <a:pathLst>
              <a:path h="3124200">
                <a:moveTo>
                  <a:pt x="0" y="0"/>
                </a:moveTo>
                <a:lnTo>
                  <a:pt x="0" y="3124200"/>
                </a:lnTo>
              </a:path>
            </a:pathLst>
          </a:custGeom>
          <a:ln w="38100">
            <a:solidFill>
              <a:srgbClr val="DE381C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114800" y="3048000"/>
            <a:ext cx="0" cy="3048000"/>
          </a:xfrm>
          <a:custGeom>
            <a:avLst/>
            <a:gdLst/>
            <a:ahLst/>
            <a:cxnLst/>
            <a:rect l="l" t="t" r="r" b="b"/>
            <a:pathLst>
              <a:path h="3048000">
                <a:moveTo>
                  <a:pt x="0" y="0"/>
                </a:moveTo>
                <a:lnTo>
                  <a:pt x="0" y="3048000"/>
                </a:lnTo>
              </a:path>
            </a:pathLst>
          </a:custGeom>
          <a:ln w="38100">
            <a:solidFill>
              <a:srgbClr val="00AF5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056764" y="2514600"/>
            <a:ext cx="2054225" cy="391160"/>
          </a:xfrm>
          <a:custGeom>
            <a:avLst/>
            <a:gdLst/>
            <a:ahLst/>
            <a:cxnLst/>
            <a:rect l="l" t="t" r="r" b="b"/>
            <a:pathLst>
              <a:path w="2054225" h="391160">
                <a:moveTo>
                  <a:pt x="0" y="383794"/>
                </a:moveTo>
                <a:lnTo>
                  <a:pt x="6298" y="332338"/>
                </a:lnTo>
                <a:lnTo>
                  <a:pt x="23720" y="286135"/>
                </a:lnTo>
                <a:lnTo>
                  <a:pt x="50625" y="247030"/>
                </a:lnTo>
                <a:lnTo>
                  <a:pt x="85372" y="216868"/>
                </a:lnTo>
                <a:lnTo>
                  <a:pt x="126320" y="197494"/>
                </a:lnTo>
                <a:lnTo>
                  <a:pt x="171831" y="190753"/>
                </a:lnTo>
                <a:lnTo>
                  <a:pt x="856615" y="193039"/>
                </a:lnTo>
                <a:lnTo>
                  <a:pt x="902125" y="186299"/>
                </a:lnTo>
                <a:lnTo>
                  <a:pt x="943073" y="166925"/>
                </a:lnTo>
                <a:lnTo>
                  <a:pt x="977820" y="136763"/>
                </a:lnTo>
                <a:lnTo>
                  <a:pt x="1004725" y="97658"/>
                </a:lnTo>
                <a:lnTo>
                  <a:pt x="1022147" y="51455"/>
                </a:lnTo>
                <a:lnTo>
                  <a:pt x="1028446" y="0"/>
                </a:lnTo>
                <a:lnTo>
                  <a:pt x="1034376" y="51496"/>
                </a:lnTo>
                <a:lnTo>
                  <a:pt x="1051465" y="97818"/>
                </a:lnTo>
                <a:lnTo>
                  <a:pt x="1078087" y="137112"/>
                </a:lnTo>
                <a:lnTo>
                  <a:pt x="1112614" y="167527"/>
                </a:lnTo>
                <a:lnTo>
                  <a:pt x="1153420" y="187210"/>
                </a:lnTo>
                <a:lnTo>
                  <a:pt x="1198880" y="194310"/>
                </a:lnTo>
                <a:lnTo>
                  <a:pt x="1883664" y="196596"/>
                </a:lnTo>
                <a:lnTo>
                  <a:pt x="1929132" y="203686"/>
                </a:lnTo>
                <a:lnTo>
                  <a:pt x="1969962" y="223350"/>
                </a:lnTo>
                <a:lnTo>
                  <a:pt x="2004520" y="253746"/>
                </a:lnTo>
                <a:lnTo>
                  <a:pt x="2031172" y="293031"/>
                </a:lnTo>
                <a:lnTo>
                  <a:pt x="2048284" y="339365"/>
                </a:lnTo>
                <a:lnTo>
                  <a:pt x="2054225" y="390905"/>
                </a:lnTo>
              </a:path>
            </a:pathLst>
          </a:custGeom>
          <a:ln w="38100">
            <a:solidFill>
              <a:srgbClr val="FB002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2664967" y="2119706"/>
            <a:ext cx="77152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ahoma"/>
                <a:cs typeface="Tahoma"/>
              </a:rPr>
              <a:t>Surplus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8739" y="1174750"/>
            <a:ext cx="6000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Tahoma"/>
                <a:cs typeface="Tahoma"/>
              </a:rPr>
              <a:t>Pri</a:t>
            </a:r>
            <a:r>
              <a:rPr sz="1800" b="1" spc="-5" dirty="0">
                <a:latin typeface="Tahoma"/>
                <a:cs typeface="Tahoma"/>
              </a:rPr>
              <a:t>c</a:t>
            </a:r>
            <a:r>
              <a:rPr sz="1800" b="1" dirty="0">
                <a:latin typeface="Tahoma"/>
                <a:cs typeface="Tahoma"/>
              </a:rPr>
              <a:t>e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337428" y="6204915"/>
            <a:ext cx="10217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Tahoma"/>
                <a:cs typeface="Tahoma"/>
              </a:rPr>
              <a:t>Q</a:t>
            </a:r>
            <a:r>
              <a:rPr sz="1800" b="1" spc="-5" dirty="0">
                <a:latin typeface="Tahoma"/>
                <a:cs typeface="Tahoma"/>
              </a:rPr>
              <a:t>uant</a:t>
            </a:r>
            <a:r>
              <a:rPr sz="1800" b="1" spc="-10" dirty="0">
                <a:latin typeface="Tahoma"/>
                <a:cs typeface="Tahoma"/>
              </a:rPr>
              <a:t>i</a:t>
            </a:r>
            <a:r>
              <a:rPr sz="1800" b="1" dirty="0">
                <a:latin typeface="Tahoma"/>
                <a:cs typeface="Tahoma"/>
              </a:rPr>
              <a:t>ty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28" name="object 28"/>
          <p:cNvSpPr txBox="1">
            <a:spLocks noGrp="1"/>
          </p:cNvSpPr>
          <p:nvPr>
            <p:ph type="title"/>
          </p:nvPr>
        </p:nvSpPr>
        <p:spPr>
          <a:xfrm>
            <a:off x="2473832" y="272288"/>
            <a:ext cx="40411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Market</a:t>
            </a:r>
            <a:r>
              <a:rPr sz="3600" spc="-65" dirty="0"/>
              <a:t> </a:t>
            </a:r>
            <a:r>
              <a:rPr sz="3600" dirty="0"/>
              <a:t>Disequilibria</a:t>
            </a:r>
            <a:endParaRPr sz="3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3698" y="272288"/>
            <a:ext cx="67564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Increases in </a:t>
            </a:r>
            <a:r>
              <a:rPr sz="3600" dirty="0"/>
              <a:t>Demand </a:t>
            </a:r>
            <a:r>
              <a:rPr sz="3600" spc="-5" dirty="0"/>
              <a:t>and</a:t>
            </a:r>
            <a:r>
              <a:rPr sz="3600" spc="-35" dirty="0"/>
              <a:t> </a:t>
            </a:r>
            <a:r>
              <a:rPr sz="3600" spc="-5" dirty="0"/>
              <a:t>Supply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459740" y="5050916"/>
            <a:ext cx="3919220" cy="9410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Wingdings"/>
              <a:buChar char=""/>
              <a:tabLst>
                <a:tab pos="355600" algn="l"/>
              </a:tabLst>
            </a:pPr>
            <a:r>
              <a:rPr sz="2000" b="1" i="1" spc="-45" dirty="0">
                <a:latin typeface="Georgia"/>
                <a:cs typeface="Georgia"/>
              </a:rPr>
              <a:t>Higher </a:t>
            </a:r>
            <a:r>
              <a:rPr sz="2000" b="1" i="1" dirty="0">
                <a:latin typeface="Georgia"/>
                <a:cs typeface="Georgia"/>
              </a:rPr>
              <a:t>demand </a:t>
            </a:r>
            <a:r>
              <a:rPr sz="2000" spc="105" dirty="0">
                <a:latin typeface="Georgia"/>
                <a:cs typeface="Georgia"/>
              </a:rPr>
              <a:t>leads </a:t>
            </a:r>
            <a:r>
              <a:rPr sz="2000" spc="55" dirty="0">
                <a:latin typeface="Georgia"/>
                <a:cs typeface="Georgia"/>
              </a:rPr>
              <a:t>to  </a:t>
            </a:r>
            <a:r>
              <a:rPr sz="2000" spc="85" dirty="0">
                <a:latin typeface="Georgia"/>
                <a:cs typeface="Georgia"/>
              </a:rPr>
              <a:t>higher </a:t>
            </a:r>
            <a:r>
              <a:rPr sz="2000" spc="80" dirty="0">
                <a:latin typeface="Georgia"/>
                <a:cs typeface="Georgia"/>
              </a:rPr>
              <a:t>equilibrium </a:t>
            </a:r>
            <a:r>
              <a:rPr sz="2000" spc="70" dirty="0">
                <a:latin typeface="Georgia"/>
                <a:cs typeface="Georgia"/>
              </a:rPr>
              <a:t>price </a:t>
            </a:r>
            <a:r>
              <a:rPr sz="2000" spc="125" dirty="0">
                <a:latin typeface="Georgia"/>
                <a:cs typeface="Georgia"/>
              </a:rPr>
              <a:t>and  </a:t>
            </a:r>
            <a:r>
              <a:rPr sz="2000" spc="85" dirty="0">
                <a:latin typeface="Georgia"/>
                <a:cs typeface="Georgia"/>
              </a:rPr>
              <a:t>higher </a:t>
            </a:r>
            <a:r>
              <a:rPr sz="2000" spc="80" dirty="0">
                <a:latin typeface="Georgia"/>
                <a:cs typeface="Georgia"/>
              </a:rPr>
              <a:t>equilibrium</a:t>
            </a:r>
            <a:r>
              <a:rPr sz="2000" spc="114" dirty="0">
                <a:latin typeface="Georgia"/>
                <a:cs typeface="Georgia"/>
              </a:rPr>
              <a:t> </a:t>
            </a:r>
            <a:r>
              <a:rPr sz="2000" spc="95" dirty="0">
                <a:latin typeface="Georgia"/>
                <a:cs typeface="Georgia"/>
              </a:rPr>
              <a:t>quantity.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56175" y="5050916"/>
            <a:ext cx="4046220" cy="9410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Wingdings"/>
              <a:buChar char=""/>
              <a:tabLst>
                <a:tab pos="356235" algn="l"/>
              </a:tabLst>
            </a:pPr>
            <a:r>
              <a:rPr sz="2000" b="1" i="1" spc="-40" dirty="0">
                <a:latin typeface="Georgia"/>
                <a:cs typeface="Georgia"/>
              </a:rPr>
              <a:t>Higher </a:t>
            </a:r>
            <a:r>
              <a:rPr sz="2000" b="1" i="1" spc="-15" dirty="0">
                <a:latin typeface="Georgia"/>
                <a:cs typeface="Georgia"/>
              </a:rPr>
              <a:t>supply </a:t>
            </a:r>
            <a:r>
              <a:rPr sz="2000" spc="105" dirty="0">
                <a:latin typeface="Georgia"/>
                <a:cs typeface="Georgia"/>
              </a:rPr>
              <a:t>leads </a:t>
            </a:r>
            <a:r>
              <a:rPr sz="2000" spc="55" dirty="0">
                <a:latin typeface="Georgia"/>
                <a:cs typeface="Georgia"/>
              </a:rPr>
              <a:t>to </a:t>
            </a:r>
            <a:r>
              <a:rPr sz="2000" spc="60" dirty="0">
                <a:latin typeface="Georgia"/>
                <a:cs typeface="Georgia"/>
              </a:rPr>
              <a:t>lower  </a:t>
            </a:r>
            <a:r>
              <a:rPr sz="2000" spc="80" dirty="0">
                <a:latin typeface="Georgia"/>
                <a:cs typeface="Georgia"/>
              </a:rPr>
              <a:t>equilibrium </a:t>
            </a:r>
            <a:r>
              <a:rPr sz="2000" spc="75" dirty="0">
                <a:latin typeface="Georgia"/>
                <a:cs typeface="Georgia"/>
              </a:rPr>
              <a:t>price </a:t>
            </a:r>
            <a:r>
              <a:rPr sz="2000" spc="125" dirty="0">
                <a:latin typeface="Georgia"/>
                <a:cs typeface="Georgia"/>
              </a:rPr>
              <a:t>and </a:t>
            </a:r>
            <a:r>
              <a:rPr sz="2000" spc="85" dirty="0">
                <a:latin typeface="Georgia"/>
                <a:cs typeface="Georgia"/>
              </a:rPr>
              <a:t>higher  </a:t>
            </a:r>
            <a:r>
              <a:rPr sz="2000" spc="80" dirty="0">
                <a:latin typeface="Georgia"/>
                <a:cs typeface="Georgia"/>
              </a:rPr>
              <a:t>equilibrium</a:t>
            </a:r>
            <a:r>
              <a:rPr sz="2000" spc="100" dirty="0">
                <a:latin typeface="Georgia"/>
                <a:cs typeface="Georgia"/>
              </a:rPr>
              <a:t> </a:t>
            </a:r>
            <a:r>
              <a:rPr sz="2000" spc="95" dirty="0">
                <a:latin typeface="Georgia"/>
                <a:cs typeface="Georgia"/>
              </a:rPr>
              <a:t>quantity.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66759" y="1428618"/>
            <a:ext cx="3669651" cy="33373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933959" y="1428618"/>
            <a:ext cx="3669651" cy="333731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91590" y="272288"/>
            <a:ext cx="69596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Decreases </a:t>
            </a:r>
            <a:r>
              <a:rPr sz="3600" spc="-5" dirty="0"/>
              <a:t>in Demand and</a:t>
            </a:r>
            <a:r>
              <a:rPr sz="3600" spc="-50" dirty="0"/>
              <a:t> </a:t>
            </a:r>
            <a:r>
              <a:rPr sz="3600" spc="-5" dirty="0"/>
              <a:t>Supply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840739" y="5279593"/>
            <a:ext cx="3382645" cy="9410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Wingdings"/>
              <a:buChar char=""/>
              <a:tabLst>
                <a:tab pos="356235" algn="l"/>
              </a:tabLst>
            </a:pPr>
            <a:r>
              <a:rPr sz="2000" b="1" i="1" spc="-75" dirty="0">
                <a:latin typeface="Georgia"/>
                <a:cs typeface="Georgia"/>
              </a:rPr>
              <a:t>Lower </a:t>
            </a:r>
            <a:r>
              <a:rPr sz="2000" b="1" i="1" spc="5" dirty="0">
                <a:latin typeface="Georgia"/>
                <a:cs typeface="Georgia"/>
              </a:rPr>
              <a:t>demand </a:t>
            </a:r>
            <a:r>
              <a:rPr sz="2000" spc="105" dirty="0">
                <a:latin typeface="Georgia"/>
                <a:cs typeface="Georgia"/>
              </a:rPr>
              <a:t>leads </a:t>
            </a:r>
            <a:r>
              <a:rPr sz="2000" spc="50" dirty="0">
                <a:latin typeface="Georgia"/>
                <a:cs typeface="Georgia"/>
              </a:rPr>
              <a:t>to  </a:t>
            </a:r>
            <a:r>
              <a:rPr sz="2000" spc="60" dirty="0">
                <a:latin typeface="Georgia"/>
                <a:cs typeface="Georgia"/>
              </a:rPr>
              <a:t>lower </a:t>
            </a:r>
            <a:r>
              <a:rPr sz="2000" spc="75" dirty="0">
                <a:latin typeface="Georgia"/>
                <a:cs typeface="Georgia"/>
              </a:rPr>
              <a:t>price </a:t>
            </a:r>
            <a:r>
              <a:rPr sz="2000" spc="125" dirty="0">
                <a:latin typeface="Georgia"/>
                <a:cs typeface="Georgia"/>
              </a:rPr>
              <a:t>and </a:t>
            </a:r>
            <a:r>
              <a:rPr sz="2000" spc="60" dirty="0">
                <a:latin typeface="Georgia"/>
                <a:cs typeface="Georgia"/>
              </a:rPr>
              <a:t>lower  </a:t>
            </a:r>
            <a:r>
              <a:rPr sz="2000" spc="95" dirty="0">
                <a:latin typeface="Georgia"/>
                <a:cs typeface="Georgia"/>
              </a:rPr>
              <a:t>quantity</a:t>
            </a:r>
            <a:r>
              <a:rPr sz="2000" spc="130" dirty="0">
                <a:latin typeface="Georgia"/>
                <a:cs typeface="Georgia"/>
              </a:rPr>
              <a:t> </a:t>
            </a:r>
            <a:r>
              <a:rPr sz="2000" spc="110" dirty="0">
                <a:latin typeface="Georgia"/>
                <a:cs typeface="Georgia"/>
              </a:rPr>
              <a:t>exchanged.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46928" y="5279593"/>
            <a:ext cx="3196590" cy="9410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5"/>
              </a:spcBef>
              <a:buFont typeface="Wingdings"/>
              <a:buChar char=""/>
              <a:tabLst>
                <a:tab pos="355600" algn="l"/>
              </a:tabLst>
            </a:pPr>
            <a:r>
              <a:rPr sz="2000" b="1" i="1" spc="-75" dirty="0">
                <a:latin typeface="Georgia"/>
                <a:cs typeface="Georgia"/>
              </a:rPr>
              <a:t>Lower </a:t>
            </a:r>
            <a:r>
              <a:rPr sz="2000" b="1" i="1" spc="-15" dirty="0">
                <a:latin typeface="Georgia"/>
                <a:cs typeface="Georgia"/>
              </a:rPr>
              <a:t>supply </a:t>
            </a:r>
            <a:r>
              <a:rPr sz="2000" spc="105" dirty="0">
                <a:latin typeface="Georgia"/>
                <a:cs typeface="Georgia"/>
              </a:rPr>
              <a:t>leads </a:t>
            </a:r>
            <a:r>
              <a:rPr sz="2000" spc="50" dirty="0">
                <a:latin typeface="Georgia"/>
                <a:cs typeface="Georgia"/>
              </a:rPr>
              <a:t>to  </a:t>
            </a:r>
            <a:r>
              <a:rPr sz="2000" spc="85" dirty="0">
                <a:latin typeface="Georgia"/>
                <a:cs typeface="Georgia"/>
              </a:rPr>
              <a:t>higher </a:t>
            </a:r>
            <a:r>
              <a:rPr sz="2000" spc="70" dirty="0">
                <a:latin typeface="Georgia"/>
                <a:cs typeface="Georgia"/>
              </a:rPr>
              <a:t>price </a:t>
            </a:r>
            <a:r>
              <a:rPr sz="2000" spc="125" dirty="0">
                <a:latin typeface="Georgia"/>
                <a:cs typeface="Georgia"/>
              </a:rPr>
              <a:t>and </a:t>
            </a:r>
            <a:r>
              <a:rPr sz="2000" spc="60" dirty="0">
                <a:latin typeface="Georgia"/>
                <a:cs typeface="Georgia"/>
              </a:rPr>
              <a:t>lower  </a:t>
            </a:r>
            <a:r>
              <a:rPr sz="2000" spc="95" dirty="0">
                <a:latin typeface="Georgia"/>
                <a:cs typeface="Georgia"/>
              </a:rPr>
              <a:t>quantity</a:t>
            </a:r>
            <a:r>
              <a:rPr sz="2000" spc="125" dirty="0">
                <a:latin typeface="Georgia"/>
                <a:cs typeface="Georgia"/>
              </a:rPr>
              <a:t> </a:t>
            </a:r>
            <a:r>
              <a:rPr sz="2000" spc="105" dirty="0">
                <a:latin typeface="Georgia"/>
                <a:cs typeface="Georgia"/>
              </a:rPr>
              <a:t>exchanged.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66759" y="1433190"/>
            <a:ext cx="3669651" cy="33373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933959" y="1433190"/>
            <a:ext cx="3669651" cy="333731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559</Words>
  <Application>Microsoft Office PowerPoint</Application>
  <PresentationFormat>On-screen Show (4:3)</PresentationFormat>
  <Paragraphs>94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Market equilibrium</vt:lpstr>
      <vt:lpstr>Supply and Demand Together</vt:lpstr>
      <vt:lpstr>Market Equilibrium</vt:lpstr>
      <vt:lpstr>Consumer Surplus</vt:lpstr>
      <vt:lpstr>Producer Surplus</vt:lpstr>
      <vt:lpstr>Market Disequilibria</vt:lpstr>
      <vt:lpstr>Market Disequilibria</vt:lpstr>
      <vt:lpstr>Increases in Demand and Supply</vt:lpstr>
      <vt:lpstr>Decreases in Demand and Supply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</dc:title>
  <dc:creator>Pratik Thakkar</dc:creator>
  <cp:lastModifiedBy>User</cp:lastModifiedBy>
  <cp:revision>4</cp:revision>
  <dcterms:created xsi:type="dcterms:W3CDTF">2018-10-10T07:14:55Z</dcterms:created>
  <dcterms:modified xsi:type="dcterms:W3CDTF">2020-09-10T04:20:18Z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2013-09-03T00:00:00Z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2018-10-10T00:00:00Z</vt:filetime>
  </property>
</Properties>
</file>