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10-Sep-20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765175"/>
          </a:xfrm>
        </p:spPr>
        <p:txBody>
          <a:bodyPr/>
          <a:lstStyle/>
          <a:p>
            <a:r>
              <a:rPr lang="en-US" dirty="0" smtClean="0"/>
              <a:t>AN INTRODUCTION</a:t>
            </a:r>
            <a:endParaRPr lang="en-US" dirty="0"/>
          </a:p>
        </p:txBody>
      </p:sp>
      <p:sp>
        <p:nvSpPr>
          <p:cNvPr id="3" name="Subtitle 2"/>
          <p:cNvSpPr>
            <a:spLocks noGrp="1"/>
          </p:cNvSpPr>
          <p:nvPr>
            <p:ph type="subTitle" idx="1"/>
          </p:nvPr>
        </p:nvSpPr>
        <p:spPr>
          <a:xfrm>
            <a:off x="2819400" y="5181600"/>
            <a:ext cx="4191000" cy="685800"/>
          </a:xfrm>
        </p:spPr>
        <p:txBody>
          <a:bodyPr/>
          <a:lstStyle/>
          <a:p>
            <a:r>
              <a:rPr lang="en-US" dirty="0" smtClean="0">
                <a:solidFill>
                  <a:schemeClr val="tx1"/>
                </a:solidFill>
              </a:rPr>
              <a:t>MODULE-1</a:t>
            </a:r>
            <a:endParaRPr lang="en-US" dirty="0">
              <a:solidFill>
                <a:schemeClr val="tx1"/>
              </a:solidFill>
            </a:endParaRPr>
          </a:p>
        </p:txBody>
      </p:sp>
      <p:pic>
        <p:nvPicPr>
          <p:cNvPr id="5" name="Picture 4" descr="http://previews.123rf.com/images/kentoh/kentoh1103/kentoh110300135/9148007-Strategic-Management-and-Important-Steps-as-Art-Stock-Phot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24000"/>
            <a:ext cx="9144000" cy="36815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0" y="5257800"/>
            <a:ext cx="3488788" cy="1392701"/>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smtClean="0">
                <a:solidFill>
                  <a:schemeClr val="tx1"/>
                </a:solidFill>
              </a:rPr>
              <a:t>Ms. Mital Thakkar</a:t>
            </a:r>
          </a:p>
          <a:p>
            <a:pPr algn="ctr"/>
            <a:r>
              <a:rPr lang="en-US" b="1" dirty="0" smtClean="0">
                <a:solidFill>
                  <a:schemeClr val="tx1"/>
                </a:solidFill>
              </a:rPr>
              <a:t>Assistant Professor</a:t>
            </a:r>
          </a:p>
          <a:p>
            <a:pPr algn="ctr"/>
            <a:r>
              <a:rPr lang="en-US" b="1" dirty="0" smtClean="0">
                <a:solidFill>
                  <a:schemeClr val="tx1"/>
                </a:solidFill>
              </a:rPr>
              <a:t>Department of Management</a:t>
            </a:r>
          </a:p>
          <a:p>
            <a:pPr algn="ctr"/>
            <a:r>
              <a:rPr lang="en-US" b="1" dirty="0" smtClean="0">
                <a:solidFill>
                  <a:schemeClr val="tx1"/>
                </a:solidFill>
              </a:rPr>
              <a:t>SVDU</a:t>
            </a:r>
            <a:endParaRPr 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r>
              <a:rPr lang="en-US" dirty="0" smtClean="0"/>
              <a:t>Functional/Operational-Level Strategy</a:t>
            </a:r>
            <a:endParaRPr lang="en-US" dirty="0"/>
          </a:p>
        </p:txBody>
      </p:sp>
      <p:sp>
        <p:nvSpPr>
          <p:cNvPr id="3" name="Content Placeholder 2"/>
          <p:cNvSpPr>
            <a:spLocks noGrp="1"/>
          </p:cNvSpPr>
          <p:nvPr>
            <p:ph idx="1"/>
          </p:nvPr>
        </p:nvSpPr>
        <p:spPr>
          <a:xfrm>
            <a:off x="457200" y="1219200"/>
            <a:ext cx="8229600" cy="5105400"/>
          </a:xfrm>
        </p:spPr>
        <p:txBody>
          <a:bodyPr>
            <a:noAutofit/>
          </a:bodyPr>
          <a:lstStyle/>
          <a:p>
            <a:pPr algn="just"/>
            <a:r>
              <a:rPr lang="en-US" sz="2400" dirty="0" smtClean="0"/>
              <a:t>Functional strategy involves decision-making with respect to specific functional areas- production, marketing, personnel, finance etc.</a:t>
            </a:r>
          </a:p>
          <a:p>
            <a:pPr algn="just"/>
            <a:r>
              <a:rPr lang="en-US" sz="2400" dirty="0" smtClean="0"/>
              <a:t>While corporate and business level strategies are concerned with “Doing the right things”, functional strategies stress on </a:t>
            </a:r>
            <a:r>
              <a:rPr lang="en-US" sz="2400" b="1" dirty="0" smtClean="0"/>
              <a:t>“Doing things right”.</a:t>
            </a:r>
          </a:p>
          <a:p>
            <a:pPr algn="just"/>
            <a:r>
              <a:rPr lang="en-US" sz="2400" dirty="0" smtClean="0"/>
              <a:t>Operating level strategy is concerned with strategic approaches for managing frontline operating units(like plants, sales, etc) and for </a:t>
            </a:r>
            <a:r>
              <a:rPr lang="en-US" sz="2400" b="1" dirty="0" smtClean="0"/>
              <a:t>handling day to day tasks of strategic significance(like advertising campaign, purchasing materials, inventory control, maintenance, etc.).</a:t>
            </a:r>
            <a:r>
              <a:rPr lang="en-US" sz="2400" dirty="0" smtClean="0"/>
              <a:t> Thus, it focuses on how the different functions of the enterprise contribute to the other levels of strategy.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Strategic Management?</a:t>
            </a:r>
            <a:endParaRPr lang="en-US" dirty="0"/>
          </a:p>
        </p:txBody>
      </p:sp>
      <p:pic>
        <p:nvPicPr>
          <p:cNvPr id="4" name="Picture 2" descr="http://www.assignmentpoint.com/wp-content/uploads/2015/05/strategic-management.jpg?e0937d"/>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Management</a:t>
            </a:r>
            <a:endParaRPr lang="en-US" dirty="0"/>
          </a:p>
        </p:txBody>
      </p:sp>
      <p:sp>
        <p:nvSpPr>
          <p:cNvPr id="3" name="Content Placeholder 2"/>
          <p:cNvSpPr>
            <a:spLocks noGrp="1"/>
          </p:cNvSpPr>
          <p:nvPr>
            <p:ph idx="1"/>
          </p:nvPr>
        </p:nvSpPr>
        <p:spPr/>
        <p:txBody>
          <a:bodyPr>
            <a:normAutofit lnSpcReduction="10000"/>
          </a:bodyPr>
          <a:lstStyle/>
          <a:p>
            <a:pPr algn="just"/>
            <a:r>
              <a:rPr lang="en-US" sz="2400" dirty="0" smtClean="0"/>
              <a:t>Strategic management is a set of management decisions and actions that determines the long-run performance of a corporation. It includes environmental scanning, strategy formulation, strategy implementation and evaluation and control to achieve the objectives of an organization.</a:t>
            </a:r>
          </a:p>
          <a:p>
            <a:pPr algn="just"/>
            <a:r>
              <a:rPr lang="en-US" sz="2400" dirty="0" smtClean="0"/>
              <a:t>The study of strategic management emphasizes the monitoring and evaluating of external opportunities and threats in light of a corporation’s strengths and weaknesses.</a:t>
            </a:r>
          </a:p>
          <a:p>
            <a:pPr algn="just"/>
            <a:r>
              <a:rPr lang="en-US" sz="2400" b="1" dirty="0" smtClean="0"/>
              <a:t>As per Fred R. David</a:t>
            </a:r>
            <a:r>
              <a:rPr lang="en-US" sz="2400" dirty="0" smtClean="0"/>
              <a:t>, strategic management is an art and science of formulating, implementing and evaluating cross functional decisions that enable an organization to achieve its objectives</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Strategic Management Process</a:t>
            </a:r>
            <a:endParaRPr lang="en-US" dirty="0"/>
          </a:p>
        </p:txBody>
      </p:sp>
      <p:pic>
        <p:nvPicPr>
          <p:cNvPr id="4" name="Content Placeholder 3" descr="C:\Data\4th sem\SM process.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000" y="1513039"/>
            <a:ext cx="8580437" cy="48115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Step-1 Strategic Intent</a:t>
            </a:r>
            <a:endParaRPr lang="en-US" dirty="0"/>
          </a:p>
        </p:txBody>
      </p:sp>
      <p:sp>
        <p:nvSpPr>
          <p:cNvPr id="3" name="Content Placeholder 2"/>
          <p:cNvSpPr>
            <a:spLocks noGrp="1"/>
          </p:cNvSpPr>
          <p:nvPr>
            <p:ph idx="1"/>
          </p:nvPr>
        </p:nvSpPr>
        <p:spPr/>
        <p:txBody>
          <a:bodyPr>
            <a:noAutofit/>
          </a:bodyPr>
          <a:lstStyle/>
          <a:p>
            <a:pPr algn="just"/>
            <a:r>
              <a:rPr lang="en-US" sz="2400" b="1" u="sng" dirty="0" smtClean="0">
                <a:solidFill>
                  <a:srgbClr val="0070C0"/>
                </a:solidFill>
              </a:rPr>
              <a:t>Vision-</a:t>
            </a:r>
            <a:r>
              <a:rPr lang="en-US" sz="2400" dirty="0" smtClean="0"/>
              <a:t> Vision is the statement that expresses organization’s ultimate long-run objectives. It is </a:t>
            </a:r>
            <a:r>
              <a:rPr lang="en-US" sz="2400" b="1" dirty="0" smtClean="0"/>
              <a:t>what the firm ultimately like to become.</a:t>
            </a:r>
            <a:r>
              <a:rPr lang="en-US" sz="2400" dirty="0" smtClean="0"/>
              <a:t> Vision once formulated is for forever and long lasting for years to come. Vision is closely related with strategic intent and is a forward thinking process. </a:t>
            </a:r>
            <a:r>
              <a:rPr lang="en-US" sz="2400" dirty="0" err="1" smtClean="0"/>
              <a:t>Eg</a:t>
            </a:r>
            <a:r>
              <a:rPr lang="en-US" sz="2400" dirty="0" smtClean="0"/>
              <a:t>- Microsoft- ’A computer software on every desk and in every home’.</a:t>
            </a:r>
          </a:p>
          <a:p>
            <a:pPr algn="just"/>
            <a:r>
              <a:rPr lang="en-US" sz="2400" b="1" u="sng" dirty="0" smtClean="0">
                <a:solidFill>
                  <a:srgbClr val="0070C0"/>
                </a:solidFill>
              </a:rPr>
              <a:t>Mission-</a:t>
            </a:r>
            <a:r>
              <a:rPr lang="en-US" sz="2400" dirty="0" smtClean="0"/>
              <a:t> It tells </a:t>
            </a:r>
            <a:r>
              <a:rPr lang="en-US" sz="2400" b="1" dirty="0" smtClean="0"/>
              <a:t>who we are</a:t>
            </a:r>
            <a:r>
              <a:rPr lang="en-US" sz="2400" dirty="0" smtClean="0"/>
              <a:t> and </a:t>
            </a:r>
            <a:r>
              <a:rPr lang="en-US" sz="2400" b="1" dirty="0" smtClean="0"/>
              <a:t>what we do</a:t>
            </a:r>
            <a:r>
              <a:rPr lang="en-US" sz="2400" dirty="0" smtClean="0"/>
              <a:t> as well as </a:t>
            </a:r>
            <a:r>
              <a:rPr lang="en-US" sz="2400" b="1" dirty="0" smtClean="0"/>
              <a:t>what we’d like to become. </a:t>
            </a:r>
            <a:r>
              <a:rPr lang="en-US" sz="2400" dirty="0" smtClean="0"/>
              <a:t>Mission of a business is the fundamental, unique purpose that sets it apart from other firms of its kind and identifies the scope of its operations in product and market terms. </a:t>
            </a:r>
            <a:r>
              <a:rPr lang="en-US" sz="2400" dirty="0" err="1" smtClean="0"/>
              <a:t>Eg</a:t>
            </a:r>
            <a:r>
              <a:rPr lang="en-US" sz="2400" dirty="0" smtClean="0"/>
              <a:t>- Microsoft- ‘</a:t>
            </a:r>
            <a:r>
              <a:rPr lang="en-IN" sz="2400" dirty="0" smtClean="0"/>
              <a:t>Empower every person and every organization on the planet to achieve more</a:t>
            </a:r>
            <a:r>
              <a:rPr lang="en-US" sz="2400" dirty="0" smtClean="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b="1" u="sng" dirty="0" smtClean="0">
                <a:solidFill>
                  <a:srgbClr val="0070C0"/>
                </a:solidFill>
              </a:rPr>
              <a:t>Objectives-</a:t>
            </a:r>
            <a:r>
              <a:rPr lang="en-US" sz="2400" dirty="0" smtClean="0"/>
              <a:t> These are the end results of planned activity that state  what is to be accomplished by when and should be quantified if possible and their achievement should result in the fulfillment of a corporation’s mission. Objectives state specifically how the goals shall be achieved. Following are the areas for setting objectives- profit objective, marketing objective, production objective, etc.</a:t>
            </a:r>
            <a:endParaRPr lang="en-IN" sz="24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l"/>
            <a:r>
              <a:rPr lang="en-US" dirty="0" smtClean="0"/>
              <a:t>Step-2 Strategy Formulation</a:t>
            </a:r>
            <a:endParaRPr lang="en-US" dirty="0"/>
          </a:p>
        </p:txBody>
      </p:sp>
      <p:sp>
        <p:nvSpPr>
          <p:cNvPr id="3" name="Content Placeholder 2"/>
          <p:cNvSpPr>
            <a:spLocks noGrp="1"/>
          </p:cNvSpPr>
          <p:nvPr>
            <p:ph idx="1"/>
          </p:nvPr>
        </p:nvSpPr>
        <p:spPr>
          <a:xfrm>
            <a:off x="457200" y="838200"/>
            <a:ext cx="8229600" cy="5638800"/>
          </a:xfrm>
        </p:spPr>
        <p:txBody>
          <a:bodyPr>
            <a:noAutofit/>
          </a:bodyPr>
          <a:lstStyle/>
          <a:p>
            <a:pPr marL="0" indent="0" algn="just">
              <a:buNone/>
            </a:pPr>
            <a:r>
              <a:rPr lang="en-IN" sz="2400" dirty="0" smtClean="0"/>
              <a:t>Strategy formulation refers to the </a:t>
            </a:r>
            <a:r>
              <a:rPr lang="en-IN" sz="2400" b="1" dirty="0" smtClean="0"/>
              <a:t>process of choosing the most appropriate course of action </a:t>
            </a:r>
            <a:r>
              <a:rPr lang="en-IN" sz="2400" dirty="0" smtClean="0"/>
              <a:t>for the realization of organizational goals and objectives and thereby achieving the organizational vision. For choosing most appropriate course of action, appraisal of organization and environmental is done with the help of SWOT analysis.</a:t>
            </a:r>
          </a:p>
          <a:p>
            <a:pPr algn="just"/>
            <a:r>
              <a:rPr lang="en-US" sz="2400" b="1" u="sng" dirty="0" smtClean="0">
                <a:solidFill>
                  <a:srgbClr val="0070C0"/>
                </a:solidFill>
              </a:rPr>
              <a:t>Environmental Appraisal-</a:t>
            </a:r>
            <a:r>
              <a:rPr lang="en-US" sz="2400" dirty="0" smtClean="0"/>
              <a:t> </a:t>
            </a:r>
            <a:r>
              <a:rPr lang="en-IN" sz="2400" dirty="0" smtClean="0"/>
              <a:t>The environment of any organization is "the aggregate of all conditions, events and influences that surround and affect it". It is dynamic and consists of External &amp; Internal Environment. The external environment includes all the factors outside the organization which provide opportunities or pose threats to the organization. The internal environment refers to all the factors within an organization which impart strengths or cause weaknesses of a strategic nature.</a:t>
            </a:r>
          </a:p>
          <a:p>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IN" sz="2400" b="1" u="sng" dirty="0" smtClean="0">
                <a:solidFill>
                  <a:srgbClr val="0070C0"/>
                </a:solidFill>
              </a:rPr>
              <a:t>Organizational Appraisal-</a:t>
            </a:r>
            <a:r>
              <a:rPr lang="en-IN" sz="2400" b="1" dirty="0" smtClean="0"/>
              <a:t> </a:t>
            </a:r>
            <a:r>
              <a:rPr lang="en-IN" sz="2400" dirty="0" smtClean="0"/>
              <a:t> It is the process of observing an organizational internal environment to identify the strengths and weaknesses that may influence the organization's ability to achieve goals.  The analysis of corporate capabilities and weaknesses becomes a pre-requisite for successful formulation and reformulation of corporate strategies. This analysis can be done at various levels: functional, divisional and corporate.</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Step-3 Strategy Implementation</a:t>
            </a:r>
            <a:endParaRPr lang="en-US" dirty="0"/>
          </a:p>
        </p:txBody>
      </p:sp>
      <p:sp>
        <p:nvSpPr>
          <p:cNvPr id="3" name="Content Placeholder 2"/>
          <p:cNvSpPr>
            <a:spLocks noGrp="1"/>
          </p:cNvSpPr>
          <p:nvPr>
            <p:ph idx="1"/>
          </p:nvPr>
        </p:nvSpPr>
        <p:spPr/>
        <p:txBody>
          <a:bodyPr>
            <a:normAutofit/>
          </a:bodyPr>
          <a:lstStyle/>
          <a:p>
            <a:pPr marL="0" indent="0" algn="just">
              <a:buNone/>
            </a:pPr>
            <a:r>
              <a:rPr lang="en-IN" sz="2400" dirty="0" smtClean="0"/>
              <a:t>Strategy implementation is the </a:t>
            </a:r>
            <a:r>
              <a:rPr lang="en-IN" sz="2400" b="1" u="sng" dirty="0" smtClean="0">
                <a:solidFill>
                  <a:srgbClr val="0070C0"/>
                </a:solidFill>
              </a:rPr>
              <a:t>action stage</a:t>
            </a:r>
            <a:r>
              <a:rPr lang="en-IN" sz="2400" dirty="0" smtClean="0"/>
              <a:t> of strategic management. It refers to decisions that are made to install new strategy or reinforce existing strategy. </a:t>
            </a:r>
          </a:p>
          <a:p>
            <a:pPr algn="just"/>
            <a:r>
              <a:rPr lang="en-US" sz="2400" b="1" u="sng" dirty="0" smtClean="0">
                <a:solidFill>
                  <a:srgbClr val="0070C0"/>
                </a:solidFill>
              </a:rPr>
              <a:t>Designing structure, process &amp; system-</a:t>
            </a:r>
            <a:r>
              <a:rPr lang="en-IN" sz="2400" dirty="0" smtClean="0"/>
              <a:t> Strategy implementation includes the making of decisions with regard to organizational structure, developing budgets, programs and procedures in order to accomplish certain activities.</a:t>
            </a:r>
          </a:p>
          <a:p>
            <a:pPr algn="just"/>
            <a:r>
              <a:rPr lang="en-IN" sz="2400" b="1" u="sng" dirty="0" smtClean="0">
                <a:solidFill>
                  <a:srgbClr val="0070C0"/>
                </a:solidFill>
              </a:rPr>
              <a:t>Functional Implementation-</a:t>
            </a:r>
            <a:r>
              <a:rPr lang="en-IN" sz="2400" dirty="0" smtClean="0"/>
              <a:t> Functional implementation is carried out through functional plan and policies in five different areas- marketing, finance, operation, personnel and Information management.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b="1" u="sng" dirty="0" smtClean="0">
                <a:solidFill>
                  <a:srgbClr val="0070C0"/>
                </a:solidFill>
              </a:rPr>
              <a:t>Behavioral Implementation-</a:t>
            </a:r>
            <a:r>
              <a:rPr lang="en-US" sz="2400" dirty="0" smtClean="0"/>
              <a:t> It denotes mobilizing employees and managers to put and formulate strategies into action and require personal discipline, commitment and sacrifice. It depends upon manager’s ability to motivate employees.</a:t>
            </a:r>
          </a:p>
          <a:p>
            <a:pPr algn="just"/>
            <a:r>
              <a:rPr lang="en-US" sz="2400" b="1" u="sng" dirty="0" smtClean="0">
                <a:solidFill>
                  <a:srgbClr val="0070C0"/>
                </a:solidFill>
              </a:rPr>
              <a:t>Operationalizing strategy-</a:t>
            </a:r>
            <a:r>
              <a:rPr lang="en-US" sz="2400" dirty="0" smtClean="0"/>
              <a:t> </a:t>
            </a:r>
            <a:r>
              <a:rPr lang="en-IN" sz="2400" dirty="0" smtClean="0"/>
              <a:t>It includes establishing annual objectives, devising policies, and allocating resources.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Strategy?</a:t>
            </a:r>
            <a:endParaRPr lang="en-US" dirty="0"/>
          </a:p>
        </p:txBody>
      </p:sp>
      <p:sp>
        <p:nvSpPr>
          <p:cNvPr id="3" name="Content Placeholder 2"/>
          <p:cNvSpPr>
            <a:spLocks noGrp="1"/>
          </p:cNvSpPr>
          <p:nvPr>
            <p:ph idx="1"/>
          </p:nvPr>
        </p:nvSpPr>
        <p:spPr/>
        <p:txBody>
          <a:bodyPr>
            <a:normAutofit/>
          </a:bodyPr>
          <a:lstStyle/>
          <a:p>
            <a:pPr algn="just"/>
            <a:r>
              <a:rPr lang="en-US" sz="2800" dirty="0" smtClean="0"/>
              <a:t>Strategy is a </a:t>
            </a:r>
            <a:r>
              <a:rPr lang="en-US" sz="2800" b="1" dirty="0" smtClean="0"/>
              <a:t>tactical course of action</a:t>
            </a:r>
            <a:r>
              <a:rPr lang="en-US" sz="2800" dirty="0" smtClean="0"/>
              <a:t> which is designed to achieve long term objectives. It is an art and science of planning and marshalling resources for their most efficient and effective use in a changing environment.</a:t>
            </a:r>
          </a:p>
          <a:p>
            <a:pPr algn="just"/>
            <a:endParaRPr lang="en-US" sz="2800" dirty="0" smtClean="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4600" y="3886200"/>
            <a:ext cx="4419600" cy="2398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l"/>
            <a:r>
              <a:rPr lang="en-US" dirty="0" smtClean="0"/>
              <a:t>Step-4 Strategy Evaluation &amp; Control</a:t>
            </a:r>
            <a:endParaRPr lang="en-US" dirty="0"/>
          </a:p>
        </p:txBody>
      </p:sp>
      <p:sp>
        <p:nvSpPr>
          <p:cNvPr id="3" name="Content Placeholder 2"/>
          <p:cNvSpPr>
            <a:spLocks noGrp="1"/>
          </p:cNvSpPr>
          <p:nvPr>
            <p:ph idx="1"/>
          </p:nvPr>
        </p:nvSpPr>
        <p:spPr>
          <a:xfrm>
            <a:off x="457200" y="1219200"/>
            <a:ext cx="8229600" cy="5181600"/>
          </a:xfrm>
        </p:spPr>
        <p:txBody>
          <a:bodyPr>
            <a:noAutofit/>
          </a:bodyPr>
          <a:lstStyle/>
          <a:p>
            <a:pPr algn="just"/>
            <a:r>
              <a:rPr lang="en-US" sz="2400" b="1" u="sng" dirty="0" smtClean="0">
                <a:solidFill>
                  <a:srgbClr val="0070C0"/>
                </a:solidFill>
              </a:rPr>
              <a:t>Strategy evaluation-</a:t>
            </a:r>
            <a:r>
              <a:rPr lang="en-US" sz="2400" dirty="0" smtClean="0"/>
              <a:t> It is the primary means to know when and why particular strategies are not working well. It is the process in  which corporate activities and performance results are monitored so that actual performance can be compared with desired performance. Thus strategic evaluation activities include reviewing external and internal factors that are the basis for current strategies.</a:t>
            </a:r>
          </a:p>
          <a:p>
            <a:pPr algn="just"/>
            <a:r>
              <a:rPr lang="en-US" sz="2400" b="1" u="sng" dirty="0" smtClean="0">
                <a:solidFill>
                  <a:srgbClr val="0070C0"/>
                </a:solidFill>
              </a:rPr>
              <a:t>Strategic control-</a:t>
            </a:r>
            <a:r>
              <a:rPr lang="en-US" sz="2400" dirty="0" smtClean="0"/>
              <a:t> In this step, organizations </a:t>
            </a:r>
            <a:r>
              <a:rPr lang="en-IN" sz="2400" dirty="0" smtClean="0"/>
              <a:t>Determine what to control i.e., which objectives the organization hopes to accomplish, set control standards, measure performance, Compare the actual with the standard, determine the reasons for the deviations and finally t</a:t>
            </a:r>
            <a:r>
              <a:rPr lang="en-IN" sz="2400" b="1" dirty="0" smtClean="0"/>
              <a:t>aking corrective actions</a:t>
            </a:r>
            <a:r>
              <a:rPr lang="en-IN" sz="2400" dirty="0" smtClean="0"/>
              <a:t> and </a:t>
            </a:r>
            <a:r>
              <a:rPr lang="en-IN" sz="2400" b="1" dirty="0" smtClean="0"/>
              <a:t>review </a:t>
            </a:r>
            <a:r>
              <a:rPr lang="en-IN" sz="2400" dirty="0" smtClean="0"/>
              <a:t>the policies and activities if needed.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C:\Users\SVU\Desktop\thank-you-.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a:t>
            </a:r>
            <a:endParaRPr lang="en-US" dirty="0"/>
          </a:p>
        </p:txBody>
      </p:sp>
      <p:sp>
        <p:nvSpPr>
          <p:cNvPr id="3" name="Content Placeholder 2"/>
          <p:cNvSpPr>
            <a:spLocks noGrp="1"/>
          </p:cNvSpPr>
          <p:nvPr>
            <p:ph idx="1"/>
          </p:nvPr>
        </p:nvSpPr>
        <p:spPr/>
        <p:txBody>
          <a:bodyPr/>
          <a:lstStyle/>
          <a:p>
            <a:pPr lvl="0" algn="just"/>
            <a:r>
              <a:rPr lang="en-US" sz="2600" dirty="0" smtClean="0">
                <a:solidFill>
                  <a:prstClr val="black"/>
                </a:solidFill>
              </a:rPr>
              <a:t>Strategy of a business enterprise consists of what management decides about the future direction and scope of the business. It entails managerial choice among alternative action programs, competitive moves and different business approaches to achieve enterprise objectives.</a:t>
            </a:r>
          </a:p>
          <a:p>
            <a:pPr lvl="0" algn="just">
              <a:buNone/>
            </a:pPr>
            <a:endParaRPr lang="en-US" sz="2600" dirty="0" smtClean="0">
              <a:solidFill>
                <a:prstClr val="black"/>
              </a:solidFill>
            </a:endParaRPr>
          </a:p>
          <a:p>
            <a:pPr algn="just"/>
            <a:r>
              <a:rPr lang="en-US" sz="2400" dirty="0" smtClean="0"/>
              <a:t>Strategy once formulated has long term implications. It is framed by top management in an organization. In short, it may be called as the ‘</a:t>
            </a:r>
            <a:r>
              <a:rPr lang="en-US" sz="2400" b="1" dirty="0" smtClean="0"/>
              <a:t>game plan of management</a:t>
            </a:r>
            <a:r>
              <a:rPr lang="en-US" sz="2400" dirty="0" smtClean="0"/>
              <a:t>’.</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Definition</a:t>
            </a:r>
            <a:endParaRPr lang="en-US" dirty="0"/>
          </a:p>
        </p:txBody>
      </p:sp>
      <p:sp>
        <p:nvSpPr>
          <p:cNvPr id="3" name="Content Placeholder 2"/>
          <p:cNvSpPr>
            <a:spLocks noGrp="1"/>
          </p:cNvSpPr>
          <p:nvPr>
            <p:ph idx="1"/>
          </p:nvPr>
        </p:nvSpPr>
        <p:spPr/>
        <p:txBody>
          <a:bodyPr>
            <a:normAutofit/>
          </a:bodyPr>
          <a:lstStyle/>
          <a:p>
            <a:pPr algn="just"/>
            <a:r>
              <a:rPr lang="en-US" sz="2400" b="1" u="sng" dirty="0" smtClean="0"/>
              <a:t>As per </a:t>
            </a:r>
            <a:r>
              <a:rPr lang="en-US" sz="2400" b="1" u="sng" dirty="0" err="1" smtClean="0"/>
              <a:t>Glueck</a:t>
            </a:r>
            <a:r>
              <a:rPr lang="en-US" sz="2400" b="1" u="sng" dirty="0" smtClean="0"/>
              <a:t>,</a:t>
            </a:r>
          </a:p>
          <a:p>
            <a:pPr marL="0" indent="0" algn="just">
              <a:buNone/>
            </a:pPr>
            <a:r>
              <a:rPr lang="en-US" sz="2400" dirty="0" smtClean="0"/>
              <a:t>Strategy is unified, comprehensive and integrated plan relating the strategic advantages of the firm to the challenges of the environment. It is designed to ensure that the basic objectives of the enterprise are achieved.</a:t>
            </a:r>
          </a:p>
          <a:p>
            <a:pPr marL="0" indent="0" algn="just">
              <a:buNone/>
            </a:pPr>
            <a:endParaRPr lang="en-US" sz="2400" dirty="0" smtClean="0"/>
          </a:p>
          <a:p>
            <a:pPr algn="just"/>
            <a:r>
              <a:rPr lang="en-US" sz="2400" b="1" u="sng" dirty="0" smtClean="0"/>
              <a:t>As per Alfred D. Chandler,</a:t>
            </a:r>
          </a:p>
          <a:p>
            <a:pPr marL="0" indent="0" algn="just">
              <a:buNone/>
            </a:pPr>
            <a:r>
              <a:rPr lang="en-US" sz="2400" dirty="0" smtClean="0"/>
              <a:t>Strategy is “The determination of basic long-term goals and objectives of an enterprise and the adoption of the courses of action and the allocation of resources necessary for carrying out these goals.”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Features</a:t>
            </a:r>
            <a:endParaRPr lang="en-US" dirty="0"/>
          </a:p>
        </p:txBody>
      </p:sp>
      <p:sp>
        <p:nvSpPr>
          <p:cNvPr id="3" name="Content Placeholder 2"/>
          <p:cNvSpPr>
            <a:spLocks noGrp="1"/>
          </p:cNvSpPr>
          <p:nvPr>
            <p:ph idx="1"/>
          </p:nvPr>
        </p:nvSpPr>
        <p:spPr>
          <a:xfrm>
            <a:off x="457200" y="1219200"/>
            <a:ext cx="8229600" cy="4906963"/>
          </a:xfrm>
        </p:spPr>
        <p:txBody>
          <a:bodyPr/>
          <a:lstStyle/>
          <a:p>
            <a:r>
              <a:rPr lang="en-US" sz="2400" dirty="0" smtClean="0"/>
              <a:t>Top management responsibility</a:t>
            </a:r>
          </a:p>
          <a:p>
            <a:pPr>
              <a:buNone/>
            </a:pPr>
            <a:endParaRPr lang="en-US" sz="2400" dirty="0" smtClean="0"/>
          </a:p>
          <a:p>
            <a:r>
              <a:rPr lang="en-US" sz="2400" dirty="0" smtClean="0"/>
              <a:t>Allocation of large amount of resources</a:t>
            </a:r>
          </a:p>
          <a:p>
            <a:pPr>
              <a:buNone/>
            </a:pPr>
            <a:endParaRPr lang="en-US" sz="2400" dirty="0" smtClean="0"/>
          </a:p>
          <a:p>
            <a:r>
              <a:rPr lang="en-US" sz="2400" dirty="0" smtClean="0"/>
              <a:t>Impact on long term prosperity of the firm</a:t>
            </a:r>
          </a:p>
          <a:p>
            <a:pPr>
              <a:buNone/>
            </a:pPr>
            <a:endParaRPr lang="en-US" sz="2400" dirty="0" smtClean="0"/>
          </a:p>
          <a:p>
            <a:r>
              <a:rPr lang="en-US" sz="2400" dirty="0" smtClean="0"/>
              <a:t>Future oriented</a:t>
            </a:r>
          </a:p>
          <a:p>
            <a:pPr>
              <a:buNone/>
            </a:pPr>
            <a:endParaRPr lang="en-US" sz="2400" dirty="0" smtClean="0"/>
          </a:p>
          <a:p>
            <a:r>
              <a:rPr lang="en-US" sz="2400" dirty="0" smtClean="0"/>
              <a:t>Multi-functional or multi-business consequences</a:t>
            </a:r>
          </a:p>
          <a:p>
            <a:pPr>
              <a:buNone/>
            </a:pPr>
            <a:endParaRPr lang="en-US" sz="2400" dirty="0" smtClean="0"/>
          </a:p>
          <a:p>
            <a:r>
              <a:rPr lang="en-US" sz="2400" dirty="0" smtClean="0"/>
              <a:t>Consideration of factors in the external environment</a:t>
            </a:r>
            <a:endParaRPr lang="en-IN" sz="2400" dirty="0" smtClean="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Image result for top management"/>
          <p:cNvPicPr>
            <a:picLocks noChangeAspect="1" noChangeArrowheads="1"/>
          </p:cNvPicPr>
          <p:nvPr/>
        </p:nvPicPr>
        <p:blipFill>
          <a:blip r:embed="rId2"/>
          <a:srcRect/>
          <a:stretch>
            <a:fillRect/>
          </a:stretch>
        </p:blipFill>
        <p:spPr bwMode="auto">
          <a:xfrm>
            <a:off x="609600" y="1676400"/>
            <a:ext cx="2438400" cy="1676400"/>
          </a:xfrm>
          <a:prstGeom prst="rect">
            <a:avLst/>
          </a:prstGeom>
          <a:noFill/>
        </p:spPr>
      </p:pic>
      <p:sp>
        <p:nvSpPr>
          <p:cNvPr id="5" name="Rectangle 4"/>
          <p:cNvSpPr/>
          <p:nvPr/>
        </p:nvSpPr>
        <p:spPr>
          <a:xfrm>
            <a:off x="609600" y="3352800"/>
            <a:ext cx="2438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Top Management</a:t>
            </a:r>
            <a:endParaRPr lang="en-US" dirty="0"/>
          </a:p>
        </p:txBody>
      </p:sp>
      <p:pic>
        <p:nvPicPr>
          <p:cNvPr id="1028" name="Picture 4"/>
          <p:cNvPicPr>
            <a:picLocks noChangeAspect="1" noChangeArrowheads="1"/>
          </p:cNvPicPr>
          <p:nvPr/>
        </p:nvPicPr>
        <p:blipFill>
          <a:blip r:embed="rId3"/>
          <a:srcRect/>
          <a:stretch>
            <a:fillRect/>
          </a:stretch>
        </p:blipFill>
        <p:spPr bwMode="auto">
          <a:xfrm>
            <a:off x="533400" y="3886200"/>
            <a:ext cx="2438400" cy="1981200"/>
          </a:xfrm>
          <a:prstGeom prst="rect">
            <a:avLst/>
          </a:prstGeom>
          <a:noFill/>
          <a:ln w="9525">
            <a:noFill/>
            <a:miter lim="800000"/>
            <a:headEnd/>
            <a:tailEnd/>
          </a:ln>
          <a:effectLst/>
        </p:spPr>
      </p:pic>
      <p:sp>
        <p:nvSpPr>
          <p:cNvPr id="8" name="Rectangle 7"/>
          <p:cNvSpPr/>
          <p:nvPr/>
        </p:nvSpPr>
        <p:spPr>
          <a:xfrm>
            <a:off x="533400" y="5867400"/>
            <a:ext cx="2438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Large amount of Resources</a:t>
            </a:r>
            <a:endParaRPr lang="en-US" dirty="0"/>
          </a:p>
        </p:txBody>
      </p:sp>
      <p:pic>
        <p:nvPicPr>
          <p:cNvPr id="1029" name="Picture 5" descr="C:\Users\SVU\Desktop\future.jpg"/>
          <p:cNvPicPr>
            <a:picLocks noGrp="1" noChangeAspect="1" noChangeArrowheads="1"/>
          </p:cNvPicPr>
          <p:nvPr>
            <p:ph idx="1"/>
          </p:nvPr>
        </p:nvPicPr>
        <p:blipFill>
          <a:blip r:embed="rId4" cstate="print"/>
          <a:srcRect/>
          <a:stretch>
            <a:fillRect/>
          </a:stretch>
        </p:blipFill>
        <p:spPr bwMode="auto">
          <a:xfrm>
            <a:off x="3200400" y="1676400"/>
            <a:ext cx="2438400" cy="1676400"/>
          </a:xfrm>
          <a:prstGeom prst="rect">
            <a:avLst/>
          </a:prstGeom>
          <a:noFill/>
        </p:spPr>
      </p:pic>
      <p:sp>
        <p:nvSpPr>
          <p:cNvPr id="10" name="Rectangle 9"/>
          <p:cNvSpPr/>
          <p:nvPr/>
        </p:nvSpPr>
        <p:spPr>
          <a:xfrm>
            <a:off x="3200400" y="3352800"/>
            <a:ext cx="2438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Future Oriented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Strategy</a:t>
            </a:r>
            <a:endParaRPr lang="en-US" dirty="0"/>
          </a:p>
        </p:txBody>
      </p:sp>
      <p:pic>
        <p:nvPicPr>
          <p:cNvPr id="4" name="Content Placeholder 3" descr="C:\Data\4th sem\from-delta-model-to-bsc-strategic-management-and-the-complete-cycle-of-the-strategy-part-i-7-728.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09600" y="1752600"/>
            <a:ext cx="8077200" cy="4572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Corporate Level Strategy</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pPr algn="just"/>
            <a:r>
              <a:rPr lang="en-US" sz="2400" dirty="0" smtClean="0"/>
              <a:t>At this level, strategic decisions relate to organization-wide policies and are taken care by </a:t>
            </a:r>
            <a:r>
              <a:rPr lang="en-US" sz="2400" b="1" dirty="0" smtClean="0"/>
              <a:t>top-level</a:t>
            </a:r>
            <a:r>
              <a:rPr lang="en-US" sz="2400" dirty="0" smtClean="0"/>
              <a:t> management (BOD) with a </a:t>
            </a:r>
            <a:r>
              <a:rPr lang="en-US" sz="2400" b="1" dirty="0" smtClean="0"/>
              <a:t>vision</a:t>
            </a:r>
            <a:r>
              <a:rPr lang="en-US" sz="2400" dirty="0" smtClean="0"/>
              <a:t> of determining  ‘</a:t>
            </a:r>
            <a:r>
              <a:rPr lang="en-US" sz="2400" b="1" dirty="0" smtClean="0"/>
              <a:t>Where the company wants to be?</a:t>
            </a:r>
            <a:r>
              <a:rPr lang="en-US" sz="2400" dirty="0" smtClean="0"/>
              <a:t>’</a:t>
            </a:r>
          </a:p>
          <a:p>
            <a:pPr algn="just"/>
            <a:r>
              <a:rPr lang="en-US" sz="2400" dirty="0" smtClean="0"/>
              <a:t>It has two main aspects- </a:t>
            </a:r>
            <a:r>
              <a:rPr lang="en-US" sz="2400" b="1" dirty="0" smtClean="0"/>
              <a:t>Formulation</a:t>
            </a:r>
            <a:r>
              <a:rPr lang="en-US" sz="2400" dirty="0" smtClean="0"/>
              <a:t> </a:t>
            </a:r>
            <a:r>
              <a:rPr lang="en-US" sz="2400" b="1" dirty="0" smtClean="0"/>
              <a:t>of Strategy (strategic planning)</a:t>
            </a:r>
            <a:r>
              <a:rPr lang="en-US" sz="2400" dirty="0" smtClean="0"/>
              <a:t> and </a:t>
            </a:r>
            <a:r>
              <a:rPr lang="en-US" sz="2400" b="1" dirty="0" smtClean="0"/>
              <a:t>Strategy</a:t>
            </a:r>
            <a:r>
              <a:rPr lang="en-US" sz="2400" dirty="0" smtClean="0"/>
              <a:t> </a:t>
            </a:r>
            <a:r>
              <a:rPr lang="en-US" sz="2400" b="1" dirty="0" smtClean="0"/>
              <a:t>Implementation</a:t>
            </a:r>
          </a:p>
          <a:p>
            <a:pPr algn="just"/>
            <a:r>
              <a:rPr lang="en-US" sz="2400" dirty="0" smtClean="0"/>
              <a:t>The nature of strategy at this level tend to be value-oriented, conceptual and than other levels. </a:t>
            </a:r>
          </a:p>
          <a:p>
            <a:pPr algn="just"/>
            <a:r>
              <a:rPr lang="en-US" sz="2400" dirty="0" smtClean="0"/>
              <a:t>There is also greater risk, cost and profit potential as well as greater need of flexibility associated with this level.</a:t>
            </a:r>
          </a:p>
          <a:p>
            <a:pPr algn="just"/>
            <a:r>
              <a:rPr lang="en-US" sz="2400" b="1" dirty="0" smtClean="0"/>
              <a:t>Major financial policy decisions involving acquisition, diversification and structural redesigning belong to this level.</a:t>
            </a:r>
            <a:endParaRPr lang="en-IN" sz="24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t>Business-Level Strategy</a:t>
            </a:r>
            <a:endParaRPr lang="en-US" dirty="0"/>
          </a:p>
        </p:txBody>
      </p:sp>
      <p:sp>
        <p:nvSpPr>
          <p:cNvPr id="3" name="Content Placeholder 2"/>
          <p:cNvSpPr>
            <a:spLocks noGrp="1"/>
          </p:cNvSpPr>
          <p:nvPr>
            <p:ph idx="1"/>
          </p:nvPr>
        </p:nvSpPr>
        <p:spPr>
          <a:xfrm>
            <a:off x="457200" y="1371600"/>
            <a:ext cx="8229600" cy="5181600"/>
          </a:xfrm>
        </p:spPr>
        <p:txBody>
          <a:bodyPr>
            <a:noAutofit/>
          </a:bodyPr>
          <a:lstStyle/>
          <a:p>
            <a:pPr algn="just"/>
            <a:r>
              <a:rPr lang="en-US" sz="2400" dirty="0" smtClean="0"/>
              <a:t>Business-level strategy is more likely related to </a:t>
            </a:r>
            <a:r>
              <a:rPr lang="en-US" sz="2400" b="1" dirty="0" smtClean="0"/>
              <a:t>a</a:t>
            </a:r>
            <a:r>
              <a:rPr lang="en-US" sz="2400" dirty="0" smtClean="0"/>
              <a:t> </a:t>
            </a:r>
            <a:r>
              <a:rPr lang="en-US" sz="2400" b="1" dirty="0" smtClean="0"/>
              <a:t>unit within the whole</a:t>
            </a:r>
            <a:r>
              <a:rPr lang="en-US" sz="2400" dirty="0" smtClean="0"/>
              <a:t>. It is concerned with competition in a market. </a:t>
            </a:r>
          </a:p>
          <a:p>
            <a:pPr algn="just"/>
            <a:r>
              <a:rPr lang="en-US" sz="2400" dirty="0" smtClean="0"/>
              <a:t>The concerns are about what products or services should be developed and offered to which markets in order to meet customer needs and organizational objectives.</a:t>
            </a:r>
          </a:p>
          <a:p>
            <a:pPr algn="just"/>
            <a:r>
              <a:rPr lang="en-US" sz="2400" dirty="0" smtClean="0"/>
              <a:t> At this level, multifunctional strategies developed at corporate level are formulated and implemented for specific product market in which the business operates. Thus, managers at this level translate general directions and intent into concrete functional objectives. </a:t>
            </a:r>
          </a:p>
          <a:p>
            <a:pPr algn="just"/>
            <a:r>
              <a:rPr lang="en-US" sz="2400" b="1" dirty="0" smtClean="0"/>
              <a:t>Decisions at this level include policies involving new product development, marketing mix, research &amp; development, personnel, etc.</a:t>
            </a:r>
            <a:endParaRPr lang="en-IN" sz="2400" b="1"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1166</Words>
  <Application>Microsoft Office PowerPoint</Application>
  <PresentationFormat>On-screen Show (4:3)</PresentationFormat>
  <Paragraphs>72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AN INTRODUCTION</vt:lpstr>
      <vt:lpstr>What is Strategy?</vt:lpstr>
      <vt:lpstr>Conti….</vt:lpstr>
      <vt:lpstr>Definition</vt:lpstr>
      <vt:lpstr>Features</vt:lpstr>
      <vt:lpstr>Slide 6</vt:lpstr>
      <vt:lpstr>Level of Strategy</vt:lpstr>
      <vt:lpstr>Corporate Level Strategy</vt:lpstr>
      <vt:lpstr>Business-Level Strategy</vt:lpstr>
      <vt:lpstr>Functional/Operational-Level Strategy</vt:lpstr>
      <vt:lpstr>What is Strategic Management?</vt:lpstr>
      <vt:lpstr>Strategic Management</vt:lpstr>
      <vt:lpstr>Strategic Management Process</vt:lpstr>
      <vt:lpstr>Step-1 Strategic Intent</vt:lpstr>
      <vt:lpstr>Slide 15</vt:lpstr>
      <vt:lpstr>Step-2 Strategy Formulation</vt:lpstr>
      <vt:lpstr>Slide 17</vt:lpstr>
      <vt:lpstr>Step-3 Strategy Implementation</vt:lpstr>
      <vt:lpstr>Slide 19</vt:lpstr>
      <vt:lpstr>Step-4 Strategy Evaluation &amp; Control</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dc:title>
  <dc:creator>DOM</dc:creator>
  <cp:lastModifiedBy>User</cp:lastModifiedBy>
  <cp:revision>34</cp:revision>
  <dcterms:created xsi:type="dcterms:W3CDTF">2006-08-16T00:00:00Z</dcterms:created>
  <dcterms:modified xsi:type="dcterms:W3CDTF">2020-09-10T04:20:50Z</dcterms:modified>
</cp:coreProperties>
</file>