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72" r:id="rId4"/>
    <p:sldId id="287" r:id="rId5"/>
    <p:sldId id="288" r:id="rId6"/>
    <p:sldId id="257" r:id="rId7"/>
    <p:sldId id="258" r:id="rId8"/>
    <p:sldId id="259" r:id="rId9"/>
    <p:sldId id="260" r:id="rId10"/>
    <p:sldId id="261" r:id="rId11"/>
    <p:sldId id="262" r:id="rId12"/>
    <p:sldId id="290" r:id="rId13"/>
    <p:sldId id="291" r:id="rId14"/>
    <p:sldId id="263" r:id="rId15"/>
    <p:sldId id="264" r:id="rId16"/>
    <p:sldId id="265" r:id="rId17"/>
    <p:sldId id="273" r:id="rId18"/>
    <p:sldId id="274" r:id="rId19"/>
    <p:sldId id="275" r:id="rId20"/>
    <p:sldId id="276" r:id="rId21"/>
    <p:sldId id="277" r:id="rId22"/>
    <p:sldId id="278" r:id="rId23"/>
    <p:sldId id="286"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28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C09390-9A4C-4C3C-BDCC-5FE97C173FD3}" type="doc">
      <dgm:prSet loTypeId="urn:microsoft.com/office/officeart/2005/8/layout/arrow6" loCatId="process" qsTypeId="urn:microsoft.com/office/officeart/2005/8/quickstyle/simple1" qsCatId="simple" csTypeId="urn:microsoft.com/office/officeart/2005/8/colors/colorful2" csCatId="colorful" phldr="1"/>
      <dgm:spPr/>
      <dgm:t>
        <a:bodyPr/>
        <a:lstStyle/>
        <a:p>
          <a:endParaRPr lang="en-IN"/>
        </a:p>
      </dgm:t>
    </dgm:pt>
    <dgm:pt modelId="{CF3A9A26-4936-4D9C-A2E6-7E38EB31F437}">
      <dgm:prSet phldrT="[Text]"/>
      <dgm:spPr/>
      <dgm:t>
        <a:bodyPr/>
        <a:lstStyle/>
        <a:p>
          <a:r>
            <a:rPr lang="en-IN" dirty="0"/>
            <a:t>Laparoscopy</a:t>
          </a:r>
        </a:p>
      </dgm:t>
    </dgm:pt>
    <dgm:pt modelId="{E5243788-05F7-4C1A-B610-D98FE1BAB4FD}" type="parTrans" cxnId="{90E2F4EE-804F-4F8E-B7F5-455CEA692B4F}">
      <dgm:prSet/>
      <dgm:spPr/>
      <dgm:t>
        <a:bodyPr/>
        <a:lstStyle/>
        <a:p>
          <a:endParaRPr lang="en-IN"/>
        </a:p>
      </dgm:t>
    </dgm:pt>
    <dgm:pt modelId="{A992AD03-5C85-46EA-AC6C-0B5CC9D13EF0}" type="sibTrans" cxnId="{90E2F4EE-804F-4F8E-B7F5-455CEA692B4F}">
      <dgm:prSet/>
      <dgm:spPr/>
      <dgm:t>
        <a:bodyPr/>
        <a:lstStyle/>
        <a:p>
          <a:endParaRPr lang="en-IN"/>
        </a:p>
      </dgm:t>
    </dgm:pt>
    <dgm:pt modelId="{FF403D6B-6B64-4B44-A122-F356FFF3957B}">
      <dgm:prSet phldrT="[Text]"/>
      <dgm:spPr/>
      <dgm:t>
        <a:bodyPr/>
        <a:lstStyle/>
        <a:p>
          <a:r>
            <a:rPr lang="en-IN" dirty="0" err="1"/>
            <a:t>Laparotomy</a:t>
          </a:r>
          <a:endParaRPr lang="en-IN" dirty="0"/>
        </a:p>
      </dgm:t>
    </dgm:pt>
    <dgm:pt modelId="{A99A2EE2-F2C8-4FBF-A3A6-87059358CA93}" type="parTrans" cxnId="{98F93EFC-F29D-4A36-8DDB-577494408E88}">
      <dgm:prSet/>
      <dgm:spPr/>
      <dgm:t>
        <a:bodyPr/>
        <a:lstStyle/>
        <a:p>
          <a:endParaRPr lang="en-IN"/>
        </a:p>
      </dgm:t>
    </dgm:pt>
    <dgm:pt modelId="{430BC2BF-34DB-4468-BECD-D410BD0EE71E}" type="sibTrans" cxnId="{98F93EFC-F29D-4A36-8DDB-577494408E88}">
      <dgm:prSet/>
      <dgm:spPr/>
      <dgm:t>
        <a:bodyPr/>
        <a:lstStyle/>
        <a:p>
          <a:endParaRPr lang="en-IN"/>
        </a:p>
      </dgm:t>
    </dgm:pt>
    <dgm:pt modelId="{2C1924CD-5E22-4034-9B26-F0615C74B480}" type="pres">
      <dgm:prSet presAssocID="{71C09390-9A4C-4C3C-BDCC-5FE97C173FD3}" presName="compositeShape" presStyleCnt="0">
        <dgm:presLayoutVars>
          <dgm:chMax val="2"/>
          <dgm:dir/>
          <dgm:resizeHandles val="exact"/>
        </dgm:presLayoutVars>
      </dgm:prSet>
      <dgm:spPr/>
    </dgm:pt>
    <dgm:pt modelId="{7E2330DA-E770-4919-80A8-BBA58DAA9BD2}" type="pres">
      <dgm:prSet presAssocID="{71C09390-9A4C-4C3C-BDCC-5FE97C173FD3}" presName="ribbon" presStyleLbl="node1" presStyleIdx="0" presStyleCnt="1"/>
      <dgm:spPr>
        <a:solidFill>
          <a:srgbClr val="FF0000">
            <a:alpha val="46000"/>
          </a:srgbClr>
        </a:solidFill>
      </dgm:spPr>
    </dgm:pt>
    <dgm:pt modelId="{BEFB5F62-A790-423C-A26A-BB519DF51D42}" type="pres">
      <dgm:prSet presAssocID="{71C09390-9A4C-4C3C-BDCC-5FE97C173FD3}" presName="leftArrowText" presStyleLbl="node1" presStyleIdx="0" presStyleCnt="1">
        <dgm:presLayoutVars>
          <dgm:chMax val="0"/>
          <dgm:bulletEnabled val="1"/>
        </dgm:presLayoutVars>
      </dgm:prSet>
      <dgm:spPr/>
    </dgm:pt>
    <dgm:pt modelId="{AAB86E5B-2B9C-492C-8FE8-A6AB6361D972}" type="pres">
      <dgm:prSet presAssocID="{71C09390-9A4C-4C3C-BDCC-5FE97C173FD3}" presName="rightArrowText" presStyleLbl="node1" presStyleIdx="0" presStyleCnt="1">
        <dgm:presLayoutVars>
          <dgm:chMax val="0"/>
          <dgm:bulletEnabled val="1"/>
        </dgm:presLayoutVars>
      </dgm:prSet>
      <dgm:spPr/>
    </dgm:pt>
  </dgm:ptLst>
  <dgm:cxnLst>
    <dgm:cxn modelId="{83EED324-8C03-4131-A9ED-66F2378B5C70}" type="presOf" srcId="{FF403D6B-6B64-4B44-A122-F356FFF3957B}" destId="{AAB86E5B-2B9C-492C-8FE8-A6AB6361D972}" srcOrd="0" destOrd="0" presId="urn:microsoft.com/office/officeart/2005/8/layout/arrow6"/>
    <dgm:cxn modelId="{857A1B42-348F-4793-B69E-76CE68927B18}" type="presOf" srcId="{CF3A9A26-4936-4D9C-A2E6-7E38EB31F437}" destId="{BEFB5F62-A790-423C-A26A-BB519DF51D42}" srcOrd="0" destOrd="0" presId="urn:microsoft.com/office/officeart/2005/8/layout/arrow6"/>
    <dgm:cxn modelId="{83878FE1-C43A-452C-B7B8-AAB4BB21DF34}" type="presOf" srcId="{71C09390-9A4C-4C3C-BDCC-5FE97C173FD3}" destId="{2C1924CD-5E22-4034-9B26-F0615C74B480}" srcOrd="0" destOrd="0" presId="urn:microsoft.com/office/officeart/2005/8/layout/arrow6"/>
    <dgm:cxn modelId="{90E2F4EE-804F-4F8E-B7F5-455CEA692B4F}" srcId="{71C09390-9A4C-4C3C-BDCC-5FE97C173FD3}" destId="{CF3A9A26-4936-4D9C-A2E6-7E38EB31F437}" srcOrd="0" destOrd="0" parTransId="{E5243788-05F7-4C1A-B610-D98FE1BAB4FD}" sibTransId="{A992AD03-5C85-46EA-AC6C-0B5CC9D13EF0}"/>
    <dgm:cxn modelId="{98F93EFC-F29D-4A36-8DDB-577494408E88}" srcId="{71C09390-9A4C-4C3C-BDCC-5FE97C173FD3}" destId="{FF403D6B-6B64-4B44-A122-F356FFF3957B}" srcOrd="1" destOrd="0" parTransId="{A99A2EE2-F2C8-4FBF-A3A6-87059358CA93}" sibTransId="{430BC2BF-34DB-4468-BECD-D410BD0EE71E}"/>
    <dgm:cxn modelId="{5E39ABB0-CFDC-412F-8C22-9CBE32940BA2}" type="presParOf" srcId="{2C1924CD-5E22-4034-9B26-F0615C74B480}" destId="{7E2330DA-E770-4919-80A8-BBA58DAA9BD2}" srcOrd="0" destOrd="0" presId="urn:microsoft.com/office/officeart/2005/8/layout/arrow6"/>
    <dgm:cxn modelId="{00E7AFD7-9EB3-4F12-824D-91ABCC19E327}" type="presParOf" srcId="{2C1924CD-5E22-4034-9B26-F0615C74B480}" destId="{BEFB5F62-A790-423C-A26A-BB519DF51D42}" srcOrd="1" destOrd="0" presId="urn:microsoft.com/office/officeart/2005/8/layout/arrow6"/>
    <dgm:cxn modelId="{5B8D19E3-D00D-4B1D-8B7B-77834650EE80}" type="presParOf" srcId="{2C1924CD-5E22-4034-9B26-F0615C74B480}" destId="{AAB86E5B-2B9C-492C-8FE8-A6AB6361D972}"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2330DA-E770-4919-80A8-BBA58DAA9BD2}">
      <dsp:nvSpPr>
        <dsp:cNvPr id="0" name=""/>
        <dsp:cNvSpPr/>
      </dsp:nvSpPr>
      <dsp:spPr>
        <a:xfrm>
          <a:off x="0" y="439249"/>
          <a:ext cx="4104456" cy="1641782"/>
        </a:xfrm>
        <a:prstGeom prst="leftRightRibbon">
          <a:avLst/>
        </a:prstGeom>
        <a:solidFill>
          <a:srgbClr val="FF0000">
            <a:alpha val="46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FB5F62-A790-423C-A26A-BB519DF51D42}">
      <dsp:nvSpPr>
        <dsp:cNvPr id="0" name=""/>
        <dsp:cNvSpPr/>
      </dsp:nvSpPr>
      <dsp:spPr>
        <a:xfrm>
          <a:off x="492534" y="726561"/>
          <a:ext cx="1354470" cy="80447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4676" rIns="0" bIns="80010" numCol="1" spcCol="1270" anchor="ctr" anchorCtr="0">
          <a:noAutofit/>
        </a:bodyPr>
        <a:lstStyle/>
        <a:p>
          <a:pPr marL="0" lvl="0" indent="0" algn="ctr" defTabSz="933450">
            <a:lnSpc>
              <a:spcPct val="90000"/>
            </a:lnSpc>
            <a:spcBef>
              <a:spcPct val="0"/>
            </a:spcBef>
            <a:spcAft>
              <a:spcPct val="35000"/>
            </a:spcAft>
            <a:buNone/>
          </a:pPr>
          <a:r>
            <a:rPr lang="en-IN" sz="2100" kern="1200" dirty="0"/>
            <a:t>Laparoscopy</a:t>
          </a:r>
        </a:p>
      </dsp:txBody>
      <dsp:txXfrm>
        <a:off x="492534" y="726561"/>
        <a:ext cx="1354470" cy="804473"/>
      </dsp:txXfrm>
    </dsp:sp>
    <dsp:sp modelId="{AAB86E5B-2B9C-492C-8FE8-A6AB6361D972}">
      <dsp:nvSpPr>
        <dsp:cNvPr id="0" name=""/>
        <dsp:cNvSpPr/>
      </dsp:nvSpPr>
      <dsp:spPr>
        <a:xfrm>
          <a:off x="2052228" y="989246"/>
          <a:ext cx="1600737" cy="80447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4676" rIns="0" bIns="80010" numCol="1" spcCol="1270" anchor="ctr" anchorCtr="0">
          <a:noAutofit/>
        </a:bodyPr>
        <a:lstStyle/>
        <a:p>
          <a:pPr marL="0" lvl="0" indent="0" algn="ctr" defTabSz="933450">
            <a:lnSpc>
              <a:spcPct val="90000"/>
            </a:lnSpc>
            <a:spcBef>
              <a:spcPct val="0"/>
            </a:spcBef>
            <a:spcAft>
              <a:spcPct val="35000"/>
            </a:spcAft>
            <a:buNone/>
          </a:pPr>
          <a:r>
            <a:rPr lang="en-IN" sz="2100" kern="1200" dirty="0" err="1"/>
            <a:t>Laparotomy</a:t>
          </a:r>
          <a:endParaRPr lang="en-IN" sz="2100" kern="1200" dirty="0"/>
        </a:p>
      </dsp:txBody>
      <dsp:txXfrm>
        <a:off x="2052228" y="989246"/>
        <a:ext cx="1600737" cy="804473"/>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8F0D5026-BB2F-423B-B307-16FA13B4943A}"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D7C42-52A2-4CEF-BEE5-4A23FE16DE9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F0D5026-BB2F-423B-B307-16FA13B4943A}"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D7C42-52A2-4CEF-BEE5-4A23FE16DE9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F0D5026-BB2F-423B-B307-16FA13B4943A}"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D7C42-52A2-4CEF-BEE5-4A23FE16DE9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F0D5026-BB2F-423B-B307-16FA13B4943A}"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D7C42-52A2-4CEF-BEE5-4A23FE16DE9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0D5026-BB2F-423B-B307-16FA13B4943A}"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D7C42-52A2-4CEF-BEE5-4A23FE16DE9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8F0D5026-BB2F-423B-B307-16FA13B4943A}" type="datetimeFigureOut">
              <a:rPr lang="en-IN" smtClean="0"/>
              <a:pPr/>
              <a:t>19-08-2020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CD7C42-52A2-4CEF-BEE5-4A23FE16DE9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8F0D5026-BB2F-423B-B307-16FA13B4943A}" type="datetimeFigureOut">
              <a:rPr lang="en-IN" smtClean="0"/>
              <a:pPr/>
              <a:t>19-08-2020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8CD7C42-52A2-4CEF-BEE5-4A23FE16DE9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8F0D5026-BB2F-423B-B307-16FA13B4943A}" type="datetimeFigureOut">
              <a:rPr lang="en-IN" smtClean="0"/>
              <a:pPr/>
              <a:t>19-08-2020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8CD7C42-52A2-4CEF-BEE5-4A23FE16DE9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0D5026-BB2F-423B-B307-16FA13B4943A}" type="datetimeFigureOut">
              <a:rPr lang="en-IN" smtClean="0"/>
              <a:pPr/>
              <a:t>19-08-2020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8CD7C42-52A2-4CEF-BEE5-4A23FE16DE9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0D5026-BB2F-423B-B307-16FA13B4943A}" type="datetimeFigureOut">
              <a:rPr lang="en-IN" smtClean="0"/>
              <a:pPr/>
              <a:t>19-08-2020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CD7C42-52A2-4CEF-BEE5-4A23FE16DE9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0D5026-BB2F-423B-B307-16FA13B4943A}" type="datetimeFigureOut">
              <a:rPr lang="en-IN" smtClean="0"/>
              <a:pPr/>
              <a:t>19-08-2020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CD7C42-52A2-4CEF-BEE5-4A23FE16DE9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0D5026-BB2F-423B-B307-16FA13B4943A}" type="datetimeFigureOut">
              <a:rPr lang="en-IN" smtClean="0"/>
              <a:pPr/>
              <a:t>19-08-2020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CD7C42-52A2-4CEF-BEE5-4A23FE16DE9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Physiotherapy in Abdominal Surgeries</a:t>
            </a:r>
            <a:endParaRPr lang="en-IN" dirty="0"/>
          </a:p>
        </p:txBody>
      </p:sp>
      <p:sp>
        <p:nvSpPr>
          <p:cNvPr id="3" name="Subtitle 2"/>
          <p:cNvSpPr>
            <a:spLocks noGrp="1"/>
          </p:cNvSpPr>
          <p:nvPr>
            <p:ph type="subTitle" idx="1"/>
          </p:nvPr>
        </p:nvSpPr>
        <p:spPr>
          <a:xfrm>
            <a:off x="1835696" y="4869160"/>
            <a:ext cx="6400800" cy="1752600"/>
          </a:xfrm>
        </p:spPr>
        <p:txBody>
          <a:bodyPr/>
          <a:lstStyle/>
          <a:p>
            <a:pPr algn="r"/>
            <a:r>
              <a:rPr lang="en-IN" b="1" dirty="0"/>
              <a:t>By- Parth P. Devmurari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GALL BLADDER </a:t>
            </a:r>
          </a:p>
        </p:txBody>
      </p:sp>
      <p:sp>
        <p:nvSpPr>
          <p:cNvPr id="3" name="Content Placeholder 2"/>
          <p:cNvSpPr>
            <a:spLocks noGrp="1"/>
          </p:cNvSpPr>
          <p:nvPr>
            <p:ph idx="1"/>
          </p:nvPr>
        </p:nvSpPr>
        <p:spPr>
          <a:xfrm>
            <a:off x="457200" y="1484784"/>
            <a:ext cx="8229600" cy="4641379"/>
          </a:xfrm>
        </p:spPr>
        <p:txBody>
          <a:bodyPr>
            <a:normAutofit fontScale="62500" lnSpcReduction="20000"/>
          </a:bodyPr>
          <a:lstStyle/>
          <a:p>
            <a:r>
              <a:rPr lang="en-IN" dirty="0"/>
              <a:t>The gallbladder is a hollow organ that sits just beneath the right lobe of the liver.</a:t>
            </a:r>
          </a:p>
          <a:p>
            <a:r>
              <a:rPr lang="en-IN" dirty="0"/>
              <a:t>The gallbladder is part of the </a:t>
            </a:r>
            <a:r>
              <a:rPr lang="en-IN" dirty="0" err="1"/>
              <a:t>biliary</a:t>
            </a:r>
            <a:r>
              <a:rPr lang="en-IN" dirty="0"/>
              <a:t> system and serves as a reservoir for bile, which is produced by the liver. </a:t>
            </a:r>
          </a:p>
          <a:p>
            <a:endParaRPr lang="en-IN" dirty="0"/>
          </a:p>
          <a:p>
            <a:r>
              <a:rPr lang="en-IN" dirty="0"/>
              <a:t>When food containing fat enters the digestive tract, it stimulates the secretion of </a:t>
            </a:r>
            <a:r>
              <a:rPr lang="en-IN" dirty="0" err="1"/>
              <a:t>cholecystokinin</a:t>
            </a:r>
            <a:r>
              <a:rPr lang="en-IN" dirty="0"/>
              <a:t> (CCK) from duodenum and jejunum. In response to </a:t>
            </a:r>
            <a:r>
              <a:rPr lang="en-IN" dirty="0" err="1"/>
              <a:t>cholecystokinin</a:t>
            </a:r>
            <a:r>
              <a:rPr lang="en-IN" dirty="0"/>
              <a:t>, the gallbladder rhythmically contracts and releases its contents into the common bile duct, eventually draining into the duodenum.</a:t>
            </a:r>
          </a:p>
          <a:p>
            <a:endParaRPr lang="en-IN" dirty="0"/>
          </a:p>
          <a:p>
            <a:r>
              <a:rPr lang="en-IN" dirty="0"/>
              <a:t> The bile, originally produced in the liver, emulsifies fats in partly digested food, thereby assisting their absorption. Bile consists primarily of water and bile salts, and also acts as a means of eliminating </a:t>
            </a:r>
            <a:r>
              <a:rPr lang="en-IN" dirty="0" err="1"/>
              <a:t>bilirubin</a:t>
            </a:r>
            <a:r>
              <a:rPr lang="en-IN" dirty="0"/>
              <a:t>, a product of </a:t>
            </a:r>
            <a:r>
              <a:rPr lang="en-IN" dirty="0" err="1"/>
              <a:t>hemoglobin</a:t>
            </a:r>
            <a:r>
              <a:rPr lang="en-IN" dirty="0"/>
              <a:t> metabolism, from the body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PANCREASE</a:t>
            </a:r>
          </a:p>
        </p:txBody>
      </p:sp>
      <p:sp>
        <p:nvSpPr>
          <p:cNvPr id="3" name="Content Placeholder 2"/>
          <p:cNvSpPr>
            <a:spLocks noGrp="1"/>
          </p:cNvSpPr>
          <p:nvPr>
            <p:ph idx="1"/>
          </p:nvPr>
        </p:nvSpPr>
        <p:spPr/>
        <p:txBody>
          <a:bodyPr>
            <a:normAutofit/>
          </a:bodyPr>
          <a:lstStyle/>
          <a:p>
            <a:pPr algn="just"/>
            <a:r>
              <a:rPr lang="en-IN" sz="2400" dirty="0"/>
              <a:t>The pancreas is an endocrine organ that lies in the abdomen.</a:t>
            </a:r>
          </a:p>
          <a:p>
            <a:pPr algn="just"/>
            <a:endParaRPr lang="en-IN" sz="2400" dirty="0"/>
          </a:p>
          <a:p>
            <a:pPr algn="just"/>
            <a:r>
              <a:rPr lang="en-IN" sz="2400" dirty="0"/>
              <a:t>Endocrine function to secret glucagon and insulin</a:t>
            </a:r>
          </a:p>
          <a:p>
            <a:pPr algn="just"/>
            <a:endParaRPr lang="en-IN" sz="2400" dirty="0"/>
          </a:p>
          <a:p>
            <a:pPr algn="just"/>
            <a:r>
              <a:rPr lang="en-IN" sz="2400" dirty="0"/>
              <a:t>Exocrine function  helps out the digestive system. </a:t>
            </a:r>
          </a:p>
          <a:p>
            <a:pPr algn="just"/>
            <a:endParaRPr lang="en-IN" sz="2400" dirty="0"/>
          </a:p>
          <a:p>
            <a:pPr algn="just"/>
            <a:r>
              <a:rPr lang="en-IN" sz="2400" dirty="0"/>
              <a:t>It secretes pancreatic fluid that contains digestive enzymes that pass to the small intestine. These enzymes help to further break down the carbohydrates, proteins and lipids (fats) in the </a:t>
            </a:r>
            <a:r>
              <a:rPr lang="en-IN" sz="2400" dirty="0" err="1"/>
              <a:t>chyme</a:t>
            </a:r>
            <a:r>
              <a:rPr lang="en-IN" sz="24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Incision</a:t>
            </a:r>
          </a:p>
        </p:txBody>
      </p:sp>
      <p:sp>
        <p:nvSpPr>
          <p:cNvPr id="3" name="Content Placeholder 2"/>
          <p:cNvSpPr>
            <a:spLocks noGrp="1"/>
          </p:cNvSpPr>
          <p:nvPr>
            <p:ph idx="1"/>
          </p:nvPr>
        </p:nvSpPr>
        <p:spPr/>
        <p:txBody>
          <a:bodyPr/>
          <a:lstStyle/>
          <a:p>
            <a:pPr>
              <a:buNone/>
            </a:pPr>
            <a:r>
              <a:rPr lang="en-IN" dirty="0"/>
              <a:t> </a:t>
            </a:r>
          </a:p>
        </p:txBody>
      </p:sp>
      <p:sp>
        <p:nvSpPr>
          <p:cNvPr id="5" name="Content Placeholder 4"/>
          <p:cNvSpPr txBox="1">
            <a:spLocks/>
          </p:cNvSpPr>
          <p:nvPr/>
        </p:nvSpPr>
        <p:spPr>
          <a:xfrm>
            <a:off x="467544" y="1412776"/>
            <a:ext cx="8229600" cy="5135563"/>
          </a:xfrm>
          <a:prstGeom prst="rect">
            <a:avLst/>
          </a:prstGeom>
        </p:spPr>
        <p:txBody>
          <a:bodyPr vert="horz" lIns="91440" tIns="45720" rIns="91440" bIns="45720" rtlCol="0">
            <a:normAutofit/>
          </a:bodyPr>
          <a:lstStyle/>
          <a:p>
            <a:pPr marL="319088" marR="0" lvl="0" indent="-319088"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2800" b="1" i="0" u="sng" strike="noStrike" kern="1200" cap="none" spc="0" normalizeH="0" baseline="0" noProof="0" dirty="0">
                <a:ln>
                  <a:noFill/>
                </a:ln>
                <a:solidFill>
                  <a:schemeClr val="tx1"/>
                </a:solidFill>
                <a:effectLst/>
                <a:uLnTx/>
                <a:uFillTx/>
                <a:ea typeface="+mn-ea"/>
                <a:cs typeface="Andalus" pitchFamily="18" charset="-78"/>
              </a:rPr>
              <a:t>Definition</a:t>
            </a:r>
          </a:p>
          <a:p>
            <a:pPr marL="319088" marR="0" lvl="0" indent="-319088" algn="just"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a:ln>
                  <a:noFill/>
                </a:ln>
                <a:solidFill>
                  <a:schemeClr val="tx1"/>
                </a:solidFill>
                <a:effectLst/>
                <a:uLnTx/>
                <a:uFillTx/>
                <a:latin typeface="Andalus" pitchFamily="18" charset="-78"/>
                <a:ea typeface="+mn-ea"/>
                <a:cs typeface="Andalus" pitchFamily="18" charset="-78"/>
              </a:rPr>
              <a:t> </a:t>
            </a:r>
            <a:r>
              <a:rPr kumimoji="0" lang="en-US" sz="2800" b="0" i="0" u="none" strike="noStrike" kern="1200" cap="none" spc="0" normalizeH="0" baseline="0" noProof="0" dirty="0">
                <a:ln>
                  <a:noFill/>
                </a:ln>
                <a:solidFill>
                  <a:schemeClr val="tx1"/>
                </a:solidFill>
                <a:effectLst/>
                <a:uLnTx/>
                <a:uFillTx/>
                <a:ea typeface="+mn-ea"/>
                <a:cs typeface="Andalus" pitchFamily="18" charset="-78"/>
              </a:rPr>
              <a:t>A cut produced surgically by a sharp instrument that creates an opening into an organ or space in the body.</a:t>
            </a:r>
          </a:p>
          <a:p>
            <a:pPr marL="319088" marR="0" lvl="0" indent="-319088" algn="just" defTabSz="914400" rtl="0" eaLnBrk="1" fontAlgn="auto" latinLnBrk="0" hangingPunct="1">
              <a:lnSpc>
                <a:spcPct val="90000"/>
              </a:lnSpc>
              <a:spcBef>
                <a:spcPct val="20000"/>
              </a:spcBef>
              <a:spcAft>
                <a:spcPts val="0"/>
              </a:spcAft>
              <a:buClrTx/>
              <a:buSzTx/>
              <a:buFontTx/>
              <a:buChar char="-"/>
              <a:tabLst/>
              <a:defRPr/>
            </a:pPr>
            <a:endParaRPr kumimoji="0" lang="en-US" sz="2800" b="0" i="0" u="none" strike="noStrike" kern="1200" cap="none" spc="0" normalizeH="0" baseline="0" noProof="0" dirty="0">
              <a:ln>
                <a:noFill/>
              </a:ln>
              <a:solidFill>
                <a:schemeClr val="tx1"/>
              </a:solidFill>
              <a:effectLst/>
              <a:uLnTx/>
              <a:uFillTx/>
              <a:ea typeface="+mn-ea"/>
              <a:cs typeface="Andalus" pitchFamily="18" charset="-78"/>
            </a:endParaRPr>
          </a:p>
          <a:p>
            <a:pPr marL="319088" marR="0" lvl="0" indent="-319088" algn="just" defTabSz="914400" rtl="0" eaLnBrk="1" fontAlgn="auto" latinLnBrk="0" hangingPunct="1">
              <a:lnSpc>
                <a:spcPct val="90000"/>
              </a:lnSpc>
              <a:spcBef>
                <a:spcPct val="20000"/>
              </a:spcBef>
              <a:spcAft>
                <a:spcPts val="0"/>
              </a:spcAft>
              <a:buClrTx/>
              <a:buSzPct val="84000"/>
              <a:buFont typeface="Wingdings" pitchFamily="2" charset="2"/>
              <a:buChar char="Ø"/>
              <a:tabLst/>
              <a:defRPr/>
            </a:pPr>
            <a:r>
              <a:rPr kumimoji="0" lang="en-US" sz="2800" b="0" i="0" u="none" strike="noStrike" kern="1200" cap="none" spc="0" normalizeH="0" baseline="0" noProof="0" dirty="0">
                <a:ln>
                  <a:noFill/>
                </a:ln>
                <a:solidFill>
                  <a:schemeClr val="tx1"/>
                </a:solidFill>
                <a:effectLst/>
                <a:uLnTx/>
                <a:uFillTx/>
                <a:ea typeface="+mn-ea"/>
                <a:cs typeface="Andalus" pitchFamily="18" charset="-78"/>
              </a:rPr>
              <a:t>When choosing an incision these three should be achieved</a:t>
            </a:r>
          </a:p>
          <a:p>
            <a:pPr marL="319088" marR="0" lvl="0" indent="-319088" algn="just" defTabSz="914400" rtl="0" eaLnBrk="1" fontAlgn="auto" latinLnBrk="0" hangingPunct="1">
              <a:lnSpc>
                <a:spcPct val="90000"/>
              </a:lnSpc>
              <a:spcBef>
                <a:spcPct val="20000"/>
              </a:spcBef>
              <a:spcAft>
                <a:spcPts val="0"/>
              </a:spcAft>
              <a:buClr>
                <a:srgbClr val="F2F2F2"/>
              </a:buClr>
              <a:buSzPct val="85000"/>
              <a:buFont typeface="Wingdings" pitchFamily="2" charset="2"/>
              <a:buChar char="ü"/>
              <a:tabLst/>
              <a:defRPr/>
            </a:pPr>
            <a:r>
              <a:rPr kumimoji="0" lang="en-US" sz="2800" b="0" i="0" u="none" strike="noStrike" kern="1200" cap="none" spc="0" normalizeH="0" baseline="0" noProof="0" dirty="0">
                <a:ln>
                  <a:noFill/>
                </a:ln>
                <a:solidFill>
                  <a:schemeClr val="tx1"/>
                </a:solidFill>
                <a:effectLst/>
                <a:uLnTx/>
                <a:uFillTx/>
                <a:ea typeface="+mn-ea"/>
                <a:cs typeface="Andalus" pitchFamily="18" charset="-78"/>
              </a:rPr>
              <a:t>Accessibility</a:t>
            </a:r>
          </a:p>
          <a:p>
            <a:pPr marL="319088" marR="0" lvl="0" indent="-319088" algn="just" defTabSz="914400" rtl="0" eaLnBrk="1" fontAlgn="auto" latinLnBrk="0" hangingPunct="1">
              <a:lnSpc>
                <a:spcPct val="90000"/>
              </a:lnSpc>
              <a:spcBef>
                <a:spcPct val="20000"/>
              </a:spcBef>
              <a:spcAft>
                <a:spcPts val="0"/>
              </a:spcAft>
              <a:buClr>
                <a:srgbClr val="F2F2F2"/>
              </a:buClr>
              <a:buSzPct val="85000"/>
              <a:buFont typeface="Wingdings" pitchFamily="2" charset="2"/>
              <a:buChar char="ü"/>
              <a:tabLst/>
              <a:defRPr/>
            </a:pPr>
            <a:r>
              <a:rPr kumimoji="0" lang="en-US" sz="2800" b="0" i="0" u="none" strike="noStrike" kern="1200" cap="none" spc="0" normalizeH="0" baseline="0" noProof="0" dirty="0">
                <a:ln>
                  <a:noFill/>
                </a:ln>
                <a:solidFill>
                  <a:schemeClr val="tx1"/>
                </a:solidFill>
                <a:effectLst/>
                <a:uLnTx/>
                <a:uFillTx/>
                <a:ea typeface="+mn-ea"/>
                <a:cs typeface="Andalus" pitchFamily="18" charset="-78"/>
              </a:rPr>
              <a:t>Extensibility</a:t>
            </a:r>
          </a:p>
          <a:p>
            <a:pPr marL="319088" marR="0" lvl="0" indent="-319088" algn="just" defTabSz="914400" rtl="0" eaLnBrk="1" fontAlgn="auto" latinLnBrk="0" hangingPunct="1">
              <a:lnSpc>
                <a:spcPct val="90000"/>
              </a:lnSpc>
              <a:spcBef>
                <a:spcPct val="20000"/>
              </a:spcBef>
              <a:spcAft>
                <a:spcPts val="0"/>
              </a:spcAft>
              <a:buClr>
                <a:srgbClr val="F2F2F2"/>
              </a:buClr>
              <a:buSzPct val="85000"/>
              <a:buFont typeface="Wingdings" pitchFamily="2" charset="2"/>
              <a:buChar char="ü"/>
              <a:tabLst/>
              <a:defRPr/>
            </a:pPr>
            <a:r>
              <a:rPr kumimoji="0" lang="en-US" sz="2800" b="0" i="0" u="none" strike="noStrike" kern="1200" cap="none" spc="0" normalizeH="0" baseline="0" noProof="0" dirty="0">
                <a:ln>
                  <a:noFill/>
                </a:ln>
                <a:solidFill>
                  <a:schemeClr val="tx1"/>
                </a:solidFill>
                <a:effectLst/>
                <a:uLnTx/>
                <a:uFillTx/>
                <a:ea typeface="+mn-ea"/>
                <a:cs typeface="Andalus" pitchFamily="18" charset="-78"/>
              </a:rPr>
              <a:t>Security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IN" dirty="0"/>
              <a:t>Classification of abdominal incision</a:t>
            </a:r>
          </a:p>
        </p:txBody>
      </p:sp>
      <p:sp>
        <p:nvSpPr>
          <p:cNvPr id="3" name="Content Placeholder 2"/>
          <p:cNvSpPr>
            <a:spLocks noGrp="1"/>
          </p:cNvSpPr>
          <p:nvPr>
            <p:ph idx="1"/>
          </p:nvPr>
        </p:nvSpPr>
        <p:spPr>
          <a:xfrm>
            <a:off x="395536" y="1052736"/>
            <a:ext cx="8435280" cy="5589240"/>
          </a:xfrm>
        </p:spPr>
        <p:txBody>
          <a:bodyPr>
            <a:normAutofit fontScale="70000" lnSpcReduction="20000"/>
          </a:bodyPr>
          <a:lstStyle/>
          <a:p>
            <a:pPr>
              <a:buNone/>
            </a:pPr>
            <a:r>
              <a:rPr lang="en-IN" dirty="0">
                <a:cs typeface="Times New Roman" pitchFamily="18" charset="0"/>
              </a:rPr>
              <a:t>The incisions used for exploring the abdominal cavity can be classified as </a:t>
            </a:r>
          </a:p>
          <a:p>
            <a:pPr>
              <a:buNone/>
            </a:pPr>
            <a:endParaRPr lang="en-IN" dirty="0">
              <a:cs typeface="Times New Roman" pitchFamily="18" charset="0"/>
            </a:endParaRPr>
          </a:p>
          <a:p>
            <a:pPr>
              <a:buNone/>
            </a:pPr>
            <a:r>
              <a:rPr lang="en-IN" dirty="0">
                <a:cs typeface="Times New Roman" pitchFamily="18" charset="0"/>
              </a:rPr>
              <a:t>(A) Vertical incision : These may be</a:t>
            </a:r>
          </a:p>
          <a:p>
            <a:pPr>
              <a:buNone/>
            </a:pPr>
            <a:r>
              <a:rPr lang="en-IN" dirty="0">
                <a:cs typeface="Times New Roman" pitchFamily="18" charset="0"/>
              </a:rPr>
              <a:t>		(</a:t>
            </a:r>
            <a:r>
              <a:rPr lang="en-IN" dirty="0" err="1">
                <a:cs typeface="Times New Roman" pitchFamily="18" charset="0"/>
              </a:rPr>
              <a:t>i</a:t>
            </a:r>
            <a:r>
              <a:rPr lang="en-IN" dirty="0">
                <a:cs typeface="Times New Roman" pitchFamily="18" charset="0"/>
              </a:rPr>
              <a:t>) Midline incision</a:t>
            </a:r>
          </a:p>
          <a:p>
            <a:pPr>
              <a:buNone/>
            </a:pPr>
            <a:r>
              <a:rPr lang="en-IN" dirty="0">
                <a:cs typeface="Times New Roman" pitchFamily="18" charset="0"/>
              </a:rPr>
              <a:t>		(ii) </a:t>
            </a:r>
            <a:r>
              <a:rPr lang="en-IN" dirty="0" err="1">
                <a:cs typeface="Times New Roman" pitchFamily="18" charset="0"/>
              </a:rPr>
              <a:t>Paramedian</a:t>
            </a:r>
            <a:r>
              <a:rPr lang="en-IN" dirty="0">
                <a:cs typeface="Times New Roman" pitchFamily="18" charset="0"/>
              </a:rPr>
              <a:t> incisions</a:t>
            </a:r>
          </a:p>
          <a:p>
            <a:pPr>
              <a:buNone/>
            </a:pPr>
            <a:endParaRPr lang="en-IN" dirty="0">
              <a:cs typeface="Times New Roman" pitchFamily="18" charset="0"/>
            </a:endParaRPr>
          </a:p>
          <a:p>
            <a:pPr>
              <a:buNone/>
            </a:pPr>
            <a:r>
              <a:rPr lang="en-IN" dirty="0">
                <a:cs typeface="Times New Roman" pitchFamily="18" charset="0"/>
              </a:rPr>
              <a:t>(B) Transverse and oblique incisions :</a:t>
            </a:r>
          </a:p>
          <a:p>
            <a:pPr>
              <a:buNone/>
            </a:pPr>
            <a:r>
              <a:rPr lang="en-IN" dirty="0">
                <a:cs typeface="Times New Roman" pitchFamily="18" charset="0"/>
              </a:rPr>
              <a:t>	(</a:t>
            </a:r>
            <a:r>
              <a:rPr lang="en-IN" dirty="0" err="1">
                <a:cs typeface="Times New Roman" pitchFamily="18" charset="0"/>
              </a:rPr>
              <a:t>i</a:t>
            </a:r>
            <a:r>
              <a:rPr lang="en-IN" dirty="0">
                <a:cs typeface="Times New Roman" pitchFamily="18" charset="0"/>
              </a:rPr>
              <a:t>) Kocher's </a:t>
            </a:r>
            <a:r>
              <a:rPr lang="en-IN" dirty="0" err="1">
                <a:cs typeface="Times New Roman" pitchFamily="18" charset="0"/>
              </a:rPr>
              <a:t>subcostal</a:t>
            </a:r>
            <a:r>
              <a:rPr lang="en-IN" dirty="0">
                <a:cs typeface="Times New Roman" pitchFamily="18" charset="0"/>
              </a:rPr>
              <a:t> Incision</a:t>
            </a:r>
          </a:p>
          <a:p>
            <a:pPr>
              <a:buNone/>
            </a:pPr>
            <a:r>
              <a:rPr lang="en-IN" dirty="0">
                <a:cs typeface="Times New Roman" pitchFamily="18" charset="0"/>
              </a:rPr>
              <a:t>		(a) Chevron (Roof top Modification)</a:t>
            </a:r>
          </a:p>
          <a:p>
            <a:pPr>
              <a:buNone/>
            </a:pPr>
            <a:r>
              <a:rPr lang="en-IN" dirty="0">
                <a:cs typeface="Times New Roman" pitchFamily="18" charset="0"/>
              </a:rPr>
              <a:t>		(b) Mercedes Benz Modification</a:t>
            </a:r>
          </a:p>
          <a:p>
            <a:pPr>
              <a:buNone/>
            </a:pPr>
            <a:r>
              <a:rPr lang="en-IN" dirty="0">
                <a:cs typeface="Times New Roman" pitchFamily="18" charset="0"/>
              </a:rPr>
              <a:t>	(ii) Mc  Burney’s Grid iron or muscle </a:t>
            </a:r>
            <a:r>
              <a:rPr lang="en-IN" dirty="0" err="1">
                <a:cs typeface="Times New Roman" pitchFamily="18" charset="0"/>
              </a:rPr>
              <a:t>spliting</a:t>
            </a:r>
            <a:r>
              <a:rPr lang="en-IN" dirty="0">
                <a:cs typeface="Times New Roman" pitchFamily="18" charset="0"/>
              </a:rPr>
              <a:t> incision</a:t>
            </a:r>
          </a:p>
          <a:p>
            <a:pPr>
              <a:buNone/>
            </a:pPr>
            <a:r>
              <a:rPr lang="en-IN" dirty="0">
                <a:cs typeface="Times New Roman" pitchFamily="18" charset="0"/>
              </a:rPr>
              <a:t>	(iii) Oblique Muscle cutting incision</a:t>
            </a:r>
          </a:p>
          <a:p>
            <a:pPr>
              <a:buNone/>
            </a:pPr>
            <a:r>
              <a:rPr lang="en-IN" dirty="0">
                <a:cs typeface="Times New Roman" pitchFamily="18" charset="0"/>
              </a:rPr>
              <a:t>	(iv) </a:t>
            </a:r>
            <a:r>
              <a:rPr lang="en-IN" dirty="0" err="1">
                <a:cs typeface="Times New Roman" pitchFamily="18" charset="0"/>
              </a:rPr>
              <a:t>Pfannenstiel</a:t>
            </a:r>
            <a:r>
              <a:rPr lang="en-IN" dirty="0">
                <a:cs typeface="Times New Roman" pitchFamily="18" charset="0"/>
              </a:rPr>
              <a:t> incision</a:t>
            </a:r>
          </a:p>
          <a:p>
            <a:pPr>
              <a:buNone/>
            </a:pPr>
            <a:r>
              <a:rPr lang="en-IN" dirty="0">
                <a:cs typeface="Times New Roman" pitchFamily="18" charset="0"/>
              </a:rPr>
              <a:t>	(v) </a:t>
            </a:r>
            <a:r>
              <a:rPr lang="en-IN" dirty="0" err="1">
                <a:cs typeface="Times New Roman" pitchFamily="18" charset="0"/>
              </a:rPr>
              <a:t>Maylard</a:t>
            </a:r>
            <a:r>
              <a:rPr lang="en-IN" dirty="0">
                <a:cs typeface="Times New Roman" pitchFamily="18" charset="0"/>
              </a:rPr>
              <a:t> Transverse Muscle cutting Incision</a:t>
            </a:r>
          </a:p>
          <a:p>
            <a:pPr>
              <a:buNone/>
            </a:pPr>
            <a:endParaRPr lang="en-IN" dirty="0">
              <a:cs typeface="Times New Roman" pitchFamily="18" charset="0"/>
            </a:endParaRPr>
          </a:p>
          <a:p>
            <a:pPr>
              <a:buNone/>
            </a:pPr>
            <a:r>
              <a:rPr lang="en-IN" dirty="0">
                <a:cs typeface="Times New Roman" pitchFamily="18" charset="0"/>
              </a:rPr>
              <a:t>(C) </a:t>
            </a:r>
            <a:r>
              <a:rPr lang="en-IN" dirty="0" err="1">
                <a:cs typeface="Times New Roman" pitchFamily="18" charset="0"/>
              </a:rPr>
              <a:t>Abdominothoracic</a:t>
            </a:r>
            <a:r>
              <a:rPr lang="en-IN" dirty="0">
                <a:cs typeface="Times New Roman" pitchFamily="18" charset="0"/>
              </a:rPr>
              <a:t> incisions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err="1"/>
              <a:t>Cholecystectomy</a:t>
            </a:r>
            <a:endParaRPr lang="en-IN" dirty="0"/>
          </a:p>
        </p:txBody>
      </p:sp>
      <p:sp>
        <p:nvSpPr>
          <p:cNvPr id="3" name="Content Placeholder 2"/>
          <p:cNvSpPr>
            <a:spLocks noGrp="1"/>
          </p:cNvSpPr>
          <p:nvPr>
            <p:ph idx="1"/>
          </p:nvPr>
        </p:nvSpPr>
        <p:spPr/>
        <p:txBody>
          <a:bodyPr>
            <a:normAutofit fontScale="77500" lnSpcReduction="20000"/>
          </a:bodyPr>
          <a:lstStyle/>
          <a:p>
            <a:pPr algn="just"/>
            <a:r>
              <a:rPr lang="en-IN" b="1" dirty="0" err="1"/>
              <a:t>Cholecystectomy</a:t>
            </a:r>
            <a:r>
              <a:rPr lang="en-IN" dirty="0"/>
              <a:t> is the surgical removal of the gall bladder.</a:t>
            </a:r>
          </a:p>
          <a:p>
            <a:pPr algn="just"/>
            <a:r>
              <a:rPr lang="en-IN" dirty="0"/>
              <a:t>Preferably </a:t>
            </a:r>
            <a:r>
              <a:rPr lang="en-IN" dirty="0" err="1"/>
              <a:t>laproscopy</a:t>
            </a:r>
            <a:r>
              <a:rPr lang="en-IN" dirty="0"/>
              <a:t> surgery chosen for </a:t>
            </a:r>
            <a:r>
              <a:rPr lang="en-IN" dirty="0" err="1"/>
              <a:t>cholecystectomy</a:t>
            </a:r>
            <a:r>
              <a:rPr lang="en-IN" dirty="0"/>
              <a:t>.</a:t>
            </a:r>
          </a:p>
          <a:p>
            <a:pPr algn="just"/>
            <a:endParaRPr lang="en-IN" dirty="0"/>
          </a:p>
          <a:p>
            <a:pPr algn="just">
              <a:buNone/>
            </a:pPr>
            <a:r>
              <a:rPr lang="en-IN" b="1" dirty="0"/>
              <a:t>Indications</a:t>
            </a:r>
          </a:p>
          <a:p>
            <a:pPr algn="just"/>
            <a:r>
              <a:rPr lang="en-IN" dirty="0"/>
              <a:t>Indications for </a:t>
            </a:r>
            <a:r>
              <a:rPr lang="en-IN" dirty="0" err="1"/>
              <a:t>cholecystectomy</a:t>
            </a:r>
            <a:r>
              <a:rPr lang="en-IN" dirty="0"/>
              <a:t> include inflammation of the gall bladder (</a:t>
            </a:r>
            <a:r>
              <a:rPr lang="en-IN" dirty="0" err="1"/>
              <a:t>cholecystitis</a:t>
            </a:r>
            <a:r>
              <a:rPr lang="en-IN" dirty="0"/>
              <a:t>), </a:t>
            </a:r>
            <a:r>
              <a:rPr lang="en-IN" dirty="0" err="1"/>
              <a:t>bilary</a:t>
            </a:r>
            <a:r>
              <a:rPr lang="en-IN" dirty="0"/>
              <a:t> colic, risk factors for gall bladder cancer</a:t>
            </a:r>
          </a:p>
          <a:p>
            <a:pPr algn="just"/>
            <a:endParaRPr lang="en-IN" dirty="0"/>
          </a:p>
          <a:p>
            <a:pPr algn="just"/>
            <a:r>
              <a:rPr lang="en-IN" dirty="0"/>
              <a:t>The most serious complication of </a:t>
            </a:r>
            <a:r>
              <a:rPr lang="en-IN" dirty="0" err="1"/>
              <a:t>cholecystectomy</a:t>
            </a:r>
            <a:r>
              <a:rPr lang="en-IN" dirty="0"/>
              <a:t> is damage to the common bile duct. This occurs in about 0.25% of cases.</a:t>
            </a:r>
            <a:r>
              <a:rPr lang="en-IN" baseline="30000" dirty="0"/>
              <a:t> </a:t>
            </a:r>
            <a:r>
              <a:rPr lang="en-IN" dirty="0"/>
              <a:t>Damage to the duct that causes leakage typically manifests as fever, jaundice, and abdominal pain several days following </a:t>
            </a:r>
            <a:r>
              <a:rPr lang="en-IN" dirty="0" err="1"/>
              <a:t>cholecystectomy</a:t>
            </a:r>
            <a:endParaRPr lang="en-IN" dirty="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Partial </a:t>
            </a:r>
            <a:r>
              <a:rPr lang="en-IN" dirty="0" err="1"/>
              <a:t>colectomy</a:t>
            </a:r>
            <a:endParaRPr lang="en-IN" dirty="0"/>
          </a:p>
        </p:txBody>
      </p:sp>
      <p:sp>
        <p:nvSpPr>
          <p:cNvPr id="3" name="Content Placeholder 2"/>
          <p:cNvSpPr>
            <a:spLocks noGrp="1"/>
          </p:cNvSpPr>
          <p:nvPr>
            <p:ph idx="1"/>
          </p:nvPr>
        </p:nvSpPr>
        <p:spPr/>
        <p:txBody>
          <a:bodyPr>
            <a:normAutofit fontScale="92500"/>
          </a:bodyPr>
          <a:lstStyle/>
          <a:p>
            <a:pPr algn="just"/>
            <a:r>
              <a:rPr lang="en-IN" dirty="0"/>
              <a:t>Bowel  resection , also called partial </a:t>
            </a:r>
            <a:r>
              <a:rPr lang="en-IN" dirty="0" err="1"/>
              <a:t>colectomy</a:t>
            </a:r>
            <a:r>
              <a:rPr lang="en-IN" dirty="0"/>
              <a:t>, removes a diseased or damaged part of the colon or rectum.</a:t>
            </a:r>
          </a:p>
          <a:p>
            <a:pPr algn="just">
              <a:buNone/>
            </a:pPr>
            <a:r>
              <a:rPr lang="en-IN" dirty="0"/>
              <a:t>Indication</a:t>
            </a:r>
            <a:r>
              <a:rPr lang="en-IN" u="sng" dirty="0"/>
              <a:t> </a:t>
            </a:r>
          </a:p>
          <a:p>
            <a:pPr algn="just"/>
            <a:r>
              <a:rPr lang="en-IN" dirty="0"/>
              <a:t>colorectal cancer, diverticulitis, or Crohn's disease</a:t>
            </a:r>
          </a:p>
          <a:p>
            <a:pPr algn="just"/>
            <a:endParaRPr lang="en-IN" dirty="0"/>
          </a:p>
          <a:p>
            <a:pPr algn="just"/>
            <a:r>
              <a:rPr lang="en-IN" dirty="0"/>
              <a:t>The goal of bowel resection is to take out the part of the colon or rectum where the problem is.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Appendectomy</a:t>
            </a:r>
            <a:endParaRPr lang="en-IN" dirty="0"/>
          </a:p>
        </p:txBody>
      </p:sp>
      <p:sp>
        <p:nvSpPr>
          <p:cNvPr id="3" name="Content Placeholder 2"/>
          <p:cNvSpPr>
            <a:spLocks noGrp="1"/>
          </p:cNvSpPr>
          <p:nvPr>
            <p:ph idx="1"/>
          </p:nvPr>
        </p:nvSpPr>
        <p:spPr/>
        <p:txBody>
          <a:bodyPr>
            <a:normAutofit fontScale="77500" lnSpcReduction="20000"/>
          </a:bodyPr>
          <a:lstStyle/>
          <a:p>
            <a:pPr algn="just"/>
            <a:r>
              <a:rPr lang="en-IN" dirty="0"/>
              <a:t>An </a:t>
            </a:r>
            <a:r>
              <a:rPr lang="en-IN" b="1" dirty="0"/>
              <a:t>appendectomy</a:t>
            </a:r>
            <a:r>
              <a:rPr lang="en-IN" dirty="0"/>
              <a:t> (sometimes called </a:t>
            </a:r>
            <a:r>
              <a:rPr lang="en-IN" b="1" dirty="0" err="1"/>
              <a:t>appendisectomy</a:t>
            </a:r>
            <a:r>
              <a:rPr lang="en-IN" dirty="0"/>
              <a:t> or </a:t>
            </a:r>
            <a:r>
              <a:rPr lang="en-IN" b="1" dirty="0" err="1"/>
              <a:t>appendicectomy</a:t>
            </a:r>
            <a:r>
              <a:rPr lang="en-IN" dirty="0"/>
              <a:t>) is the surgical removal of the vermiform appendix. </a:t>
            </a:r>
          </a:p>
          <a:p>
            <a:pPr algn="just"/>
            <a:endParaRPr lang="en-IN" dirty="0"/>
          </a:p>
          <a:p>
            <a:pPr algn="just"/>
            <a:r>
              <a:rPr lang="en-IN" dirty="0"/>
              <a:t>This procedure is normally performed as an emergency procedure, when the patient is suffering from acute appendicitis. However, a 12-hour delay had no effect on outcomes, in a large retrospective study</a:t>
            </a:r>
          </a:p>
          <a:p>
            <a:pPr algn="just"/>
            <a:endParaRPr lang="en-IN" dirty="0"/>
          </a:p>
          <a:p>
            <a:pPr algn="just"/>
            <a:r>
              <a:rPr lang="en-IN" dirty="0"/>
              <a:t>The following incisions are placed for appendectomy: 1) </a:t>
            </a:r>
            <a:r>
              <a:rPr lang="en-IN" dirty="0" err="1"/>
              <a:t>McBurney's</a:t>
            </a:r>
            <a:r>
              <a:rPr lang="en-IN" dirty="0"/>
              <a:t> incision also known as Grid iron incision 2) </a:t>
            </a:r>
            <a:r>
              <a:rPr lang="en-IN" dirty="0" err="1"/>
              <a:t>Lanz</a:t>
            </a:r>
            <a:r>
              <a:rPr lang="en-IN" dirty="0"/>
              <a:t> Incision 3) Rutherford </a:t>
            </a:r>
            <a:r>
              <a:rPr lang="en-IN" dirty="0" err="1"/>
              <a:t>morrision</a:t>
            </a:r>
            <a:r>
              <a:rPr lang="en-IN" dirty="0"/>
              <a:t> 4) Para-median incision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a:t>Ileostomy</a:t>
            </a:r>
            <a:r>
              <a:rPr lang="en-IN" dirty="0"/>
              <a:t> </a:t>
            </a:r>
          </a:p>
        </p:txBody>
      </p:sp>
      <p:sp>
        <p:nvSpPr>
          <p:cNvPr id="3" name="Content Placeholder 2"/>
          <p:cNvSpPr>
            <a:spLocks noGrp="1"/>
          </p:cNvSpPr>
          <p:nvPr>
            <p:ph idx="1"/>
          </p:nvPr>
        </p:nvSpPr>
        <p:spPr/>
        <p:txBody>
          <a:bodyPr>
            <a:normAutofit fontScale="85000" lnSpcReduction="20000"/>
          </a:bodyPr>
          <a:lstStyle/>
          <a:p>
            <a:pPr algn="just">
              <a:buNone/>
            </a:pPr>
            <a:r>
              <a:rPr lang="en-IN" dirty="0"/>
              <a:t>	Surgical Opening in abdominal wall during surgery.</a:t>
            </a:r>
          </a:p>
          <a:p>
            <a:pPr algn="just">
              <a:buNone/>
            </a:pPr>
            <a:endParaRPr lang="en-IN" dirty="0"/>
          </a:p>
          <a:p>
            <a:pPr algn="just">
              <a:buNone/>
            </a:pPr>
            <a:r>
              <a:rPr lang="en-IN" dirty="0"/>
              <a:t> "</a:t>
            </a:r>
            <a:r>
              <a:rPr lang="en-IN" dirty="0" err="1"/>
              <a:t>ileostomy</a:t>
            </a:r>
            <a:r>
              <a:rPr lang="en-IN" dirty="0"/>
              <a:t>" -- "ileum" and "stoma." ileum is the lowest part of small intestine. "Stoma" means "opening."  means ileum will pass through a stoma after surgery.</a:t>
            </a:r>
          </a:p>
          <a:p>
            <a:pPr algn="just">
              <a:buNone/>
            </a:pPr>
            <a:endParaRPr lang="en-IN" dirty="0"/>
          </a:p>
          <a:p>
            <a:pPr algn="just">
              <a:buNone/>
            </a:pPr>
            <a:r>
              <a:rPr lang="en-IN" b="1" dirty="0"/>
              <a:t>	An </a:t>
            </a:r>
            <a:r>
              <a:rPr lang="en-IN" b="1" dirty="0" err="1"/>
              <a:t>ileostomy</a:t>
            </a:r>
            <a:r>
              <a:rPr lang="en-IN" b="1" dirty="0"/>
              <a:t> is used to move waste out of the body when the colon or rectum is not working properly.</a:t>
            </a:r>
          </a:p>
          <a:p>
            <a:pPr algn="just">
              <a:buNone/>
            </a:pPr>
            <a:endParaRPr lang="en-IN" dirty="0"/>
          </a:p>
          <a:p>
            <a:pPr algn="just">
              <a:buNone/>
            </a:pPr>
            <a:r>
              <a:rPr lang="en-IN" dirty="0"/>
              <a:t>	Intestinal waste passes out of the </a:t>
            </a:r>
            <a:r>
              <a:rPr lang="en-IN" dirty="0" err="1"/>
              <a:t>ileostomy</a:t>
            </a:r>
            <a:r>
              <a:rPr lang="en-IN" dirty="0"/>
              <a:t> and is collected in an artificial external pouching system</a:t>
            </a:r>
          </a:p>
          <a:p>
            <a:pPr algn="just">
              <a:buNone/>
            </a:pP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buNone/>
            </a:pPr>
            <a:r>
              <a:rPr lang="en-IN" dirty="0"/>
              <a:t>	</a:t>
            </a:r>
            <a:r>
              <a:rPr lang="en-IN" sz="2400" dirty="0"/>
              <a:t>Ileostomies are necessary where injury or a surgical response to disease has rendered the large intestine incapable of safely processing intestinal waste, typically because the colon and rectum have been partially or wholly removed.</a:t>
            </a:r>
          </a:p>
          <a:p>
            <a:pPr algn="just">
              <a:buNone/>
            </a:pPr>
            <a:endParaRPr lang="en-IN" sz="2400" dirty="0"/>
          </a:p>
          <a:p>
            <a:pPr algn="just">
              <a:buNone/>
            </a:pPr>
            <a:r>
              <a:rPr lang="en-IN" sz="2400" dirty="0"/>
              <a:t>Common indications:</a:t>
            </a:r>
          </a:p>
          <a:p>
            <a:pPr algn="just">
              <a:buNone/>
            </a:pPr>
            <a:r>
              <a:rPr lang="en-IN" sz="2400" dirty="0"/>
              <a:t>	Inflammatory bowel disease</a:t>
            </a:r>
          </a:p>
          <a:p>
            <a:pPr algn="just">
              <a:buNone/>
            </a:pPr>
            <a:r>
              <a:rPr lang="en-IN" sz="2400" dirty="0"/>
              <a:t>	Colorectal cancer</a:t>
            </a:r>
            <a:endParaRPr lang="en-IN" dirty="0"/>
          </a:p>
        </p:txBody>
      </p:sp>
      <p:pic>
        <p:nvPicPr>
          <p:cNvPr id="1026" name="Picture 2" descr="C:\Users\TEJAS\Desktop\Ileostomy - Wikipedia, the free encyclopedia_files\220px-Ileostomy_with_bag.jpg"/>
          <p:cNvPicPr>
            <a:picLocks noChangeAspect="1" noChangeArrowheads="1"/>
          </p:cNvPicPr>
          <p:nvPr/>
        </p:nvPicPr>
        <p:blipFill>
          <a:blip r:embed="rId2" cstate="print"/>
          <a:srcRect/>
          <a:stretch>
            <a:fillRect/>
          </a:stretch>
        </p:blipFill>
        <p:spPr bwMode="auto">
          <a:xfrm>
            <a:off x="6156176" y="3356992"/>
            <a:ext cx="2448272" cy="2848898"/>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Hernia</a:t>
            </a:r>
          </a:p>
        </p:txBody>
      </p:sp>
      <p:sp>
        <p:nvSpPr>
          <p:cNvPr id="3" name="Content Placeholder 2"/>
          <p:cNvSpPr>
            <a:spLocks noGrp="1"/>
          </p:cNvSpPr>
          <p:nvPr>
            <p:ph idx="1"/>
          </p:nvPr>
        </p:nvSpPr>
        <p:spPr/>
        <p:txBody>
          <a:bodyPr/>
          <a:lstStyle/>
          <a:p>
            <a:r>
              <a:rPr lang="en-IN" dirty="0"/>
              <a:t> Protrusion of an organ or the fascia of an organ through the wall of the cavity that normally contains it.</a:t>
            </a:r>
          </a:p>
          <a:p>
            <a:endParaRPr lang="en-IN" dirty="0"/>
          </a:p>
          <a:p>
            <a:r>
              <a:rPr lang="en-IN" dirty="0"/>
              <a:t>Usually, there is no clear cause of a hernia. Sometimes, hernias occur with heavy lifting, straining while using the toilet, or any activity that raises the pressure inside the belly.</a:t>
            </a:r>
          </a:p>
          <a:p>
            <a:endParaRPr lang="en-IN" dirty="0"/>
          </a:p>
          <a:p>
            <a:endParaRPr lang="en-IN" dirty="0"/>
          </a:p>
          <a:p>
            <a:endParaRPr lang="en-IN" dirty="0"/>
          </a:p>
          <a:p>
            <a:endParaRPr lang="en-IN" dirty="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B0182-A68C-42E9-B52D-417DC181F803}"/>
              </a:ext>
            </a:extLst>
          </p:cNvPr>
          <p:cNvSpPr>
            <a:spLocks noGrp="1"/>
          </p:cNvSpPr>
          <p:nvPr>
            <p:ph type="title"/>
          </p:nvPr>
        </p:nvSpPr>
        <p:spPr/>
        <p:txBody>
          <a:bodyPr/>
          <a:lstStyle/>
          <a:p>
            <a:r>
              <a:rPr lang="en-US" dirty="0"/>
              <a:t>Objectives</a:t>
            </a:r>
            <a:endParaRPr lang="en-IN" dirty="0"/>
          </a:p>
        </p:txBody>
      </p:sp>
      <p:sp>
        <p:nvSpPr>
          <p:cNvPr id="3" name="Content Placeholder 2">
            <a:extLst>
              <a:ext uri="{FF2B5EF4-FFF2-40B4-BE49-F238E27FC236}">
                <a16:creationId xmlns:a16="http://schemas.microsoft.com/office/drawing/2014/main" id="{21920DBD-FBCD-4930-A36F-62A29116D82B}"/>
              </a:ext>
            </a:extLst>
          </p:cNvPr>
          <p:cNvSpPr>
            <a:spLocks noGrp="1"/>
          </p:cNvSpPr>
          <p:nvPr>
            <p:ph idx="1"/>
          </p:nvPr>
        </p:nvSpPr>
        <p:spPr/>
        <p:txBody>
          <a:bodyPr/>
          <a:lstStyle/>
          <a:p>
            <a:r>
              <a:rPr lang="en-US" dirty="0"/>
              <a:t>Brief overview of abdominal organs</a:t>
            </a:r>
          </a:p>
          <a:p>
            <a:r>
              <a:rPr lang="en-US" dirty="0"/>
              <a:t>Different types of abdominal Incisions indicated for surgeries</a:t>
            </a:r>
          </a:p>
          <a:p>
            <a:r>
              <a:rPr lang="en-US" dirty="0"/>
              <a:t>Pre and Post operative physiotherapy  management after abdominal surgery</a:t>
            </a:r>
          </a:p>
          <a:p>
            <a:endParaRPr lang="en-US" dirty="0"/>
          </a:p>
          <a:p>
            <a:endParaRPr lang="en-IN" dirty="0"/>
          </a:p>
        </p:txBody>
      </p:sp>
    </p:spTree>
    <p:extLst>
      <p:ext uri="{BB962C8B-B14F-4D97-AF65-F5344CB8AC3E}">
        <p14:creationId xmlns:p14="http://schemas.microsoft.com/office/powerpoint/2010/main" val="3364641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8130"/>
            <a:ext cx="8229600" cy="1143000"/>
          </a:xfrm>
        </p:spPr>
        <p:txBody>
          <a:bodyPr/>
          <a:lstStyle/>
          <a:p>
            <a:r>
              <a:rPr lang="en-IN" dirty="0"/>
              <a:t>Types of hernia</a:t>
            </a:r>
          </a:p>
        </p:txBody>
      </p:sp>
      <p:sp>
        <p:nvSpPr>
          <p:cNvPr id="3" name="Content Placeholder 2"/>
          <p:cNvSpPr>
            <a:spLocks noGrp="1"/>
          </p:cNvSpPr>
          <p:nvPr>
            <p:ph idx="1"/>
          </p:nvPr>
        </p:nvSpPr>
        <p:spPr>
          <a:xfrm>
            <a:off x="457200" y="1340768"/>
            <a:ext cx="8229600" cy="5517232"/>
          </a:xfrm>
        </p:spPr>
        <p:txBody>
          <a:bodyPr>
            <a:normAutofit fontScale="70000" lnSpcReduction="20000"/>
          </a:bodyPr>
          <a:lstStyle/>
          <a:p>
            <a:pPr algn="just"/>
            <a:r>
              <a:rPr lang="en-IN" u="sng" dirty="0"/>
              <a:t>Femoral hernia</a:t>
            </a:r>
            <a:r>
              <a:rPr lang="en-IN" dirty="0"/>
              <a:t> is a bulge in the upper thigh, just below the groin. This type is more common in women than men.</a:t>
            </a:r>
          </a:p>
          <a:p>
            <a:pPr algn="just"/>
            <a:endParaRPr lang="en-IN" dirty="0"/>
          </a:p>
          <a:p>
            <a:pPr algn="just"/>
            <a:r>
              <a:rPr lang="en-IN" u="sng" dirty="0" err="1"/>
              <a:t>Hiatal</a:t>
            </a:r>
            <a:r>
              <a:rPr lang="en-IN" u="sng" dirty="0"/>
              <a:t> </a:t>
            </a:r>
            <a:r>
              <a:rPr lang="en-IN" u="sng" dirty="0" err="1"/>
              <a:t>hernia</a:t>
            </a:r>
            <a:r>
              <a:rPr lang="en-IN" dirty="0" err="1"/>
              <a:t>occurs</a:t>
            </a:r>
            <a:r>
              <a:rPr lang="en-IN" dirty="0"/>
              <a:t> in the upper part of the stomach. Part of the upper stomach pushes into the chest.</a:t>
            </a:r>
          </a:p>
          <a:p>
            <a:pPr algn="just"/>
            <a:endParaRPr lang="en-IN" dirty="0"/>
          </a:p>
          <a:p>
            <a:pPr algn="just"/>
            <a:r>
              <a:rPr lang="en-IN" u="sng" dirty="0" err="1"/>
              <a:t>Incisional</a:t>
            </a:r>
            <a:r>
              <a:rPr lang="en-IN" u="sng" dirty="0"/>
              <a:t> hernia </a:t>
            </a:r>
            <a:r>
              <a:rPr lang="en-IN" dirty="0"/>
              <a:t>can occur through a scar/incision if abdominal surgery in the past.</a:t>
            </a:r>
          </a:p>
          <a:p>
            <a:pPr algn="just"/>
            <a:endParaRPr lang="en-IN" dirty="0"/>
          </a:p>
          <a:p>
            <a:pPr algn="just"/>
            <a:r>
              <a:rPr lang="en-IN" u="sng" dirty="0"/>
              <a:t>Umbilical hernia</a:t>
            </a:r>
            <a:r>
              <a:rPr lang="en-IN" dirty="0"/>
              <a:t>  protrusion of intra-abdominal contents through a weakness at the site of passage of the umbilical cord through the abdominal wall. Umbilical hernias in adults are largely acquired, and are more frequent in obese or pregnant women. </a:t>
            </a:r>
          </a:p>
          <a:p>
            <a:pPr algn="just"/>
            <a:endParaRPr lang="en-IN" dirty="0"/>
          </a:p>
          <a:p>
            <a:pPr algn="just"/>
            <a:r>
              <a:rPr lang="en-IN" dirty="0"/>
              <a:t>Inguinal hernia is a bulge in the groin. An incisional hernia occurs when the defect is the result of an incompletely healed surgical wound. Most common type and It is more common in men. It may go all the way down into the scrotum.</a:t>
            </a: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Hernia repair</a:t>
            </a:r>
          </a:p>
        </p:txBody>
      </p:sp>
      <p:sp>
        <p:nvSpPr>
          <p:cNvPr id="3" name="Content Placeholder 2"/>
          <p:cNvSpPr>
            <a:spLocks noGrp="1"/>
          </p:cNvSpPr>
          <p:nvPr>
            <p:ph idx="1"/>
          </p:nvPr>
        </p:nvSpPr>
        <p:spPr/>
        <p:txBody>
          <a:bodyPr>
            <a:normAutofit fontScale="85000" lnSpcReduction="20000"/>
          </a:bodyPr>
          <a:lstStyle/>
          <a:p>
            <a:pPr algn="just"/>
            <a:r>
              <a:rPr lang="en-IN" dirty="0" err="1"/>
              <a:t>Herniorraphy</a:t>
            </a:r>
            <a:r>
              <a:rPr lang="en-IN" dirty="0"/>
              <a:t>:</a:t>
            </a:r>
          </a:p>
          <a:p>
            <a:pPr algn="just">
              <a:buNone/>
            </a:pPr>
            <a:r>
              <a:rPr lang="en-IN" dirty="0"/>
              <a:t>	Traditionally hernia has been repaired by sewing the edges of healthy muscle tissue together. </a:t>
            </a:r>
          </a:p>
          <a:p>
            <a:pPr algn="just">
              <a:buNone/>
            </a:pPr>
            <a:endParaRPr lang="en-IN" dirty="0"/>
          </a:p>
          <a:p>
            <a:pPr algn="just">
              <a:buNone/>
            </a:pPr>
            <a:r>
              <a:rPr lang="en-IN" dirty="0"/>
              <a:t>	This is appropriate for smaller hernias that have been present since birth (indirect hernias) and for healthy tissues, where it is possible to use stitches without adding stress on the tissue.</a:t>
            </a:r>
          </a:p>
          <a:p>
            <a:pPr algn="just">
              <a:buNone/>
            </a:pPr>
            <a:endParaRPr lang="en-IN" dirty="0"/>
          </a:p>
          <a:p>
            <a:pPr algn="just">
              <a:buNone/>
            </a:pPr>
            <a:r>
              <a:rPr lang="en-IN" dirty="0"/>
              <a:t>	 But the surgical approach varies depending on the area of muscle wall to be repaired and the surgeon's preference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a:xfrm>
            <a:off x="539552" y="404664"/>
            <a:ext cx="8229600" cy="4525963"/>
          </a:xfrm>
        </p:spPr>
        <p:txBody>
          <a:bodyPr>
            <a:noAutofit/>
          </a:bodyPr>
          <a:lstStyle/>
          <a:p>
            <a:r>
              <a:rPr lang="en-IN" sz="2800" dirty="0" err="1"/>
              <a:t>Hernioplasty</a:t>
            </a:r>
            <a:endParaRPr lang="en-IN" sz="2800" dirty="0"/>
          </a:p>
          <a:p>
            <a:pPr>
              <a:buNone/>
            </a:pPr>
            <a:r>
              <a:rPr lang="en-IN" sz="2800" dirty="0"/>
              <a:t>	Mesh patches of synthetic material are now being widely used to repair hernias known as </a:t>
            </a:r>
            <a:r>
              <a:rPr lang="en-IN" sz="2800" dirty="0" err="1"/>
              <a:t>hernioplasty</a:t>
            </a:r>
            <a:r>
              <a:rPr lang="en-IN" sz="2800" dirty="0"/>
              <a:t>. </a:t>
            </a:r>
          </a:p>
          <a:p>
            <a:pPr>
              <a:buNone/>
            </a:pPr>
            <a:endParaRPr lang="en-IN" sz="2800" dirty="0"/>
          </a:p>
          <a:p>
            <a:pPr>
              <a:buNone/>
            </a:pPr>
            <a:r>
              <a:rPr lang="en-IN" sz="2800" dirty="0"/>
              <a:t>	This is especially used for large hernias and for hernias that reoccur. </a:t>
            </a:r>
          </a:p>
          <a:p>
            <a:pPr>
              <a:buNone/>
            </a:pPr>
            <a:endParaRPr lang="en-IN" sz="2800" dirty="0"/>
          </a:p>
          <a:p>
            <a:pPr>
              <a:buNone/>
            </a:pPr>
            <a:r>
              <a:rPr lang="en-IN" sz="2800" dirty="0"/>
              <a:t>	Patches are sewn over the weakened area in the abdominal wall after the hernia is pushed back into place. </a:t>
            </a:r>
          </a:p>
          <a:p>
            <a:pPr>
              <a:buNone/>
            </a:pPr>
            <a:endParaRPr lang="en-IN" sz="2800" dirty="0"/>
          </a:p>
          <a:p>
            <a:pPr>
              <a:buNone/>
            </a:pPr>
            <a:r>
              <a:rPr lang="en-IN" sz="2800" dirty="0"/>
              <a:t>	The patch decreases the tension on the weakened belly wall, reducing the risk that a hernia will recur.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Revision of upper GIT, small &amp; large intestine surgeries </a:t>
            </a:r>
          </a:p>
        </p:txBody>
      </p:sp>
      <p:sp>
        <p:nvSpPr>
          <p:cNvPr id="3" name="Content Placeholder 2"/>
          <p:cNvSpPr>
            <a:spLocks noGrp="1"/>
          </p:cNvSpPr>
          <p:nvPr>
            <p:ph idx="1"/>
          </p:nvPr>
        </p:nvSpPr>
        <p:spPr>
          <a:xfrm>
            <a:off x="457200" y="1484784"/>
            <a:ext cx="8229600" cy="5184576"/>
          </a:xfrm>
        </p:spPr>
        <p:txBody>
          <a:bodyPr>
            <a:normAutofit fontScale="77500" lnSpcReduction="20000"/>
          </a:bodyPr>
          <a:lstStyle/>
          <a:p>
            <a:pPr lvl="1"/>
            <a:r>
              <a:rPr lang="en-IN" dirty="0"/>
              <a:t>Endoscopy </a:t>
            </a:r>
          </a:p>
          <a:p>
            <a:pPr lvl="1"/>
            <a:r>
              <a:rPr lang="en-US" dirty="0"/>
              <a:t>Endoscopic </a:t>
            </a:r>
            <a:r>
              <a:rPr lang="en-US" dirty="0" err="1"/>
              <a:t>ultrasonography</a:t>
            </a:r>
            <a:endParaRPr lang="en-US" dirty="0"/>
          </a:p>
          <a:p>
            <a:pPr lvl="1"/>
            <a:r>
              <a:rPr lang="en-US" dirty="0"/>
              <a:t>Small bowel </a:t>
            </a:r>
            <a:r>
              <a:rPr lang="en-US" dirty="0" err="1"/>
              <a:t>enteroscopy</a:t>
            </a:r>
            <a:endParaRPr lang="en-US" dirty="0"/>
          </a:p>
          <a:p>
            <a:pPr lvl="1"/>
            <a:r>
              <a:rPr lang="en-US" dirty="0"/>
              <a:t>Laparoscopic surgery of the upper GI tract</a:t>
            </a:r>
          </a:p>
          <a:p>
            <a:pPr lvl="1"/>
            <a:r>
              <a:rPr lang="en-US" dirty="0" err="1"/>
              <a:t>Gastrectomy</a:t>
            </a:r>
            <a:endParaRPr lang="en-US" dirty="0"/>
          </a:p>
          <a:p>
            <a:pPr lvl="1"/>
            <a:r>
              <a:rPr lang="en-US" dirty="0" err="1"/>
              <a:t>Oesophagectomy</a:t>
            </a:r>
            <a:endParaRPr lang="en-US" dirty="0"/>
          </a:p>
          <a:p>
            <a:pPr lvl="1"/>
            <a:r>
              <a:rPr lang="en-US" dirty="0" err="1"/>
              <a:t>Pancreaticoduodenectomy</a:t>
            </a:r>
            <a:r>
              <a:rPr lang="en-US" dirty="0"/>
              <a:t> (Whipple procedure)</a:t>
            </a:r>
          </a:p>
          <a:p>
            <a:pPr lvl="1"/>
            <a:r>
              <a:rPr lang="en-US" dirty="0" err="1"/>
              <a:t>Hepatectomy</a:t>
            </a:r>
            <a:r>
              <a:rPr lang="en-US" dirty="0"/>
              <a:t> </a:t>
            </a:r>
          </a:p>
          <a:p>
            <a:pPr lvl="1"/>
            <a:r>
              <a:rPr lang="en-US" dirty="0" err="1"/>
              <a:t>Cholecystectomy</a:t>
            </a:r>
            <a:endParaRPr lang="en-US" dirty="0"/>
          </a:p>
          <a:p>
            <a:pPr lvl="1"/>
            <a:r>
              <a:rPr lang="en-US" dirty="0"/>
              <a:t>Partial </a:t>
            </a:r>
            <a:r>
              <a:rPr lang="en-US" dirty="0" err="1"/>
              <a:t>colectomy</a:t>
            </a:r>
            <a:endParaRPr lang="en-US" dirty="0"/>
          </a:p>
          <a:p>
            <a:pPr lvl="1"/>
            <a:r>
              <a:rPr lang="en-US" dirty="0" err="1"/>
              <a:t>Appendisectomy</a:t>
            </a:r>
            <a:endParaRPr lang="en-US" dirty="0"/>
          </a:p>
          <a:p>
            <a:pPr lvl="1"/>
            <a:r>
              <a:rPr lang="en-US" dirty="0" err="1"/>
              <a:t>Ileostomy</a:t>
            </a:r>
            <a:endParaRPr lang="en-US" dirty="0"/>
          </a:p>
          <a:p>
            <a:pPr lvl="1"/>
            <a:r>
              <a:rPr lang="en-US" dirty="0"/>
              <a:t>Hernia</a:t>
            </a:r>
          </a:p>
          <a:p>
            <a:pPr lvl="1"/>
            <a:r>
              <a:rPr lang="en-US" dirty="0" err="1"/>
              <a:t>Herniorraphy</a:t>
            </a:r>
            <a:endParaRPr lang="en-US" dirty="0"/>
          </a:p>
          <a:p>
            <a:pPr lvl="1"/>
            <a:r>
              <a:rPr lang="en-US" dirty="0" err="1"/>
              <a:t>Hernioplasty</a:t>
            </a:r>
            <a:endParaRPr lang="en-US" dirty="0"/>
          </a:p>
          <a:p>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D78E5-6C72-4AF3-95EB-E302BB0E5CA9}"/>
              </a:ext>
            </a:extLst>
          </p:cNvPr>
          <p:cNvSpPr>
            <a:spLocks noGrp="1"/>
          </p:cNvSpPr>
          <p:nvPr>
            <p:ph type="title"/>
          </p:nvPr>
        </p:nvSpPr>
        <p:spPr/>
        <p:txBody>
          <a:bodyPr>
            <a:normAutofit fontScale="90000"/>
          </a:bodyPr>
          <a:lstStyle/>
          <a:p>
            <a:r>
              <a:rPr lang="en-US" dirty="0"/>
              <a:t>Pre- Operative Physiotherapy Management</a:t>
            </a:r>
            <a:endParaRPr lang="en-IN" dirty="0"/>
          </a:p>
        </p:txBody>
      </p:sp>
      <p:sp>
        <p:nvSpPr>
          <p:cNvPr id="3" name="Content Placeholder 2">
            <a:extLst>
              <a:ext uri="{FF2B5EF4-FFF2-40B4-BE49-F238E27FC236}">
                <a16:creationId xmlns:a16="http://schemas.microsoft.com/office/drawing/2014/main" id="{C2CFD8D0-1981-42CC-A376-D7E6520A5FFA}"/>
              </a:ext>
            </a:extLst>
          </p:cNvPr>
          <p:cNvSpPr>
            <a:spLocks noGrp="1"/>
          </p:cNvSpPr>
          <p:nvPr>
            <p:ph idx="1"/>
          </p:nvPr>
        </p:nvSpPr>
        <p:spPr/>
        <p:txBody>
          <a:bodyPr>
            <a:normAutofit fontScale="85000" lnSpcReduction="20000"/>
          </a:bodyPr>
          <a:lstStyle/>
          <a:p>
            <a:pPr marL="0" indent="0">
              <a:buNone/>
            </a:pPr>
            <a:r>
              <a:rPr lang="en-US" b="1" dirty="0"/>
              <a:t>Benefits of Pre-operative physiotherapy management</a:t>
            </a:r>
          </a:p>
          <a:p>
            <a:r>
              <a:rPr lang="en-US" dirty="0"/>
              <a:t>Examination and evaluation of a patient’s preoperative impairments and  functional status to establish a baseline for documenting postoperative  improvement</a:t>
            </a:r>
          </a:p>
          <a:p>
            <a:r>
              <a:rPr lang="en-US" dirty="0"/>
              <a:t>Opportunity to identify and prioritize a patient’s needs and understand a patient’s  goals and functional expectations after surgery</a:t>
            </a:r>
          </a:p>
          <a:p>
            <a:r>
              <a:rPr lang="en-US" dirty="0"/>
              <a:t>A basis for establishing rapport for enhanced continuity of care after surgery</a:t>
            </a:r>
          </a:p>
          <a:p>
            <a:r>
              <a:rPr lang="en-US" dirty="0"/>
              <a:t>A mechanism for patient education about the scheduled surgery and the  components of postoperative rehabilitation</a:t>
            </a:r>
          </a:p>
          <a:p>
            <a:pPr marL="0" indent="0">
              <a:buNone/>
            </a:pPr>
            <a:endParaRPr lang="en-IN" dirty="0"/>
          </a:p>
        </p:txBody>
      </p:sp>
    </p:spTree>
    <p:extLst>
      <p:ext uri="{BB962C8B-B14F-4D97-AF65-F5344CB8AC3E}">
        <p14:creationId xmlns:p14="http://schemas.microsoft.com/office/powerpoint/2010/main" val="3463906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78A3-29F2-48AC-96EB-DC2E69851468}"/>
              </a:ext>
            </a:extLst>
          </p:cNvPr>
          <p:cNvSpPr>
            <a:spLocks noGrp="1"/>
          </p:cNvSpPr>
          <p:nvPr>
            <p:ph type="title"/>
          </p:nvPr>
        </p:nvSpPr>
        <p:spPr/>
        <p:txBody>
          <a:bodyPr>
            <a:normAutofit fontScale="90000"/>
          </a:bodyPr>
          <a:lstStyle/>
          <a:p>
            <a:r>
              <a:rPr lang="en-US" dirty="0"/>
              <a:t>Components of Preoperative Patient Education</a:t>
            </a:r>
            <a:br>
              <a:rPr lang="en-US" dirty="0"/>
            </a:br>
            <a:endParaRPr lang="en-IN" dirty="0"/>
          </a:p>
        </p:txBody>
      </p:sp>
      <p:sp>
        <p:nvSpPr>
          <p:cNvPr id="3" name="Content Placeholder 2">
            <a:extLst>
              <a:ext uri="{FF2B5EF4-FFF2-40B4-BE49-F238E27FC236}">
                <a16:creationId xmlns:a16="http://schemas.microsoft.com/office/drawing/2014/main" id="{EFC86207-2767-4502-974F-451C41B074E2}"/>
              </a:ext>
            </a:extLst>
          </p:cNvPr>
          <p:cNvSpPr>
            <a:spLocks noGrp="1"/>
          </p:cNvSpPr>
          <p:nvPr>
            <p:ph idx="1"/>
          </p:nvPr>
        </p:nvSpPr>
        <p:spPr>
          <a:xfrm>
            <a:off x="457200" y="1417638"/>
            <a:ext cx="8229600" cy="5165724"/>
          </a:xfrm>
        </p:spPr>
        <p:txBody>
          <a:bodyPr>
            <a:normAutofit fontScale="92500" lnSpcReduction="20000"/>
          </a:bodyPr>
          <a:lstStyle/>
          <a:p>
            <a:r>
              <a:rPr lang="en-US" sz="2000" b="1" dirty="0"/>
              <a:t>Overview of the plan of care.</a:t>
            </a:r>
          </a:p>
          <a:p>
            <a:r>
              <a:rPr lang="en-US" sz="2000" dirty="0"/>
              <a:t>Explain the general physiotherapy plan of care the patient can expect during the  postoperative period.</a:t>
            </a:r>
          </a:p>
          <a:p>
            <a:r>
              <a:rPr lang="en-US" sz="2000" dirty="0"/>
              <a:t>Postoperative precautions.</a:t>
            </a:r>
          </a:p>
          <a:p>
            <a:r>
              <a:rPr lang="en-US" sz="2000" dirty="0"/>
              <a:t>Advise the patient of any precautions or contraindications to positioning,  movement, or weight bearing that must be followed postoperatively.</a:t>
            </a:r>
          </a:p>
          <a:p>
            <a:r>
              <a:rPr lang="en-US" sz="2000" dirty="0"/>
              <a:t>Bed mobility and transfers.</a:t>
            </a:r>
          </a:p>
          <a:p>
            <a:r>
              <a:rPr lang="en-US" sz="2000" dirty="0"/>
              <a:t>Teach the patient how to move in bed or perform wheelchair transfers safely,  incorporating necessary postoperative precautions.</a:t>
            </a:r>
          </a:p>
          <a:p>
            <a:r>
              <a:rPr lang="en-US" sz="2000" dirty="0"/>
              <a:t>Wound care.</a:t>
            </a:r>
          </a:p>
          <a:p>
            <a:r>
              <a:rPr lang="en-US" sz="2000" dirty="0"/>
              <a:t>Explain or reinforce postoperative care of the incision for optimal wound healing.</a:t>
            </a:r>
          </a:p>
          <a:p>
            <a:r>
              <a:rPr lang="en-US" sz="2000" dirty="0"/>
              <a:t>Initial postoperative exercises.</a:t>
            </a:r>
          </a:p>
          <a:p>
            <a:r>
              <a:rPr lang="en-US" sz="2000" dirty="0"/>
              <a:t>Teach the patient any exercises that will be started during the very early post-  operative period.</a:t>
            </a:r>
          </a:p>
          <a:p>
            <a:pPr lvl="1"/>
            <a:r>
              <a:rPr lang="en-US" sz="1600" dirty="0"/>
              <a:t>Example:</a:t>
            </a:r>
          </a:p>
          <a:p>
            <a:pPr lvl="1"/>
            <a:r>
              <a:rPr lang="en-US" sz="1600" dirty="0"/>
              <a:t>Breathing exercise</a:t>
            </a:r>
          </a:p>
          <a:p>
            <a:pPr lvl="1"/>
            <a:r>
              <a:rPr lang="en-US" sz="1600" dirty="0"/>
              <a:t>Splinted coughing</a:t>
            </a:r>
          </a:p>
          <a:p>
            <a:pPr lvl="1"/>
            <a:r>
              <a:rPr lang="en-US" sz="1600" dirty="0"/>
              <a:t>Incentive spirometer </a:t>
            </a:r>
            <a:r>
              <a:rPr lang="en-US" sz="1600" dirty="0" err="1"/>
              <a:t>etc</a:t>
            </a:r>
            <a:endParaRPr lang="en-US" sz="1600" dirty="0"/>
          </a:p>
        </p:txBody>
      </p:sp>
    </p:spTree>
    <p:extLst>
      <p:ext uri="{BB962C8B-B14F-4D97-AF65-F5344CB8AC3E}">
        <p14:creationId xmlns:p14="http://schemas.microsoft.com/office/powerpoint/2010/main" val="12561613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5099B-E162-434B-822F-1D39ACE565DE}"/>
              </a:ext>
            </a:extLst>
          </p:cNvPr>
          <p:cNvSpPr>
            <a:spLocks noGrp="1"/>
          </p:cNvSpPr>
          <p:nvPr>
            <p:ph type="title"/>
          </p:nvPr>
        </p:nvSpPr>
        <p:spPr/>
        <p:txBody>
          <a:bodyPr>
            <a:normAutofit fontScale="90000"/>
          </a:bodyPr>
          <a:lstStyle/>
          <a:p>
            <a:r>
              <a:rPr lang="en-IN" dirty="0"/>
              <a:t>Post-operative physiotherapy management</a:t>
            </a:r>
          </a:p>
        </p:txBody>
      </p:sp>
      <p:sp>
        <p:nvSpPr>
          <p:cNvPr id="3" name="Content Placeholder 2">
            <a:extLst>
              <a:ext uri="{FF2B5EF4-FFF2-40B4-BE49-F238E27FC236}">
                <a16:creationId xmlns:a16="http://schemas.microsoft.com/office/drawing/2014/main" id="{51127FC2-5DA7-4B46-B3C5-08B0F55FE2E3}"/>
              </a:ext>
            </a:extLst>
          </p:cNvPr>
          <p:cNvSpPr>
            <a:spLocks noGrp="1"/>
          </p:cNvSpPr>
          <p:nvPr>
            <p:ph idx="1"/>
          </p:nvPr>
        </p:nvSpPr>
        <p:spPr>
          <a:xfrm>
            <a:off x="457200" y="1600200"/>
            <a:ext cx="8229600" cy="4853136"/>
          </a:xfrm>
        </p:spPr>
        <p:txBody>
          <a:bodyPr>
            <a:normAutofit fontScale="85000" lnSpcReduction="10000"/>
          </a:bodyPr>
          <a:lstStyle/>
          <a:p>
            <a:r>
              <a:rPr lang="en-US" b="1" dirty="0"/>
              <a:t>To minimize / prevent post operative pulmonary complications</a:t>
            </a:r>
          </a:p>
          <a:p>
            <a:r>
              <a:rPr lang="en-US" dirty="0"/>
              <a:t>A well-planned physiotherapy program, composed of a carefully progressed sequence of  therapeutic exercise and functional training and ongoing patient education, is fundamental to  the patient’s postoperative care.</a:t>
            </a:r>
          </a:p>
          <a:p>
            <a:r>
              <a:rPr lang="en-US" dirty="0"/>
              <a:t>Appropriate physiotherapeutic management takes many factors into consideration, any of  which may affect the components and progression of a patient’s postoperative program.</a:t>
            </a:r>
          </a:p>
          <a:p>
            <a:r>
              <a:rPr lang="en-US" dirty="0"/>
              <a:t>To design a safe, effective, efficient rehabilitation program for a patient,</a:t>
            </a:r>
          </a:p>
        </p:txBody>
      </p:sp>
    </p:spTree>
    <p:extLst>
      <p:ext uri="{BB962C8B-B14F-4D97-AF65-F5344CB8AC3E}">
        <p14:creationId xmlns:p14="http://schemas.microsoft.com/office/powerpoint/2010/main" val="18811800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E2485-112C-4006-A393-11BF13C05A50}"/>
              </a:ext>
            </a:extLst>
          </p:cNvPr>
          <p:cNvSpPr>
            <a:spLocks noGrp="1"/>
          </p:cNvSpPr>
          <p:nvPr>
            <p:ph type="title"/>
          </p:nvPr>
        </p:nvSpPr>
        <p:spPr/>
        <p:txBody>
          <a:bodyPr>
            <a:normAutofit/>
          </a:bodyPr>
          <a:lstStyle/>
          <a:p>
            <a:r>
              <a:rPr lang="en-IN" dirty="0"/>
              <a:t>A Physiotherapist must……</a:t>
            </a:r>
          </a:p>
        </p:txBody>
      </p:sp>
      <p:sp>
        <p:nvSpPr>
          <p:cNvPr id="3" name="Content Placeholder 2">
            <a:extLst>
              <a:ext uri="{FF2B5EF4-FFF2-40B4-BE49-F238E27FC236}">
                <a16:creationId xmlns:a16="http://schemas.microsoft.com/office/drawing/2014/main" id="{93D83C4F-993F-4DF7-AD6B-93E0CC5E81C8}"/>
              </a:ext>
            </a:extLst>
          </p:cNvPr>
          <p:cNvSpPr>
            <a:spLocks noGrp="1"/>
          </p:cNvSpPr>
          <p:nvPr>
            <p:ph idx="1"/>
          </p:nvPr>
        </p:nvSpPr>
        <p:spPr/>
        <p:txBody>
          <a:bodyPr/>
          <a:lstStyle/>
          <a:p>
            <a:r>
              <a:rPr lang="en-US" dirty="0"/>
              <a:t>Understand the indications and rationale for a particular surgical procedure,</a:t>
            </a:r>
          </a:p>
          <a:p>
            <a:r>
              <a:rPr lang="en-US" dirty="0"/>
              <a:t>Become familiar with the procedure itself,</a:t>
            </a:r>
          </a:p>
          <a:p>
            <a:r>
              <a:rPr lang="en-US" dirty="0"/>
              <a:t>Be aware of special precautions related to the surgery, and</a:t>
            </a:r>
          </a:p>
          <a:p>
            <a:r>
              <a:rPr lang="en-US" dirty="0"/>
              <a:t>Communicate effectively with the patient and surgeon.</a:t>
            </a:r>
          </a:p>
        </p:txBody>
      </p:sp>
    </p:spTree>
    <p:extLst>
      <p:ext uri="{BB962C8B-B14F-4D97-AF65-F5344CB8AC3E}">
        <p14:creationId xmlns:p14="http://schemas.microsoft.com/office/powerpoint/2010/main" val="8232210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9D6F4-D506-4266-B1F8-693B1F1847CD}"/>
              </a:ext>
            </a:extLst>
          </p:cNvPr>
          <p:cNvSpPr>
            <a:spLocks noGrp="1"/>
          </p:cNvSpPr>
          <p:nvPr>
            <p:ph type="title"/>
          </p:nvPr>
        </p:nvSpPr>
        <p:spPr/>
        <p:txBody>
          <a:bodyPr/>
          <a:lstStyle/>
          <a:p>
            <a:r>
              <a:rPr lang="en-US" dirty="0"/>
              <a:t>Cont..</a:t>
            </a:r>
            <a:endParaRPr lang="en-IN" dirty="0"/>
          </a:p>
        </p:txBody>
      </p:sp>
      <p:sp>
        <p:nvSpPr>
          <p:cNvPr id="3" name="Content Placeholder 2">
            <a:extLst>
              <a:ext uri="{FF2B5EF4-FFF2-40B4-BE49-F238E27FC236}">
                <a16:creationId xmlns:a16="http://schemas.microsoft.com/office/drawing/2014/main" id="{3C96FBDE-59C6-4F69-AF2A-605C1D4DC083}"/>
              </a:ext>
            </a:extLst>
          </p:cNvPr>
          <p:cNvSpPr>
            <a:spLocks noGrp="1"/>
          </p:cNvSpPr>
          <p:nvPr>
            <p:ph idx="1"/>
          </p:nvPr>
        </p:nvSpPr>
        <p:spPr/>
        <p:txBody>
          <a:bodyPr>
            <a:normAutofit fontScale="92500" lnSpcReduction="10000"/>
          </a:bodyPr>
          <a:lstStyle/>
          <a:p>
            <a:r>
              <a:rPr lang="en-US" dirty="0"/>
              <a:t>Every individually designed postoperative rehabilitation program must be based on initial and  ongoing examinations of a patient. In addition to the components of a pre-operative  examination noted previously in this section, an assessment of integumentary integrity is  important after surgery.</a:t>
            </a:r>
          </a:p>
          <a:p>
            <a:r>
              <a:rPr lang="en-US" dirty="0"/>
              <a:t>The incision should be inspected before and after each exercise session to identify any  evidence of wound infection or delayed healing.</a:t>
            </a:r>
          </a:p>
        </p:txBody>
      </p:sp>
    </p:spTree>
    <p:extLst>
      <p:ext uri="{BB962C8B-B14F-4D97-AF65-F5344CB8AC3E}">
        <p14:creationId xmlns:p14="http://schemas.microsoft.com/office/powerpoint/2010/main" val="31559905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C1959-79D9-4623-A108-FEA8DD4874C5}"/>
              </a:ext>
            </a:extLst>
          </p:cNvPr>
          <p:cNvSpPr>
            <a:spLocks noGrp="1"/>
          </p:cNvSpPr>
          <p:nvPr>
            <p:ph type="title"/>
          </p:nvPr>
        </p:nvSpPr>
        <p:spPr/>
        <p:txBody>
          <a:bodyPr/>
          <a:lstStyle/>
          <a:p>
            <a:r>
              <a:rPr lang="en-US" dirty="0"/>
              <a:t>Inspection of the Surgical Incision</a:t>
            </a:r>
            <a:endParaRPr lang="en-IN" dirty="0"/>
          </a:p>
        </p:txBody>
      </p:sp>
      <p:sp>
        <p:nvSpPr>
          <p:cNvPr id="3" name="Content Placeholder 2">
            <a:extLst>
              <a:ext uri="{FF2B5EF4-FFF2-40B4-BE49-F238E27FC236}">
                <a16:creationId xmlns:a16="http://schemas.microsoft.com/office/drawing/2014/main" id="{D719A1ED-7723-45ED-A7CD-ED937A67FCEF}"/>
              </a:ext>
            </a:extLst>
          </p:cNvPr>
          <p:cNvSpPr>
            <a:spLocks noGrp="1"/>
          </p:cNvSpPr>
          <p:nvPr>
            <p:ph idx="1"/>
          </p:nvPr>
        </p:nvSpPr>
        <p:spPr/>
        <p:txBody>
          <a:bodyPr>
            <a:normAutofit fontScale="85000" lnSpcReduction="10000"/>
          </a:bodyPr>
          <a:lstStyle/>
          <a:p>
            <a:r>
              <a:rPr lang="en-US" dirty="0"/>
              <a:t>Check for signs of redness or tissue necrosis along the incision(s) and around sutures.</a:t>
            </a:r>
          </a:p>
          <a:p>
            <a:r>
              <a:rPr lang="en-US" dirty="0"/>
              <a:t>Palpate along the incision and note signs of tenderness and edema.</a:t>
            </a:r>
          </a:p>
          <a:p>
            <a:r>
              <a:rPr lang="en-US" dirty="0"/>
              <a:t>Palpate to determine evidence of increased heat.</a:t>
            </a:r>
          </a:p>
          <a:p>
            <a:r>
              <a:rPr lang="en-US" dirty="0"/>
              <a:t>Check for signs of drainage; Note color and amount of drainage on the dressing.</a:t>
            </a:r>
          </a:p>
          <a:p>
            <a:r>
              <a:rPr lang="en-US" dirty="0"/>
              <a:t>Note the integrity of an incision across a joint during and after exercise.</a:t>
            </a:r>
          </a:p>
          <a:p>
            <a:r>
              <a:rPr lang="en-US" dirty="0"/>
              <a:t>As the incision heals, check the mobility of the scar</a:t>
            </a:r>
          </a:p>
        </p:txBody>
      </p:sp>
    </p:spTree>
    <p:extLst>
      <p:ext uri="{BB962C8B-B14F-4D97-AF65-F5344CB8AC3E}">
        <p14:creationId xmlns:p14="http://schemas.microsoft.com/office/powerpoint/2010/main" val="2607574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a:xfrm>
            <a:off x="899592" y="2996952"/>
            <a:ext cx="7499176" cy="1180728"/>
          </a:xfrm>
        </p:spPr>
        <p:txBody>
          <a:bodyPr/>
          <a:lstStyle/>
          <a:p>
            <a:pPr algn="ctr">
              <a:buNone/>
            </a:pPr>
            <a:r>
              <a:rPr lang="en-IN" dirty="0"/>
              <a:t>BRIEF OVERVIEW OF ORGANS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43621-0BD8-4DF8-BD68-82FBA6F5F4EC}"/>
              </a:ext>
            </a:extLst>
          </p:cNvPr>
          <p:cNvSpPr>
            <a:spLocks noGrp="1"/>
          </p:cNvSpPr>
          <p:nvPr>
            <p:ph type="title"/>
          </p:nvPr>
        </p:nvSpPr>
        <p:spPr/>
        <p:txBody>
          <a:bodyPr>
            <a:normAutofit fontScale="90000"/>
          </a:bodyPr>
          <a:lstStyle/>
          <a:p>
            <a:r>
              <a:rPr lang="en-US" dirty="0"/>
              <a:t>Aims of post-operative physiotherapy management</a:t>
            </a:r>
            <a:endParaRPr lang="en-IN" dirty="0"/>
          </a:p>
        </p:txBody>
      </p:sp>
      <p:sp>
        <p:nvSpPr>
          <p:cNvPr id="3" name="Content Placeholder 2">
            <a:extLst>
              <a:ext uri="{FF2B5EF4-FFF2-40B4-BE49-F238E27FC236}">
                <a16:creationId xmlns:a16="http://schemas.microsoft.com/office/drawing/2014/main" id="{713004EC-869A-4FD4-A540-2A19A092986D}"/>
              </a:ext>
            </a:extLst>
          </p:cNvPr>
          <p:cNvSpPr>
            <a:spLocks noGrp="1"/>
          </p:cNvSpPr>
          <p:nvPr>
            <p:ph idx="1"/>
          </p:nvPr>
        </p:nvSpPr>
        <p:spPr/>
        <p:txBody>
          <a:bodyPr>
            <a:normAutofit fontScale="92500" lnSpcReduction="20000"/>
          </a:bodyPr>
          <a:lstStyle/>
          <a:p>
            <a:r>
              <a:rPr lang="en-US" dirty="0"/>
              <a:t>S To minimize / prevent post operative pulmonary complications</a:t>
            </a:r>
          </a:p>
          <a:p>
            <a:r>
              <a:rPr lang="en-US" dirty="0"/>
              <a:t>To reduce incision  pain</a:t>
            </a:r>
          </a:p>
          <a:p>
            <a:r>
              <a:rPr lang="en-US" dirty="0"/>
              <a:t>To minimize or prevent post operative circulatory complications</a:t>
            </a:r>
          </a:p>
          <a:p>
            <a:r>
              <a:rPr lang="en-US" dirty="0"/>
              <a:t>To maintain  functional mobility while protecting the operative site.</a:t>
            </a:r>
          </a:p>
          <a:p>
            <a:r>
              <a:rPr lang="en-US" dirty="0"/>
              <a:t>Incision or wound care</a:t>
            </a:r>
          </a:p>
          <a:p>
            <a:r>
              <a:rPr lang="en-US" dirty="0"/>
              <a:t>To prevent development of pressure sore</a:t>
            </a:r>
          </a:p>
          <a:p>
            <a:r>
              <a:rPr lang="en-US" dirty="0"/>
              <a:t>To restore exercise  tolerance</a:t>
            </a:r>
          </a:p>
          <a:p>
            <a:endParaRPr lang="en-IN" dirty="0"/>
          </a:p>
        </p:txBody>
      </p:sp>
    </p:spTree>
    <p:extLst>
      <p:ext uri="{BB962C8B-B14F-4D97-AF65-F5344CB8AC3E}">
        <p14:creationId xmlns:p14="http://schemas.microsoft.com/office/powerpoint/2010/main" val="26088765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11583-F74F-4E5B-9328-38C208C38E5F}"/>
              </a:ext>
            </a:extLst>
          </p:cNvPr>
          <p:cNvSpPr>
            <a:spLocks noGrp="1"/>
          </p:cNvSpPr>
          <p:nvPr>
            <p:ph type="title"/>
          </p:nvPr>
        </p:nvSpPr>
        <p:spPr/>
        <p:txBody>
          <a:bodyPr>
            <a:normAutofit/>
          </a:bodyPr>
          <a:lstStyle/>
          <a:p>
            <a:r>
              <a:rPr lang="en-IN" dirty="0"/>
              <a:t>Breathing exercises:</a:t>
            </a:r>
          </a:p>
        </p:txBody>
      </p:sp>
      <p:sp>
        <p:nvSpPr>
          <p:cNvPr id="3" name="Content Placeholder 2">
            <a:extLst>
              <a:ext uri="{FF2B5EF4-FFF2-40B4-BE49-F238E27FC236}">
                <a16:creationId xmlns:a16="http://schemas.microsoft.com/office/drawing/2014/main" id="{FA8171F6-8313-4138-976D-F6E11572ED12}"/>
              </a:ext>
            </a:extLst>
          </p:cNvPr>
          <p:cNvSpPr>
            <a:spLocks noGrp="1"/>
          </p:cNvSpPr>
          <p:nvPr>
            <p:ph idx="1"/>
          </p:nvPr>
        </p:nvSpPr>
        <p:spPr/>
        <p:txBody>
          <a:bodyPr/>
          <a:lstStyle/>
          <a:p>
            <a:r>
              <a:rPr lang="en-US" dirty="0"/>
              <a:t>Diaphragmatic breathing</a:t>
            </a:r>
          </a:p>
          <a:p>
            <a:r>
              <a:rPr lang="en-US" dirty="0"/>
              <a:t>Segmental expansion (Focus on Lateral costal breathing, posterior basal breathing.</a:t>
            </a:r>
          </a:p>
          <a:p>
            <a:r>
              <a:rPr lang="en-US" dirty="0"/>
              <a:t>Thoracic mobility</a:t>
            </a:r>
          </a:p>
          <a:p>
            <a:endParaRPr lang="en-US" dirty="0"/>
          </a:p>
          <a:p>
            <a:r>
              <a:rPr lang="en-US" u="sng" dirty="0"/>
              <a:t>Note: Refer above mentioned breathing exercises in detail From  </a:t>
            </a:r>
            <a:r>
              <a:rPr lang="en-US" u="sng" dirty="0" err="1"/>
              <a:t>Kisner</a:t>
            </a:r>
            <a:r>
              <a:rPr lang="en-US" u="sng" dirty="0"/>
              <a:t> &amp; Colby, 5</a:t>
            </a:r>
            <a:r>
              <a:rPr lang="en-US" u="sng" baseline="30000" dirty="0"/>
              <a:t>th</a:t>
            </a:r>
            <a:r>
              <a:rPr lang="en-US" u="sng" dirty="0"/>
              <a:t> Edition</a:t>
            </a:r>
          </a:p>
          <a:p>
            <a:endParaRPr lang="en-IN" dirty="0"/>
          </a:p>
        </p:txBody>
      </p:sp>
    </p:spTree>
    <p:extLst>
      <p:ext uri="{BB962C8B-B14F-4D97-AF65-F5344CB8AC3E}">
        <p14:creationId xmlns:p14="http://schemas.microsoft.com/office/powerpoint/2010/main" val="32041808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C7C65-282B-4BFC-87B2-7D70428149B3}"/>
              </a:ext>
            </a:extLst>
          </p:cNvPr>
          <p:cNvSpPr>
            <a:spLocks noGrp="1"/>
          </p:cNvSpPr>
          <p:nvPr>
            <p:ph type="title"/>
          </p:nvPr>
        </p:nvSpPr>
        <p:spPr/>
        <p:txBody>
          <a:bodyPr>
            <a:normAutofit/>
          </a:bodyPr>
          <a:lstStyle/>
          <a:p>
            <a:r>
              <a:rPr lang="en-IN" dirty="0"/>
              <a:t>Incentive Spirometer</a:t>
            </a:r>
          </a:p>
        </p:txBody>
      </p:sp>
      <p:sp>
        <p:nvSpPr>
          <p:cNvPr id="3" name="Content Placeholder 2">
            <a:extLst>
              <a:ext uri="{FF2B5EF4-FFF2-40B4-BE49-F238E27FC236}">
                <a16:creationId xmlns:a16="http://schemas.microsoft.com/office/drawing/2014/main" id="{8045801A-4383-49E6-B7CB-45AD59A368C2}"/>
              </a:ext>
            </a:extLst>
          </p:cNvPr>
          <p:cNvSpPr>
            <a:spLocks noGrp="1"/>
          </p:cNvSpPr>
          <p:nvPr>
            <p:ph idx="1"/>
          </p:nvPr>
        </p:nvSpPr>
        <p:spPr/>
        <p:txBody>
          <a:bodyPr>
            <a:normAutofit/>
          </a:bodyPr>
          <a:lstStyle/>
          <a:p>
            <a:r>
              <a:rPr lang="en-US" dirty="0"/>
              <a:t>Incentive Spirometer enhances lung expansion via spontaneous and sustained  decrease in pleural pressure. The basic maneuver of incentive spirometry is sustained  maximal inspiration. Sustained maximal inspiration is a slow, deep inhalation from  Functional Residual Capacity up to Total Lung Capacity followed by 5 to 10 second of breath hold (breath hold to improve collateral circulation).</a:t>
            </a:r>
          </a:p>
          <a:p>
            <a:endParaRPr lang="en-IN" dirty="0"/>
          </a:p>
        </p:txBody>
      </p:sp>
    </p:spTree>
    <p:extLst>
      <p:ext uri="{BB962C8B-B14F-4D97-AF65-F5344CB8AC3E}">
        <p14:creationId xmlns:p14="http://schemas.microsoft.com/office/powerpoint/2010/main" val="13830754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6E6B9-FEEF-4605-92B3-E42D2B53D098}"/>
              </a:ext>
            </a:extLst>
          </p:cNvPr>
          <p:cNvSpPr>
            <a:spLocks noGrp="1"/>
          </p:cNvSpPr>
          <p:nvPr>
            <p:ph type="title"/>
          </p:nvPr>
        </p:nvSpPr>
        <p:spPr/>
        <p:txBody>
          <a:bodyPr/>
          <a:lstStyle/>
          <a:p>
            <a:r>
              <a:rPr lang="en-US" dirty="0"/>
              <a:t>Early Mobilization</a:t>
            </a:r>
            <a:endParaRPr lang="en-IN" dirty="0"/>
          </a:p>
        </p:txBody>
      </p:sp>
      <p:sp>
        <p:nvSpPr>
          <p:cNvPr id="3" name="Content Placeholder 2">
            <a:extLst>
              <a:ext uri="{FF2B5EF4-FFF2-40B4-BE49-F238E27FC236}">
                <a16:creationId xmlns:a16="http://schemas.microsoft.com/office/drawing/2014/main" id="{838A629F-3C63-4223-8503-9381F47814AF}"/>
              </a:ext>
            </a:extLst>
          </p:cNvPr>
          <p:cNvSpPr>
            <a:spLocks noGrp="1"/>
          </p:cNvSpPr>
          <p:nvPr>
            <p:ph idx="1"/>
          </p:nvPr>
        </p:nvSpPr>
        <p:spPr/>
        <p:txBody>
          <a:bodyPr/>
          <a:lstStyle/>
          <a:p>
            <a:r>
              <a:rPr lang="en-US" dirty="0"/>
              <a:t>Frequent re-positioning and Early Mobilization also has important role in preventing post-operative pulmonary complications.</a:t>
            </a:r>
          </a:p>
          <a:p>
            <a:pPr marL="0" indent="0">
              <a:buNone/>
            </a:pPr>
            <a:endParaRPr lang="en-IN" dirty="0"/>
          </a:p>
        </p:txBody>
      </p:sp>
    </p:spTree>
    <p:extLst>
      <p:ext uri="{BB962C8B-B14F-4D97-AF65-F5344CB8AC3E}">
        <p14:creationId xmlns:p14="http://schemas.microsoft.com/office/powerpoint/2010/main" val="23788525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B30CD-FEA9-422D-A7CD-F557E2AB3107}"/>
              </a:ext>
            </a:extLst>
          </p:cNvPr>
          <p:cNvSpPr>
            <a:spLocks noGrp="1"/>
          </p:cNvSpPr>
          <p:nvPr>
            <p:ph type="title"/>
          </p:nvPr>
        </p:nvSpPr>
        <p:spPr/>
        <p:txBody>
          <a:bodyPr/>
          <a:lstStyle/>
          <a:p>
            <a:r>
              <a:rPr lang="en-US" dirty="0"/>
              <a:t>If Patient has Secretion retention</a:t>
            </a:r>
            <a:endParaRPr lang="en-IN" dirty="0"/>
          </a:p>
        </p:txBody>
      </p:sp>
      <p:sp>
        <p:nvSpPr>
          <p:cNvPr id="3" name="Content Placeholder 2">
            <a:extLst>
              <a:ext uri="{FF2B5EF4-FFF2-40B4-BE49-F238E27FC236}">
                <a16:creationId xmlns:a16="http://schemas.microsoft.com/office/drawing/2014/main" id="{DD020CDC-48E3-4934-9E09-9FF0758C051A}"/>
              </a:ext>
            </a:extLst>
          </p:cNvPr>
          <p:cNvSpPr>
            <a:spLocks noGrp="1"/>
          </p:cNvSpPr>
          <p:nvPr>
            <p:ph idx="1"/>
          </p:nvPr>
        </p:nvSpPr>
        <p:spPr/>
        <p:txBody>
          <a:bodyPr/>
          <a:lstStyle/>
          <a:p>
            <a:r>
              <a:rPr lang="en-US" b="1" dirty="0"/>
              <a:t>To Remove Secretion</a:t>
            </a:r>
          </a:p>
          <a:p>
            <a:r>
              <a:rPr lang="en-US" dirty="0"/>
              <a:t>ACBT (Active Cycle of Breathing Technique)</a:t>
            </a:r>
          </a:p>
          <a:p>
            <a:endParaRPr lang="en-US" dirty="0"/>
          </a:p>
          <a:p>
            <a:r>
              <a:rPr lang="en-US" dirty="0"/>
              <a:t>Splinted Coughing</a:t>
            </a:r>
          </a:p>
          <a:p>
            <a:endParaRPr lang="en-US" dirty="0"/>
          </a:p>
          <a:p>
            <a:r>
              <a:rPr lang="en-US" dirty="0"/>
              <a:t>Postural drainage (with all precautions)</a:t>
            </a:r>
          </a:p>
          <a:p>
            <a:endParaRPr lang="en-US" dirty="0"/>
          </a:p>
          <a:p>
            <a:endParaRPr lang="en-IN" dirty="0"/>
          </a:p>
        </p:txBody>
      </p:sp>
    </p:spTree>
    <p:extLst>
      <p:ext uri="{BB962C8B-B14F-4D97-AF65-F5344CB8AC3E}">
        <p14:creationId xmlns:p14="http://schemas.microsoft.com/office/powerpoint/2010/main" val="4136236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E8B49-58E0-4EBE-AD08-119C2054C282}"/>
              </a:ext>
            </a:extLst>
          </p:cNvPr>
          <p:cNvSpPr>
            <a:spLocks noGrp="1"/>
          </p:cNvSpPr>
          <p:nvPr>
            <p:ph type="title"/>
          </p:nvPr>
        </p:nvSpPr>
        <p:spPr/>
        <p:txBody>
          <a:bodyPr>
            <a:normAutofit/>
          </a:bodyPr>
          <a:lstStyle/>
          <a:p>
            <a:r>
              <a:rPr lang="en-IN" dirty="0"/>
              <a:t>To reduce incision pain</a:t>
            </a:r>
          </a:p>
        </p:txBody>
      </p:sp>
      <p:sp>
        <p:nvSpPr>
          <p:cNvPr id="3" name="Content Placeholder 2">
            <a:extLst>
              <a:ext uri="{FF2B5EF4-FFF2-40B4-BE49-F238E27FC236}">
                <a16:creationId xmlns:a16="http://schemas.microsoft.com/office/drawing/2014/main" id="{53A325C7-0514-43CE-B223-802B6E767A46}"/>
              </a:ext>
            </a:extLst>
          </p:cNvPr>
          <p:cNvSpPr>
            <a:spLocks noGrp="1"/>
          </p:cNvSpPr>
          <p:nvPr>
            <p:ph idx="1"/>
          </p:nvPr>
        </p:nvSpPr>
        <p:spPr/>
        <p:txBody>
          <a:bodyPr/>
          <a:lstStyle/>
          <a:p>
            <a:r>
              <a:rPr lang="en-US" dirty="0"/>
              <a:t>Trans Electrical Nerve Stimulation (TENS):</a:t>
            </a:r>
          </a:p>
          <a:p>
            <a:r>
              <a:rPr lang="en-US" dirty="0"/>
              <a:t>High frequency TENS at least for 20 minutes has beneficial effects in pain reduction.</a:t>
            </a:r>
          </a:p>
          <a:p>
            <a:endParaRPr lang="en-US" dirty="0"/>
          </a:p>
          <a:p>
            <a:r>
              <a:rPr lang="en-US" u="sng" dirty="0"/>
              <a:t>Note: Dosage and method of application needs to be mentioned as given for high TENS </a:t>
            </a:r>
            <a:endParaRPr lang="en-IN" u="sng" dirty="0"/>
          </a:p>
        </p:txBody>
      </p:sp>
    </p:spTree>
    <p:extLst>
      <p:ext uri="{BB962C8B-B14F-4D97-AF65-F5344CB8AC3E}">
        <p14:creationId xmlns:p14="http://schemas.microsoft.com/office/powerpoint/2010/main" val="8628703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0894C-B657-452C-A65D-EFFF1F1FCD0D}"/>
              </a:ext>
            </a:extLst>
          </p:cNvPr>
          <p:cNvSpPr>
            <a:spLocks noGrp="1"/>
          </p:cNvSpPr>
          <p:nvPr>
            <p:ph type="title"/>
          </p:nvPr>
        </p:nvSpPr>
        <p:spPr/>
        <p:txBody>
          <a:bodyPr>
            <a:normAutofit/>
          </a:bodyPr>
          <a:lstStyle/>
          <a:p>
            <a:r>
              <a:rPr lang="en-IN" dirty="0"/>
              <a:t>Relaxed positions</a:t>
            </a:r>
          </a:p>
        </p:txBody>
      </p:sp>
      <p:sp>
        <p:nvSpPr>
          <p:cNvPr id="3" name="Content Placeholder 2">
            <a:extLst>
              <a:ext uri="{FF2B5EF4-FFF2-40B4-BE49-F238E27FC236}">
                <a16:creationId xmlns:a16="http://schemas.microsoft.com/office/drawing/2014/main" id="{824197A0-2854-4E55-AAD2-C68CBB601408}"/>
              </a:ext>
            </a:extLst>
          </p:cNvPr>
          <p:cNvSpPr>
            <a:spLocks noGrp="1"/>
          </p:cNvSpPr>
          <p:nvPr>
            <p:ph idx="1"/>
          </p:nvPr>
        </p:nvSpPr>
        <p:spPr/>
        <p:txBody>
          <a:bodyPr/>
          <a:lstStyle/>
          <a:p>
            <a:r>
              <a:rPr lang="en-US" dirty="0"/>
              <a:t>Patient educations regarding any precautions or contraindications to positioning, movement, or weight bearing or  splinted coughing that must be followed  postoperatively.</a:t>
            </a:r>
          </a:p>
          <a:p>
            <a:pPr marL="0" indent="0">
              <a:buNone/>
            </a:pPr>
            <a:endParaRPr lang="en-IN" dirty="0"/>
          </a:p>
        </p:txBody>
      </p:sp>
    </p:spTree>
    <p:extLst>
      <p:ext uri="{BB962C8B-B14F-4D97-AF65-F5344CB8AC3E}">
        <p14:creationId xmlns:p14="http://schemas.microsoft.com/office/powerpoint/2010/main" val="15581165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A895B-B8EA-4EEA-B480-884A7D2C2CDE}"/>
              </a:ext>
            </a:extLst>
          </p:cNvPr>
          <p:cNvSpPr>
            <a:spLocks noGrp="1"/>
          </p:cNvSpPr>
          <p:nvPr>
            <p:ph type="title"/>
          </p:nvPr>
        </p:nvSpPr>
        <p:spPr/>
        <p:txBody>
          <a:bodyPr>
            <a:normAutofit fontScale="90000"/>
          </a:bodyPr>
          <a:lstStyle/>
          <a:p>
            <a:r>
              <a:rPr lang="en-US" dirty="0"/>
              <a:t>To minimize or prevent post-operative circulatory complications</a:t>
            </a:r>
            <a:endParaRPr lang="en-IN" dirty="0"/>
          </a:p>
        </p:txBody>
      </p:sp>
      <p:sp>
        <p:nvSpPr>
          <p:cNvPr id="3" name="Content Placeholder 2">
            <a:extLst>
              <a:ext uri="{FF2B5EF4-FFF2-40B4-BE49-F238E27FC236}">
                <a16:creationId xmlns:a16="http://schemas.microsoft.com/office/drawing/2014/main" id="{498590CD-E6D6-4380-A8B3-4E08A42BF5A9}"/>
              </a:ext>
            </a:extLst>
          </p:cNvPr>
          <p:cNvSpPr>
            <a:spLocks noGrp="1"/>
          </p:cNvSpPr>
          <p:nvPr>
            <p:ph idx="1"/>
          </p:nvPr>
        </p:nvSpPr>
        <p:spPr/>
        <p:txBody>
          <a:bodyPr/>
          <a:lstStyle/>
          <a:p>
            <a:r>
              <a:rPr lang="en-US" dirty="0"/>
              <a:t>Ankle - Toe movement</a:t>
            </a:r>
          </a:p>
          <a:p>
            <a:r>
              <a:rPr lang="en-US" dirty="0"/>
              <a:t>Early or bed side mobilizations</a:t>
            </a:r>
          </a:p>
          <a:p>
            <a:r>
              <a:rPr lang="en-US" dirty="0"/>
              <a:t>Compressive stockings / elevations etc. for edema.</a:t>
            </a:r>
          </a:p>
        </p:txBody>
      </p:sp>
    </p:spTree>
    <p:extLst>
      <p:ext uri="{BB962C8B-B14F-4D97-AF65-F5344CB8AC3E}">
        <p14:creationId xmlns:p14="http://schemas.microsoft.com/office/powerpoint/2010/main" val="40962126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A04DF1-8980-407D-B634-F98A10799655}"/>
              </a:ext>
            </a:extLst>
          </p:cNvPr>
          <p:cNvSpPr>
            <a:spLocks noGrp="1"/>
          </p:cNvSpPr>
          <p:nvPr>
            <p:ph idx="1"/>
          </p:nvPr>
        </p:nvSpPr>
        <p:spPr>
          <a:xfrm>
            <a:off x="457200" y="332656"/>
            <a:ext cx="8229600" cy="6120680"/>
          </a:xfrm>
        </p:spPr>
        <p:txBody>
          <a:bodyPr>
            <a:normAutofit fontScale="77500" lnSpcReduction="20000"/>
          </a:bodyPr>
          <a:lstStyle/>
          <a:p>
            <a:r>
              <a:rPr lang="en-US" b="1" dirty="0"/>
              <a:t>To maintain functional mobility while protecting the operative site</a:t>
            </a:r>
          </a:p>
          <a:p>
            <a:r>
              <a:rPr lang="en-US" dirty="0"/>
              <a:t>Passive / Active assisted or Active ROM exercises according to patient condition</a:t>
            </a:r>
            <a:endParaRPr lang="en-US" b="1" dirty="0"/>
          </a:p>
          <a:p>
            <a:r>
              <a:rPr lang="en-US" b="1" dirty="0"/>
              <a:t>To prevent development of pressure sore</a:t>
            </a:r>
          </a:p>
          <a:p>
            <a:r>
              <a:rPr lang="en-US" dirty="0"/>
              <a:t>Frequent change in positions</a:t>
            </a:r>
          </a:p>
          <a:p>
            <a:r>
              <a:rPr lang="en-US" dirty="0"/>
              <a:t>Bed side mobilization</a:t>
            </a:r>
          </a:p>
          <a:p>
            <a:r>
              <a:rPr lang="en-US" b="1" dirty="0"/>
              <a:t>To restore exercise tolerance</a:t>
            </a:r>
          </a:p>
          <a:p>
            <a:r>
              <a:rPr lang="en-US" dirty="0"/>
              <a:t>Early mobilization</a:t>
            </a:r>
          </a:p>
          <a:p>
            <a:r>
              <a:rPr lang="en-US" dirty="0"/>
              <a:t>Aerobic exercises according patient condition</a:t>
            </a:r>
          </a:p>
          <a:p>
            <a:r>
              <a:rPr lang="en-US" b="1" dirty="0"/>
              <a:t>Establish a mobile scar</a:t>
            </a:r>
          </a:p>
          <a:p>
            <a:r>
              <a:rPr lang="en-US" dirty="0"/>
              <a:t>Gentle massage across and around the maturing scar</a:t>
            </a:r>
          </a:p>
          <a:p>
            <a:r>
              <a:rPr lang="en-US" b="1" dirty="0"/>
              <a:t>Abdominal Muscle Strengthening</a:t>
            </a:r>
          </a:p>
          <a:p>
            <a:r>
              <a:rPr lang="en-US" dirty="0"/>
              <a:t>Can begin as soon as incision is healed as in long term management and can be assessed for the same during follow-ups. </a:t>
            </a:r>
            <a:endParaRPr lang="en-IN" dirty="0"/>
          </a:p>
        </p:txBody>
      </p:sp>
    </p:spTree>
    <p:extLst>
      <p:ext uri="{BB962C8B-B14F-4D97-AF65-F5344CB8AC3E}">
        <p14:creationId xmlns:p14="http://schemas.microsoft.com/office/powerpoint/2010/main" val="38361542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05020-663A-4159-9A20-00EF324B5908}"/>
              </a:ext>
            </a:extLst>
          </p:cNvPr>
          <p:cNvSpPr>
            <a:spLocks noGrp="1"/>
          </p:cNvSpPr>
          <p:nvPr>
            <p:ph type="title"/>
          </p:nvPr>
        </p:nvSpPr>
        <p:spPr/>
        <p:txBody>
          <a:bodyPr>
            <a:normAutofit/>
          </a:bodyPr>
          <a:lstStyle/>
          <a:p>
            <a:r>
              <a:rPr lang="en-US" dirty="0"/>
              <a:t>Home advice</a:t>
            </a:r>
            <a:endParaRPr lang="en-IN" dirty="0"/>
          </a:p>
        </p:txBody>
      </p:sp>
      <p:sp>
        <p:nvSpPr>
          <p:cNvPr id="3" name="Content Placeholder 2">
            <a:extLst>
              <a:ext uri="{FF2B5EF4-FFF2-40B4-BE49-F238E27FC236}">
                <a16:creationId xmlns:a16="http://schemas.microsoft.com/office/drawing/2014/main" id="{829BA872-5597-43E0-A3A9-AFF4CC11BA87}"/>
              </a:ext>
            </a:extLst>
          </p:cNvPr>
          <p:cNvSpPr>
            <a:spLocks noGrp="1"/>
          </p:cNvSpPr>
          <p:nvPr>
            <p:ph idx="1"/>
          </p:nvPr>
        </p:nvSpPr>
        <p:spPr/>
        <p:txBody>
          <a:bodyPr/>
          <a:lstStyle/>
          <a:p>
            <a:r>
              <a:rPr lang="en-US" dirty="0"/>
              <a:t>Educational counselling</a:t>
            </a:r>
          </a:p>
          <a:p>
            <a:r>
              <a:rPr lang="en-US" dirty="0"/>
              <a:t>Importance of exercise &amp; to be continued at home also</a:t>
            </a:r>
          </a:p>
          <a:p>
            <a:r>
              <a:rPr lang="en-US" dirty="0"/>
              <a:t>Mobility and posture maintenance</a:t>
            </a:r>
          </a:p>
          <a:p>
            <a:r>
              <a:rPr lang="en-US" dirty="0"/>
              <a:t>Energy conservation during ADL’s (if indicated)</a:t>
            </a:r>
          </a:p>
          <a:p>
            <a:r>
              <a:rPr lang="en-US" dirty="0"/>
              <a:t>Ergonomic Advice</a:t>
            </a:r>
          </a:p>
          <a:p>
            <a:r>
              <a:rPr lang="en-US" sz="3200" b="1" spc="-5" dirty="0">
                <a:latin typeface="Times New Roman"/>
                <a:cs typeface="Times New Roman"/>
              </a:rPr>
              <a:t>NOTE: Physiotherapy </a:t>
            </a:r>
            <a:r>
              <a:rPr lang="en-US" sz="3200" b="1" dirty="0">
                <a:latin typeface="Times New Roman"/>
                <a:cs typeface="Times New Roman"/>
              </a:rPr>
              <a:t>management may </a:t>
            </a:r>
            <a:r>
              <a:rPr lang="en-US" sz="3200" b="1" spc="-5" dirty="0">
                <a:latin typeface="Times New Roman"/>
                <a:cs typeface="Times New Roman"/>
              </a:rPr>
              <a:t>differ according </a:t>
            </a:r>
            <a:r>
              <a:rPr lang="en-US" sz="3200" b="1" dirty="0">
                <a:latin typeface="Times New Roman"/>
                <a:cs typeface="Times New Roman"/>
              </a:rPr>
              <a:t>to </a:t>
            </a:r>
            <a:r>
              <a:rPr lang="en-US" sz="3200" b="1" spc="-5" dirty="0">
                <a:latin typeface="Times New Roman"/>
                <a:cs typeface="Times New Roman"/>
              </a:rPr>
              <a:t>patient</a:t>
            </a:r>
            <a:r>
              <a:rPr lang="en-US" sz="3200" b="1" spc="30" dirty="0">
                <a:latin typeface="Times New Roman"/>
                <a:cs typeface="Times New Roman"/>
              </a:rPr>
              <a:t> </a:t>
            </a:r>
            <a:r>
              <a:rPr lang="en-US" sz="3200" b="1" spc="-5" dirty="0">
                <a:latin typeface="Times New Roman"/>
                <a:cs typeface="Times New Roman"/>
              </a:rPr>
              <a:t>conditions.</a:t>
            </a:r>
            <a:endParaRPr lang="en-US" dirty="0"/>
          </a:p>
          <a:p>
            <a:endParaRPr lang="en-IN" dirty="0"/>
          </a:p>
        </p:txBody>
      </p:sp>
    </p:spTree>
    <p:extLst>
      <p:ext uri="{BB962C8B-B14F-4D97-AF65-F5344CB8AC3E}">
        <p14:creationId xmlns:p14="http://schemas.microsoft.com/office/powerpoint/2010/main" val="1045121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Nine regions of abdominal wall</a:t>
            </a:r>
          </a:p>
        </p:txBody>
      </p:sp>
      <p:sp>
        <p:nvSpPr>
          <p:cNvPr id="3" name="Content Placeholder 2"/>
          <p:cNvSpPr>
            <a:spLocks noGrp="1"/>
          </p:cNvSpPr>
          <p:nvPr>
            <p:ph idx="1"/>
          </p:nvPr>
        </p:nvSpPr>
        <p:spPr/>
        <p:txBody>
          <a:bodyPr/>
          <a:lstStyle/>
          <a:p>
            <a:endParaRPr lang="en-IN"/>
          </a:p>
        </p:txBody>
      </p:sp>
      <p:pic>
        <p:nvPicPr>
          <p:cNvPr id="17410" name="Picture 2" descr="C:\Users\TEJAS\Pictures\WP_20140915_004.jpg"/>
          <p:cNvPicPr>
            <a:picLocks noChangeAspect="1" noChangeArrowheads="1"/>
          </p:cNvPicPr>
          <p:nvPr/>
        </p:nvPicPr>
        <p:blipFill>
          <a:blip r:embed="rId2" cstate="print">
            <a:grayscl/>
          </a:blip>
          <a:srcRect/>
          <a:stretch>
            <a:fillRect/>
          </a:stretch>
        </p:blipFill>
        <p:spPr bwMode="auto">
          <a:xfrm>
            <a:off x="0" y="1484784"/>
            <a:ext cx="9144000" cy="5373216"/>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p:txBody>
          <a:bodyPr>
            <a:normAutofit/>
          </a:bodyPr>
          <a:lstStyle/>
          <a:p>
            <a:pPr>
              <a:buNone/>
            </a:pPr>
            <a:r>
              <a:rPr lang="en-IN" sz="13800" i="1" dirty="0"/>
              <a:t>Thank you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graphicFrame>
        <p:nvGraphicFramePr>
          <p:cNvPr id="4" name="Content Placeholder 3"/>
          <p:cNvGraphicFramePr>
            <a:graphicFrameLocks noGrp="1"/>
          </p:cNvGraphicFramePr>
          <p:nvPr>
            <p:ph idx="1"/>
          </p:nvPr>
        </p:nvGraphicFramePr>
        <p:xfrm>
          <a:off x="2843808" y="2708919"/>
          <a:ext cx="4104456" cy="2520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8434" name="Picture 2" descr="faq laparscopy - hysteroscopy - endometriosis - hysterectomy - myomectomy - infertility - fibroids - ovarian cyst - irregular bleeding"/>
          <p:cNvPicPr>
            <a:picLocks noChangeAspect="1" noChangeArrowheads="1"/>
          </p:cNvPicPr>
          <p:nvPr/>
        </p:nvPicPr>
        <p:blipFill>
          <a:blip r:embed="rId7" cstate="print"/>
          <a:srcRect/>
          <a:stretch>
            <a:fillRect/>
          </a:stretch>
        </p:blipFill>
        <p:spPr bwMode="auto">
          <a:xfrm>
            <a:off x="0" y="1484784"/>
            <a:ext cx="2915816" cy="5112568"/>
          </a:xfrm>
          <a:prstGeom prst="rect">
            <a:avLst/>
          </a:prstGeom>
          <a:noFill/>
        </p:spPr>
      </p:pic>
      <p:pic>
        <p:nvPicPr>
          <p:cNvPr id="18436" name="Picture 4" descr="http://t0.gstatic.com/images?q=tbn:ANd9GcR6Cn355AOz8xtAxomV6H5aZHoCvZiC_qFXgBwncVaFGCTqReN2"/>
          <p:cNvPicPr>
            <a:picLocks noChangeAspect="1" noChangeArrowheads="1"/>
          </p:cNvPicPr>
          <p:nvPr/>
        </p:nvPicPr>
        <p:blipFill>
          <a:blip r:embed="rId8" cstate="print"/>
          <a:srcRect l="48412" t="13991" b="10964"/>
          <a:stretch>
            <a:fillRect/>
          </a:stretch>
        </p:blipFill>
        <p:spPr bwMode="auto">
          <a:xfrm>
            <a:off x="6804248" y="1412776"/>
            <a:ext cx="2339752" cy="5445224"/>
          </a:xfrm>
          <a:prstGeom prst="rect">
            <a:avLst/>
          </a:prstGeom>
          <a:noFill/>
        </p:spPr>
      </p:pic>
      <p:sp>
        <p:nvSpPr>
          <p:cNvPr id="3" name="TextBox 2">
            <a:extLst>
              <a:ext uri="{FF2B5EF4-FFF2-40B4-BE49-F238E27FC236}">
                <a16:creationId xmlns:a16="http://schemas.microsoft.com/office/drawing/2014/main" id="{C8B22413-8790-4568-813B-6251E6A37C66}"/>
              </a:ext>
            </a:extLst>
          </p:cNvPr>
          <p:cNvSpPr txBox="1"/>
          <p:nvPr/>
        </p:nvSpPr>
        <p:spPr>
          <a:xfrm flipH="1">
            <a:off x="657279" y="574969"/>
            <a:ext cx="7181370" cy="646331"/>
          </a:xfrm>
          <a:prstGeom prst="rect">
            <a:avLst/>
          </a:prstGeom>
          <a:noFill/>
        </p:spPr>
        <p:txBody>
          <a:bodyPr wrap="square" rtlCol="0">
            <a:spAutoFit/>
          </a:bodyPr>
          <a:lstStyle/>
          <a:p>
            <a:r>
              <a:rPr lang="en-US" dirty="0"/>
              <a:t>In simple terms: Laparoscopy (incisions in the form of holes), laparotomy: opening of abdominal cavity where viscera will be exposed.</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908720"/>
          </a:xfrm>
        </p:spPr>
        <p:txBody>
          <a:bodyPr>
            <a:normAutofit/>
          </a:bodyPr>
          <a:lstStyle/>
          <a:p>
            <a:r>
              <a:rPr lang="en-IN" sz="3600" dirty="0"/>
              <a:t>STOMACH </a:t>
            </a:r>
          </a:p>
        </p:txBody>
      </p:sp>
      <p:sp>
        <p:nvSpPr>
          <p:cNvPr id="3" name="Content Placeholder 2"/>
          <p:cNvSpPr>
            <a:spLocks noGrp="1"/>
          </p:cNvSpPr>
          <p:nvPr>
            <p:ph idx="1"/>
          </p:nvPr>
        </p:nvSpPr>
        <p:spPr>
          <a:xfrm>
            <a:off x="323528" y="764704"/>
            <a:ext cx="8496944" cy="4785395"/>
          </a:xfrm>
        </p:spPr>
        <p:txBody>
          <a:bodyPr>
            <a:noAutofit/>
          </a:bodyPr>
          <a:lstStyle/>
          <a:p>
            <a:pPr algn="just"/>
            <a:r>
              <a:rPr lang="en-IN" sz="2400" dirty="0"/>
              <a:t>The </a:t>
            </a:r>
            <a:r>
              <a:rPr lang="en-IN" sz="2400" b="1" dirty="0"/>
              <a:t>stomach</a:t>
            </a:r>
            <a:r>
              <a:rPr lang="en-IN" sz="2400" dirty="0"/>
              <a:t> is a muscular, hollow, dilated part of the digestive system</a:t>
            </a:r>
          </a:p>
          <a:p>
            <a:pPr algn="just"/>
            <a:endParaRPr lang="en-IN" sz="2400" dirty="0"/>
          </a:p>
          <a:p>
            <a:pPr algn="just"/>
            <a:r>
              <a:rPr lang="en-IN" sz="2400" dirty="0"/>
              <a:t>The stomach lies between the </a:t>
            </a:r>
            <a:r>
              <a:rPr lang="en-IN" sz="2400" dirty="0" err="1"/>
              <a:t>esophagus</a:t>
            </a:r>
            <a:r>
              <a:rPr lang="en-IN" sz="2400" dirty="0"/>
              <a:t> and the duodenum (the first part of the small intestine).</a:t>
            </a:r>
          </a:p>
          <a:p>
            <a:pPr algn="just"/>
            <a:endParaRPr lang="en-IN" sz="2400" dirty="0"/>
          </a:p>
          <a:p>
            <a:pPr algn="just"/>
            <a:r>
              <a:rPr lang="en-IN" sz="2400" dirty="0"/>
              <a:t>Bolus (masticated food) enters the stomach through the oesophagus, stomach releases protease (protein-digesting enzymes such as pepsin) and hydrochloric acid, which kills or inhibits bacteria and provides the acidic pH  for the proteases to work. Food is churned by the stomach through muscular contractions of the wall called peristalsis</a:t>
            </a:r>
          </a:p>
          <a:p>
            <a:pPr algn="just"/>
            <a:endParaRPr lang="en-IN" sz="2400" dirty="0"/>
          </a:p>
          <a:p>
            <a:pPr algn="just"/>
            <a:r>
              <a:rPr lang="en-IN" sz="2400" dirty="0"/>
              <a:t>Absorption of vitamin B12 and water (when body is dehydrated)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p:txBody>
          <a:bodyPr/>
          <a:lstStyle/>
          <a:p>
            <a:pPr>
              <a:buNone/>
            </a:pPr>
            <a:r>
              <a:rPr lang="en-IN" dirty="0"/>
              <a:t> </a:t>
            </a:r>
          </a:p>
        </p:txBody>
      </p:sp>
      <p:pic>
        <p:nvPicPr>
          <p:cNvPr id="1026" name="Picture 2" descr="C:\Users\TEJAS\Desktop\Stomach - Wikipedia, the free encyclopedia_files\300px-Regions_of_stomach.svg.png"/>
          <p:cNvPicPr>
            <a:picLocks noChangeAspect="1" noChangeArrowheads="1"/>
          </p:cNvPicPr>
          <p:nvPr/>
        </p:nvPicPr>
        <p:blipFill>
          <a:blip r:embed="rId2" cstate="print"/>
          <a:srcRect/>
          <a:stretch>
            <a:fillRect/>
          </a:stretch>
        </p:blipFill>
        <p:spPr bwMode="auto">
          <a:xfrm>
            <a:off x="-324544" y="980728"/>
            <a:ext cx="4582328" cy="3528392"/>
          </a:xfrm>
          <a:prstGeom prst="rect">
            <a:avLst/>
          </a:prstGeom>
          <a:noFill/>
        </p:spPr>
      </p:pic>
      <p:pic>
        <p:nvPicPr>
          <p:cNvPr id="1028" name="Picture 4" descr="C:\Users\TEJAS\Desktop\Duodenum - Wikipedia, the free encyclopedia_files\220px-Duodenumanatomy.jpg"/>
          <p:cNvPicPr>
            <a:picLocks noChangeAspect="1" noChangeArrowheads="1"/>
          </p:cNvPicPr>
          <p:nvPr/>
        </p:nvPicPr>
        <p:blipFill>
          <a:blip r:embed="rId3" cstate="print"/>
          <a:srcRect/>
          <a:stretch>
            <a:fillRect/>
          </a:stretch>
        </p:blipFill>
        <p:spPr bwMode="auto">
          <a:xfrm>
            <a:off x="4572000" y="980728"/>
            <a:ext cx="3868180" cy="388843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DUODENUM </a:t>
            </a:r>
          </a:p>
        </p:txBody>
      </p:sp>
      <p:sp>
        <p:nvSpPr>
          <p:cNvPr id="3" name="Content Placeholder 2"/>
          <p:cNvSpPr>
            <a:spLocks noGrp="1"/>
          </p:cNvSpPr>
          <p:nvPr>
            <p:ph idx="1"/>
          </p:nvPr>
        </p:nvSpPr>
        <p:spPr/>
        <p:txBody>
          <a:bodyPr>
            <a:normAutofit fontScale="77500" lnSpcReduction="20000"/>
          </a:bodyPr>
          <a:lstStyle/>
          <a:p>
            <a:pPr algn="just"/>
            <a:r>
              <a:rPr lang="en-IN" dirty="0"/>
              <a:t>The </a:t>
            </a:r>
            <a:r>
              <a:rPr lang="en-IN" b="1" dirty="0"/>
              <a:t>duodenum</a:t>
            </a:r>
            <a:r>
              <a:rPr lang="en-IN" dirty="0"/>
              <a:t> is the first section of the small intestine</a:t>
            </a:r>
          </a:p>
          <a:p>
            <a:pPr algn="just"/>
            <a:endParaRPr lang="en-IN" dirty="0"/>
          </a:p>
          <a:p>
            <a:pPr algn="just"/>
            <a:r>
              <a:rPr lang="en-IN" dirty="0"/>
              <a:t>The duodenum precedes the jejunum and ileum and is the shortest part of the small intestine, where most chemical digestion takes place.</a:t>
            </a:r>
          </a:p>
          <a:p>
            <a:pPr algn="just"/>
            <a:endParaRPr lang="en-IN" dirty="0"/>
          </a:p>
          <a:p>
            <a:pPr algn="just"/>
            <a:r>
              <a:rPr lang="en-IN" dirty="0"/>
              <a:t>The duodenum is largely responsible for the breakdown of food in the small intestine, using enzymes</a:t>
            </a:r>
          </a:p>
          <a:p>
            <a:pPr algn="just"/>
            <a:endParaRPr lang="en-IN" dirty="0"/>
          </a:p>
          <a:p>
            <a:pPr algn="just"/>
            <a:r>
              <a:rPr lang="en-IN" dirty="0"/>
              <a:t>The duodenum also regulates the rate of emptying of the stomach via hormonal pathways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229600" cy="1143000"/>
          </a:xfrm>
        </p:spPr>
        <p:txBody>
          <a:bodyPr/>
          <a:lstStyle/>
          <a:p>
            <a:r>
              <a:rPr lang="en-IN" dirty="0"/>
              <a:t>COLON OR LARGE INTESTINE</a:t>
            </a:r>
          </a:p>
        </p:txBody>
      </p:sp>
      <p:sp>
        <p:nvSpPr>
          <p:cNvPr id="3" name="Content Placeholder 2"/>
          <p:cNvSpPr>
            <a:spLocks noGrp="1"/>
          </p:cNvSpPr>
          <p:nvPr>
            <p:ph idx="1"/>
          </p:nvPr>
        </p:nvSpPr>
        <p:spPr/>
        <p:txBody>
          <a:bodyPr>
            <a:normAutofit fontScale="92500"/>
          </a:bodyPr>
          <a:lstStyle/>
          <a:p>
            <a:pPr algn="just"/>
            <a:r>
              <a:rPr lang="en-IN" sz="2400" dirty="0"/>
              <a:t>The colon is the last part of the digestive system</a:t>
            </a:r>
          </a:p>
          <a:p>
            <a:pPr algn="just"/>
            <a:endParaRPr lang="en-IN" sz="2400" dirty="0"/>
          </a:p>
          <a:p>
            <a:pPr algn="just"/>
            <a:r>
              <a:rPr lang="en-IN" sz="2400" dirty="0"/>
              <a:t>The large intestine takes about 16 hours to finish the digestion of the food. It removes water and any remaining absorbable nutrients from the food before sending the indigestible matter to the rectum. </a:t>
            </a:r>
          </a:p>
          <a:p>
            <a:pPr algn="just"/>
            <a:endParaRPr lang="en-IN" sz="2400" dirty="0"/>
          </a:p>
          <a:p>
            <a:pPr algn="just"/>
            <a:r>
              <a:rPr lang="en-IN" sz="2400" dirty="0"/>
              <a:t>The colon absorbs vitamins that are created by the colonic bacteria - such as vitamin K, vitamin B12, thiamine and riboflavin.</a:t>
            </a:r>
          </a:p>
          <a:p>
            <a:pPr algn="just"/>
            <a:endParaRPr lang="en-IN" sz="2400" dirty="0"/>
          </a:p>
          <a:p>
            <a:pPr algn="just"/>
            <a:r>
              <a:rPr lang="en-IN" sz="2400" dirty="0"/>
              <a:t>It also compacts </a:t>
            </a:r>
            <a:r>
              <a:rPr lang="en-IN" sz="2400" dirty="0" err="1"/>
              <a:t>feces</a:t>
            </a:r>
            <a:r>
              <a:rPr lang="en-IN" sz="2400" dirty="0"/>
              <a:t>, and stores </a:t>
            </a:r>
            <a:r>
              <a:rPr lang="en-IN" sz="2400" dirty="0" err="1"/>
              <a:t>fecal</a:t>
            </a:r>
            <a:r>
              <a:rPr lang="en-IN" sz="2400" dirty="0"/>
              <a:t> matter in the rectum until it can be discharged via the anus in </a:t>
            </a:r>
            <a:r>
              <a:rPr lang="en-IN" sz="2400" dirty="0" err="1"/>
              <a:t>defication</a:t>
            </a:r>
            <a:r>
              <a:rPr lang="en-IN" sz="2400" dirty="0"/>
              <a:t>.</a:t>
            </a:r>
          </a:p>
        </p:txBody>
      </p:sp>
      <p:pic>
        <p:nvPicPr>
          <p:cNvPr id="17410" name="Picture 2" descr="C:\Users\TEJAS\Desktop\Large intestine - Wikipedia, the free encyclopedia_files\220px-Blausen_0604_LargeIntestine2.png"/>
          <p:cNvPicPr>
            <a:picLocks noChangeAspect="1" noChangeArrowheads="1"/>
          </p:cNvPicPr>
          <p:nvPr/>
        </p:nvPicPr>
        <p:blipFill>
          <a:blip r:embed="rId2" cstate="print"/>
          <a:srcRect l="42158" t="13124" r="13841" b="9797"/>
          <a:stretch>
            <a:fillRect/>
          </a:stretch>
        </p:blipFill>
        <p:spPr bwMode="auto">
          <a:xfrm>
            <a:off x="5868144" y="5373216"/>
            <a:ext cx="3275856" cy="1484784"/>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739</TotalTime>
  <Words>2322</Words>
  <Application>Microsoft Office PowerPoint</Application>
  <PresentationFormat>On-screen Show (4:3)</PresentationFormat>
  <Paragraphs>260</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Andalus</vt:lpstr>
      <vt:lpstr>Arial</vt:lpstr>
      <vt:lpstr>Calibri</vt:lpstr>
      <vt:lpstr>Times New Roman</vt:lpstr>
      <vt:lpstr>Wingdings</vt:lpstr>
      <vt:lpstr>Office Theme</vt:lpstr>
      <vt:lpstr>Physiotherapy in Abdominal Surgeries</vt:lpstr>
      <vt:lpstr>Objectives</vt:lpstr>
      <vt:lpstr> </vt:lpstr>
      <vt:lpstr>Nine regions of abdominal wall</vt:lpstr>
      <vt:lpstr> </vt:lpstr>
      <vt:lpstr>STOMACH </vt:lpstr>
      <vt:lpstr> </vt:lpstr>
      <vt:lpstr>DUODENUM </vt:lpstr>
      <vt:lpstr>COLON OR LARGE INTESTINE</vt:lpstr>
      <vt:lpstr>GALL BLADDER </vt:lpstr>
      <vt:lpstr>PANCREASE</vt:lpstr>
      <vt:lpstr>Incision</vt:lpstr>
      <vt:lpstr>Classification of abdominal incision</vt:lpstr>
      <vt:lpstr>Cholecystectomy</vt:lpstr>
      <vt:lpstr>Partial colectomy</vt:lpstr>
      <vt:lpstr>Appendectomy</vt:lpstr>
      <vt:lpstr>Ileostomy </vt:lpstr>
      <vt:lpstr>PowerPoint Presentation</vt:lpstr>
      <vt:lpstr>Hernia</vt:lpstr>
      <vt:lpstr>Types of hernia</vt:lpstr>
      <vt:lpstr>Hernia repair</vt:lpstr>
      <vt:lpstr> </vt:lpstr>
      <vt:lpstr>Revision of upper GIT, small &amp; large intestine surgeries </vt:lpstr>
      <vt:lpstr>Pre- Operative Physiotherapy Management</vt:lpstr>
      <vt:lpstr>Components of Preoperative Patient Education </vt:lpstr>
      <vt:lpstr>Post-operative physiotherapy management</vt:lpstr>
      <vt:lpstr>A Physiotherapist must……</vt:lpstr>
      <vt:lpstr>Cont..</vt:lpstr>
      <vt:lpstr>Inspection of the Surgical Incision</vt:lpstr>
      <vt:lpstr>Aims of post-operative physiotherapy management</vt:lpstr>
      <vt:lpstr>Breathing exercises:</vt:lpstr>
      <vt:lpstr>Incentive Spirometer</vt:lpstr>
      <vt:lpstr>Early Mobilization</vt:lpstr>
      <vt:lpstr>If Patient has Secretion retention</vt:lpstr>
      <vt:lpstr>To reduce incision pain</vt:lpstr>
      <vt:lpstr>Relaxed positions</vt:lpstr>
      <vt:lpstr>To minimize or prevent post-operative circulatory complications</vt:lpstr>
      <vt:lpstr>PowerPoint Presentation</vt:lpstr>
      <vt:lpstr>Home advice</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SURGERIES OF SMALL AND LARGE INTESTINE</dc:title>
  <dc:creator>TEJAS</dc:creator>
  <cp:lastModifiedBy>Poonam Devmurari</cp:lastModifiedBy>
  <cp:revision>49</cp:revision>
  <dcterms:created xsi:type="dcterms:W3CDTF">2014-10-13T17:21:08Z</dcterms:created>
  <dcterms:modified xsi:type="dcterms:W3CDTF">2020-08-19T06:17:04Z</dcterms:modified>
</cp:coreProperties>
</file>