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660066"/>
    <a:srgbClr val="003300"/>
    <a:srgbClr val="A50021"/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323" autoAdjust="0"/>
    <p:restoredTop sz="94652" autoAdjust="0"/>
  </p:normalViewPr>
  <p:slideViewPr>
    <p:cSldViewPr>
      <p:cViewPr varScale="1">
        <p:scale>
          <a:sx n="69" d="100"/>
          <a:sy n="69" d="100"/>
        </p:scale>
        <p:origin x="-13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7FEFD-92A1-4528-823B-7C58AC94187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43FE57-C8F4-4AA2-9E78-1B48877BB1C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154683-6E8C-4339-B3BC-AAC48FFC28D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0A79F1-589D-4CBB-A7CC-936B58EEEB6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27084-4BD6-47CC-BD61-C46FE6CC015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5204AA-C304-41E7-828C-D7187156DD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63F61-D3A7-4F85-BA38-6CD0A14868D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1BEF2-9C2C-4544-A808-39F1D43C744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CD892-B029-4600-A9D8-4C6E52D4FC5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B11758-5D01-47FB-BAE4-CD9C4D98391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1AE26A-7B11-4313-B8C9-57040CECEF2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3FBF5C1-09C2-436D-B9C8-5759E82DF7A7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685800" y="500043"/>
            <a:ext cx="7772400" cy="2214578"/>
          </a:xfrm>
        </p:spPr>
        <p:txBody>
          <a:bodyPr/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INSTRUCTIONAL OBJECTIVES</a:t>
            </a:r>
            <a:br>
              <a:rPr lang="en-IN" dirty="0" smtClean="0"/>
            </a:br>
            <a:r>
              <a:rPr lang="en-IN" dirty="0" smtClean="0"/>
              <a:t>AND LESSON PLANNING</a:t>
            </a:r>
            <a:endParaRPr lang="es-E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14282" y="3429000"/>
            <a:ext cx="8715436" cy="2209800"/>
          </a:xfrm>
        </p:spPr>
        <p:txBody>
          <a:bodyPr/>
          <a:lstStyle/>
          <a:p>
            <a:pPr algn="just"/>
            <a:r>
              <a:rPr lang="en-IN" sz="2400" dirty="0" smtClean="0"/>
              <a:t>Presented By:</a:t>
            </a:r>
          </a:p>
          <a:p>
            <a:pPr algn="just"/>
            <a:r>
              <a:rPr lang="en-IN" sz="2400" dirty="0" err="1" smtClean="0"/>
              <a:t>Shabana</a:t>
            </a:r>
            <a:r>
              <a:rPr lang="en-IN" sz="2400" dirty="0" smtClean="0"/>
              <a:t> Khan</a:t>
            </a:r>
          </a:p>
          <a:p>
            <a:pPr algn="just"/>
            <a:r>
              <a:rPr lang="en-IN" sz="2400" dirty="0" smtClean="0"/>
              <a:t>Asst. </a:t>
            </a:r>
            <a:r>
              <a:rPr lang="en-IN" sz="2400" dirty="0" smtClean="0"/>
              <a:t>Professor</a:t>
            </a:r>
          </a:p>
          <a:p>
            <a:pPr algn="just"/>
            <a:r>
              <a:rPr lang="en-IN" sz="2400" dirty="0" smtClean="0"/>
              <a:t>Subject: Human Resource Development &amp; Organizational Training (HRDOT)</a:t>
            </a:r>
            <a:endParaRPr lang="en-IN" sz="2400" dirty="0" smtClean="0"/>
          </a:p>
          <a:p>
            <a:pPr algn="just"/>
            <a:r>
              <a:rPr lang="en-IN" sz="2400" dirty="0" smtClean="0"/>
              <a:t>Dept. of Management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143000"/>
          </a:xfrm>
        </p:spPr>
        <p:txBody>
          <a:bodyPr/>
          <a:lstStyle/>
          <a:p>
            <a:r>
              <a:rPr lang="en-IN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WHY DO WE NEED TO PREPARE A LESSON PLAN?</a:t>
            </a:r>
            <a:r>
              <a:rPr lang="en-IN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IN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Lesson planning is a vital component of the training-learning process. Proper planning will keep instructors organized, thus allowing them to give systematic training, helps employs reach objectives more easily and - helps the instructor to plan lessons according to the requirements.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r>
              <a:rPr lang="en-IN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WHY PLAN?</a:t>
            </a:r>
            <a:r>
              <a:rPr lang="en-IN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IN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71546"/>
            <a:ext cx="8229600" cy="4525963"/>
          </a:xfrm>
        </p:spPr>
        <p:txBody>
          <a:bodyPr/>
          <a:lstStyle/>
          <a:p>
            <a:r>
              <a:rPr lang="en-IN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Lesson planning for training:</a:t>
            </a:r>
          </a:p>
          <a:p>
            <a:pPr lvl="0"/>
            <a:r>
              <a:rPr lang="en-IN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Provides a coherent framework for smooth efficient teaching.</a:t>
            </a:r>
          </a:p>
          <a:p>
            <a:pPr lvl="0"/>
            <a:r>
              <a:rPr lang="en-IN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Helps the instructor to be more organized.</a:t>
            </a:r>
          </a:p>
          <a:p>
            <a:pPr lvl="0"/>
            <a:r>
              <a:rPr lang="en-IN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Gives a sense of direction in relation to the syllabus.</a:t>
            </a:r>
          </a:p>
          <a:p>
            <a:pPr lvl="0"/>
            <a:r>
              <a:rPr lang="en-IN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Helps the instructor to be more confident when delivering the lesson</a:t>
            </a:r>
            <a:r>
              <a:rPr lang="en-IN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IN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Helps the instructor to be more confident when delivering the lesson.</a:t>
            </a:r>
          </a:p>
          <a:p>
            <a:pPr lvl="0"/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Provides a useful basis for future planning.</a:t>
            </a:r>
          </a:p>
          <a:p>
            <a:pPr lvl="0"/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Helps the instructor to plan lessons which cater for different students.</a:t>
            </a:r>
          </a:p>
          <a:p>
            <a:pPr lvl="0"/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a proof that the instructor has taken a considerable amount of effort in his/her training.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1143000"/>
          </a:xfrm>
        </p:spPr>
        <p:txBody>
          <a:bodyPr/>
          <a:lstStyle/>
          <a:p>
            <a:r>
              <a:rPr lang="en-IN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7 COMPONENTS FOR LESSON PLANNING:-</a:t>
            </a:r>
            <a:r>
              <a:rPr lang="en-IN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IN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/>
          <a:lstStyle/>
          <a:p>
            <a:pPr lvl="0"/>
            <a:r>
              <a:rPr lang="en-I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Materials </a:t>
            </a:r>
          </a:p>
          <a:p>
            <a:pPr lvl="0"/>
            <a:r>
              <a:rPr lang="en-I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Objective </a:t>
            </a:r>
          </a:p>
          <a:p>
            <a:pPr lvl="0"/>
            <a:r>
              <a:rPr lang="en-I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 the stage</a:t>
            </a:r>
          </a:p>
          <a:p>
            <a:pPr lvl="0"/>
            <a:r>
              <a:rPr lang="en-I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Direct instruction</a:t>
            </a:r>
          </a:p>
          <a:p>
            <a:pPr lvl="0"/>
            <a:r>
              <a:rPr lang="en-I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Guided practice</a:t>
            </a:r>
          </a:p>
          <a:p>
            <a:pPr lvl="0"/>
            <a:r>
              <a:rPr lang="en-I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Closure </a:t>
            </a:r>
          </a:p>
          <a:p>
            <a:pPr lvl="0"/>
            <a:r>
              <a:rPr lang="en-I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Demonstration of learning 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CONTENTS</a:t>
            </a:r>
            <a:endParaRPr 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OBJECTIVES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INSTRUCTIONAL OBJECTIVES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NEED INSTRUCTIONAL OBJECTIVE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NEED OF LESSON PLAN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COMPONENTS OF LESSON PLANNING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WHAT IS AN OBJECTIVE?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Objectives are tools </a:t>
            </a:r>
            <a:endParaRPr lang="en-I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used </a:t>
            </a:r>
            <a:r>
              <a:rPr lang="en-I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meet the goals.</a:t>
            </a:r>
          </a:p>
          <a:p>
            <a:pPr lvl="0"/>
            <a:r>
              <a:rPr lang="en-I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These are specific, </a:t>
            </a:r>
            <a:endParaRPr lang="en-I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measurable </a:t>
            </a:r>
            <a:r>
              <a:rPr lang="en-I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observable </a:t>
            </a:r>
            <a:endParaRPr lang="en-I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behaviours </a:t>
            </a:r>
            <a:r>
              <a:rPr lang="en-I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employees </a:t>
            </a:r>
          </a:p>
          <a:p>
            <a:pPr lvl="0">
              <a:buNone/>
            </a:pP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will </a:t>
            </a:r>
            <a:r>
              <a:rPr lang="en-I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perform to reach the goal.</a:t>
            </a:r>
          </a:p>
          <a:p>
            <a:endParaRPr lang="en-IN" dirty="0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1785926"/>
            <a:ext cx="2928958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296974"/>
          </a:xfrm>
        </p:spPr>
        <p:txBody>
          <a:bodyPr/>
          <a:lstStyle/>
          <a:p>
            <a:r>
              <a:rPr lang="en-IN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INSTRUCTIONAL OBJECTIVES:-</a:t>
            </a:r>
            <a:r>
              <a:rPr lang="en-IN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/>
          <a:lstStyle/>
          <a:p>
            <a:r>
              <a:rPr lang="en-I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 is defined as a statement that will describe what the learner will be able to do after completing the instructions.</a:t>
            </a:r>
          </a:p>
          <a:p>
            <a:r>
              <a:rPr lang="en-I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Instructional objectives are specific, measurable, short-term, observable behaviours.</a:t>
            </a:r>
          </a:p>
          <a:p>
            <a:r>
              <a:rPr lang="en-I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They indicate knowledge, skills or attitudes to be gained.</a:t>
            </a: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64" y="785794"/>
            <a:ext cx="8715436" cy="1143000"/>
          </a:xfrm>
        </p:spPr>
        <p:txBody>
          <a:bodyPr/>
          <a:lstStyle/>
          <a:p>
            <a:r>
              <a:rPr lang="en-IN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HOW TO WRITE INSTRUCTIONAL OBJECTIVES?</a:t>
            </a:r>
            <a:r>
              <a:rPr lang="en-IN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IN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en-IN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52562" y="2796381"/>
            <a:ext cx="623887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Instructional Objectives should specify four main things:-</a:t>
            </a:r>
          </a:p>
          <a:p>
            <a:pPr lvl="0"/>
            <a:r>
              <a:rPr lang="en-I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Audience- Who? Who is aimed at?</a:t>
            </a:r>
          </a:p>
          <a:p>
            <a:pPr lvl="0"/>
            <a:r>
              <a:rPr lang="en-I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Behaviour- What? What do you expect them to be able to do?</a:t>
            </a:r>
          </a:p>
          <a:p>
            <a:pPr lvl="0"/>
            <a:r>
              <a:rPr lang="en-I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Condition- How? Under what circumstances will the learning occur? </a:t>
            </a:r>
          </a:p>
          <a:p>
            <a:pPr lvl="0"/>
            <a:r>
              <a:rPr lang="en-I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Degree- How much? Must a specific set of criteria be met?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/>
          <a:lstStyle/>
          <a:p>
            <a:r>
              <a:rPr lang="en-IN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</a:t>
            </a:r>
            <a:br>
              <a:rPr lang="en-IN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IN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INSTRUCTIONAL OBJECTIVE SHOULD BE</a:t>
            </a:r>
            <a:r>
              <a:rPr lang="en-IN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SMART:- 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90725" y="2353469"/>
            <a:ext cx="4962525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I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pecific- Use the ABCD to create a clear and concise objective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IN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I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easurable- write the objective so that anyone can observe the learner perform desired action and objectively assess the performance.</a:t>
            </a:r>
          </a:p>
          <a:p>
            <a:r>
              <a:rPr lang="en-I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IN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chievable- Make sure the learner can do what is required.</a:t>
            </a:r>
          </a:p>
          <a:p>
            <a:endParaRPr lang="en-IN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elevant- Demonstrate value to the learner. Don’t teach materials which are not required.</a:t>
            </a:r>
          </a:p>
          <a:p>
            <a:r>
              <a:rPr lang="en-IN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imely and Time bound- Ensure the performance will be used soon, not a year from now. Also, include any necessary time constraints, such as completing a task in 10 minutes or less.</a:t>
            </a:r>
          </a:p>
          <a:p>
            <a:pPr>
              <a:buNone/>
            </a:pPr>
            <a:r>
              <a:rPr lang="en-IN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5423</TotalTime>
  <Words>393</Words>
  <Application>Microsoft Office PowerPoint</Application>
  <PresentationFormat>On-screen Show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Diseño predeterminado</vt:lpstr>
      <vt:lpstr> INSTRUCTIONAL OBJECTIVES AND LESSON PLANNING</vt:lpstr>
      <vt:lpstr>CONTENTS</vt:lpstr>
      <vt:lpstr>WHAT IS AN OBJECTIVE?</vt:lpstr>
      <vt:lpstr>INSTRUCTIONAL OBJECTIVES:- </vt:lpstr>
      <vt:lpstr>HOW TO WRITE INSTRUCTIONAL OBJECTIVES? </vt:lpstr>
      <vt:lpstr>Slide 6</vt:lpstr>
      <vt:lpstr>  INSTRUCTIONAL OBJECTIVE SHOULD BE SMART:- </vt:lpstr>
      <vt:lpstr>Slide 8</vt:lpstr>
      <vt:lpstr>Slide 9</vt:lpstr>
      <vt:lpstr>WHY DO WE NEED TO PREPARE A LESSON PLAN? </vt:lpstr>
      <vt:lpstr>WHY PLAN? </vt:lpstr>
      <vt:lpstr>Slide 12</vt:lpstr>
      <vt:lpstr>7 COMPONENTS FOR LESSON PLANNING:-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user</cp:lastModifiedBy>
  <cp:revision>739</cp:revision>
  <dcterms:created xsi:type="dcterms:W3CDTF">2010-05-23T14:28:12Z</dcterms:created>
  <dcterms:modified xsi:type="dcterms:W3CDTF">2020-08-27T07:27:00Z</dcterms:modified>
</cp:coreProperties>
</file>