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3"/>
  </p:notes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5" r:id="rId15"/>
    <p:sldId id="272" r:id="rId16"/>
    <p:sldId id="273" r:id="rId17"/>
    <p:sldId id="277" r:id="rId18"/>
    <p:sldId id="274" r:id="rId19"/>
    <p:sldId id="288" r:id="rId20"/>
    <p:sldId id="278" r:id="rId21"/>
    <p:sldId id="279" r:id="rId22"/>
    <p:sldId id="289" r:id="rId23"/>
    <p:sldId id="280" r:id="rId24"/>
    <p:sldId id="290" r:id="rId25"/>
    <p:sldId id="281" r:id="rId26"/>
    <p:sldId id="282" r:id="rId27"/>
    <p:sldId id="291" r:id="rId28"/>
    <p:sldId id="283" r:id="rId29"/>
    <p:sldId id="284" r:id="rId30"/>
    <p:sldId id="285" r:id="rId31"/>
    <p:sldId id="287" r:id="rId32"/>
    <p:sldId id="292" r:id="rId33"/>
    <p:sldId id="293" r:id="rId34"/>
    <p:sldId id="294" r:id="rId35"/>
    <p:sldId id="295" r:id="rId36"/>
    <p:sldId id="297" r:id="rId37"/>
    <p:sldId id="299" r:id="rId38"/>
    <p:sldId id="300" r:id="rId39"/>
    <p:sldId id="301" r:id="rId40"/>
    <p:sldId id="302" r:id="rId41"/>
    <p:sldId id="303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24" r:id="rId51"/>
    <p:sldId id="325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60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4B43D-96CE-4A7D-ADC4-A299B4D2CB4E}" type="datetimeFigureOut">
              <a:rPr lang="en-IN" smtClean="0"/>
              <a:t>19-08-2020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5E9F1-E5DD-4502-AA80-28191CE51A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670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5E9F1-E5DD-4502-AA80-28191CE51A49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7949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6324600" cy="1828800"/>
          </a:xfrm>
        </p:spPr>
        <p:txBody>
          <a:bodyPr/>
          <a:lstStyle/>
          <a:p>
            <a:r>
              <a:rPr lang="en-US" dirty="0"/>
              <a:t>Pulmonary rehabilitation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20E862-101B-4713-93A2-58A686C26D0C}"/>
              </a:ext>
            </a:extLst>
          </p:cNvPr>
          <p:cNvSpPr txBox="1"/>
          <p:nvPr/>
        </p:nvSpPr>
        <p:spPr>
          <a:xfrm>
            <a:off x="5181600" y="5486400"/>
            <a:ext cx="2355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By, Dr. </a:t>
            </a:r>
            <a:r>
              <a:rPr lang="en-US"/>
              <a:t>Kalpesh Satani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989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47671"/>
            <a:ext cx="8255492" cy="2929129"/>
          </a:xfrm>
        </p:spPr>
        <p:txBody>
          <a:bodyPr>
            <a:noAutofit/>
          </a:bodyPr>
          <a:lstStyle/>
          <a:p>
            <a:r>
              <a:rPr lang="en-US" sz="2200" dirty="0"/>
              <a:t>Comprehensive PRP should contain following 6 components</a:t>
            </a:r>
          </a:p>
          <a:p>
            <a:pPr marL="45720" indent="0">
              <a:buNone/>
            </a:pPr>
            <a:endParaRPr lang="en-US" sz="2200" dirty="0"/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General care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Respiratory therapy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Physical therapy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Exercise conditioning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Education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Psychological management</a:t>
            </a:r>
            <a:endParaRPr lang="en-IN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component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543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1719070"/>
            <a:ext cx="8636492" cy="4910329"/>
          </a:xfrm>
        </p:spPr>
        <p:txBody>
          <a:bodyPr>
            <a:normAutofit/>
          </a:bodyPr>
          <a:lstStyle/>
          <a:p>
            <a:r>
              <a:rPr lang="en-US" sz="2200" dirty="0"/>
              <a:t>Chart review:      Primary pulmonary diagnosis </a:t>
            </a:r>
          </a:p>
          <a:p>
            <a:pPr marL="45720" indent="0">
              <a:buNone/>
            </a:pPr>
            <a:r>
              <a:rPr lang="en-US" sz="2200" dirty="0"/>
              <a:t>                             Lab. Test </a:t>
            </a:r>
          </a:p>
          <a:p>
            <a:pPr marL="45720" indent="0">
              <a:buNone/>
            </a:pPr>
            <a:r>
              <a:rPr lang="en-US" sz="2200" dirty="0"/>
              <a:t>                             History</a:t>
            </a:r>
          </a:p>
          <a:p>
            <a:r>
              <a:rPr lang="en-US" sz="2200" dirty="0"/>
              <a:t>Pt. interview:      Pt’s habit </a:t>
            </a:r>
          </a:p>
          <a:p>
            <a:pPr marL="45720" indent="0">
              <a:buNone/>
            </a:pPr>
            <a:r>
              <a:rPr lang="en-US" sz="2200" dirty="0"/>
              <a:t>                             Activity levels</a:t>
            </a:r>
          </a:p>
          <a:p>
            <a:pPr marL="45720" indent="0">
              <a:buNone/>
            </a:pPr>
            <a:r>
              <a:rPr lang="en-US" sz="2200" dirty="0"/>
              <a:t>                             Regularity of exercise </a:t>
            </a:r>
          </a:p>
          <a:p>
            <a:pPr marL="45720" indent="0">
              <a:buNone/>
            </a:pPr>
            <a:r>
              <a:rPr lang="en-US" sz="2200" dirty="0"/>
              <a:t>                             Symptoms</a:t>
            </a:r>
          </a:p>
          <a:p>
            <a:pPr marL="45720" indent="0">
              <a:buNone/>
            </a:pPr>
            <a:r>
              <a:rPr lang="en-US" sz="2200" dirty="0"/>
              <a:t>                             Compliance with medications &amp; treatment </a:t>
            </a:r>
          </a:p>
          <a:p>
            <a:pPr marL="45720" indent="0">
              <a:buNone/>
            </a:pPr>
            <a:r>
              <a:rPr lang="en-US" sz="2200" dirty="0"/>
              <a:t>                             H/O environmental exposure and 			                   sensitivities including passive smoke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evaluation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80499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5181600"/>
          </a:xfrm>
        </p:spPr>
        <p:txBody>
          <a:bodyPr>
            <a:noAutofit/>
          </a:bodyPr>
          <a:lstStyle/>
          <a:p>
            <a:r>
              <a:rPr lang="en-US" sz="2200" dirty="0"/>
              <a:t>Body wt.&amp; ht.(BMI)</a:t>
            </a:r>
          </a:p>
          <a:p>
            <a:r>
              <a:rPr lang="en-US" sz="2200" dirty="0"/>
              <a:t>Girth (WHR)</a:t>
            </a:r>
          </a:p>
          <a:p>
            <a:r>
              <a:rPr lang="en-US" sz="2200" dirty="0"/>
              <a:t>Composition (skinfold measurement)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Chest evaluation              Auscultation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Cash assessment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Breathing pattern</a:t>
            </a:r>
          </a:p>
          <a:p>
            <a:r>
              <a:rPr lang="en-US" sz="2200" dirty="0"/>
              <a:t>Musculoskeletal examination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Joint function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Strength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Posture</a:t>
            </a:r>
          </a:p>
          <a:p>
            <a:r>
              <a:rPr lang="en-US" sz="2200" dirty="0"/>
              <a:t>Activity assessment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Functional tasks - ADLs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200" dirty="0"/>
              <a:t>                                          Exercise testing</a:t>
            </a:r>
            <a:endParaRPr lang="en-IN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examination </a:t>
            </a:r>
          </a:p>
        </p:txBody>
      </p:sp>
    </p:spTree>
    <p:extLst>
      <p:ext uri="{BB962C8B-B14F-4D97-AF65-F5344CB8AC3E}">
        <p14:creationId xmlns:p14="http://schemas.microsoft.com/office/powerpoint/2010/main" val="2275675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839199" cy="502919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General care </a:t>
            </a:r>
          </a:p>
          <a:p>
            <a:pPr marL="45720" indent="0" algn="just">
              <a:buNone/>
            </a:pPr>
            <a:r>
              <a:rPr lang="en-US" dirty="0"/>
              <a:t>	</a:t>
            </a:r>
          </a:p>
          <a:p>
            <a:pPr marL="45720" indent="0" algn="just">
              <a:buNone/>
            </a:pPr>
            <a:r>
              <a:rPr lang="en-US" dirty="0"/>
              <a:t>	* </a:t>
            </a:r>
            <a:r>
              <a:rPr lang="en-US" sz="2200" dirty="0"/>
              <a:t>Full pts assessment</a:t>
            </a:r>
          </a:p>
          <a:p>
            <a:pPr marL="45720" indent="0" algn="just">
              <a:buNone/>
            </a:pPr>
            <a:r>
              <a:rPr lang="en-US" sz="2200" dirty="0"/>
              <a:t>	* Preventive care - - Immunization &amp; vaccination </a:t>
            </a:r>
          </a:p>
          <a:p>
            <a:pPr marL="45720" indent="0" algn="just">
              <a:buNone/>
            </a:pPr>
            <a:r>
              <a:rPr lang="en-US" sz="2200" dirty="0"/>
              <a:t>			       - - Smoking cessation</a:t>
            </a:r>
          </a:p>
          <a:p>
            <a:pPr marL="45720" indent="0" algn="just">
              <a:buNone/>
            </a:pPr>
            <a:r>
              <a:rPr lang="en-US" sz="2200" dirty="0"/>
              <a:t>			       - - Avoid environment irritants</a:t>
            </a:r>
          </a:p>
          <a:p>
            <a:pPr marL="45720" indent="0" algn="just">
              <a:buNone/>
            </a:pPr>
            <a:r>
              <a:rPr lang="en-US" sz="2200" dirty="0"/>
              <a:t>		                 - - Adequate hydration </a:t>
            </a:r>
          </a:p>
          <a:p>
            <a:pPr marL="45720" indent="0" algn="just">
              <a:buNone/>
            </a:pPr>
            <a:r>
              <a:rPr lang="en-US" sz="2200" dirty="0"/>
              <a:t>			       - - Proper nutrition</a:t>
            </a:r>
          </a:p>
          <a:p>
            <a:pPr marL="45720" indent="0" algn="just">
              <a:buNone/>
            </a:pPr>
            <a:r>
              <a:rPr lang="en-US" sz="2200" dirty="0"/>
              <a:t>			       - - Weight control</a:t>
            </a:r>
          </a:p>
          <a:p>
            <a:pPr marL="45720" indent="0" algn="just">
              <a:buNone/>
            </a:pPr>
            <a:r>
              <a:rPr lang="en-US" sz="2200" dirty="0"/>
              <a:t> </a:t>
            </a:r>
          </a:p>
          <a:p>
            <a:pPr marL="45720" indent="0" algn="just">
              <a:buNone/>
            </a:pPr>
            <a:r>
              <a:rPr lang="en-US" dirty="0"/>
              <a:t>				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intervention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284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Pulmonary care 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sz="2200" dirty="0"/>
              <a:t>Respiratory treatment techniques for clearing accumulated pulmonary secretions and relieving dyspnea include-</a:t>
            </a:r>
          </a:p>
          <a:p>
            <a:pPr lvl="4" algn="just"/>
            <a:r>
              <a:rPr lang="en-US" sz="2200" dirty="0"/>
              <a:t> Postural drainage.</a:t>
            </a:r>
          </a:p>
          <a:p>
            <a:pPr lvl="4" algn="just"/>
            <a:r>
              <a:rPr lang="en-US" sz="2200" dirty="0"/>
              <a:t> Percussion &amp; vibration. </a:t>
            </a:r>
          </a:p>
          <a:p>
            <a:pPr lvl="4" algn="just"/>
            <a:r>
              <a:rPr lang="en-US" sz="2200" dirty="0"/>
              <a:t> Deep breathing exercises.</a:t>
            </a:r>
          </a:p>
          <a:p>
            <a:pPr lvl="4" algn="just"/>
            <a:r>
              <a:rPr lang="en-US" sz="2200" dirty="0"/>
              <a:t> Relaxation techniques.</a:t>
            </a:r>
          </a:p>
          <a:p>
            <a:pPr lvl="4" algn="just"/>
            <a:r>
              <a:rPr lang="en-US" sz="2200" dirty="0"/>
              <a:t> Sustained exercise, if tolerable.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942666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871471"/>
            <a:ext cx="8407893" cy="4224529"/>
          </a:xfrm>
        </p:spPr>
        <p:txBody>
          <a:bodyPr>
            <a:normAutofit/>
          </a:bodyPr>
          <a:lstStyle/>
          <a:p>
            <a:r>
              <a:rPr lang="en-US" sz="2200" dirty="0"/>
              <a:t>Short-term improvement</a:t>
            </a:r>
          </a:p>
          <a:p>
            <a:pPr marL="45720" indent="0">
              <a:buNone/>
            </a:pPr>
            <a:r>
              <a:rPr lang="en-US" sz="2200" dirty="0"/>
              <a:t> 	-Improved breath sound </a:t>
            </a:r>
          </a:p>
          <a:p>
            <a:pPr marL="45720" indent="0">
              <a:buNone/>
            </a:pPr>
            <a:r>
              <a:rPr lang="en-US" sz="2200" dirty="0"/>
              <a:t>	-Decreased volume of pulmonary Secretions</a:t>
            </a:r>
          </a:p>
          <a:p>
            <a:pPr marL="45720" indent="0">
              <a:buNone/>
            </a:pPr>
            <a:r>
              <a:rPr lang="en-US" sz="2200" dirty="0"/>
              <a:t>	-Subjective improvement in breathing ability</a:t>
            </a:r>
          </a:p>
          <a:p>
            <a:pPr marL="45720" indent="0">
              <a:buNone/>
            </a:pPr>
            <a:endParaRPr lang="en-US" sz="2200" dirty="0"/>
          </a:p>
          <a:p>
            <a:r>
              <a:rPr lang="en-US" sz="2200" dirty="0"/>
              <a:t>Long-term benefits </a:t>
            </a:r>
          </a:p>
          <a:p>
            <a:pPr marL="45720" indent="0">
              <a:buNone/>
            </a:pPr>
            <a:r>
              <a:rPr lang="en-US" sz="2200" dirty="0"/>
              <a:t>	-Maintenance of baseline pulmonary Function</a:t>
            </a:r>
          </a:p>
          <a:p>
            <a:pPr marL="45720" indent="0">
              <a:buNone/>
            </a:pPr>
            <a:r>
              <a:rPr lang="en-US" sz="2200" dirty="0"/>
              <a:t>	-Reduced frequency of resp. exacerbation </a:t>
            </a:r>
          </a:p>
          <a:p>
            <a:pPr marL="45720" indent="0">
              <a:buNone/>
            </a:pPr>
            <a:r>
              <a:rPr lang="en-US" sz="2200" dirty="0"/>
              <a:t>	-Decreased No. &amp; length of hospitalization.</a:t>
            </a:r>
          </a:p>
          <a:p>
            <a:pPr marL="4572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95400"/>
          </a:xfrm>
        </p:spPr>
        <p:txBody>
          <a:bodyPr/>
          <a:lstStyle/>
          <a:p>
            <a:r>
              <a:rPr lang="en-US" dirty="0"/>
              <a:t>Monitor short &amp; long term effects of these treatment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2130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52471"/>
            <a:ext cx="8407893" cy="2395729"/>
          </a:xfrm>
        </p:spPr>
        <p:txBody>
          <a:bodyPr>
            <a:normAutofit/>
          </a:bodyPr>
          <a:lstStyle/>
          <a:p>
            <a:r>
              <a:rPr lang="en-US" dirty="0"/>
              <a:t>Especially imp. For pts. who have end-stage dz or significant symptoms of -</a:t>
            </a:r>
          </a:p>
          <a:p>
            <a:pPr lvl="7"/>
            <a:r>
              <a:rPr lang="en-US" sz="2400" dirty="0"/>
              <a:t>Weakness</a:t>
            </a:r>
          </a:p>
          <a:p>
            <a:pPr lvl="7"/>
            <a:r>
              <a:rPr lang="en-US" sz="2400" dirty="0"/>
              <a:t>Fatigue</a:t>
            </a:r>
          </a:p>
          <a:p>
            <a:pPr lvl="7"/>
            <a:r>
              <a:rPr lang="en-US" sz="2400" dirty="0"/>
              <a:t>severe dyspnea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training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9750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252471"/>
            <a:ext cx="8407893" cy="2014729"/>
          </a:xfrm>
        </p:spPr>
        <p:txBody>
          <a:bodyPr/>
          <a:lstStyle/>
          <a:p>
            <a:r>
              <a:rPr lang="en-US" dirty="0"/>
              <a:t>Adapting  the environment to improve the ease of performing ADL</a:t>
            </a:r>
          </a:p>
          <a:p>
            <a:r>
              <a:rPr lang="en-US" dirty="0"/>
              <a:t>Task modification to decrease energy costs</a:t>
            </a:r>
          </a:p>
          <a:p>
            <a:r>
              <a:rPr lang="en-US" dirty="0"/>
              <a:t>To relieve symptoms associated with activity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Functional training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9664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Identification of ADL that are most problematic for the patients is the first step in modifying the environment.</a:t>
            </a:r>
          </a:p>
          <a:p>
            <a:r>
              <a:rPr lang="en-US" dirty="0"/>
              <a:t>Adaptations are usually necessary in the  </a:t>
            </a:r>
          </a:p>
          <a:p>
            <a:pPr lvl="7"/>
            <a:r>
              <a:rPr lang="en-US" sz="2400" dirty="0"/>
              <a:t>Bathroom</a:t>
            </a:r>
          </a:p>
          <a:p>
            <a:pPr lvl="7"/>
            <a:r>
              <a:rPr lang="en-US" sz="2400" dirty="0"/>
              <a:t>Bedroom</a:t>
            </a:r>
          </a:p>
          <a:p>
            <a:pPr lvl="7"/>
            <a:r>
              <a:rPr lang="en-US" sz="2400" dirty="0"/>
              <a:t>kitchen</a:t>
            </a:r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modification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8544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871471"/>
            <a:ext cx="8407893" cy="3843529"/>
          </a:xfrm>
        </p:spPr>
        <p:txBody>
          <a:bodyPr/>
          <a:lstStyle/>
          <a:p>
            <a:r>
              <a:rPr lang="en-US" dirty="0"/>
              <a:t>Basic concepts include—</a:t>
            </a:r>
          </a:p>
          <a:p>
            <a:pPr marL="45720" indent="0"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Supported seating of appropriate height for tasks at work    areas.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Placing equipment at convenient locations so that bending, reaching, lifting are minimized.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Locating chairs at appropriate when rests are needed.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Use adaptive devices to simplify tasks and improve comfort.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Improving ventilation for the bathroom, kitchen and other areas.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406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376929"/>
          </a:xfrm>
        </p:spPr>
        <p:txBody>
          <a:bodyPr>
            <a:noAutofit/>
          </a:bodyPr>
          <a:lstStyle/>
          <a:p>
            <a:r>
              <a:rPr lang="en-US" sz="2800" dirty="0"/>
              <a:t> It is an art of medical practice wherein an individually tailored multidisciplinary program is formulated, which through accurate diagnosis, therapy, emotional support and education stabilizes or reverses both the physio- and psychology of pulmonary diseases and attempts to return the pt. to the highest possible functional capacity allowed by his pulmonary handicap and overall life situation. </a:t>
            </a:r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BY ACCP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2884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          </a:t>
            </a:r>
            <a:r>
              <a:rPr lang="en-US" sz="2400" dirty="0"/>
              <a:t>Includes energy conservation techniques</a:t>
            </a:r>
            <a:r>
              <a:rPr lang="en-US" dirty="0"/>
              <a:t> 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Slowing down the pace of the activity.</a:t>
            </a:r>
          </a:p>
          <a:p>
            <a:r>
              <a:rPr lang="en-US" dirty="0"/>
              <a:t>Minimizing large body movements.</a:t>
            </a:r>
          </a:p>
          <a:p>
            <a:r>
              <a:rPr lang="en-US" dirty="0"/>
              <a:t>Setting priorities &amp; organizing activities to minimize waste movements.</a:t>
            </a:r>
          </a:p>
          <a:p>
            <a:r>
              <a:rPr lang="en-US" dirty="0"/>
              <a:t>Planning appropriate amount of time to complete the task , including breaks for rest.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modifications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158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407893" cy="2209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200" dirty="0"/>
              <a:t>Relief of dyspnea--- this is done by,</a:t>
            </a:r>
          </a:p>
          <a:p>
            <a:r>
              <a:rPr lang="en-US" dirty="0"/>
              <a:t>Controlling the breathing pattern</a:t>
            </a:r>
          </a:p>
          <a:p>
            <a:r>
              <a:rPr lang="en-US" dirty="0"/>
              <a:t>Altering postures to improve Respiratory Muscle Function.</a:t>
            </a:r>
          </a:p>
          <a:p>
            <a:r>
              <a:rPr lang="en-US" dirty="0"/>
              <a:t>Use Relaxation Techniques.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Relief of dyspnea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2069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947671"/>
            <a:ext cx="8407893" cy="3462529"/>
          </a:xfrm>
        </p:spPr>
        <p:txBody>
          <a:bodyPr/>
          <a:lstStyle/>
          <a:p>
            <a:r>
              <a:rPr lang="en-US" dirty="0"/>
              <a:t>An imp principle in relieving dyspnea is that the pt. should maintain an uninterrupted breathing pattern by avoiding breath holding or valsalva maneuver.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Pursed lip breathing may be useful for pts with COPD.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This slow down RR &amp; ↓ minute ventilation, relieving dyspnea in some patients.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Exhalations through pursed lip during lifting, pushing or pulling activities prevents breath holding &amp; straining.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4716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Many pts with severe COPD have flattened diaphragm by lung hyperinflation.</a:t>
            </a:r>
          </a:p>
          <a:p>
            <a:r>
              <a:rPr lang="en-US" dirty="0"/>
              <a:t>A leaning forward flexion position may offer postural relief from dyspnea by improving the function of the flattened diaphragm.</a:t>
            </a:r>
          </a:p>
          <a:p>
            <a:r>
              <a:rPr lang="en-US" dirty="0"/>
              <a:t>This position ↑ the intra-abdominal pressure &amp; pushes the diaphragm up into the thorax and into a more optimal position for contraction.</a:t>
            </a:r>
          </a:p>
        </p:txBody>
      </p:sp>
    </p:spTree>
    <p:extLst>
      <p:ext uri="{BB962C8B-B14F-4D97-AF65-F5344CB8AC3E}">
        <p14:creationId xmlns:p14="http://schemas.microsoft.com/office/powerpoint/2010/main" val="2298906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023871"/>
            <a:ext cx="8407893" cy="1633729"/>
          </a:xfrm>
        </p:spPr>
        <p:txBody>
          <a:bodyPr/>
          <a:lstStyle/>
          <a:p>
            <a:r>
              <a:rPr lang="en-US" dirty="0"/>
              <a:t>Leaning forward with UE support has the additional benefit of fixing the distal attachment of Respiratory Accessory Muscles (e.g., pectoralis major &amp; SCM) and allowing the thoracic attachments to pull the chest into inspiration.</a:t>
            </a:r>
            <a:endParaRPr lang="en-IN" dirty="0"/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8067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023871"/>
            <a:ext cx="8407893" cy="3310129"/>
          </a:xfrm>
        </p:spPr>
        <p:txBody>
          <a:bodyPr/>
          <a:lstStyle/>
          <a:p>
            <a:r>
              <a:rPr lang="en-US" dirty="0"/>
              <a:t>Relaxation of non-Respiratory Muscles is another breathing techniques that may ↓ wasted energy consumption &amp; hasten relief of dyspnea.</a:t>
            </a:r>
          </a:p>
          <a:p>
            <a:r>
              <a:rPr lang="en-US" dirty="0"/>
              <a:t>Contraction-relaxation techniques or autogenic (mental imaging) relaxation can be employed for this purpose.</a:t>
            </a:r>
          </a:p>
          <a:p>
            <a:r>
              <a:rPr lang="en-US" dirty="0"/>
              <a:t>In some case biofeedback may help.</a:t>
            </a:r>
          </a:p>
          <a:p>
            <a:r>
              <a:rPr lang="en-US" dirty="0"/>
              <a:t>By teaching the pt. control of the relaxation-response &amp; breathing pattern, the anxiety associated with dyspnea can be reduced.</a:t>
            </a:r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9611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Physiologic monitoring during functional training should be employed to ensure the safety and appropriateness of the exercises.</a:t>
            </a:r>
          </a:p>
          <a:p>
            <a:r>
              <a:rPr lang="en-US" dirty="0"/>
              <a:t>H.R, B.P, R.R, pulse-oximetry and dyspnea or effort scales, such as the Borg scale are essential responses to monitor.</a:t>
            </a:r>
          </a:p>
          <a:p>
            <a:r>
              <a:rPr lang="en-US" dirty="0"/>
              <a:t>Ex can be prescribed in terms of   Intensity</a:t>
            </a:r>
          </a:p>
          <a:p>
            <a:pPr marL="45720" indent="0">
              <a:buNone/>
            </a:pPr>
            <a:r>
              <a:rPr lang="en-US" dirty="0"/>
              <a:t>					 Duration</a:t>
            </a:r>
          </a:p>
          <a:p>
            <a:pPr marL="45720" indent="0">
              <a:buNone/>
            </a:pPr>
            <a:r>
              <a:rPr lang="en-US" dirty="0"/>
              <a:t>					 frequency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lvl="8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Physiologic monitoring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0079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947671"/>
            <a:ext cx="8407893" cy="2395729"/>
          </a:xfrm>
        </p:spPr>
        <p:txBody>
          <a:bodyPr/>
          <a:lstStyle/>
          <a:p>
            <a:r>
              <a:rPr lang="en-US" dirty="0"/>
              <a:t>Any symptoms like shortness of breath, fatigue, palpitations, chest discomfort or a ↓ of 3% to 5% in pulse-oximetry reading should be noted.</a:t>
            </a:r>
          </a:p>
          <a:p>
            <a:r>
              <a:rPr lang="en-US" dirty="0"/>
              <a:t>If the patients level of desaturation is consistently below 88% on pulse-oximetry, the physician should prescribe supplemental oxygen or to ↑ the dosage of oxygen already in use.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0095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947671"/>
            <a:ext cx="8407893" cy="2243329"/>
          </a:xfrm>
        </p:spPr>
        <p:txBody>
          <a:bodyPr/>
          <a:lstStyle/>
          <a:p>
            <a:r>
              <a:rPr lang="en-US" dirty="0"/>
              <a:t>+1  Mild, noticeable to pt. but not to observer.</a:t>
            </a:r>
          </a:p>
          <a:p>
            <a:r>
              <a:rPr lang="en-US" dirty="0"/>
              <a:t>+2  Mild, some difficulty, noticeable to observer.</a:t>
            </a:r>
          </a:p>
          <a:p>
            <a:r>
              <a:rPr lang="en-US" dirty="0"/>
              <a:t>+3  Moderate difficulty, but can continue.</a:t>
            </a:r>
          </a:p>
          <a:p>
            <a:r>
              <a:rPr lang="en-US" dirty="0"/>
              <a:t>+4  severe difficulty, pt. can’t continue.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Dyspnea scale by ‘</a:t>
            </a:r>
            <a:r>
              <a:rPr lang="en-US" dirty="0" err="1"/>
              <a:t>acsm</a:t>
            </a:r>
            <a:r>
              <a:rPr lang="en-US" dirty="0"/>
              <a:t>’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97374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6</a:t>
            </a:r>
          </a:p>
          <a:p>
            <a:r>
              <a:rPr lang="en-US" dirty="0"/>
              <a:t>7        Very Very Mild(light)</a:t>
            </a:r>
          </a:p>
          <a:p>
            <a:r>
              <a:rPr lang="en-US" dirty="0"/>
              <a:t>8</a:t>
            </a:r>
          </a:p>
          <a:p>
            <a:r>
              <a:rPr lang="en-US" dirty="0"/>
              <a:t>9        Very Light</a:t>
            </a:r>
          </a:p>
          <a:p>
            <a:r>
              <a:rPr lang="en-US" dirty="0"/>
              <a:t>10</a:t>
            </a:r>
          </a:p>
          <a:p>
            <a:r>
              <a:rPr lang="en-US" dirty="0"/>
              <a:t>11      Fairly Light</a:t>
            </a:r>
          </a:p>
          <a:p>
            <a:r>
              <a:rPr lang="en-US" dirty="0"/>
              <a:t>12</a:t>
            </a:r>
          </a:p>
          <a:p>
            <a:r>
              <a:rPr lang="en-US" dirty="0"/>
              <a:t>13      Somewhat Hard</a:t>
            </a:r>
          </a:p>
          <a:p>
            <a:r>
              <a:rPr lang="en-US" dirty="0"/>
              <a:t>14</a:t>
            </a:r>
          </a:p>
          <a:p>
            <a:r>
              <a:rPr lang="en-US" dirty="0"/>
              <a:t>15      Hard</a:t>
            </a:r>
          </a:p>
          <a:p>
            <a:r>
              <a:rPr lang="en-US" dirty="0"/>
              <a:t>16</a:t>
            </a:r>
          </a:p>
          <a:p>
            <a:r>
              <a:rPr lang="en-US" dirty="0"/>
              <a:t>17      Very hard</a:t>
            </a:r>
          </a:p>
          <a:p>
            <a:r>
              <a:rPr lang="en-US" dirty="0"/>
              <a:t>18</a:t>
            </a:r>
          </a:p>
          <a:p>
            <a:r>
              <a:rPr lang="en-US" dirty="0"/>
              <a:t>19      Very Very Hard</a:t>
            </a:r>
          </a:p>
          <a:p>
            <a:r>
              <a:rPr lang="en-US" dirty="0"/>
              <a:t>20</a:t>
            </a:r>
          </a:p>
          <a:p>
            <a:endParaRPr lang="en-US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Borg’s scale of rpe (15 pt. scale)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60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200" dirty="0"/>
              <a:t>To control and alleviate the symptoms &amp; pathophysiological complications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achieve his or her optimal functional capacity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decrease psychological symptoms such as anxiety and depression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improve quality of life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return the pt. to gainful employment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promote independence and self-reliance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increase exercise tolerance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To reduce exacerbation and hospitalization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Encourage participation in recreational activities</a:t>
            </a:r>
            <a:endParaRPr lang="en-IN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Rehabilitation goals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6185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   GOALS:--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To improve Cardio-Respiratory Endurance.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To ↑ max. work capacity.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To ↑ strength.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To ↑ flexibility.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To ↑ resp. muscle function.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Exercise program varies with the severity of dz, ( pt. with mild, moderate and severe dz )</a:t>
            </a:r>
          </a:p>
          <a:p>
            <a:r>
              <a:rPr lang="en-US" dirty="0"/>
              <a:t>This is done by PFT, symptoms and ex’s tolerance.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conditioning</a:t>
            </a:r>
            <a:br>
              <a:rPr lang="en-US" dirty="0"/>
            </a:br>
            <a:r>
              <a:rPr lang="en-US" dirty="0"/>
              <a:t>(physical conditioning)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8143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947671"/>
            <a:ext cx="8407893" cy="3767329"/>
          </a:xfrm>
        </p:spPr>
        <p:txBody>
          <a:bodyPr/>
          <a:lstStyle/>
          <a:p>
            <a:r>
              <a:rPr lang="en-US" dirty="0"/>
              <a:t>They usually have shortness of breath only with relative heavy ex’s, such as climbing hills and stairs, but may be asymptomatic with usual daily activities.</a:t>
            </a:r>
          </a:p>
          <a:p>
            <a:r>
              <a:rPr lang="en-US" dirty="0"/>
              <a:t>Ex. for </a:t>
            </a:r>
            <a:r>
              <a:rPr lang="en-US" dirty="0" err="1"/>
              <a:t>pt</a:t>
            </a:r>
            <a:r>
              <a:rPr lang="en-US" dirty="0"/>
              <a:t> with mild dz can be prescribed using testing and training protocols.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Pt’s with mild lung disease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4715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00071"/>
            <a:ext cx="8407893" cy="3233929"/>
          </a:xfrm>
        </p:spPr>
        <p:txBody>
          <a:bodyPr/>
          <a:lstStyle/>
          <a:p>
            <a:r>
              <a:rPr lang="en-US" dirty="0"/>
              <a:t>These pts usually presented with an acute exacerbation of their dz or worsening symptoms of breath with normal daily activities.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Pt’s with moderate lung disease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1810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100071"/>
            <a:ext cx="8407893" cy="2700529"/>
          </a:xfrm>
        </p:spPr>
        <p:txBody>
          <a:bodyPr/>
          <a:lstStyle/>
          <a:p>
            <a:r>
              <a:rPr lang="en-US" dirty="0"/>
              <a:t>Exercise testing can be done using progressive exercise protocols.</a:t>
            </a:r>
          </a:p>
          <a:p>
            <a:r>
              <a:rPr lang="en-US" dirty="0"/>
              <a:t>Protocol should start with a very low MET level (1.5 MET) and advanced by 0.5 MET per stage.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314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Ex. Prescription should be aimed at increasing duration to a sub-maximal workload.</a:t>
            </a:r>
          </a:p>
          <a:p>
            <a:r>
              <a:rPr lang="en-US" dirty="0"/>
              <a:t>Initial duration-20-30 min.</a:t>
            </a:r>
          </a:p>
          <a:p>
            <a:r>
              <a:rPr lang="en-US" dirty="0"/>
              <a:t>Intermittent short bouts of slightly higher workloads  can then be introduced gradually.</a:t>
            </a:r>
          </a:p>
          <a:p>
            <a:r>
              <a:rPr lang="en-US" dirty="0"/>
              <a:t>Frequency- at least 5-7 times weekly.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094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407893" cy="3733800"/>
          </a:xfrm>
        </p:spPr>
        <p:txBody>
          <a:bodyPr/>
          <a:lstStyle/>
          <a:p>
            <a:r>
              <a:rPr lang="en-US" dirty="0"/>
              <a:t>These pt. are usually restricted by symptoms of shortness of breath during most daily activities , even walking with a slow pace is limited.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Pt’s with severe lung disease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3174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871471"/>
            <a:ext cx="8407893" cy="3995929"/>
          </a:xfrm>
        </p:spPr>
        <p:txBody>
          <a:bodyPr/>
          <a:lstStyle/>
          <a:p>
            <a:r>
              <a:rPr lang="en-US" dirty="0"/>
              <a:t>Exercise prescription for these pts should be based on symptoms limited walking speeds and distances.</a:t>
            </a:r>
          </a:p>
          <a:p>
            <a:r>
              <a:rPr lang="en-US" dirty="0"/>
              <a:t>Interval-training program are optimal, with very short exercise bouts and frequent rest initially.</a:t>
            </a:r>
          </a:p>
          <a:p>
            <a:r>
              <a:rPr lang="en-US" dirty="0"/>
              <a:t>Advanced gradually by –Increasing no. of bouts</a:t>
            </a:r>
          </a:p>
          <a:p>
            <a:pPr marL="45720" indent="0">
              <a:buNone/>
            </a:pPr>
            <a:r>
              <a:rPr lang="en-US" dirty="0"/>
              <a:t>			      - Lengthening the bouts</a:t>
            </a:r>
          </a:p>
          <a:p>
            <a:pPr marL="45720" indent="0">
              <a:buNone/>
            </a:pPr>
            <a:r>
              <a:rPr lang="en-US" dirty="0"/>
              <a:t>			      - Decreasing the length of rest-period</a:t>
            </a:r>
          </a:p>
          <a:p>
            <a:r>
              <a:rPr lang="en-US" dirty="0"/>
              <a:t>Ex. Minimum 1 time/day</a:t>
            </a:r>
          </a:p>
          <a:p>
            <a:r>
              <a:rPr lang="en-US" dirty="0"/>
              <a:t>As the duration increase to 20 min continuously, frequency reduced to 5-7 times/week.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7505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Pts with lung disease often suffer from appetite suppression, weight loss, and wasting of muscle mass.</a:t>
            </a:r>
          </a:p>
          <a:p>
            <a:r>
              <a:rPr lang="en-US" dirty="0"/>
              <a:t>Increasing strength and local muscle endurance improves the pts ability to perform functional activities, decrease local muscle fatigue, and enhance body image.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39089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Aerobic training program;-</a:t>
            </a:r>
          </a:p>
          <a:p>
            <a:pPr lvl="8"/>
            <a:r>
              <a:rPr lang="en-US" sz="2000" dirty="0"/>
              <a:t>Cycling</a:t>
            </a:r>
          </a:p>
          <a:p>
            <a:pPr lvl="8"/>
            <a:r>
              <a:rPr lang="en-US" sz="2000" dirty="0"/>
              <a:t>Stair climbing</a:t>
            </a:r>
          </a:p>
          <a:p>
            <a:pPr lvl="8"/>
            <a:r>
              <a:rPr lang="en-US" sz="2000" dirty="0"/>
              <a:t>Bench stepping</a:t>
            </a:r>
          </a:p>
          <a:p>
            <a:pPr lvl="8"/>
            <a:r>
              <a:rPr lang="en-US" sz="2000" dirty="0"/>
              <a:t>Aerobic dance</a:t>
            </a:r>
          </a:p>
          <a:p>
            <a:pPr lvl="8"/>
            <a:r>
              <a:rPr lang="en-US" sz="2000" dirty="0"/>
              <a:t>Weight bearing exercises</a:t>
            </a:r>
          </a:p>
          <a:p>
            <a:pPr lvl="8"/>
            <a:r>
              <a:rPr lang="en-US" sz="2000" dirty="0"/>
              <a:t>Breathing with leaning forward during hill-climbing.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extremity strengthening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77317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Upper body (trunk and extremity) more ventilatory work</a:t>
            </a:r>
          </a:p>
          <a:p>
            <a:r>
              <a:rPr lang="en-US" dirty="0"/>
              <a:t>So strengthening ex. With light weights (pulleys, theraband, wrist weights, weighted wands) advanced first by increasing the no. of repetitions, and then by increasing weights or weight machines can be used.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extremity strengthening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171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52600"/>
            <a:ext cx="8407893" cy="4571999"/>
          </a:xfrm>
        </p:spPr>
        <p:txBody>
          <a:bodyPr>
            <a:noAutofit/>
          </a:bodyPr>
          <a:lstStyle/>
          <a:p>
            <a:r>
              <a:rPr lang="en-US" sz="2200" dirty="0"/>
              <a:t>Patient</a:t>
            </a:r>
          </a:p>
          <a:p>
            <a:r>
              <a:rPr lang="en-US" sz="2200" dirty="0"/>
              <a:t>Advisory board</a:t>
            </a:r>
          </a:p>
          <a:p>
            <a:r>
              <a:rPr lang="en-US" sz="2200" dirty="0"/>
              <a:t>Medical director</a:t>
            </a:r>
          </a:p>
          <a:p>
            <a:r>
              <a:rPr lang="en-US" sz="2200" dirty="0"/>
              <a:t>Program director</a:t>
            </a:r>
          </a:p>
          <a:p>
            <a:r>
              <a:rPr lang="en-US" sz="2200" dirty="0"/>
              <a:t>Respiratory care specialist</a:t>
            </a:r>
          </a:p>
          <a:p>
            <a:r>
              <a:rPr lang="en-US" sz="2200" dirty="0"/>
              <a:t>PT</a:t>
            </a:r>
          </a:p>
          <a:p>
            <a:r>
              <a:rPr lang="en-US" sz="2200" dirty="0"/>
              <a:t>Dietitian</a:t>
            </a:r>
          </a:p>
          <a:p>
            <a:r>
              <a:rPr lang="en-US" sz="2200" dirty="0"/>
              <a:t>Nurse</a:t>
            </a:r>
          </a:p>
          <a:p>
            <a:r>
              <a:rPr lang="en-US" sz="2200" dirty="0"/>
              <a:t>Occupational therapist</a:t>
            </a:r>
          </a:p>
          <a:p>
            <a:r>
              <a:rPr lang="en-US" sz="2200" dirty="0"/>
              <a:t>Pharmacist</a:t>
            </a:r>
          </a:p>
          <a:p>
            <a:r>
              <a:rPr lang="en-US" sz="2200" dirty="0"/>
              <a:t>Social worker</a:t>
            </a:r>
            <a:endParaRPr lang="en-IN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rehabilitation team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6282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Aerobic training mode- </a:t>
            </a:r>
          </a:p>
          <a:p>
            <a:pPr lvl="8"/>
            <a:r>
              <a:rPr lang="en-US" sz="2000" dirty="0"/>
              <a:t>Rowing machines</a:t>
            </a:r>
          </a:p>
          <a:p>
            <a:pPr lvl="8"/>
            <a:r>
              <a:rPr lang="en-US" sz="2000" dirty="0"/>
              <a:t>Cross country skiing</a:t>
            </a:r>
          </a:p>
          <a:p>
            <a:pPr lvl="8"/>
            <a:r>
              <a:rPr lang="en-US" sz="2000" dirty="0"/>
              <a:t>Leg cycles that include arm work</a:t>
            </a:r>
          </a:p>
          <a:p>
            <a:pPr lvl="8"/>
            <a:r>
              <a:rPr lang="en-US" sz="2000" dirty="0"/>
              <a:t>Arm cranking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25658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exercise H.R, B.P, pulse-oximetry and breathing pattern, ECG should be monitored.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4015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599" y="2023871"/>
            <a:ext cx="5943601" cy="1938529"/>
          </a:xfrm>
        </p:spPr>
        <p:txBody>
          <a:bodyPr/>
          <a:lstStyle/>
          <a:p>
            <a:r>
              <a:rPr lang="en-US" dirty="0"/>
              <a:t>To improve posture</a:t>
            </a:r>
          </a:p>
          <a:p>
            <a:r>
              <a:rPr lang="en-US" dirty="0"/>
              <a:t>To increase ROM</a:t>
            </a:r>
          </a:p>
          <a:p>
            <a:r>
              <a:rPr lang="en-US" dirty="0"/>
              <a:t>To decrease stiffness</a:t>
            </a:r>
          </a:p>
          <a:p>
            <a:r>
              <a:rPr lang="en-US" dirty="0"/>
              <a:t>To prevent injury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Flexibility exercises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36023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Gentle stretching with full body movements as occurs with dance, yoga, calisthenics.</a:t>
            </a:r>
          </a:p>
          <a:p>
            <a:r>
              <a:rPr lang="en-US" dirty="0"/>
              <a:t>Breathing ex. Should be co-ordinated with the movements.</a:t>
            </a:r>
          </a:p>
          <a:p>
            <a:r>
              <a:rPr lang="en-US" dirty="0"/>
              <a:t>The purpose of combining this is to teach the pt. how body movt. can influence and assist or resist ventilation.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1523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Incentive Spirometry.</a:t>
            </a:r>
          </a:p>
          <a:p>
            <a:r>
              <a:rPr lang="en-US" dirty="0"/>
              <a:t>Training the specific resp. resp. muscle with a resistive breathing device.</a:t>
            </a:r>
          </a:p>
          <a:p>
            <a:r>
              <a:rPr lang="en-US" dirty="0"/>
              <a:t>Duration-15 mins.</a:t>
            </a:r>
          </a:p>
          <a:p>
            <a:r>
              <a:rPr lang="en-US" dirty="0"/>
              <a:t>Frequency-twice daily.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muscle exercise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08186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Common psychological problems in COPD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Poor body image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Loneliness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Decrease social support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Dissatisfaction with social support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Negative self-concept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Decrease ADL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Anxiety/depression</a:t>
            </a:r>
          </a:p>
          <a:p>
            <a:pPr marL="798513" lvl="1" indent="-433388">
              <a:buFont typeface="Wingdings" pitchFamily="2" charset="2"/>
              <a:buChar char="Ø"/>
            </a:pPr>
            <a:r>
              <a:rPr lang="en-US" sz="2000" dirty="0"/>
              <a:t>Low self-esteem and attitude towards </a:t>
            </a:r>
            <a:r>
              <a:rPr lang="en-US" sz="2000" dirty="0" err="1"/>
              <a:t>rx</a:t>
            </a:r>
            <a:r>
              <a:rPr lang="en-US" sz="2000" dirty="0"/>
              <a:t>.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Psychological/behavioral &amp; educational component.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59749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Progressive relaxation</a:t>
            </a:r>
          </a:p>
          <a:p>
            <a:r>
              <a:rPr lang="en-US" dirty="0"/>
              <a:t>Breathing exercise (meditation)</a:t>
            </a:r>
          </a:p>
          <a:p>
            <a:r>
              <a:rPr lang="en-US" dirty="0"/>
              <a:t>Yoga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intervention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41676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Smoking cessation</a:t>
            </a:r>
          </a:p>
          <a:p>
            <a:r>
              <a:rPr lang="en-US" dirty="0"/>
              <a:t>Avoid occupational exposure</a:t>
            </a:r>
          </a:p>
          <a:p>
            <a:r>
              <a:rPr lang="en-US" dirty="0"/>
              <a:t>Avoid dusty environment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behavioral intervention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35856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Behavioral modification</a:t>
            </a:r>
          </a:p>
          <a:p>
            <a:r>
              <a:rPr lang="en-US" dirty="0"/>
              <a:t>Cognitive modification</a:t>
            </a:r>
          </a:p>
          <a:p>
            <a:r>
              <a:rPr lang="en-US" dirty="0"/>
              <a:t>Behavior-cognitive modification</a:t>
            </a:r>
          </a:p>
          <a:p>
            <a:r>
              <a:rPr lang="en-US" dirty="0"/>
              <a:t>Attention control</a:t>
            </a:r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Adherence intervention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55549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Thorough education about disease/prevention</a:t>
            </a:r>
          </a:p>
          <a:p>
            <a:r>
              <a:rPr lang="en-US" dirty="0"/>
              <a:t>Self Rx. Education</a:t>
            </a:r>
          </a:p>
          <a:p>
            <a:r>
              <a:rPr lang="en-US" dirty="0"/>
              <a:t>Education </a:t>
            </a:r>
            <a:r>
              <a:rPr lang="en-US"/>
              <a:t>about </a:t>
            </a:r>
            <a:r>
              <a:rPr lang="en-US" dirty="0" err="1"/>
              <a:t>R</a:t>
            </a:r>
            <a:r>
              <a:rPr lang="en-US"/>
              <a:t>x</a:t>
            </a:r>
            <a:r>
              <a:rPr lang="en-US" dirty="0"/>
              <a:t>. Technique</a:t>
            </a:r>
          </a:p>
          <a:p>
            <a:r>
              <a:rPr lang="en-US" dirty="0"/>
              <a:t>Energy conservation technique</a:t>
            </a:r>
          </a:p>
          <a:p>
            <a:r>
              <a:rPr lang="en-US" dirty="0"/>
              <a:t>Maintenance of ex.</a:t>
            </a:r>
          </a:p>
          <a:p>
            <a:r>
              <a:rPr lang="en-US" dirty="0"/>
              <a:t>Work simplification technique.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intervention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24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023871"/>
            <a:ext cx="8407893" cy="947929"/>
          </a:xfrm>
        </p:spPr>
        <p:txBody>
          <a:bodyPr/>
          <a:lstStyle/>
          <a:p>
            <a:r>
              <a:rPr lang="en-US" dirty="0"/>
              <a:t>Pts with primary or secondary pulmonary diseases</a:t>
            </a:r>
          </a:p>
          <a:p>
            <a:r>
              <a:rPr lang="en-US" dirty="0"/>
              <a:t>Anyone at risk of developing pulmonary disease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candidates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17259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Pulmonary rehabilitation</a:t>
            </a:r>
            <a:endParaRPr lang="en-US" dirty="0"/>
          </a:p>
          <a:p>
            <a:r>
              <a:rPr lang="en-US" dirty="0"/>
              <a:t>British Thoracic Society Standards of Care Subcommittee on Pulmonary</a:t>
            </a:r>
          </a:p>
          <a:p>
            <a:r>
              <a:rPr lang="en-US" i="1" dirty="0"/>
              <a:t>Thorax </a:t>
            </a:r>
            <a:r>
              <a:rPr lang="en-US" dirty="0"/>
              <a:t>2001;56;827-834</a:t>
            </a:r>
          </a:p>
          <a:p>
            <a:r>
              <a:rPr lang="en-US" dirty="0"/>
              <a:t>doi:10.1136/thorax.56.11.827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British Thoracic Society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742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 – Patients with respiratory disease (with dyspnea)</a:t>
            </a:r>
          </a:p>
          <a:p>
            <a:pPr defTabSz="747713"/>
            <a:r>
              <a:rPr lang="en-US" dirty="0"/>
              <a:t>I – Pulmonary rehabilitation (BHT/Dyspnea relieving  	posture/Exercise Training/Pursed Lip breathing)</a:t>
            </a:r>
          </a:p>
          <a:p>
            <a:r>
              <a:rPr lang="en-US" dirty="0"/>
              <a:t>C – No</a:t>
            </a:r>
          </a:p>
          <a:p>
            <a:r>
              <a:rPr lang="en-US" dirty="0"/>
              <a:t>O – Improve quality of life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75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1. </a:t>
            </a:r>
            <a:r>
              <a:rPr lang="en-US"/>
              <a:t>____________ </a:t>
            </a:r>
            <a:r>
              <a:rPr lang="en-US" dirty="0"/>
              <a:t>is the center of the rehab team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Physiotherapist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Physician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Patient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Hospital director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599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2. _______________is the component of rehabilitation.  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Respiratory therapy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Physical therapy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Exercise conditioning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All of the above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243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3. Functional training is indicated in patients having 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Weakness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Fatigue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Severe dyspnea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All of the above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835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4. Which is the ideal posture to get rid of dyspnea ?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Forward lean posture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Backward lean posture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Supine lying posture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Side lying position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681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5. Severity of the problem is determined by___________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Examination findings 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Pt. symptoms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PFT reports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All of the above</a:t>
            </a:r>
          </a:p>
          <a:p>
            <a:pPr marL="502920" indent="-457200">
              <a:buFont typeface="+mj-lt"/>
              <a:buAutoNum type="alphaL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2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6. ____________ training is ideal for severe lung disease.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Strengthening exercise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Anaerobic exercise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Aerobic exercise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Circuit interval training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606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7. ____________ can be used for respiratory muscle exercise.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Positioning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Incentive spirometry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Percussion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Postural drainage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669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8.______________are the ideal candidates for pulmonary rehab.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Pts. with primary or secondary lung dz.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Pts. at risk of lung dz.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Smokers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All of the above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0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Obstructive dz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Bronchitis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Bronchiectasis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Emphysema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Asthma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Cystic fibrosis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Alpha-1 antitrypsin deficiency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Asthmatic bronchitis</a:t>
            </a:r>
            <a:endParaRPr lang="en-IN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appropriate for PR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66966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9. _____________ is not a bronchial hygiene techniques.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Percussion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AD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ACBT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Aerobic exercise</a:t>
            </a:r>
          </a:p>
          <a:p>
            <a:pPr marL="502920" indent="-457200">
              <a:buFont typeface="+mj-lt"/>
              <a:buAutoNum type="alphaL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842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10.diaphragm becomes _______________ in  COPD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Dome shaped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Boomerang shaped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Flattened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All of the above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Restrictive dz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Interstitial fibrosis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Rheumatoid pulmonary disease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Sarcoidosis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Asbestosis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Silicosis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ARDS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Pulmonary vascular conditions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Pulmonary embolism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Idiopathic occlusive conditions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Pulmonary hypertension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77844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676401"/>
            <a:ext cx="8407893" cy="434340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FF3300"/>
                </a:solidFill>
              </a:rPr>
              <a:t>Exposure to risk for COPD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Cigarette smoking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Occupational exposure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Air pollution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Infection of lung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Impaired immune defense mechanism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>
                <a:solidFill>
                  <a:srgbClr val="FF0000"/>
                </a:solidFill>
              </a:rPr>
              <a:t>Chest wall defects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Neuromuscular weakness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Chest deformities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Spinal deformities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Severe obesity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Chest surgeries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33276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Others</a:t>
            </a:r>
            <a:r>
              <a:rPr lang="en-US" sz="2200" dirty="0"/>
              <a:t> 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Pre-lung transplantation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200" dirty="0"/>
              <a:t>Post-lung transplantation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926207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5908</TotalTime>
  <Words>2115</Words>
  <Application>Microsoft Office PowerPoint</Application>
  <PresentationFormat>On-screen Show (4:3)</PresentationFormat>
  <Paragraphs>359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Calibri</vt:lpstr>
      <vt:lpstr>Franklin Gothic Medium</vt:lpstr>
      <vt:lpstr>Wingdings</vt:lpstr>
      <vt:lpstr>Wingdings 2</vt:lpstr>
      <vt:lpstr>Grid</vt:lpstr>
      <vt:lpstr>Pulmonary rehabilitation</vt:lpstr>
      <vt:lpstr>Definition BY ACCP</vt:lpstr>
      <vt:lpstr>Pulmonary Rehabilitation goals</vt:lpstr>
      <vt:lpstr>pulmonary rehabilitation team</vt:lpstr>
      <vt:lpstr>Eligible candidates</vt:lpstr>
      <vt:lpstr>Conditions appropriate for PR</vt:lpstr>
      <vt:lpstr>PowerPoint Presentation</vt:lpstr>
      <vt:lpstr>PowerPoint Presentation</vt:lpstr>
      <vt:lpstr>PowerPoint Presentation</vt:lpstr>
      <vt:lpstr>Program component</vt:lpstr>
      <vt:lpstr>Patient evaluation</vt:lpstr>
      <vt:lpstr>Patient examination </vt:lpstr>
      <vt:lpstr>Treatment intervention</vt:lpstr>
      <vt:lpstr>PowerPoint Presentation</vt:lpstr>
      <vt:lpstr>Monitor short &amp; long term effects of these treatment</vt:lpstr>
      <vt:lpstr>Functional training</vt:lpstr>
      <vt:lpstr>Goals of Functional training</vt:lpstr>
      <vt:lpstr>Environmental modification </vt:lpstr>
      <vt:lpstr>PowerPoint Presentation</vt:lpstr>
      <vt:lpstr>Task modifications</vt:lpstr>
      <vt:lpstr>Relief of dyspnea</vt:lpstr>
      <vt:lpstr>PowerPoint Presentation</vt:lpstr>
      <vt:lpstr>PowerPoint Presentation</vt:lpstr>
      <vt:lpstr>PowerPoint Presentation</vt:lpstr>
      <vt:lpstr>PowerPoint Presentation</vt:lpstr>
      <vt:lpstr>Physiologic monitoring</vt:lpstr>
      <vt:lpstr>PowerPoint Presentation</vt:lpstr>
      <vt:lpstr>Dyspnea scale by ‘acsm’</vt:lpstr>
      <vt:lpstr>Borg’s scale of rpe (15 pt. scale)</vt:lpstr>
      <vt:lpstr>Exercise conditioning (physical conditioning)</vt:lpstr>
      <vt:lpstr>Pt’s with mild lung disease</vt:lpstr>
      <vt:lpstr>Pt’s with moderate lung disease</vt:lpstr>
      <vt:lpstr>PowerPoint Presentation</vt:lpstr>
      <vt:lpstr>PowerPoint Presentation</vt:lpstr>
      <vt:lpstr>Pt’s with severe lung disease</vt:lpstr>
      <vt:lpstr>PowerPoint Presentation</vt:lpstr>
      <vt:lpstr>strengthening</vt:lpstr>
      <vt:lpstr>Lower extremity strengthening </vt:lpstr>
      <vt:lpstr>Upper extremity strengthening</vt:lpstr>
      <vt:lpstr>PowerPoint Presentation</vt:lpstr>
      <vt:lpstr>PowerPoint Presentation</vt:lpstr>
      <vt:lpstr>Flexibility exercises</vt:lpstr>
      <vt:lpstr>PowerPoint Presentation</vt:lpstr>
      <vt:lpstr>Respiratory muscle exercise</vt:lpstr>
      <vt:lpstr>Psychological/behavioral &amp; educational component.</vt:lpstr>
      <vt:lpstr>Psychological intervention</vt:lpstr>
      <vt:lpstr>Health behavioral intervention</vt:lpstr>
      <vt:lpstr>Adherence intervention</vt:lpstr>
      <vt:lpstr>Educational intervention</vt:lpstr>
      <vt:lpstr>British Thoracic Society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rehabilitation</dc:title>
  <dc:creator>kalpesh</dc:creator>
  <cp:lastModifiedBy>Poonam Devmurari</cp:lastModifiedBy>
  <cp:revision>97</cp:revision>
  <dcterms:created xsi:type="dcterms:W3CDTF">2006-08-16T00:00:00Z</dcterms:created>
  <dcterms:modified xsi:type="dcterms:W3CDTF">2020-08-19T06:16:53Z</dcterms:modified>
</cp:coreProperties>
</file>