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s/slide56.xml" ContentType="application/vnd.openxmlformats-officedocument.presentationml.slide+xml"/>
  <Override PartName="/ppt/slides/slide5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slides/slide5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63"/>
  </p:notesMasterIdLst>
  <p:sldIdLst>
    <p:sldId id="256" r:id="rId2"/>
    <p:sldId id="257" r:id="rId3"/>
    <p:sldId id="316" r:id="rId4"/>
    <p:sldId id="258" r:id="rId5"/>
    <p:sldId id="319" r:id="rId6"/>
    <p:sldId id="322" r:id="rId7"/>
    <p:sldId id="317" r:id="rId8"/>
    <p:sldId id="259" r:id="rId9"/>
    <p:sldId id="260" r:id="rId10"/>
    <p:sldId id="261" r:id="rId11"/>
    <p:sldId id="262" r:id="rId12"/>
    <p:sldId id="263" r:id="rId13"/>
    <p:sldId id="264" r:id="rId14"/>
    <p:sldId id="265" r:id="rId15"/>
    <p:sldId id="266" r:id="rId16"/>
    <p:sldId id="267" r:id="rId17"/>
    <p:sldId id="268" r:id="rId18"/>
    <p:sldId id="269" r:id="rId19"/>
    <p:sldId id="272" r:id="rId20"/>
    <p:sldId id="320" r:id="rId21"/>
    <p:sldId id="270" r:id="rId22"/>
    <p:sldId id="271" r:id="rId23"/>
    <p:sldId id="273" r:id="rId24"/>
    <p:sldId id="274" r:id="rId25"/>
    <p:sldId id="275" r:id="rId26"/>
    <p:sldId id="296" r:id="rId27"/>
    <p:sldId id="276" r:id="rId28"/>
    <p:sldId id="277" r:id="rId29"/>
    <p:sldId id="278" r:id="rId30"/>
    <p:sldId id="279" r:id="rId31"/>
    <p:sldId id="297" r:id="rId32"/>
    <p:sldId id="280" r:id="rId33"/>
    <p:sldId id="281" r:id="rId34"/>
    <p:sldId id="282" r:id="rId35"/>
    <p:sldId id="283" r:id="rId36"/>
    <p:sldId id="284" r:id="rId37"/>
    <p:sldId id="285" r:id="rId38"/>
    <p:sldId id="286" r:id="rId39"/>
    <p:sldId id="287" r:id="rId40"/>
    <p:sldId id="288" r:id="rId41"/>
    <p:sldId id="289" r:id="rId42"/>
    <p:sldId id="290" r:id="rId43"/>
    <p:sldId id="291" r:id="rId44"/>
    <p:sldId id="292" r:id="rId45"/>
    <p:sldId id="293" r:id="rId46"/>
    <p:sldId id="294" r:id="rId47"/>
    <p:sldId id="295" r:id="rId48"/>
    <p:sldId id="298" r:id="rId49"/>
    <p:sldId id="303" r:id="rId50"/>
    <p:sldId id="302" r:id="rId51"/>
    <p:sldId id="304" r:id="rId52"/>
    <p:sldId id="305" r:id="rId53"/>
    <p:sldId id="306" r:id="rId54"/>
    <p:sldId id="307" r:id="rId55"/>
    <p:sldId id="308" r:id="rId56"/>
    <p:sldId id="309" r:id="rId57"/>
    <p:sldId id="310" r:id="rId58"/>
    <p:sldId id="311" r:id="rId59"/>
    <p:sldId id="312" r:id="rId60"/>
    <p:sldId id="313" r:id="rId61"/>
    <p:sldId id="321" r:id="rId6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70" d="100"/>
          <a:sy n="70" d="100"/>
        </p:scale>
        <p:origin x="-1158"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notesMaster" Target="notesMasters/notes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76390B2-499A-4D2D-85CE-7143BC53847D}" type="datetimeFigureOut">
              <a:rPr lang="en-US" smtClean="0"/>
              <a:pPr/>
              <a:t>3/23/2014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2C42228-818B-441A-B8BE-E84A736BF3CB}"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00FF9AD-6522-47CC-871C-61E47F4EF21B}" type="datetime1">
              <a:rPr lang="en-US" smtClean="0"/>
              <a:pPr/>
              <a:t>3/23/2014</a:t>
            </a:fld>
            <a:endParaRPr lang="en-US"/>
          </a:p>
        </p:txBody>
      </p:sp>
      <p:sp>
        <p:nvSpPr>
          <p:cNvPr id="5" name="Footer Placeholder 4"/>
          <p:cNvSpPr>
            <a:spLocks noGrp="1"/>
          </p:cNvSpPr>
          <p:nvPr>
            <p:ph type="ftr" sz="quarter" idx="11"/>
          </p:nvPr>
        </p:nvSpPr>
        <p:spPr/>
        <p:txBody>
          <a:bodyPr/>
          <a:lstStyle/>
          <a:p>
            <a:r>
              <a:rPr lang="en-US" smtClean="0"/>
              <a:t>Biochemistry For Medics</a:t>
            </a:r>
            <a:endParaRPr lang="en-US"/>
          </a:p>
        </p:txBody>
      </p:sp>
      <p:sp>
        <p:nvSpPr>
          <p:cNvPr id="6" name="Slide Number Placeholder 5"/>
          <p:cNvSpPr>
            <a:spLocks noGrp="1"/>
          </p:cNvSpPr>
          <p:nvPr>
            <p:ph type="sldNum" sz="quarter" idx="12"/>
          </p:nvPr>
        </p:nvSpPr>
        <p:spPr/>
        <p:txBody>
          <a:bodyPr/>
          <a:lstStyle/>
          <a:p>
            <a:fld id="{8F332FAE-4CDE-47AD-9C1D-7AFBF9560FD5}" type="slidenum">
              <a:rPr lang="en-US" smtClean="0"/>
              <a:pPr/>
              <a:t>‹#›</a:t>
            </a:fld>
            <a:endParaRPr lang="en-US"/>
          </a:p>
        </p:txBody>
      </p:sp>
    </p:spTree>
  </p:cSld>
  <p:clrMapOvr>
    <a:masterClrMapping/>
  </p:clrMapOvr>
  <p:transition>
    <p:split/>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D9EE824-ED85-420E-8F88-37C3481A16F1}" type="datetime1">
              <a:rPr lang="en-US" smtClean="0"/>
              <a:pPr/>
              <a:t>3/23/2014</a:t>
            </a:fld>
            <a:endParaRPr lang="en-US"/>
          </a:p>
        </p:txBody>
      </p:sp>
      <p:sp>
        <p:nvSpPr>
          <p:cNvPr id="5" name="Footer Placeholder 4"/>
          <p:cNvSpPr>
            <a:spLocks noGrp="1"/>
          </p:cNvSpPr>
          <p:nvPr>
            <p:ph type="ftr" sz="quarter" idx="11"/>
          </p:nvPr>
        </p:nvSpPr>
        <p:spPr/>
        <p:txBody>
          <a:bodyPr/>
          <a:lstStyle/>
          <a:p>
            <a:r>
              <a:rPr lang="en-US" smtClean="0"/>
              <a:t>Biochemistry For Medics</a:t>
            </a:r>
            <a:endParaRPr lang="en-US"/>
          </a:p>
        </p:txBody>
      </p:sp>
      <p:sp>
        <p:nvSpPr>
          <p:cNvPr id="6" name="Slide Number Placeholder 5"/>
          <p:cNvSpPr>
            <a:spLocks noGrp="1"/>
          </p:cNvSpPr>
          <p:nvPr>
            <p:ph type="sldNum" sz="quarter" idx="12"/>
          </p:nvPr>
        </p:nvSpPr>
        <p:spPr/>
        <p:txBody>
          <a:bodyPr/>
          <a:lstStyle/>
          <a:p>
            <a:fld id="{8F332FAE-4CDE-47AD-9C1D-7AFBF9560FD5}" type="slidenum">
              <a:rPr lang="en-US" smtClean="0"/>
              <a:pPr/>
              <a:t>‹#›</a:t>
            </a:fld>
            <a:endParaRPr lang="en-US"/>
          </a:p>
        </p:txBody>
      </p:sp>
    </p:spTree>
  </p:cSld>
  <p:clrMapOvr>
    <a:masterClrMapping/>
  </p:clrMapOvr>
  <p:transition>
    <p:split/>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7E24118-85CD-4A6B-AC7E-900A6DD22A1E}" type="datetime1">
              <a:rPr lang="en-US" smtClean="0"/>
              <a:pPr/>
              <a:t>3/23/2014</a:t>
            </a:fld>
            <a:endParaRPr lang="en-US"/>
          </a:p>
        </p:txBody>
      </p:sp>
      <p:sp>
        <p:nvSpPr>
          <p:cNvPr id="5" name="Footer Placeholder 4"/>
          <p:cNvSpPr>
            <a:spLocks noGrp="1"/>
          </p:cNvSpPr>
          <p:nvPr>
            <p:ph type="ftr" sz="quarter" idx="11"/>
          </p:nvPr>
        </p:nvSpPr>
        <p:spPr/>
        <p:txBody>
          <a:bodyPr/>
          <a:lstStyle/>
          <a:p>
            <a:r>
              <a:rPr lang="en-US" smtClean="0"/>
              <a:t>Biochemistry For Medics</a:t>
            </a:r>
            <a:endParaRPr lang="en-US"/>
          </a:p>
        </p:txBody>
      </p:sp>
      <p:sp>
        <p:nvSpPr>
          <p:cNvPr id="6" name="Slide Number Placeholder 5"/>
          <p:cNvSpPr>
            <a:spLocks noGrp="1"/>
          </p:cNvSpPr>
          <p:nvPr>
            <p:ph type="sldNum" sz="quarter" idx="12"/>
          </p:nvPr>
        </p:nvSpPr>
        <p:spPr/>
        <p:txBody>
          <a:bodyPr/>
          <a:lstStyle/>
          <a:p>
            <a:fld id="{8F332FAE-4CDE-47AD-9C1D-7AFBF9560FD5}" type="slidenum">
              <a:rPr lang="en-US" smtClean="0"/>
              <a:pPr/>
              <a:t>‹#›</a:t>
            </a:fld>
            <a:endParaRPr lang="en-US"/>
          </a:p>
        </p:txBody>
      </p:sp>
    </p:spTree>
  </p:cSld>
  <p:clrMapOvr>
    <a:masterClrMapping/>
  </p:clrMapOvr>
  <p:transition>
    <p:split/>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A2149B1-D7E4-4BED-B603-4039217EC651}" type="datetime1">
              <a:rPr lang="en-US" smtClean="0"/>
              <a:pPr/>
              <a:t>3/23/2014</a:t>
            </a:fld>
            <a:endParaRPr lang="en-US"/>
          </a:p>
        </p:txBody>
      </p:sp>
      <p:sp>
        <p:nvSpPr>
          <p:cNvPr id="5" name="Footer Placeholder 4"/>
          <p:cNvSpPr>
            <a:spLocks noGrp="1"/>
          </p:cNvSpPr>
          <p:nvPr>
            <p:ph type="ftr" sz="quarter" idx="11"/>
          </p:nvPr>
        </p:nvSpPr>
        <p:spPr/>
        <p:txBody>
          <a:bodyPr/>
          <a:lstStyle/>
          <a:p>
            <a:r>
              <a:rPr lang="en-US" smtClean="0"/>
              <a:t>Biochemistry For Medics</a:t>
            </a:r>
            <a:endParaRPr lang="en-US"/>
          </a:p>
        </p:txBody>
      </p:sp>
      <p:sp>
        <p:nvSpPr>
          <p:cNvPr id="6" name="Slide Number Placeholder 5"/>
          <p:cNvSpPr>
            <a:spLocks noGrp="1"/>
          </p:cNvSpPr>
          <p:nvPr>
            <p:ph type="sldNum" sz="quarter" idx="12"/>
          </p:nvPr>
        </p:nvSpPr>
        <p:spPr/>
        <p:txBody>
          <a:bodyPr/>
          <a:lstStyle/>
          <a:p>
            <a:fld id="{8F332FAE-4CDE-47AD-9C1D-7AFBF9560FD5}" type="slidenum">
              <a:rPr lang="en-US" smtClean="0"/>
              <a:pPr/>
              <a:t>‹#›</a:t>
            </a:fld>
            <a:endParaRPr lang="en-US"/>
          </a:p>
        </p:txBody>
      </p:sp>
    </p:spTree>
  </p:cSld>
  <p:clrMapOvr>
    <a:masterClrMapping/>
  </p:clrMapOvr>
  <p:transition>
    <p:split/>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6F1295E-A2A4-4699-AF7D-ED54582CF328}" type="datetime1">
              <a:rPr lang="en-US" smtClean="0"/>
              <a:pPr/>
              <a:t>3/23/2014</a:t>
            </a:fld>
            <a:endParaRPr lang="en-US"/>
          </a:p>
        </p:txBody>
      </p:sp>
      <p:sp>
        <p:nvSpPr>
          <p:cNvPr id="5" name="Footer Placeholder 4"/>
          <p:cNvSpPr>
            <a:spLocks noGrp="1"/>
          </p:cNvSpPr>
          <p:nvPr>
            <p:ph type="ftr" sz="quarter" idx="11"/>
          </p:nvPr>
        </p:nvSpPr>
        <p:spPr/>
        <p:txBody>
          <a:bodyPr/>
          <a:lstStyle/>
          <a:p>
            <a:r>
              <a:rPr lang="en-US" smtClean="0"/>
              <a:t>Biochemistry For Medics</a:t>
            </a:r>
            <a:endParaRPr lang="en-US"/>
          </a:p>
        </p:txBody>
      </p:sp>
      <p:sp>
        <p:nvSpPr>
          <p:cNvPr id="6" name="Slide Number Placeholder 5"/>
          <p:cNvSpPr>
            <a:spLocks noGrp="1"/>
          </p:cNvSpPr>
          <p:nvPr>
            <p:ph type="sldNum" sz="quarter" idx="12"/>
          </p:nvPr>
        </p:nvSpPr>
        <p:spPr/>
        <p:txBody>
          <a:bodyPr/>
          <a:lstStyle/>
          <a:p>
            <a:fld id="{8F332FAE-4CDE-47AD-9C1D-7AFBF9560FD5}" type="slidenum">
              <a:rPr lang="en-US" smtClean="0"/>
              <a:pPr/>
              <a:t>‹#›</a:t>
            </a:fld>
            <a:endParaRPr lang="en-US"/>
          </a:p>
        </p:txBody>
      </p:sp>
    </p:spTree>
  </p:cSld>
  <p:clrMapOvr>
    <a:masterClrMapping/>
  </p:clrMapOvr>
  <p:transition>
    <p:split/>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2210661-3EA1-4C92-8F5E-8BC650C65E3F}" type="datetime1">
              <a:rPr lang="en-US" smtClean="0"/>
              <a:pPr/>
              <a:t>3/23/2014</a:t>
            </a:fld>
            <a:endParaRPr lang="en-US"/>
          </a:p>
        </p:txBody>
      </p:sp>
      <p:sp>
        <p:nvSpPr>
          <p:cNvPr id="6" name="Footer Placeholder 5"/>
          <p:cNvSpPr>
            <a:spLocks noGrp="1"/>
          </p:cNvSpPr>
          <p:nvPr>
            <p:ph type="ftr" sz="quarter" idx="11"/>
          </p:nvPr>
        </p:nvSpPr>
        <p:spPr/>
        <p:txBody>
          <a:bodyPr/>
          <a:lstStyle/>
          <a:p>
            <a:r>
              <a:rPr lang="en-US" smtClean="0"/>
              <a:t>Biochemistry For Medics</a:t>
            </a:r>
            <a:endParaRPr lang="en-US"/>
          </a:p>
        </p:txBody>
      </p:sp>
      <p:sp>
        <p:nvSpPr>
          <p:cNvPr id="7" name="Slide Number Placeholder 6"/>
          <p:cNvSpPr>
            <a:spLocks noGrp="1"/>
          </p:cNvSpPr>
          <p:nvPr>
            <p:ph type="sldNum" sz="quarter" idx="12"/>
          </p:nvPr>
        </p:nvSpPr>
        <p:spPr/>
        <p:txBody>
          <a:bodyPr/>
          <a:lstStyle/>
          <a:p>
            <a:fld id="{8F332FAE-4CDE-47AD-9C1D-7AFBF9560FD5}" type="slidenum">
              <a:rPr lang="en-US" smtClean="0"/>
              <a:pPr/>
              <a:t>‹#›</a:t>
            </a:fld>
            <a:endParaRPr lang="en-US"/>
          </a:p>
        </p:txBody>
      </p:sp>
    </p:spTree>
  </p:cSld>
  <p:clrMapOvr>
    <a:masterClrMapping/>
  </p:clrMapOvr>
  <p:transition>
    <p:split/>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591AD6E-86FD-4C2E-B103-A9D4967C8E9E}" type="datetime1">
              <a:rPr lang="en-US" smtClean="0"/>
              <a:pPr/>
              <a:t>3/23/2014</a:t>
            </a:fld>
            <a:endParaRPr lang="en-US"/>
          </a:p>
        </p:txBody>
      </p:sp>
      <p:sp>
        <p:nvSpPr>
          <p:cNvPr id="8" name="Footer Placeholder 7"/>
          <p:cNvSpPr>
            <a:spLocks noGrp="1"/>
          </p:cNvSpPr>
          <p:nvPr>
            <p:ph type="ftr" sz="quarter" idx="11"/>
          </p:nvPr>
        </p:nvSpPr>
        <p:spPr/>
        <p:txBody>
          <a:bodyPr/>
          <a:lstStyle/>
          <a:p>
            <a:r>
              <a:rPr lang="en-US" smtClean="0"/>
              <a:t>Biochemistry For Medics</a:t>
            </a:r>
            <a:endParaRPr lang="en-US"/>
          </a:p>
        </p:txBody>
      </p:sp>
      <p:sp>
        <p:nvSpPr>
          <p:cNvPr id="9" name="Slide Number Placeholder 8"/>
          <p:cNvSpPr>
            <a:spLocks noGrp="1"/>
          </p:cNvSpPr>
          <p:nvPr>
            <p:ph type="sldNum" sz="quarter" idx="12"/>
          </p:nvPr>
        </p:nvSpPr>
        <p:spPr/>
        <p:txBody>
          <a:bodyPr/>
          <a:lstStyle/>
          <a:p>
            <a:fld id="{8F332FAE-4CDE-47AD-9C1D-7AFBF9560FD5}" type="slidenum">
              <a:rPr lang="en-US" smtClean="0"/>
              <a:pPr/>
              <a:t>‹#›</a:t>
            </a:fld>
            <a:endParaRPr lang="en-US"/>
          </a:p>
        </p:txBody>
      </p:sp>
    </p:spTree>
  </p:cSld>
  <p:clrMapOvr>
    <a:masterClrMapping/>
  </p:clrMapOvr>
  <p:transition>
    <p:split/>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291276C-1E3A-4B2C-9CA0-50BA38016D22}" type="datetime1">
              <a:rPr lang="en-US" smtClean="0"/>
              <a:pPr/>
              <a:t>3/23/2014</a:t>
            </a:fld>
            <a:endParaRPr lang="en-US"/>
          </a:p>
        </p:txBody>
      </p:sp>
      <p:sp>
        <p:nvSpPr>
          <p:cNvPr id="4" name="Footer Placeholder 3"/>
          <p:cNvSpPr>
            <a:spLocks noGrp="1"/>
          </p:cNvSpPr>
          <p:nvPr>
            <p:ph type="ftr" sz="quarter" idx="11"/>
          </p:nvPr>
        </p:nvSpPr>
        <p:spPr/>
        <p:txBody>
          <a:bodyPr/>
          <a:lstStyle/>
          <a:p>
            <a:r>
              <a:rPr lang="en-US" smtClean="0"/>
              <a:t>Biochemistry For Medics</a:t>
            </a:r>
            <a:endParaRPr lang="en-US"/>
          </a:p>
        </p:txBody>
      </p:sp>
      <p:sp>
        <p:nvSpPr>
          <p:cNvPr id="5" name="Slide Number Placeholder 4"/>
          <p:cNvSpPr>
            <a:spLocks noGrp="1"/>
          </p:cNvSpPr>
          <p:nvPr>
            <p:ph type="sldNum" sz="quarter" idx="12"/>
          </p:nvPr>
        </p:nvSpPr>
        <p:spPr/>
        <p:txBody>
          <a:bodyPr/>
          <a:lstStyle/>
          <a:p>
            <a:fld id="{8F332FAE-4CDE-47AD-9C1D-7AFBF9560FD5}" type="slidenum">
              <a:rPr lang="en-US" smtClean="0"/>
              <a:pPr/>
              <a:t>‹#›</a:t>
            </a:fld>
            <a:endParaRPr lang="en-US"/>
          </a:p>
        </p:txBody>
      </p:sp>
    </p:spTree>
  </p:cSld>
  <p:clrMapOvr>
    <a:masterClrMapping/>
  </p:clrMapOvr>
  <p:transition>
    <p:split/>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C2B0F9E-E498-446A-8942-2A409F1BB445}" type="datetime1">
              <a:rPr lang="en-US" smtClean="0"/>
              <a:pPr/>
              <a:t>3/23/2014</a:t>
            </a:fld>
            <a:endParaRPr lang="en-US"/>
          </a:p>
        </p:txBody>
      </p:sp>
      <p:sp>
        <p:nvSpPr>
          <p:cNvPr id="3" name="Footer Placeholder 2"/>
          <p:cNvSpPr>
            <a:spLocks noGrp="1"/>
          </p:cNvSpPr>
          <p:nvPr>
            <p:ph type="ftr" sz="quarter" idx="11"/>
          </p:nvPr>
        </p:nvSpPr>
        <p:spPr/>
        <p:txBody>
          <a:bodyPr/>
          <a:lstStyle/>
          <a:p>
            <a:r>
              <a:rPr lang="en-US" smtClean="0"/>
              <a:t>Biochemistry For Medics</a:t>
            </a:r>
            <a:endParaRPr lang="en-US"/>
          </a:p>
        </p:txBody>
      </p:sp>
      <p:sp>
        <p:nvSpPr>
          <p:cNvPr id="4" name="Slide Number Placeholder 3"/>
          <p:cNvSpPr>
            <a:spLocks noGrp="1"/>
          </p:cNvSpPr>
          <p:nvPr>
            <p:ph type="sldNum" sz="quarter" idx="12"/>
          </p:nvPr>
        </p:nvSpPr>
        <p:spPr/>
        <p:txBody>
          <a:bodyPr/>
          <a:lstStyle/>
          <a:p>
            <a:fld id="{8F332FAE-4CDE-47AD-9C1D-7AFBF9560FD5}" type="slidenum">
              <a:rPr lang="en-US" smtClean="0"/>
              <a:pPr/>
              <a:t>‹#›</a:t>
            </a:fld>
            <a:endParaRPr lang="en-US"/>
          </a:p>
        </p:txBody>
      </p:sp>
    </p:spTree>
  </p:cSld>
  <p:clrMapOvr>
    <a:masterClrMapping/>
  </p:clrMapOvr>
  <p:transition>
    <p:split/>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24F3EB5-47DB-469F-AFF7-2CD74D372A4B}" type="datetime1">
              <a:rPr lang="en-US" smtClean="0"/>
              <a:pPr/>
              <a:t>3/23/2014</a:t>
            </a:fld>
            <a:endParaRPr lang="en-US"/>
          </a:p>
        </p:txBody>
      </p:sp>
      <p:sp>
        <p:nvSpPr>
          <p:cNvPr id="6" name="Footer Placeholder 5"/>
          <p:cNvSpPr>
            <a:spLocks noGrp="1"/>
          </p:cNvSpPr>
          <p:nvPr>
            <p:ph type="ftr" sz="quarter" idx="11"/>
          </p:nvPr>
        </p:nvSpPr>
        <p:spPr/>
        <p:txBody>
          <a:bodyPr/>
          <a:lstStyle/>
          <a:p>
            <a:r>
              <a:rPr lang="en-US" smtClean="0"/>
              <a:t>Biochemistry For Medics</a:t>
            </a:r>
            <a:endParaRPr lang="en-US"/>
          </a:p>
        </p:txBody>
      </p:sp>
      <p:sp>
        <p:nvSpPr>
          <p:cNvPr id="7" name="Slide Number Placeholder 6"/>
          <p:cNvSpPr>
            <a:spLocks noGrp="1"/>
          </p:cNvSpPr>
          <p:nvPr>
            <p:ph type="sldNum" sz="quarter" idx="12"/>
          </p:nvPr>
        </p:nvSpPr>
        <p:spPr/>
        <p:txBody>
          <a:bodyPr/>
          <a:lstStyle/>
          <a:p>
            <a:fld id="{8F332FAE-4CDE-47AD-9C1D-7AFBF9560FD5}" type="slidenum">
              <a:rPr lang="en-US" smtClean="0"/>
              <a:pPr/>
              <a:t>‹#›</a:t>
            </a:fld>
            <a:endParaRPr lang="en-US"/>
          </a:p>
        </p:txBody>
      </p:sp>
    </p:spTree>
  </p:cSld>
  <p:clrMapOvr>
    <a:masterClrMapping/>
  </p:clrMapOvr>
  <p:transition>
    <p:split/>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A37BC7B-A15E-4F7B-9942-AD3CE8CCC03E}" type="datetime1">
              <a:rPr lang="en-US" smtClean="0"/>
              <a:pPr/>
              <a:t>3/23/2014</a:t>
            </a:fld>
            <a:endParaRPr lang="en-US"/>
          </a:p>
        </p:txBody>
      </p:sp>
      <p:sp>
        <p:nvSpPr>
          <p:cNvPr id="6" name="Footer Placeholder 5"/>
          <p:cNvSpPr>
            <a:spLocks noGrp="1"/>
          </p:cNvSpPr>
          <p:nvPr>
            <p:ph type="ftr" sz="quarter" idx="11"/>
          </p:nvPr>
        </p:nvSpPr>
        <p:spPr/>
        <p:txBody>
          <a:bodyPr/>
          <a:lstStyle/>
          <a:p>
            <a:r>
              <a:rPr lang="en-US" smtClean="0"/>
              <a:t>Biochemistry For Medics</a:t>
            </a:r>
            <a:endParaRPr lang="en-US"/>
          </a:p>
        </p:txBody>
      </p:sp>
      <p:sp>
        <p:nvSpPr>
          <p:cNvPr id="7" name="Slide Number Placeholder 6"/>
          <p:cNvSpPr>
            <a:spLocks noGrp="1"/>
          </p:cNvSpPr>
          <p:nvPr>
            <p:ph type="sldNum" sz="quarter" idx="12"/>
          </p:nvPr>
        </p:nvSpPr>
        <p:spPr/>
        <p:txBody>
          <a:bodyPr/>
          <a:lstStyle/>
          <a:p>
            <a:fld id="{8F332FAE-4CDE-47AD-9C1D-7AFBF9560FD5}" type="slidenum">
              <a:rPr lang="en-US" smtClean="0"/>
              <a:pPr/>
              <a:t>‹#›</a:t>
            </a:fld>
            <a:endParaRPr lang="en-US"/>
          </a:p>
        </p:txBody>
      </p:sp>
    </p:spTree>
  </p:cSld>
  <p:clrMapOvr>
    <a:masterClrMapping/>
  </p:clrMapOvr>
  <p:transition>
    <p:split/>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A43D57D-C69F-4A18-A008-1B918A1EA3CC}" type="datetime1">
              <a:rPr lang="en-US" smtClean="0"/>
              <a:pPr/>
              <a:t>3/23/2014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Biochemistry For Medics</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F332FAE-4CDE-47AD-9C1D-7AFBF9560FD5}"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ransition>
    <p:split/>
  </p:transition>
  <p:timing>
    <p:tnLst>
      <p:par>
        <p:cTn id="1" dur="indefinite" restart="never" nodeType="tmRoot"/>
      </p:par>
    </p:tnLst>
  </p:timing>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hyperlink" Target="http://europepmc.org/search;jsessionid=A0R666mlIYtoSCVjsAMi.12?page=1&amp;query=ISSN:%220025-6196%22" TargetMode="External"/><Relationship Id="rId2" Type="http://schemas.openxmlformats.org/officeDocument/2006/relationships/hyperlink" Target="http://europepmc.org/search;jsessionid=A0R666mlIYtoSCVjsAMi.12?page=1&amp;query=AUTH:%22Kyle+RA%22" TargetMode="External"/><Relationship Id="rId1" Type="http://schemas.openxmlformats.org/officeDocument/2006/relationships/slideLayout" Target="../slideLayouts/slideLayout2.xml"/><Relationship Id="rId4" Type="http://schemas.openxmlformats.org/officeDocument/2006/relationships/hyperlink" Target="http://europepmc.org/abstract/MED/1110582/?whatizit_url=http://europepmc.org/search/?page=1&amp;query=%22hypogammaglobulinemia%22" TargetMode="Externa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bodyPr>
          <a:lstStyle/>
          <a:p>
            <a:pPr algn="l"/>
            <a:r>
              <a:rPr lang="en-US" sz="4000" dirty="0" smtClean="0"/>
              <a:t>Plasma Proteins- Chemistry, Functions and Clinical Significance</a:t>
            </a:r>
            <a:endParaRPr lang="en-US" sz="4000" dirty="0"/>
          </a:p>
        </p:txBody>
      </p:sp>
      <p:sp>
        <p:nvSpPr>
          <p:cNvPr id="4" name="Subtitle 3"/>
          <p:cNvSpPr>
            <a:spLocks noGrp="1"/>
          </p:cNvSpPr>
          <p:nvPr>
            <p:ph type="subTitle" idx="1"/>
          </p:nvPr>
        </p:nvSpPr>
        <p:spPr/>
        <p:txBody>
          <a:bodyPr/>
          <a:lstStyle/>
          <a:p>
            <a:r>
              <a:rPr lang="en-US" dirty="0" smtClean="0"/>
              <a:t>Dr </a:t>
            </a:r>
            <a:r>
              <a:rPr lang="en-US" dirty="0" err="1" smtClean="0"/>
              <a:t>Anup</a:t>
            </a:r>
            <a:r>
              <a:rPr lang="en-US" dirty="0" smtClean="0"/>
              <a:t> </a:t>
            </a:r>
            <a:r>
              <a:rPr lang="en-US" smtClean="0"/>
              <a:t>Nilawar</a:t>
            </a:r>
            <a:endParaRPr lang="en-US"/>
          </a:p>
        </p:txBody>
      </p:sp>
      <p:sp>
        <p:nvSpPr>
          <p:cNvPr id="8" name="Slide Number Placeholder 7"/>
          <p:cNvSpPr>
            <a:spLocks noGrp="1"/>
          </p:cNvSpPr>
          <p:nvPr>
            <p:ph type="sldNum" sz="quarter" idx="12"/>
          </p:nvPr>
        </p:nvSpPr>
        <p:spPr/>
        <p:txBody>
          <a:bodyPr/>
          <a:lstStyle/>
          <a:p>
            <a:fld id="{8F332FAE-4CDE-47AD-9C1D-7AFBF9560FD5}" type="slidenum">
              <a:rPr lang="en-US" smtClean="0"/>
              <a:pPr/>
              <a:t>1</a:t>
            </a:fld>
            <a:endParaRPr lang="en-US"/>
          </a:p>
        </p:txBody>
      </p:sp>
    </p:spTree>
  </p:cSld>
  <p:clrMapOvr>
    <a:masterClrMapping/>
  </p:clrMapOvr>
  <p:transition>
    <p:split/>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2400"/>
            <a:ext cx="7772400" cy="990600"/>
          </a:xfrm>
        </p:spPr>
        <p:txBody>
          <a:bodyPr>
            <a:normAutofit/>
          </a:bodyPr>
          <a:lstStyle/>
          <a:p>
            <a:pPr algn="l"/>
            <a:r>
              <a:rPr lang="en-US" sz="3200" dirty="0" smtClean="0"/>
              <a:t>Structure of Albumin</a:t>
            </a:r>
            <a:endParaRPr lang="en-US" sz="3200" dirty="0"/>
          </a:p>
        </p:txBody>
      </p:sp>
      <p:sp>
        <p:nvSpPr>
          <p:cNvPr id="3" name="Subtitle 2"/>
          <p:cNvSpPr>
            <a:spLocks noGrp="1"/>
          </p:cNvSpPr>
          <p:nvPr>
            <p:ph type="subTitle" idx="1"/>
          </p:nvPr>
        </p:nvSpPr>
        <p:spPr>
          <a:xfrm>
            <a:off x="685800" y="1371600"/>
            <a:ext cx="7772400" cy="4953000"/>
          </a:xfrm>
        </p:spPr>
        <p:txBody>
          <a:bodyPr>
            <a:normAutofit lnSpcReduction="10000"/>
          </a:bodyPr>
          <a:lstStyle/>
          <a:p>
            <a:pPr algn="l">
              <a:buFont typeface="Wingdings" pitchFamily="2" charset="2"/>
              <a:buChar char="q"/>
            </a:pPr>
            <a:r>
              <a:rPr lang="en-US" dirty="0" smtClean="0"/>
              <a:t>Mature human albumin consists of one polypeptide chain of </a:t>
            </a:r>
            <a:r>
              <a:rPr lang="en-US" b="1" dirty="0" smtClean="0">
                <a:solidFill>
                  <a:schemeClr val="accent2"/>
                </a:solidFill>
              </a:rPr>
              <a:t>585 amino acids and contains 17 disulfide bonds</a:t>
            </a:r>
          </a:p>
          <a:p>
            <a:pPr algn="l">
              <a:buFont typeface="Wingdings" pitchFamily="2" charset="2"/>
              <a:buChar char="q"/>
            </a:pPr>
            <a:r>
              <a:rPr lang="en-US" dirty="0" smtClean="0"/>
              <a:t>It has an ellipsoidal shape, which means that it does not increase the viscosity of the plasma as much as an elongated molecule such as fibrinogen does.</a:t>
            </a:r>
          </a:p>
          <a:p>
            <a:pPr algn="l">
              <a:buFont typeface="Wingdings" pitchFamily="2" charset="2"/>
              <a:buChar char="q"/>
            </a:pPr>
            <a:r>
              <a:rPr lang="en-US" dirty="0" smtClean="0"/>
              <a:t>Has a relatively </a:t>
            </a:r>
            <a:r>
              <a:rPr lang="en-US" b="1" dirty="0" smtClean="0">
                <a:solidFill>
                  <a:schemeClr val="accent2"/>
                </a:solidFill>
              </a:rPr>
              <a:t>low molecular mass about 69 kDa</a:t>
            </a:r>
          </a:p>
          <a:p>
            <a:pPr algn="l">
              <a:buFont typeface="Wingdings" pitchFamily="2" charset="2"/>
              <a:buChar char="q"/>
            </a:pPr>
            <a:r>
              <a:rPr lang="en-US" sz="2800" dirty="0" smtClean="0"/>
              <a:t>Has an iso-electric pH of 4.7</a:t>
            </a:r>
          </a:p>
          <a:p>
            <a:pPr algn="l">
              <a:buFont typeface="Wingdings" pitchFamily="2" charset="2"/>
              <a:buChar char="q"/>
            </a:pPr>
            <a:endParaRPr lang="en-US" b="1" dirty="0">
              <a:solidFill>
                <a:schemeClr val="accent2"/>
              </a:solidFill>
            </a:endParaRPr>
          </a:p>
        </p:txBody>
      </p:sp>
      <p:sp>
        <p:nvSpPr>
          <p:cNvPr id="5" name="Slide Number Placeholder 4"/>
          <p:cNvSpPr>
            <a:spLocks noGrp="1"/>
          </p:cNvSpPr>
          <p:nvPr>
            <p:ph type="sldNum" sz="quarter" idx="12"/>
          </p:nvPr>
        </p:nvSpPr>
        <p:spPr/>
        <p:txBody>
          <a:bodyPr/>
          <a:lstStyle/>
          <a:p>
            <a:fld id="{8F332FAE-4CDE-47AD-9C1D-7AFBF9560FD5}" type="slidenum">
              <a:rPr lang="en-US" smtClean="0"/>
              <a:pPr/>
              <a:t>10</a:t>
            </a:fld>
            <a:endParaRPr lang="en-US"/>
          </a:p>
        </p:txBody>
      </p:sp>
    </p:spTree>
  </p:cSld>
  <p:clrMapOvr>
    <a:masterClrMapping/>
  </p:clrMapOvr>
  <p:transition>
    <p:split/>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381000"/>
            <a:ext cx="7772400" cy="990600"/>
          </a:xfrm>
        </p:spPr>
        <p:txBody>
          <a:bodyPr>
            <a:normAutofit/>
          </a:bodyPr>
          <a:lstStyle/>
          <a:p>
            <a:pPr algn="l"/>
            <a:r>
              <a:rPr lang="en-US" sz="3200" dirty="0" smtClean="0"/>
              <a:t>Functions of Albumin</a:t>
            </a:r>
            <a:endParaRPr lang="en-US" sz="3200" dirty="0"/>
          </a:p>
        </p:txBody>
      </p:sp>
      <p:sp>
        <p:nvSpPr>
          <p:cNvPr id="3" name="Subtitle 2"/>
          <p:cNvSpPr>
            <a:spLocks noGrp="1"/>
          </p:cNvSpPr>
          <p:nvPr>
            <p:ph type="subTitle" idx="1"/>
          </p:nvPr>
        </p:nvSpPr>
        <p:spPr>
          <a:xfrm>
            <a:off x="685800" y="1524000"/>
            <a:ext cx="7772400" cy="4648200"/>
          </a:xfrm>
        </p:spPr>
        <p:txBody>
          <a:bodyPr>
            <a:normAutofit/>
          </a:bodyPr>
          <a:lstStyle/>
          <a:p>
            <a:pPr algn="l">
              <a:buFont typeface="Wingdings" pitchFamily="2" charset="2"/>
              <a:buChar char="q"/>
            </a:pPr>
            <a:r>
              <a:rPr lang="en-GB" b="1" dirty="0" smtClean="0">
                <a:solidFill>
                  <a:schemeClr val="accent1"/>
                </a:solidFill>
              </a:rPr>
              <a:t> Colloidal osmotic Pressure-</a:t>
            </a:r>
            <a:r>
              <a:rPr lang="en-US" b="1" dirty="0" smtClean="0"/>
              <a:t>albumin is responsible for 75–80% of the osmotic pressure of human plasma due to its low molecular weight and large concentration</a:t>
            </a:r>
            <a:endParaRPr lang="en-GB" dirty="0" smtClean="0"/>
          </a:p>
          <a:p>
            <a:pPr algn="l">
              <a:buFont typeface="Wingdings" pitchFamily="2" charset="2"/>
              <a:buChar char="q"/>
            </a:pPr>
            <a:r>
              <a:rPr lang="en-GB" dirty="0" smtClean="0"/>
              <a:t>It plays a predominant role in maintaining blood volume and body fluid distribution.</a:t>
            </a:r>
          </a:p>
          <a:p>
            <a:pPr algn="l">
              <a:buFont typeface="Wingdings" pitchFamily="2" charset="2"/>
              <a:buChar char="q"/>
            </a:pPr>
            <a:r>
              <a:rPr lang="en-GB" b="1" dirty="0" smtClean="0">
                <a:solidFill>
                  <a:schemeClr val="accent2"/>
                </a:solidFill>
              </a:rPr>
              <a:t>Hypoalbuminemia leads to retention of fluid in the tissue spaces(Edema)</a:t>
            </a:r>
          </a:p>
        </p:txBody>
      </p:sp>
      <p:sp>
        <p:nvSpPr>
          <p:cNvPr id="5" name="Slide Number Placeholder 4"/>
          <p:cNvSpPr>
            <a:spLocks noGrp="1"/>
          </p:cNvSpPr>
          <p:nvPr>
            <p:ph type="sldNum" sz="quarter" idx="12"/>
          </p:nvPr>
        </p:nvSpPr>
        <p:spPr/>
        <p:txBody>
          <a:bodyPr/>
          <a:lstStyle/>
          <a:p>
            <a:fld id="{8F332FAE-4CDE-47AD-9C1D-7AFBF9560FD5}" type="slidenum">
              <a:rPr lang="en-US" smtClean="0"/>
              <a:pPr/>
              <a:t>11</a:t>
            </a:fld>
            <a:endParaRPr lang="en-US"/>
          </a:p>
        </p:txBody>
      </p:sp>
    </p:spTree>
  </p:cSld>
  <p:clrMapOvr>
    <a:masterClrMapping/>
  </p:clrMapOvr>
  <p:transition>
    <p:split/>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0" y="381001"/>
            <a:ext cx="7772400" cy="685800"/>
          </a:xfrm>
        </p:spPr>
        <p:txBody>
          <a:bodyPr>
            <a:normAutofit/>
          </a:bodyPr>
          <a:lstStyle/>
          <a:p>
            <a:pPr algn="l"/>
            <a:r>
              <a:rPr lang="en-US" sz="3200" dirty="0" smtClean="0"/>
              <a:t>Functions of Albumin</a:t>
            </a:r>
            <a:endParaRPr lang="en-US" sz="3200" dirty="0"/>
          </a:p>
        </p:txBody>
      </p:sp>
      <p:sp>
        <p:nvSpPr>
          <p:cNvPr id="3" name="Subtitle 2"/>
          <p:cNvSpPr>
            <a:spLocks noGrp="1"/>
          </p:cNvSpPr>
          <p:nvPr>
            <p:ph type="subTitle" idx="1"/>
          </p:nvPr>
        </p:nvSpPr>
        <p:spPr>
          <a:xfrm>
            <a:off x="685800" y="1066800"/>
            <a:ext cx="7772400" cy="5486400"/>
          </a:xfrm>
        </p:spPr>
        <p:txBody>
          <a:bodyPr>
            <a:normAutofit fontScale="92500" lnSpcReduction="10000"/>
          </a:bodyPr>
          <a:lstStyle/>
          <a:p>
            <a:pPr algn="l"/>
            <a:r>
              <a:rPr lang="en-GB" sz="2800" b="1" dirty="0" smtClean="0">
                <a:solidFill>
                  <a:schemeClr val="accent1"/>
                </a:solidFill>
              </a:rPr>
              <a:t>Transport function-</a:t>
            </a:r>
            <a:r>
              <a:rPr lang="en-US" dirty="0" smtClean="0"/>
              <a:t>albumin has an ability to </a:t>
            </a:r>
            <a:r>
              <a:rPr lang="en-US" b="1" dirty="0" smtClean="0"/>
              <a:t>bind various ligands, thus acts as a transporter for various molecules.</a:t>
            </a:r>
            <a:r>
              <a:rPr lang="en-US" dirty="0" smtClean="0"/>
              <a:t> These include-</a:t>
            </a:r>
          </a:p>
          <a:p>
            <a:pPr algn="l">
              <a:buFont typeface="Wingdings" pitchFamily="2" charset="2"/>
              <a:buChar char="q"/>
            </a:pPr>
            <a:r>
              <a:rPr lang="en-US" dirty="0" smtClean="0"/>
              <a:t> free fatty acids (FFA), </a:t>
            </a:r>
          </a:p>
          <a:p>
            <a:pPr algn="l">
              <a:buFont typeface="Wingdings" pitchFamily="2" charset="2"/>
              <a:buChar char="q"/>
            </a:pPr>
            <a:r>
              <a:rPr lang="en-US" dirty="0" smtClean="0"/>
              <a:t>calcium, </a:t>
            </a:r>
          </a:p>
          <a:p>
            <a:pPr algn="l">
              <a:buFont typeface="Wingdings" pitchFamily="2" charset="2"/>
              <a:buChar char="q"/>
            </a:pPr>
            <a:r>
              <a:rPr lang="en-US" dirty="0" smtClean="0"/>
              <a:t>certain steroid hormones, </a:t>
            </a:r>
          </a:p>
          <a:p>
            <a:pPr algn="l">
              <a:buFont typeface="Wingdings" pitchFamily="2" charset="2"/>
              <a:buChar char="q"/>
            </a:pPr>
            <a:r>
              <a:rPr lang="en-US" dirty="0" smtClean="0"/>
              <a:t>bilirubin, </a:t>
            </a:r>
          </a:p>
          <a:p>
            <a:pPr algn="l">
              <a:buFont typeface="Wingdings" pitchFamily="2" charset="2"/>
              <a:buChar char="q"/>
            </a:pPr>
            <a:r>
              <a:rPr lang="en-US" dirty="0" smtClean="0"/>
              <a:t>copper </a:t>
            </a:r>
          </a:p>
          <a:p>
            <a:pPr algn="l">
              <a:buFont typeface="Wingdings" pitchFamily="2" charset="2"/>
              <a:buChar char="q"/>
            </a:pPr>
            <a:r>
              <a:rPr lang="en-US" dirty="0" smtClean="0"/>
              <a:t>A variety of drugs, including sulfonamides, penicillin G, dicoumarol, phenytoin and aspirin, are also bound to albumin</a:t>
            </a:r>
          </a:p>
          <a:p>
            <a:endParaRPr lang="en-US" dirty="0"/>
          </a:p>
        </p:txBody>
      </p:sp>
      <p:sp>
        <p:nvSpPr>
          <p:cNvPr id="5" name="Slide Number Placeholder 4"/>
          <p:cNvSpPr>
            <a:spLocks noGrp="1"/>
          </p:cNvSpPr>
          <p:nvPr>
            <p:ph type="sldNum" sz="quarter" idx="12"/>
          </p:nvPr>
        </p:nvSpPr>
        <p:spPr/>
        <p:txBody>
          <a:bodyPr/>
          <a:lstStyle/>
          <a:p>
            <a:fld id="{8F332FAE-4CDE-47AD-9C1D-7AFBF9560FD5}" type="slidenum">
              <a:rPr lang="en-US" smtClean="0"/>
              <a:pPr/>
              <a:t>12</a:t>
            </a:fld>
            <a:endParaRPr lang="en-US"/>
          </a:p>
        </p:txBody>
      </p:sp>
    </p:spTree>
  </p:cSld>
  <p:clrMapOvr>
    <a:masterClrMapping/>
  </p:clrMapOvr>
  <p:transition>
    <p:split/>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28600"/>
            <a:ext cx="7772400" cy="914400"/>
          </a:xfrm>
        </p:spPr>
        <p:txBody>
          <a:bodyPr>
            <a:normAutofit/>
          </a:bodyPr>
          <a:lstStyle/>
          <a:p>
            <a:pPr algn="l"/>
            <a:r>
              <a:rPr lang="en-US" sz="3200" dirty="0" smtClean="0"/>
              <a:t>Functions of Albumin</a:t>
            </a:r>
            <a:endParaRPr lang="en-US" sz="3200" dirty="0"/>
          </a:p>
        </p:txBody>
      </p:sp>
      <p:sp>
        <p:nvSpPr>
          <p:cNvPr id="3" name="Subtitle 2"/>
          <p:cNvSpPr>
            <a:spLocks noGrp="1"/>
          </p:cNvSpPr>
          <p:nvPr>
            <p:ph type="subTitle" idx="1"/>
          </p:nvPr>
        </p:nvSpPr>
        <p:spPr>
          <a:xfrm>
            <a:off x="685800" y="1219200"/>
            <a:ext cx="7772400" cy="4572000"/>
          </a:xfrm>
        </p:spPr>
        <p:txBody>
          <a:bodyPr>
            <a:normAutofit lnSpcReduction="10000"/>
          </a:bodyPr>
          <a:lstStyle/>
          <a:p>
            <a:pPr algn="l">
              <a:buFont typeface="Wingdings" pitchFamily="2" charset="2"/>
              <a:buChar char="q"/>
            </a:pPr>
            <a:r>
              <a:rPr lang="en-GB" sz="2800" b="1" dirty="0" smtClean="0">
                <a:solidFill>
                  <a:schemeClr val="accent1"/>
                </a:solidFill>
              </a:rPr>
              <a:t>Nutritive Function</a:t>
            </a:r>
          </a:p>
          <a:p>
            <a:pPr algn="l"/>
            <a:r>
              <a:rPr lang="en-GB" sz="2800" dirty="0" smtClean="0"/>
              <a:t>Albumin serves as a source of amino acids for tissue protein synthesis to a limited extent, particularly in nutritional deprivation of amino acids.</a:t>
            </a:r>
          </a:p>
          <a:p>
            <a:pPr algn="l">
              <a:buFont typeface="Wingdings" pitchFamily="2" charset="2"/>
              <a:buChar char="q"/>
            </a:pPr>
            <a:r>
              <a:rPr lang="en-GB" sz="2800" dirty="0" smtClean="0"/>
              <a:t> </a:t>
            </a:r>
            <a:r>
              <a:rPr lang="en-GB" sz="2800" b="1" dirty="0" smtClean="0">
                <a:solidFill>
                  <a:schemeClr val="accent1"/>
                </a:solidFill>
              </a:rPr>
              <a:t>Buffering Function</a:t>
            </a:r>
            <a:r>
              <a:rPr lang="en-GB" sz="2800" dirty="0" smtClean="0"/>
              <a:t>-Among the plasma proteins, albumin has the maximum buffering capacity due to its high concentration and the presence of large number of histidine residues, which contribute maximally towards maintenance of acid base balance.</a:t>
            </a:r>
          </a:p>
          <a:p>
            <a:pPr algn="l">
              <a:buFont typeface="Wingdings" pitchFamily="2" charset="2"/>
              <a:buChar char="q"/>
            </a:pPr>
            <a:r>
              <a:rPr lang="en-GB" sz="2800" dirty="0" smtClean="0">
                <a:solidFill>
                  <a:schemeClr val="accent2"/>
                </a:solidFill>
              </a:rPr>
              <a:t>Viscosity</a:t>
            </a:r>
            <a:r>
              <a:rPr lang="en-GB" sz="2800" dirty="0" smtClean="0"/>
              <a:t>- Exerts low viscosity</a:t>
            </a:r>
          </a:p>
          <a:p>
            <a:pPr algn="l">
              <a:buFont typeface="Wingdings" pitchFamily="2" charset="2"/>
              <a:buChar char="q"/>
            </a:pPr>
            <a:endParaRPr lang="en-GB" sz="2800" dirty="0" smtClean="0"/>
          </a:p>
          <a:p>
            <a:pPr algn="l"/>
            <a:endParaRPr lang="en-US" dirty="0"/>
          </a:p>
        </p:txBody>
      </p:sp>
      <p:sp>
        <p:nvSpPr>
          <p:cNvPr id="5" name="Slide Number Placeholder 4"/>
          <p:cNvSpPr>
            <a:spLocks noGrp="1"/>
          </p:cNvSpPr>
          <p:nvPr>
            <p:ph type="sldNum" sz="quarter" idx="12"/>
          </p:nvPr>
        </p:nvSpPr>
        <p:spPr/>
        <p:txBody>
          <a:bodyPr/>
          <a:lstStyle/>
          <a:p>
            <a:fld id="{8F332FAE-4CDE-47AD-9C1D-7AFBF9560FD5}" type="slidenum">
              <a:rPr lang="en-US" smtClean="0"/>
              <a:pPr/>
              <a:t>13</a:t>
            </a:fld>
            <a:endParaRPr lang="en-US"/>
          </a:p>
        </p:txBody>
      </p:sp>
    </p:spTree>
  </p:cSld>
  <p:clrMapOvr>
    <a:masterClrMapping/>
  </p:clrMapOvr>
  <p:transition>
    <p:split/>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304801"/>
            <a:ext cx="7772400" cy="762000"/>
          </a:xfrm>
        </p:spPr>
        <p:txBody>
          <a:bodyPr>
            <a:normAutofit/>
          </a:bodyPr>
          <a:lstStyle/>
          <a:p>
            <a:pPr algn="l"/>
            <a:r>
              <a:rPr lang="en-US" sz="3200" dirty="0" smtClean="0"/>
              <a:t>Clinical significance of Albumin</a:t>
            </a:r>
            <a:endParaRPr lang="en-US" sz="3200" dirty="0"/>
          </a:p>
        </p:txBody>
      </p:sp>
      <p:sp>
        <p:nvSpPr>
          <p:cNvPr id="3" name="Subtitle 2"/>
          <p:cNvSpPr>
            <a:spLocks noGrp="1"/>
          </p:cNvSpPr>
          <p:nvPr>
            <p:ph type="subTitle" idx="1"/>
          </p:nvPr>
        </p:nvSpPr>
        <p:spPr>
          <a:xfrm>
            <a:off x="685800" y="1600200"/>
            <a:ext cx="7772400" cy="4495800"/>
          </a:xfrm>
        </p:spPr>
        <p:txBody>
          <a:bodyPr>
            <a:normAutofit lnSpcReduction="10000"/>
          </a:bodyPr>
          <a:lstStyle/>
          <a:p>
            <a:pPr algn="l">
              <a:buFont typeface="Wingdings" pitchFamily="2" charset="2"/>
              <a:buChar char="q"/>
            </a:pPr>
            <a:r>
              <a:rPr lang="en-US" b="1" dirty="0" smtClean="0">
                <a:solidFill>
                  <a:schemeClr val="accent1"/>
                </a:solidFill>
              </a:rPr>
              <a:t>Blood brain barrier- </a:t>
            </a:r>
            <a:r>
              <a:rPr lang="en-US" dirty="0" smtClean="0"/>
              <a:t>Albumin- free fatty acid complex can not cross the blood brain barrier, hence fatty acids can not be utilized by the brain.</a:t>
            </a:r>
          </a:p>
          <a:p>
            <a:pPr algn="l">
              <a:buFont typeface="Wingdings" pitchFamily="2" charset="2"/>
              <a:buChar char="q"/>
            </a:pPr>
            <a:r>
              <a:rPr lang="en-US" dirty="0" smtClean="0"/>
              <a:t>Loosely bound bilirubin to albumin can be easily replaced by drugs like aspirin</a:t>
            </a:r>
          </a:p>
          <a:p>
            <a:pPr algn="l">
              <a:buFont typeface="Wingdings" pitchFamily="2" charset="2"/>
              <a:buChar char="q"/>
            </a:pPr>
            <a:r>
              <a:rPr lang="en-US" dirty="0" smtClean="0"/>
              <a:t>In new born if such drugs are given, the released bilirubin gets deposited in brain causing </a:t>
            </a:r>
            <a:r>
              <a:rPr lang="en-US" b="1" dirty="0" smtClean="0">
                <a:solidFill>
                  <a:schemeClr val="accent2"/>
                </a:solidFill>
              </a:rPr>
              <a:t>Kernicterus.</a:t>
            </a:r>
            <a:endParaRPr lang="en-US" b="1" dirty="0">
              <a:solidFill>
                <a:schemeClr val="accent2"/>
              </a:solidFill>
            </a:endParaRPr>
          </a:p>
        </p:txBody>
      </p:sp>
      <p:sp>
        <p:nvSpPr>
          <p:cNvPr id="5" name="Slide Number Placeholder 4"/>
          <p:cNvSpPr>
            <a:spLocks noGrp="1"/>
          </p:cNvSpPr>
          <p:nvPr>
            <p:ph type="sldNum" sz="quarter" idx="12"/>
          </p:nvPr>
        </p:nvSpPr>
        <p:spPr/>
        <p:txBody>
          <a:bodyPr/>
          <a:lstStyle/>
          <a:p>
            <a:fld id="{8F332FAE-4CDE-47AD-9C1D-7AFBF9560FD5}" type="slidenum">
              <a:rPr lang="en-US" smtClean="0"/>
              <a:pPr/>
              <a:t>14</a:t>
            </a:fld>
            <a:endParaRPr lang="en-US"/>
          </a:p>
        </p:txBody>
      </p:sp>
    </p:spTree>
  </p:cSld>
  <p:clrMapOvr>
    <a:masterClrMapping/>
  </p:clrMapOvr>
  <p:transition>
    <p:split/>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228600"/>
            <a:ext cx="7772400" cy="990600"/>
          </a:xfrm>
        </p:spPr>
        <p:txBody>
          <a:bodyPr>
            <a:normAutofit/>
          </a:bodyPr>
          <a:lstStyle/>
          <a:p>
            <a:pPr algn="l"/>
            <a:r>
              <a:rPr lang="en-US" sz="3200" dirty="0" smtClean="0"/>
              <a:t>Clinical significance of Albumin</a:t>
            </a:r>
            <a:endParaRPr lang="en-US" sz="3200" dirty="0"/>
          </a:p>
        </p:txBody>
      </p:sp>
      <p:sp>
        <p:nvSpPr>
          <p:cNvPr id="3" name="Subtitle 2"/>
          <p:cNvSpPr>
            <a:spLocks noGrp="1"/>
          </p:cNvSpPr>
          <p:nvPr>
            <p:ph type="subTitle" idx="1"/>
          </p:nvPr>
        </p:nvSpPr>
        <p:spPr>
          <a:xfrm>
            <a:off x="685800" y="1752600"/>
            <a:ext cx="7772400" cy="4419600"/>
          </a:xfrm>
        </p:spPr>
        <p:txBody>
          <a:bodyPr>
            <a:normAutofit lnSpcReduction="10000"/>
          </a:bodyPr>
          <a:lstStyle/>
          <a:p>
            <a:pPr algn="l"/>
            <a:r>
              <a:rPr lang="en-US" b="1" dirty="0" smtClean="0">
                <a:solidFill>
                  <a:schemeClr val="accent1"/>
                </a:solidFill>
              </a:rPr>
              <a:t>Protein bound calcium</a:t>
            </a:r>
          </a:p>
          <a:p>
            <a:pPr algn="l">
              <a:buFont typeface="Wingdings" pitchFamily="2" charset="2"/>
              <a:buChar char="q"/>
            </a:pPr>
            <a:r>
              <a:rPr lang="en-US" dirty="0" smtClean="0"/>
              <a:t> Calcium level is lowered in conditions of Hypo- Albuminemia</a:t>
            </a:r>
          </a:p>
          <a:p>
            <a:pPr algn="l">
              <a:buFont typeface="Wingdings" pitchFamily="2" charset="2"/>
              <a:buChar char="q"/>
            </a:pPr>
            <a:r>
              <a:rPr lang="en-US" dirty="0" smtClean="0"/>
              <a:t> Serum total calcium may be decreased</a:t>
            </a:r>
          </a:p>
          <a:p>
            <a:pPr algn="l">
              <a:buFont typeface="Wingdings" pitchFamily="2" charset="2"/>
              <a:buChar char="q"/>
            </a:pPr>
            <a:r>
              <a:rPr lang="en-US" dirty="0" smtClean="0"/>
              <a:t> Ionic calcium remains same</a:t>
            </a:r>
          </a:p>
          <a:p>
            <a:pPr algn="l">
              <a:buFont typeface="Wingdings" pitchFamily="2" charset="2"/>
              <a:buChar char="q"/>
            </a:pPr>
            <a:r>
              <a:rPr lang="en-US" dirty="0" smtClean="0"/>
              <a:t>Tetany does not occur</a:t>
            </a:r>
          </a:p>
          <a:p>
            <a:pPr algn="l">
              <a:buFont typeface="Wingdings" pitchFamily="2" charset="2"/>
              <a:buChar char="q"/>
            </a:pPr>
            <a:r>
              <a:rPr lang="en-US" dirty="0" smtClean="0"/>
              <a:t>Calcium is lowered by 0.8 mg/dl for a fall of 1g/dl of albumin</a:t>
            </a:r>
            <a:endParaRPr lang="en-US" dirty="0"/>
          </a:p>
        </p:txBody>
      </p:sp>
      <p:sp>
        <p:nvSpPr>
          <p:cNvPr id="5" name="Slide Number Placeholder 4"/>
          <p:cNvSpPr>
            <a:spLocks noGrp="1"/>
          </p:cNvSpPr>
          <p:nvPr>
            <p:ph type="sldNum" sz="quarter" idx="12"/>
          </p:nvPr>
        </p:nvSpPr>
        <p:spPr/>
        <p:txBody>
          <a:bodyPr/>
          <a:lstStyle/>
          <a:p>
            <a:fld id="{8F332FAE-4CDE-47AD-9C1D-7AFBF9560FD5}" type="slidenum">
              <a:rPr lang="en-US" smtClean="0"/>
              <a:pPr/>
              <a:t>15</a:t>
            </a:fld>
            <a:endParaRPr lang="en-US"/>
          </a:p>
        </p:txBody>
      </p:sp>
    </p:spTree>
  </p:cSld>
  <p:clrMapOvr>
    <a:masterClrMapping/>
  </p:clrMapOvr>
  <p:transition>
    <p:split/>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457200"/>
            <a:ext cx="7772400" cy="838200"/>
          </a:xfrm>
        </p:spPr>
        <p:txBody>
          <a:bodyPr>
            <a:normAutofit/>
          </a:bodyPr>
          <a:lstStyle/>
          <a:p>
            <a:pPr algn="l"/>
            <a:r>
              <a:rPr lang="en-US" sz="3200" dirty="0" smtClean="0"/>
              <a:t>Clinical significance of Albumin</a:t>
            </a:r>
            <a:endParaRPr lang="en-US" sz="3200" dirty="0"/>
          </a:p>
        </p:txBody>
      </p:sp>
      <p:sp>
        <p:nvSpPr>
          <p:cNvPr id="3" name="Subtitle 2"/>
          <p:cNvSpPr>
            <a:spLocks noGrp="1"/>
          </p:cNvSpPr>
          <p:nvPr>
            <p:ph type="subTitle" idx="1"/>
          </p:nvPr>
        </p:nvSpPr>
        <p:spPr>
          <a:xfrm>
            <a:off x="685800" y="1752600"/>
            <a:ext cx="7772400" cy="4267200"/>
          </a:xfrm>
        </p:spPr>
        <p:txBody>
          <a:bodyPr/>
          <a:lstStyle/>
          <a:p>
            <a:pPr algn="l"/>
            <a:r>
              <a:rPr lang="en-US" b="1" dirty="0" smtClean="0">
                <a:solidFill>
                  <a:schemeClr val="accent1"/>
                </a:solidFill>
              </a:rPr>
              <a:t>Drug interactions</a:t>
            </a:r>
            <a:r>
              <a:rPr lang="en-US" dirty="0" smtClean="0"/>
              <a:t>—</a:t>
            </a:r>
          </a:p>
          <a:p>
            <a:pPr algn="l"/>
            <a:r>
              <a:rPr lang="en-US" dirty="0" smtClean="0"/>
              <a:t>Two drugs having same affinity for albumin when administered together, can compete for available binding sites with consequent displacement of other drug, resulting in clinically significant drug interactions.</a:t>
            </a:r>
          </a:p>
          <a:p>
            <a:pPr algn="l"/>
            <a:r>
              <a:rPr lang="en-US" dirty="0" smtClean="0"/>
              <a:t>Example-Phenytoin, dicoumarol interactions</a:t>
            </a:r>
            <a:endParaRPr lang="en-US" dirty="0"/>
          </a:p>
        </p:txBody>
      </p:sp>
      <p:sp>
        <p:nvSpPr>
          <p:cNvPr id="5" name="Slide Number Placeholder 4"/>
          <p:cNvSpPr>
            <a:spLocks noGrp="1"/>
          </p:cNvSpPr>
          <p:nvPr>
            <p:ph type="sldNum" sz="quarter" idx="12"/>
          </p:nvPr>
        </p:nvSpPr>
        <p:spPr/>
        <p:txBody>
          <a:bodyPr/>
          <a:lstStyle/>
          <a:p>
            <a:fld id="{8F332FAE-4CDE-47AD-9C1D-7AFBF9560FD5}" type="slidenum">
              <a:rPr lang="en-US" smtClean="0"/>
              <a:pPr/>
              <a:t>16</a:t>
            </a:fld>
            <a:endParaRPr lang="en-US"/>
          </a:p>
        </p:txBody>
      </p:sp>
    </p:spTree>
  </p:cSld>
  <p:clrMapOvr>
    <a:masterClrMapping/>
  </p:clrMapOvr>
  <p:transition>
    <p:split/>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04801"/>
            <a:ext cx="7772400" cy="914400"/>
          </a:xfrm>
        </p:spPr>
        <p:txBody>
          <a:bodyPr>
            <a:normAutofit/>
          </a:bodyPr>
          <a:lstStyle/>
          <a:p>
            <a:pPr algn="l"/>
            <a:r>
              <a:rPr lang="en-US" sz="3200" dirty="0" smtClean="0"/>
              <a:t>Clinical significance of Albumin</a:t>
            </a:r>
            <a:endParaRPr lang="en-US" sz="3200" dirty="0"/>
          </a:p>
        </p:txBody>
      </p:sp>
      <p:sp>
        <p:nvSpPr>
          <p:cNvPr id="3" name="Subtitle 2"/>
          <p:cNvSpPr>
            <a:spLocks noGrp="1"/>
          </p:cNvSpPr>
          <p:nvPr>
            <p:ph type="subTitle" idx="1"/>
          </p:nvPr>
        </p:nvSpPr>
        <p:spPr>
          <a:xfrm>
            <a:off x="685800" y="1295400"/>
            <a:ext cx="7772400" cy="4724400"/>
          </a:xfrm>
        </p:spPr>
        <p:txBody>
          <a:bodyPr>
            <a:normAutofit fontScale="70000" lnSpcReduction="20000"/>
          </a:bodyPr>
          <a:lstStyle/>
          <a:p>
            <a:pPr algn="l"/>
            <a:r>
              <a:rPr lang="en-US" sz="3400" b="1" dirty="0" smtClean="0">
                <a:solidFill>
                  <a:schemeClr val="accent1"/>
                </a:solidFill>
              </a:rPr>
              <a:t>Edema</a:t>
            </a:r>
            <a:r>
              <a:rPr lang="en-US" sz="3400" dirty="0" smtClean="0"/>
              <a:t>- Hypoalbuminemia results in fluid retention in the tissue spaces</a:t>
            </a:r>
          </a:p>
          <a:p>
            <a:pPr algn="l"/>
            <a:r>
              <a:rPr lang="en-US" sz="3400" b="1" dirty="0" smtClean="0">
                <a:solidFill>
                  <a:schemeClr val="accent1"/>
                </a:solidFill>
              </a:rPr>
              <a:t>Normal level- </a:t>
            </a:r>
            <a:r>
              <a:rPr lang="en-US" sz="3400" dirty="0" smtClean="0"/>
              <a:t>3.5-5 G/dl</a:t>
            </a:r>
          </a:p>
          <a:p>
            <a:pPr algn="l"/>
            <a:r>
              <a:rPr lang="en-US" sz="3400" b="1" dirty="0" smtClean="0">
                <a:solidFill>
                  <a:schemeClr val="accent1"/>
                </a:solidFill>
              </a:rPr>
              <a:t>Hypoalbuminemia-</a:t>
            </a:r>
            <a:r>
              <a:rPr lang="en-US" sz="3400" dirty="0" smtClean="0"/>
              <a:t> lowered level is seen in the following conditions-</a:t>
            </a:r>
          </a:p>
          <a:p>
            <a:pPr algn="l">
              <a:buFont typeface="Wingdings" pitchFamily="2" charset="2"/>
              <a:buChar char="q"/>
            </a:pPr>
            <a:r>
              <a:rPr lang="en-US" sz="3400" dirty="0" smtClean="0"/>
              <a:t>Cirrhosis of liver</a:t>
            </a:r>
          </a:p>
          <a:p>
            <a:pPr algn="l">
              <a:buFont typeface="Wingdings" pitchFamily="2" charset="2"/>
              <a:buChar char="q"/>
            </a:pPr>
            <a:r>
              <a:rPr lang="en-US" sz="3400" dirty="0" smtClean="0"/>
              <a:t>Malnutrition</a:t>
            </a:r>
          </a:p>
          <a:p>
            <a:pPr algn="l">
              <a:buFont typeface="Wingdings" pitchFamily="2" charset="2"/>
              <a:buChar char="q"/>
            </a:pPr>
            <a:r>
              <a:rPr lang="en-US" sz="3400" dirty="0" smtClean="0"/>
              <a:t>Nephrotic syndrome</a:t>
            </a:r>
          </a:p>
          <a:p>
            <a:pPr algn="l">
              <a:buFont typeface="Wingdings" pitchFamily="2" charset="2"/>
              <a:buChar char="q"/>
            </a:pPr>
            <a:r>
              <a:rPr lang="en-US" sz="3400" dirty="0" smtClean="0"/>
              <a:t>Burns</a:t>
            </a:r>
          </a:p>
          <a:p>
            <a:pPr algn="l">
              <a:buFont typeface="Wingdings" pitchFamily="2" charset="2"/>
              <a:buChar char="q"/>
            </a:pPr>
            <a:r>
              <a:rPr lang="en-US" sz="3400" dirty="0" smtClean="0"/>
              <a:t>Malabsorption</a:t>
            </a:r>
          </a:p>
          <a:p>
            <a:pPr algn="l">
              <a:buFont typeface="Wingdings" pitchFamily="2" charset="2"/>
              <a:buChar char="q"/>
            </a:pPr>
            <a:r>
              <a:rPr lang="en-US" sz="3400" dirty="0" smtClean="0"/>
              <a:t>Analbuminemia- congenital disorder</a:t>
            </a:r>
          </a:p>
          <a:p>
            <a:pPr algn="l"/>
            <a:r>
              <a:rPr lang="en-US" sz="3400" b="1" dirty="0" smtClean="0">
                <a:solidFill>
                  <a:schemeClr val="tx1"/>
                </a:solidFill>
              </a:rPr>
              <a:t>Hyperalbuminemia- In conditions of fluid depletion(</a:t>
            </a:r>
            <a:r>
              <a:rPr lang="en-US" sz="3400" b="1" dirty="0" err="1" smtClean="0">
                <a:solidFill>
                  <a:schemeClr val="tx1"/>
                </a:solidFill>
              </a:rPr>
              <a:t>Haemoconcentration</a:t>
            </a:r>
            <a:r>
              <a:rPr lang="en-US" b="1" dirty="0" smtClean="0">
                <a:solidFill>
                  <a:schemeClr val="tx1"/>
                </a:solidFill>
              </a:rPr>
              <a:t>)</a:t>
            </a:r>
            <a:endParaRPr lang="en-US" b="1" dirty="0">
              <a:solidFill>
                <a:schemeClr val="tx1"/>
              </a:solidFill>
            </a:endParaRPr>
          </a:p>
        </p:txBody>
      </p:sp>
      <p:sp>
        <p:nvSpPr>
          <p:cNvPr id="5" name="Slide Number Placeholder 4"/>
          <p:cNvSpPr>
            <a:spLocks noGrp="1"/>
          </p:cNvSpPr>
          <p:nvPr>
            <p:ph type="sldNum" sz="quarter" idx="12"/>
          </p:nvPr>
        </p:nvSpPr>
        <p:spPr/>
        <p:txBody>
          <a:bodyPr/>
          <a:lstStyle/>
          <a:p>
            <a:fld id="{8F332FAE-4CDE-47AD-9C1D-7AFBF9560FD5}" type="slidenum">
              <a:rPr lang="en-US" smtClean="0"/>
              <a:pPr/>
              <a:t>17</a:t>
            </a:fld>
            <a:endParaRPr lang="en-US"/>
          </a:p>
        </p:txBody>
      </p:sp>
    </p:spTree>
  </p:cSld>
  <p:clrMapOvr>
    <a:masterClrMapping/>
  </p:clrMapOvr>
  <p:transition>
    <p:split/>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81001"/>
            <a:ext cx="7772400" cy="838200"/>
          </a:xfrm>
        </p:spPr>
        <p:txBody>
          <a:bodyPr>
            <a:normAutofit/>
          </a:bodyPr>
          <a:lstStyle/>
          <a:p>
            <a:pPr algn="l"/>
            <a:r>
              <a:rPr lang="en-US" sz="3200" dirty="0" smtClean="0"/>
              <a:t>Globulins</a:t>
            </a:r>
            <a:endParaRPr lang="en-US" sz="3200" dirty="0"/>
          </a:p>
        </p:txBody>
      </p:sp>
      <p:sp>
        <p:nvSpPr>
          <p:cNvPr id="3" name="Subtitle 2"/>
          <p:cNvSpPr>
            <a:spLocks noGrp="1"/>
          </p:cNvSpPr>
          <p:nvPr>
            <p:ph type="subTitle" idx="1"/>
          </p:nvPr>
        </p:nvSpPr>
        <p:spPr>
          <a:xfrm>
            <a:off x="685800" y="1600200"/>
            <a:ext cx="7772400" cy="5257800"/>
          </a:xfrm>
        </p:spPr>
        <p:txBody>
          <a:bodyPr>
            <a:normAutofit lnSpcReduction="10000"/>
          </a:bodyPr>
          <a:lstStyle/>
          <a:p>
            <a:pPr algn="l">
              <a:buFont typeface="Wingdings" pitchFamily="2" charset="2"/>
              <a:buChar char="q"/>
            </a:pPr>
            <a:r>
              <a:rPr lang="en-US" dirty="0" smtClean="0"/>
              <a:t>Globulins are separated </a:t>
            </a:r>
            <a:r>
              <a:rPr lang="en-US" b="1" dirty="0" smtClean="0">
                <a:solidFill>
                  <a:schemeClr val="accent2"/>
                </a:solidFill>
              </a:rPr>
              <a:t>by half saturation with ammonium sulphate</a:t>
            </a:r>
          </a:p>
          <a:p>
            <a:pPr algn="l">
              <a:buFont typeface="Wingdings" pitchFamily="2" charset="2"/>
              <a:buChar char="q"/>
            </a:pPr>
            <a:r>
              <a:rPr lang="en-US" dirty="0" smtClean="0"/>
              <a:t>Molecular weight ranges from 90,000 to 13,00,000</a:t>
            </a:r>
          </a:p>
          <a:p>
            <a:pPr algn="l">
              <a:buFont typeface="Wingdings" pitchFamily="2" charset="2"/>
              <a:buChar char="q"/>
            </a:pPr>
            <a:r>
              <a:rPr lang="en-US" dirty="0" smtClean="0"/>
              <a:t>By electrophoresis globulins can be separated in to –</a:t>
            </a:r>
          </a:p>
          <a:p>
            <a:pPr algn="l">
              <a:buFont typeface="Wingdings" pitchFamily="2" charset="2"/>
              <a:buChar char="q"/>
            </a:pPr>
            <a:r>
              <a:rPr lang="el-GR" dirty="0" smtClean="0"/>
              <a:t>α</a:t>
            </a:r>
            <a:r>
              <a:rPr lang="en-GB" baseline="-25000" dirty="0" smtClean="0"/>
              <a:t>1</a:t>
            </a:r>
            <a:r>
              <a:rPr lang="en-GB" dirty="0" smtClean="0"/>
              <a:t>-globulins</a:t>
            </a:r>
          </a:p>
          <a:p>
            <a:pPr algn="l">
              <a:buFont typeface="Wingdings" pitchFamily="2" charset="2"/>
              <a:buChar char="q"/>
            </a:pPr>
            <a:r>
              <a:rPr lang="el-GR" dirty="0" smtClean="0"/>
              <a:t>α</a:t>
            </a:r>
            <a:r>
              <a:rPr lang="en-GB" baseline="-25000" dirty="0" smtClean="0"/>
              <a:t>2</a:t>
            </a:r>
            <a:r>
              <a:rPr lang="en-GB" dirty="0" smtClean="0"/>
              <a:t>-globulins</a:t>
            </a:r>
          </a:p>
          <a:p>
            <a:pPr algn="l">
              <a:buFont typeface="Wingdings" pitchFamily="2" charset="2"/>
              <a:buChar char="q"/>
            </a:pPr>
            <a:r>
              <a:rPr lang="el-GR" dirty="0" smtClean="0"/>
              <a:t>β</a:t>
            </a:r>
            <a:r>
              <a:rPr lang="en-GB" dirty="0" smtClean="0"/>
              <a:t>-globulins</a:t>
            </a:r>
          </a:p>
          <a:p>
            <a:pPr algn="l">
              <a:buFont typeface="Wingdings" pitchFamily="2" charset="2"/>
              <a:buChar char="q"/>
            </a:pPr>
            <a:r>
              <a:rPr lang="en-US" dirty="0" smtClean="0"/>
              <a:t> Y</a:t>
            </a:r>
            <a:r>
              <a:rPr lang="en-GB" dirty="0" smtClean="0"/>
              <a:t>-globulins</a:t>
            </a:r>
            <a:endParaRPr lang="en-GB" b="1" dirty="0" smtClean="0"/>
          </a:p>
          <a:p>
            <a:pPr algn="l">
              <a:buFont typeface="Wingdings" pitchFamily="2" charset="2"/>
              <a:buChar char="q"/>
            </a:pPr>
            <a:endParaRPr lang="en-US" dirty="0"/>
          </a:p>
        </p:txBody>
      </p:sp>
      <p:sp>
        <p:nvSpPr>
          <p:cNvPr id="5" name="Slide Number Placeholder 4"/>
          <p:cNvSpPr>
            <a:spLocks noGrp="1"/>
          </p:cNvSpPr>
          <p:nvPr>
            <p:ph type="sldNum" sz="quarter" idx="12"/>
          </p:nvPr>
        </p:nvSpPr>
        <p:spPr/>
        <p:txBody>
          <a:bodyPr/>
          <a:lstStyle/>
          <a:p>
            <a:fld id="{8F332FAE-4CDE-47AD-9C1D-7AFBF9560FD5}" type="slidenum">
              <a:rPr lang="en-US" smtClean="0"/>
              <a:pPr/>
              <a:t>18</a:t>
            </a:fld>
            <a:endParaRPr lang="en-US"/>
          </a:p>
        </p:txBody>
      </p:sp>
    </p:spTree>
  </p:cSld>
  <p:clrMapOvr>
    <a:masterClrMapping/>
  </p:clrMapOvr>
  <p:transition>
    <p:split/>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81001"/>
            <a:ext cx="7772400" cy="990600"/>
          </a:xfrm>
        </p:spPr>
        <p:txBody>
          <a:bodyPr>
            <a:normAutofit/>
          </a:bodyPr>
          <a:lstStyle/>
          <a:p>
            <a:pPr algn="l"/>
            <a:r>
              <a:rPr lang="en-US" sz="3200" dirty="0" smtClean="0"/>
              <a:t>Synthesis of Globulins</a:t>
            </a:r>
            <a:endParaRPr lang="en-US" sz="3200" dirty="0"/>
          </a:p>
        </p:txBody>
      </p:sp>
      <p:sp>
        <p:nvSpPr>
          <p:cNvPr id="3" name="Subtitle 2"/>
          <p:cNvSpPr>
            <a:spLocks noGrp="1"/>
          </p:cNvSpPr>
          <p:nvPr>
            <p:ph type="subTitle" idx="1"/>
          </p:nvPr>
        </p:nvSpPr>
        <p:spPr>
          <a:xfrm>
            <a:off x="685800" y="1600200"/>
            <a:ext cx="7772400" cy="4800600"/>
          </a:xfrm>
        </p:spPr>
        <p:txBody>
          <a:bodyPr>
            <a:normAutofit fontScale="92500" lnSpcReduction="10000"/>
          </a:bodyPr>
          <a:lstStyle/>
          <a:p>
            <a:pPr algn="l">
              <a:buFont typeface="Wingdings" pitchFamily="2" charset="2"/>
              <a:buChar char="q"/>
            </a:pPr>
            <a:r>
              <a:rPr lang="el-GR" dirty="0" smtClean="0"/>
              <a:t>α</a:t>
            </a:r>
            <a:r>
              <a:rPr lang="en-US" dirty="0" smtClean="0"/>
              <a:t> and </a:t>
            </a:r>
            <a:r>
              <a:rPr lang="el-GR" dirty="0" smtClean="0"/>
              <a:t>β</a:t>
            </a:r>
            <a:r>
              <a:rPr lang="en-US" dirty="0" smtClean="0"/>
              <a:t> globulins are synthesized in the liver.</a:t>
            </a:r>
          </a:p>
          <a:p>
            <a:pPr algn="l"/>
            <a:endParaRPr lang="en-US" dirty="0" smtClean="0"/>
          </a:p>
          <a:p>
            <a:pPr algn="l">
              <a:buFont typeface="Wingdings" pitchFamily="2" charset="2"/>
              <a:buChar char="q"/>
            </a:pPr>
            <a:r>
              <a:rPr lang="en-US" dirty="0" smtClean="0"/>
              <a:t>Y globulins are synthesized in plasma cells and B-cells of lymphoid tissues (Reticulo- endothelial system)</a:t>
            </a:r>
          </a:p>
          <a:p>
            <a:pPr algn="l"/>
            <a:endParaRPr lang="en-US" dirty="0" smtClean="0"/>
          </a:p>
          <a:p>
            <a:pPr algn="l">
              <a:buFont typeface="Wingdings" pitchFamily="2" charset="2"/>
              <a:buChar char="q"/>
            </a:pPr>
            <a:r>
              <a:rPr lang="en-US" dirty="0" smtClean="0"/>
              <a:t>Synthesis of Y globulins is increased in chronic infections, chronic liver diseases, auto immune diseases, leukemias, lymphomas and various other malignancies.</a:t>
            </a:r>
            <a:endParaRPr lang="en-US" dirty="0"/>
          </a:p>
        </p:txBody>
      </p:sp>
      <p:sp>
        <p:nvSpPr>
          <p:cNvPr id="5" name="Slide Number Placeholder 4"/>
          <p:cNvSpPr>
            <a:spLocks noGrp="1"/>
          </p:cNvSpPr>
          <p:nvPr>
            <p:ph type="sldNum" sz="quarter" idx="12"/>
          </p:nvPr>
        </p:nvSpPr>
        <p:spPr/>
        <p:txBody>
          <a:bodyPr/>
          <a:lstStyle/>
          <a:p>
            <a:fld id="{8F332FAE-4CDE-47AD-9C1D-7AFBF9560FD5}" type="slidenum">
              <a:rPr lang="en-US" smtClean="0"/>
              <a:pPr/>
              <a:t>19</a:t>
            </a:fld>
            <a:endParaRPr lang="en-US"/>
          </a:p>
        </p:txBody>
      </p:sp>
    </p:spTree>
  </p:cSld>
  <p:clrMapOvr>
    <a:masterClrMapping/>
  </p:clrMapOvr>
  <p:transition>
    <p:split/>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533401"/>
            <a:ext cx="7772400" cy="609599"/>
          </a:xfrm>
        </p:spPr>
        <p:txBody>
          <a:bodyPr>
            <a:normAutofit/>
          </a:bodyPr>
          <a:lstStyle/>
          <a:p>
            <a:pPr algn="l"/>
            <a:r>
              <a:rPr lang="en-US" sz="3200" dirty="0" smtClean="0"/>
              <a:t>Plasma proteins- Introduction</a:t>
            </a:r>
            <a:endParaRPr lang="en-US" sz="3200" dirty="0"/>
          </a:p>
        </p:txBody>
      </p:sp>
      <p:sp>
        <p:nvSpPr>
          <p:cNvPr id="3" name="Subtitle 2"/>
          <p:cNvSpPr>
            <a:spLocks noGrp="1"/>
          </p:cNvSpPr>
          <p:nvPr>
            <p:ph type="subTitle" idx="1"/>
          </p:nvPr>
        </p:nvSpPr>
        <p:spPr>
          <a:xfrm>
            <a:off x="685800" y="1371600"/>
            <a:ext cx="7772400" cy="4343400"/>
          </a:xfrm>
        </p:spPr>
        <p:txBody>
          <a:bodyPr>
            <a:normAutofit fontScale="92500" lnSpcReduction="20000"/>
          </a:bodyPr>
          <a:lstStyle/>
          <a:p>
            <a:pPr algn="l">
              <a:buFont typeface="Wingdings" pitchFamily="2" charset="2"/>
              <a:buChar char="q"/>
            </a:pPr>
            <a:r>
              <a:rPr lang="en-US" b="1" dirty="0" smtClean="0">
                <a:solidFill>
                  <a:schemeClr val="accent1"/>
                </a:solidFill>
              </a:rPr>
              <a:t>Plasma</a:t>
            </a:r>
            <a:r>
              <a:rPr lang="en-US" dirty="0" smtClean="0"/>
              <a:t> consists of water, electrolytes, metabolites, nutrients, proteins, and hormones. </a:t>
            </a:r>
          </a:p>
          <a:p>
            <a:pPr algn="l">
              <a:buFont typeface="Wingdings" pitchFamily="2" charset="2"/>
              <a:buChar char="q"/>
            </a:pPr>
            <a:r>
              <a:rPr lang="en-US" dirty="0" smtClean="0"/>
              <a:t>The </a:t>
            </a:r>
            <a:r>
              <a:rPr lang="en-US" b="1" dirty="0" smtClean="0">
                <a:solidFill>
                  <a:schemeClr val="accent2"/>
                </a:solidFill>
              </a:rPr>
              <a:t>concentration of total protein in human plasma is approximately 6.0–8.0 g/dL</a:t>
            </a:r>
            <a:r>
              <a:rPr lang="en-US" dirty="0" smtClean="0">
                <a:solidFill>
                  <a:schemeClr val="accent2"/>
                </a:solidFill>
              </a:rPr>
              <a:t> </a:t>
            </a:r>
            <a:r>
              <a:rPr lang="en-US" dirty="0" smtClean="0"/>
              <a:t>and comprises the major part of the solids of the plasma. </a:t>
            </a:r>
          </a:p>
          <a:p>
            <a:pPr algn="l">
              <a:buFont typeface="Wingdings" pitchFamily="2" charset="2"/>
              <a:buChar char="q"/>
            </a:pPr>
            <a:r>
              <a:rPr lang="en-US" dirty="0" smtClean="0"/>
              <a:t>The proteins of the plasma are a complex mixture that includes not only simple proteins but also conjugated proteins such as </a:t>
            </a:r>
            <a:r>
              <a:rPr lang="en-US" b="1" dirty="0" smtClean="0"/>
              <a:t>glycoproteins</a:t>
            </a:r>
            <a:r>
              <a:rPr lang="en-US" dirty="0" smtClean="0"/>
              <a:t> and various types of </a:t>
            </a:r>
            <a:r>
              <a:rPr lang="en-US" b="1" dirty="0" smtClean="0"/>
              <a:t>lipoproteins.</a:t>
            </a:r>
            <a:r>
              <a:rPr lang="en-US" dirty="0" smtClean="0"/>
              <a:t> </a:t>
            </a:r>
          </a:p>
          <a:p>
            <a:pPr algn="l">
              <a:buFont typeface="Wingdings" pitchFamily="2" charset="2"/>
              <a:buChar char="q"/>
            </a:pPr>
            <a:endParaRPr lang="en-US" dirty="0"/>
          </a:p>
        </p:txBody>
      </p:sp>
      <p:sp>
        <p:nvSpPr>
          <p:cNvPr id="5" name="Slide Number Placeholder 4"/>
          <p:cNvSpPr>
            <a:spLocks noGrp="1"/>
          </p:cNvSpPr>
          <p:nvPr>
            <p:ph type="sldNum" sz="quarter" idx="12"/>
          </p:nvPr>
        </p:nvSpPr>
        <p:spPr/>
        <p:txBody>
          <a:bodyPr/>
          <a:lstStyle/>
          <a:p>
            <a:fld id="{8F332FAE-4CDE-47AD-9C1D-7AFBF9560FD5}" type="slidenum">
              <a:rPr lang="en-US" smtClean="0"/>
              <a:pPr/>
              <a:t>2</a:t>
            </a:fld>
            <a:endParaRPr lang="en-US"/>
          </a:p>
        </p:txBody>
      </p:sp>
    </p:spTree>
  </p:cSld>
  <p:clrMapOvr>
    <a:masterClrMapping/>
  </p:clrMapOvr>
  <p:transition>
    <p:split/>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6" name="Slide Number Placeholder 5"/>
          <p:cNvSpPr>
            <a:spLocks noGrp="1"/>
          </p:cNvSpPr>
          <p:nvPr>
            <p:ph type="sldNum" sz="quarter" idx="12"/>
          </p:nvPr>
        </p:nvSpPr>
        <p:spPr/>
        <p:txBody>
          <a:bodyPr/>
          <a:lstStyle/>
          <a:p>
            <a:fld id="{8F332FAE-4CDE-47AD-9C1D-7AFBF9560FD5}" type="slidenum">
              <a:rPr lang="en-US" smtClean="0"/>
              <a:pPr/>
              <a:t>20</a:t>
            </a:fld>
            <a:endParaRPr lang="en-US"/>
          </a:p>
        </p:txBody>
      </p:sp>
      <p:pic>
        <p:nvPicPr>
          <p:cNvPr id="7" name="Picture 2" descr="C:\Documents and Settings\Sallu\Desktop\Electrophoresis.png"/>
          <p:cNvPicPr>
            <a:picLocks noGrp="1" noChangeAspect="1" noChangeArrowheads="1"/>
          </p:cNvPicPr>
          <p:nvPr>
            <p:ph idx="1"/>
          </p:nvPr>
        </p:nvPicPr>
        <p:blipFill>
          <a:blip r:embed="rId2" cstate="print"/>
          <a:stretch>
            <a:fillRect/>
          </a:stretch>
        </p:blipFill>
        <p:spPr bwMode="auto">
          <a:xfrm>
            <a:off x="1371600" y="1718046"/>
            <a:ext cx="6248400" cy="3996954"/>
          </a:xfrm>
          <a:prstGeom prst="rect">
            <a:avLst/>
          </a:prstGeom>
          <a:noFill/>
        </p:spPr>
      </p:pic>
    </p:spTree>
  </p:cSld>
  <p:clrMapOvr>
    <a:masterClrMapping/>
  </p:clrMapOvr>
  <p:transition>
    <p:split/>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228600"/>
            <a:ext cx="7772400" cy="762000"/>
          </a:xfrm>
        </p:spPr>
        <p:txBody>
          <a:bodyPr>
            <a:normAutofit/>
          </a:bodyPr>
          <a:lstStyle/>
          <a:p>
            <a:pPr algn="l"/>
            <a:r>
              <a:rPr lang="el-GR" sz="3200" dirty="0" smtClean="0"/>
              <a:t>α</a:t>
            </a:r>
            <a:r>
              <a:rPr lang="en-US" sz="3200" dirty="0" smtClean="0"/>
              <a:t>- Globulins</a:t>
            </a:r>
            <a:endParaRPr lang="en-US" sz="3200" dirty="0"/>
          </a:p>
        </p:txBody>
      </p:sp>
      <p:sp>
        <p:nvSpPr>
          <p:cNvPr id="3" name="Subtitle 2"/>
          <p:cNvSpPr>
            <a:spLocks noGrp="1"/>
          </p:cNvSpPr>
          <p:nvPr>
            <p:ph type="subTitle" idx="1"/>
          </p:nvPr>
        </p:nvSpPr>
        <p:spPr>
          <a:xfrm>
            <a:off x="685800" y="1143000"/>
            <a:ext cx="7772400" cy="4267200"/>
          </a:xfrm>
        </p:spPr>
        <p:txBody>
          <a:bodyPr>
            <a:normAutofit lnSpcReduction="10000"/>
          </a:bodyPr>
          <a:lstStyle/>
          <a:p>
            <a:pPr algn="l">
              <a:buFont typeface="Wingdings" pitchFamily="2" charset="2"/>
              <a:buChar char="q"/>
            </a:pPr>
            <a:r>
              <a:rPr lang="en-US" dirty="0" smtClean="0"/>
              <a:t> They are glycoproteins</a:t>
            </a:r>
          </a:p>
          <a:p>
            <a:pPr algn="l">
              <a:buFont typeface="Wingdings" pitchFamily="2" charset="2"/>
              <a:buChar char="q"/>
            </a:pPr>
            <a:r>
              <a:rPr lang="en-US" dirty="0" smtClean="0"/>
              <a:t>Based on electrophoretic mobility , they are sub classified in to </a:t>
            </a:r>
            <a:r>
              <a:rPr lang="en-US" b="1" dirty="0" smtClean="0">
                <a:solidFill>
                  <a:schemeClr val="accent2"/>
                </a:solidFill>
              </a:rPr>
              <a:t>α</a:t>
            </a:r>
            <a:r>
              <a:rPr lang="en-US" b="1" baseline="-25000" dirty="0" smtClean="0">
                <a:solidFill>
                  <a:schemeClr val="accent2"/>
                </a:solidFill>
              </a:rPr>
              <a:t>1</a:t>
            </a:r>
            <a:r>
              <a:rPr lang="en-US" b="1" dirty="0" smtClean="0">
                <a:solidFill>
                  <a:schemeClr val="accent2"/>
                </a:solidFill>
              </a:rPr>
              <a:t>  and α</a:t>
            </a:r>
            <a:r>
              <a:rPr lang="en-US" b="1" baseline="-25000" dirty="0" smtClean="0">
                <a:solidFill>
                  <a:schemeClr val="accent2"/>
                </a:solidFill>
              </a:rPr>
              <a:t>2 </a:t>
            </a:r>
            <a:r>
              <a:rPr lang="en-US" b="1" dirty="0" smtClean="0">
                <a:solidFill>
                  <a:schemeClr val="accent2"/>
                </a:solidFill>
              </a:rPr>
              <a:t>globulins</a:t>
            </a:r>
          </a:p>
          <a:p>
            <a:pPr algn="l">
              <a:buFont typeface="Wingdings" pitchFamily="2" charset="2"/>
              <a:buChar char="q"/>
            </a:pPr>
            <a:r>
              <a:rPr lang="el-GR" b="1" dirty="0" smtClean="0">
                <a:solidFill>
                  <a:schemeClr val="accent1"/>
                </a:solidFill>
              </a:rPr>
              <a:t>α</a:t>
            </a:r>
            <a:r>
              <a:rPr lang="el-GR" b="1" baseline="-25000" dirty="0" smtClean="0">
                <a:solidFill>
                  <a:schemeClr val="accent1"/>
                </a:solidFill>
              </a:rPr>
              <a:t>1</a:t>
            </a:r>
            <a:r>
              <a:rPr lang="en-US" b="1" baseline="-25000" dirty="0" smtClean="0">
                <a:solidFill>
                  <a:schemeClr val="accent1"/>
                </a:solidFill>
              </a:rPr>
              <a:t> </a:t>
            </a:r>
            <a:r>
              <a:rPr lang="en-US" b="1" dirty="0" smtClean="0">
                <a:solidFill>
                  <a:schemeClr val="accent1"/>
                </a:solidFill>
              </a:rPr>
              <a:t>globulins</a:t>
            </a:r>
          </a:p>
          <a:p>
            <a:pPr algn="l"/>
            <a:r>
              <a:rPr lang="en-US" b="1" dirty="0" smtClean="0"/>
              <a:t>Examples-</a:t>
            </a:r>
          </a:p>
          <a:p>
            <a:pPr algn="l">
              <a:buFont typeface="Wingdings" pitchFamily="2" charset="2"/>
              <a:buChar char="v"/>
            </a:pPr>
            <a:r>
              <a:rPr lang="el-GR" dirty="0" smtClean="0"/>
              <a:t>α</a:t>
            </a:r>
            <a:r>
              <a:rPr lang="el-GR" baseline="-25000" dirty="0" smtClean="0"/>
              <a:t>1</a:t>
            </a:r>
            <a:r>
              <a:rPr lang="en-GB" dirty="0" smtClean="0"/>
              <a:t>antitrypsin</a:t>
            </a:r>
          </a:p>
          <a:p>
            <a:pPr algn="l">
              <a:buFont typeface="Wingdings" pitchFamily="2" charset="2"/>
              <a:buChar char="v"/>
            </a:pPr>
            <a:r>
              <a:rPr lang="en-GB" dirty="0" smtClean="0"/>
              <a:t>Orosomucoid (</a:t>
            </a:r>
            <a:r>
              <a:rPr lang="el-GR" dirty="0" smtClean="0"/>
              <a:t>α</a:t>
            </a:r>
            <a:r>
              <a:rPr lang="el-GR" baseline="-25000" dirty="0" smtClean="0"/>
              <a:t>1 </a:t>
            </a:r>
            <a:r>
              <a:rPr lang="en-GB" dirty="0" smtClean="0"/>
              <a:t>acid glycoprotein)</a:t>
            </a:r>
          </a:p>
          <a:p>
            <a:pPr algn="l">
              <a:buFont typeface="Wingdings" pitchFamily="2" charset="2"/>
              <a:buChar char="v"/>
            </a:pPr>
            <a:r>
              <a:rPr lang="el-GR" dirty="0" smtClean="0"/>
              <a:t>α</a:t>
            </a:r>
            <a:r>
              <a:rPr lang="el-GR" baseline="-25000" dirty="0" smtClean="0"/>
              <a:t>1</a:t>
            </a:r>
            <a:r>
              <a:rPr lang="en-GB" dirty="0" smtClean="0"/>
              <a:t>-fetoprotein (AFP)</a:t>
            </a:r>
          </a:p>
          <a:p>
            <a:pPr algn="l">
              <a:buFont typeface="Wingdings" pitchFamily="2" charset="2"/>
              <a:buChar char="q"/>
            </a:pPr>
            <a:endParaRPr lang="en-US" b="1" dirty="0"/>
          </a:p>
        </p:txBody>
      </p:sp>
      <p:sp>
        <p:nvSpPr>
          <p:cNvPr id="5" name="Slide Number Placeholder 4"/>
          <p:cNvSpPr>
            <a:spLocks noGrp="1"/>
          </p:cNvSpPr>
          <p:nvPr>
            <p:ph type="sldNum" sz="quarter" idx="12"/>
          </p:nvPr>
        </p:nvSpPr>
        <p:spPr/>
        <p:txBody>
          <a:bodyPr/>
          <a:lstStyle/>
          <a:p>
            <a:fld id="{8F332FAE-4CDE-47AD-9C1D-7AFBF9560FD5}" type="slidenum">
              <a:rPr lang="en-US" smtClean="0"/>
              <a:pPr/>
              <a:t>21</a:t>
            </a:fld>
            <a:endParaRPr lang="en-US"/>
          </a:p>
        </p:txBody>
      </p:sp>
    </p:spTree>
  </p:cSld>
  <p:clrMapOvr>
    <a:masterClrMapping/>
  </p:clrMapOvr>
  <p:transition>
    <p:split/>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457200"/>
            <a:ext cx="7772400" cy="1066800"/>
          </a:xfrm>
        </p:spPr>
        <p:txBody>
          <a:bodyPr>
            <a:normAutofit fontScale="90000"/>
          </a:bodyPr>
          <a:lstStyle/>
          <a:p>
            <a:pPr algn="l"/>
            <a:r>
              <a:rPr lang="en-US" sz="3200" dirty="0" smtClean="0"/>
              <a:t/>
            </a:r>
            <a:br>
              <a:rPr lang="en-US" sz="3200" dirty="0" smtClean="0"/>
            </a:br>
            <a:r>
              <a:rPr lang="el-GR" sz="3200" dirty="0" smtClean="0"/>
              <a:t>α1</a:t>
            </a:r>
            <a:r>
              <a:rPr lang="en-US" sz="3200" dirty="0" smtClean="0"/>
              <a:t> globulins</a:t>
            </a:r>
            <a:br>
              <a:rPr lang="en-US" sz="3200" dirty="0" smtClean="0"/>
            </a:br>
            <a:endParaRPr lang="en-US" sz="3200" dirty="0"/>
          </a:p>
        </p:txBody>
      </p:sp>
      <p:sp>
        <p:nvSpPr>
          <p:cNvPr id="3" name="Subtitle 2"/>
          <p:cNvSpPr>
            <a:spLocks noGrp="1"/>
          </p:cNvSpPr>
          <p:nvPr>
            <p:ph type="subTitle" idx="1"/>
          </p:nvPr>
        </p:nvSpPr>
        <p:spPr>
          <a:xfrm>
            <a:off x="685800" y="1371600"/>
            <a:ext cx="7772400" cy="4495800"/>
          </a:xfrm>
        </p:spPr>
        <p:txBody>
          <a:bodyPr>
            <a:normAutofit fontScale="92500" lnSpcReduction="20000"/>
          </a:bodyPr>
          <a:lstStyle/>
          <a:p>
            <a:pPr algn="l"/>
            <a:r>
              <a:rPr lang="en-US" sz="2800" b="1" dirty="0" smtClean="0">
                <a:solidFill>
                  <a:schemeClr val="accent1"/>
                </a:solidFill>
              </a:rPr>
              <a:t>α</a:t>
            </a:r>
            <a:r>
              <a:rPr lang="en-US" sz="2800" b="1" baseline="-25000" dirty="0" smtClean="0">
                <a:solidFill>
                  <a:schemeClr val="accent1"/>
                </a:solidFill>
              </a:rPr>
              <a:t>1</a:t>
            </a:r>
            <a:r>
              <a:rPr lang="en-US" sz="2800" b="1" dirty="0" smtClean="0">
                <a:solidFill>
                  <a:schemeClr val="accent1"/>
                </a:solidFill>
              </a:rPr>
              <a:t>-antitrypsin</a:t>
            </a:r>
          </a:p>
          <a:p>
            <a:pPr algn="l">
              <a:buFont typeface="Wingdings" pitchFamily="2" charset="2"/>
              <a:buChar char="q"/>
            </a:pPr>
            <a:r>
              <a:rPr lang="en-US" sz="2800" dirty="0" smtClean="0"/>
              <a:t>Also called </a:t>
            </a:r>
            <a:r>
              <a:rPr lang="en-US" sz="2800" b="1" dirty="0" smtClean="0">
                <a:solidFill>
                  <a:schemeClr val="accent2"/>
                </a:solidFill>
              </a:rPr>
              <a:t>α</a:t>
            </a:r>
            <a:r>
              <a:rPr lang="en-US" sz="2800" b="1" baseline="-25000" dirty="0" smtClean="0">
                <a:solidFill>
                  <a:schemeClr val="accent2"/>
                </a:solidFill>
              </a:rPr>
              <a:t>1-</a:t>
            </a:r>
            <a:r>
              <a:rPr lang="en-US" sz="2800" b="1" dirty="0" smtClean="0">
                <a:solidFill>
                  <a:schemeClr val="accent2"/>
                </a:solidFill>
              </a:rPr>
              <a:t>antiprotease</a:t>
            </a:r>
          </a:p>
          <a:p>
            <a:pPr algn="l">
              <a:buFont typeface="Wingdings" pitchFamily="2" charset="2"/>
              <a:buChar char="q"/>
            </a:pPr>
            <a:r>
              <a:rPr lang="en-US" dirty="0" smtClean="0"/>
              <a:t>It is a single-chain protein of 394 amino acids, contains three oligosaccharide chains </a:t>
            </a:r>
          </a:p>
          <a:p>
            <a:pPr algn="l">
              <a:buFont typeface="Wingdings" pitchFamily="2" charset="2"/>
              <a:buChar char="q"/>
            </a:pPr>
            <a:r>
              <a:rPr lang="en-US" dirty="0" smtClean="0"/>
              <a:t> It is the major component (&gt; 90%) of the </a:t>
            </a:r>
            <a:r>
              <a:rPr lang="el-GR" dirty="0" smtClean="0"/>
              <a:t>α</a:t>
            </a:r>
            <a:r>
              <a:rPr lang="en-US" dirty="0" smtClean="0"/>
              <a:t> </a:t>
            </a:r>
            <a:r>
              <a:rPr lang="en-US" baseline="-25000" dirty="0" smtClean="0"/>
              <a:t>1</a:t>
            </a:r>
            <a:r>
              <a:rPr lang="en-US" dirty="0" smtClean="0"/>
              <a:t> fraction of human plasma.</a:t>
            </a:r>
          </a:p>
          <a:p>
            <a:pPr algn="l">
              <a:buFont typeface="Wingdings" pitchFamily="2" charset="2"/>
              <a:buChar char="q"/>
            </a:pPr>
            <a:r>
              <a:rPr lang="en-US" dirty="0" smtClean="0"/>
              <a:t> It is synthesized by hepatocytes and macrophages and is </a:t>
            </a:r>
            <a:r>
              <a:rPr lang="en-US" b="1" dirty="0" smtClean="0">
                <a:solidFill>
                  <a:schemeClr val="accent2"/>
                </a:solidFill>
              </a:rPr>
              <a:t>the principal serine protease inhibitor of human plasma</a:t>
            </a:r>
            <a:r>
              <a:rPr lang="en-US" dirty="0" smtClean="0"/>
              <a:t>.</a:t>
            </a:r>
          </a:p>
          <a:p>
            <a:pPr algn="l">
              <a:buFont typeface="Wingdings" pitchFamily="2" charset="2"/>
              <a:buChar char="q"/>
            </a:pPr>
            <a:r>
              <a:rPr lang="en-US" dirty="0" smtClean="0"/>
              <a:t> It inhibits trypsin, elastase, and certain other proteases by forming complexes with them.</a:t>
            </a:r>
            <a:endParaRPr lang="en-US" dirty="0"/>
          </a:p>
        </p:txBody>
      </p:sp>
      <p:sp>
        <p:nvSpPr>
          <p:cNvPr id="5" name="Slide Number Placeholder 4"/>
          <p:cNvSpPr>
            <a:spLocks noGrp="1"/>
          </p:cNvSpPr>
          <p:nvPr>
            <p:ph type="sldNum" sz="quarter" idx="12"/>
          </p:nvPr>
        </p:nvSpPr>
        <p:spPr/>
        <p:txBody>
          <a:bodyPr/>
          <a:lstStyle/>
          <a:p>
            <a:fld id="{8F332FAE-4CDE-47AD-9C1D-7AFBF9560FD5}" type="slidenum">
              <a:rPr lang="en-US" smtClean="0"/>
              <a:pPr/>
              <a:t>22</a:t>
            </a:fld>
            <a:endParaRPr lang="en-US"/>
          </a:p>
        </p:txBody>
      </p:sp>
    </p:spTree>
  </p:cSld>
  <p:clrMapOvr>
    <a:masterClrMapping/>
  </p:clrMapOvr>
  <p:transition>
    <p:split/>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85800"/>
            <a:ext cx="7772400" cy="914400"/>
          </a:xfrm>
        </p:spPr>
        <p:txBody>
          <a:bodyPr>
            <a:normAutofit fontScale="90000"/>
          </a:bodyPr>
          <a:lstStyle/>
          <a:p>
            <a:pPr algn="l"/>
            <a:r>
              <a:rPr lang="en-US" sz="3200" dirty="0" smtClean="0"/>
              <a:t>Polymorphic forms of α</a:t>
            </a:r>
            <a:r>
              <a:rPr lang="en-US" sz="3200" baseline="-25000" dirty="0" smtClean="0"/>
              <a:t>1</a:t>
            </a:r>
            <a:r>
              <a:rPr lang="en-US" sz="3200" dirty="0" smtClean="0"/>
              <a:t>-antitrypsin</a:t>
            </a:r>
            <a:br>
              <a:rPr lang="en-US" sz="3200" dirty="0" smtClean="0"/>
            </a:br>
            <a:r>
              <a:rPr lang="en-US" sz="3200" dirty="0" smtClean="0"/>
              <a:t> </a:t>
            </a:r>
            <a:endParaRPr lang="en-US" sz="3200" dirty="0"/>
          </a:p>
        </p:txBody>
      </p:sp>
      <p:sp>
        <p:nvSpPr>
          <p:cNvPr id="3" name="Subtitle 2"/>
          <p:cNvSpPr>
            <a:spLocks noGrp="1"/>
          </p:cNvSpPr>
          <p:nvPr>
            <p:ph type="subTitle" idx="1"/>
          </p:nvPr>
        </p:nvSpPr>
        <p:spPr>
          <a:xfrm>
            <a:off x="685800" y="1371600"/>
            <a:ext cx="7772400" cy="4876800"/>
          </a:xfrm>
        </p:spPr>
        <p:txBody>
          <a:bodyPr>
            <a:normAutofit fontScale="92500" lnSpcReduction="10000"/>
          </a:bodyPr>
          <a:lstStyle/>
          <a:p>
            <a:pPr algn="l">
              <a:buFont typeface="Wingdings" pitchFamily="2" charset="2"/>
              <a:buChar char="q"/>
            </a:pPr>
            <a:r>
              <a:rPr lang="en-US" dirty="0" smtClean="0"/>
              <a:t>At least </a:t>
            </a:r>
            <a:r>
              <a:rPr lang="en-US" b="1" dirty="0" smtClean="0">
                <a:solidFill>
                  <a:schemeClr val="accent2"/>
                </a:solidFill>
              </a:rPr>
              <a:t>75 polymorphic forms </a:t>
            </a:r>
            <a:r>
              <a:rPr lang="en-US" dirty="0" smtClean="0"/>
              <a:t>occur, many of which can be separated by electrophoresis </a:t>
            </a:r>
          </a:p>
          <a:p>
            <a:pPr algn="l">
              <a:buFont typeface="Wingdings" pitchFamily="2" charset="2"/>
              <a:buChar char="q"/>
            </a:pPr>
            <a:r>
              <a:rPr lang="en-US" dirty="0" smtClean="0"/>
              <a:t>The major genotype is MM, and its phenotypic product is </a:t>
            </a:r>
            <a:r>
              <a:rPr lang="en-US" dirty="0" err="1" smtClean="0"/>
              <a:t>PiM</a:t>
            </a:r>
            <a:endParaRPr lang="en-US" dirty="0" smtClean="0"/>
          </a:p>
          <a:p>
            <a:pPr algn="l">
              <a:buFont typeface="Wingdings" pitchFamily="2" charset="2"/>
              <a:buChar char="q"/>
            </a:pPr>
            <a:r>
              <a:rPr lang="en-US" dirty="0" smtClean="0"/>
              <a:t>A deficiency of this protein has a role in certain cases (approximately 5%) of </a:t>
            </a:r>
            <a:r>
              <a:rPr lang="en-US" b="1" dirty="0" smtClean="0">
                <a:solidFill>
                  <a:schemeClr val="accent2"/>
                </a:solidFill>
              </a:rPr>
              <a:t>emphysema.</a:t>
            </a:r>
          </a:p>
          <a:p>
            <a:pPr algn="l">
              <a:buFont typeface="Wingdings" pitchFamily="2" charset="2"/>
              <a:buChar char="q"/>
            </a:pPr>
            <a:r>
              <a:rPr lang="en-US" dirty="0" smtClean="0"/>
              <a:t>This occurs mainly in subjects with the </a:t>
            </a:r>
            <a:r>
              <a:rPr lang="en-US" b="1" dirty="0" smtClean="0"/>
              <a:t>ZZ genotype,</a:t>
            </a:r>
            <a:r>
              <a:rPr lang="en-US" dirty="0" smtClean="0"/>
              <a:t> who synthesize </a:t>
            </a:r>
            <a:r>
              <a:rPr lang="en-US" dirty="0" err="1" smtClean="0"/>
              <a:t>PiZ</a:t>
            </a:r>
            <a:r>
              <a:rPr lang="en-US" dirty="0" smtClean="0"/>
              <a:t>, and also in </a:t>
            </a:r>
            <a:r>
              <a:rPr lang="en-US" dirty="0" err="1" smtClean="0"/>
              <a:t>PiSZ</a:t>
            </a:r>
            <a:r>
              <a:rPr lang="en-US" dirty="0" smtClean="0"/>
              <a:t> heterozygotes, both of whom secrete considerably less protein than </a:t>
            </a:r>
            <a:r>
              <a:rPr lang="en-US" dirty="0" err="1" smtClean="0"/>
              <a:t>PiMM</a:t>
            </a:r>
            <a:r>
              <a:rPr lang="en-US" dirty="0" smtClean="0"/>
              <a:t> individuals.  </a:t>
            </a:r>
            <a:endParaRPr lang="en-US" dirty="0"/>
          </a:p>
        </p:txBody>
      </p:sp>
      <p:sp>
        <p:nvSpPr>
          <p:cNvPr id="5" name="Slide Number Placeholder 4"/>
          <p:cNvSpPr>
            <a:spLocks noGrp="1"/>
          </p:cNvSpPr>
          <p:nvPr>
            <p:ph type="sldNum" sz="quarter" idx="12"/>
          </p:nvPr>
        </p:nvSpPr>
        <p:spPr/>
        <p:txBody>
          <a:bodyPr/>
          <a:lstStyle/>
          <a:p>
            <a:fld id="{8F332FAE-4CDE-47AD-9C1D-7AFBF9560FD5}" type="slidenum">
              <a:rPr lang="en-US" smtClean="0"/>
              <a:pPr/>
              <a:t>23</a:t>
            </a:fld>
            <a:endParaRPr lang="en-US"/>
          </a:p>
        </p:txBody>
      </p:sp>
    </p:spTree>
  </p:cSld>
  <p:clrMapOvr>
    <a:masterClrMapping/>
  </p:clrMapOvr>
  <p:transition>
    <p:split/>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533401"/>
            <a:ext cx="7772400" cy="914400"/>
          </a:xfrm>
        </p:spPr>
        <p:txBody>
          <a:bodyPr>
            <a:normAutofit fontScale="90000"/>
          </a:bodyPr>
          <a:lstStyle/>
          <a:p>
            <a:pPr algn="l"/>
            <a:r>
              <a:rPr lang="en-US" sz="3200" dirty="0" smtClean="0"/>
              <a:t>Clinical consequences of α</a:t>
            </a:r>
            <a:r>
              <a:rPr lang="en-US" sz="3200" baseline="-25000" dirty="0" smtClean="0"/>
              <a:t>1</a:t>
            </a:r>
            <a:r>
              <a:rPr lang="en-US" sz="3200" dirty="0" smtClean="0"/>
              <a:t>-antitrypsin</a:t>
            </a:r>
            <a:br>
              <a:rPr lang="en-US" sz="3200" dirty="0" smtClean="0"/>
            </a:br>
            <a:r>
              <a:rPr lang="en-US" sz="3200" dirty="0" smtClean="0"/>
              <a:t>deficiency</a:t>
            </a:r>
            <a:endParaRPr lang="en-US" sz="3200" dirty="0"/>
          </a:p>
        </p:txBody>
      </p:sp>
      <p:sp>
        <p:nvSpPr>
          <p:cNvPr id="3" name="Subtitle 2"/>
          <p:cNvSpPr>
            <a:spLocks noGrp="1"/>
          </p:cNvSpPr>
          <p:nvPr>
            <p:ph type="subTitle" idx="1"/>
          </p:nvPr>
        </p:nvSpPr>
        <p:spPr>
          <a:xfrm>
            <a:off x="381000" y="1600200"/>
            <a:ext cx="3733800" cy="4572000"/>
          </a:xfrm>
        </p:spPr>
        <p:txBody>
          <a:bodyPr>
            <a:normAutofit fontScale="85000" lnSpcReduction="20000"/>
          </a:bodyPr>
          <a:lstStyle/>
          <a:p>
            <a:pPr algn="l">
              <a:buFont typeface="Wingdings" pitchFamily="2" charset="2"/>
              <a:buChar char="q"/>
            </a:pPr>
            <a:r>
              <a:rPr lang="en-US" b="1" dirty="0" smtClean="0">
                <a:solidFill>
                  <a:schemeClr val="accent1"/>
                </a:solidFill>
              </a:rPr>
              <a:t>Emphysema-</a:t>
            </a:r>
            <a:r>
              <a:rPr lang="en-US" dirty="0" smtClean="0"/>
              <a:t> Normally antitrypsin protects the lung tissue from proteases(active elastase) released from macrophages</a:t>
            </a:r>
          </a:p>
          <a:p>
            <a:pPr algn="l">
              <a:buFont typeface="Wingdings" pitchFamily="2" charset="2"/>
              <a:buChar char="q"/>
            </a:pPr>
            <a:r>
              <a:rPr lang="en-US" dirty="0" smtClean="0"/>
              <a:t>Forms a complex with protease and inactivates it.</a:t>
            </a:r>
          </a:p>
          <a:p>
            <a:pPr algn="l">
              <a:buFont typeface="Wingdings" pitchFamily="2" charset="2"/>
              <a:buChar char="q"/>
            </a:pPr>
            <a:r>
              <a:rPr lang="en-US" dirty="0" smtClean="0"/>
              <a:t>In its deficiency, the active elastase destroys the lung tissue by proteolysis.</a:t>
            </a:r>
          </a:p>
          <a:p>
            <a:pPr algn="l">
              <a:buFont typeface="Wingdings" pitchFamily="2" charset="2"/>
              <a:buChar char="q"/>
            </a:pPr>
            <a:endParaRPr lang="en-US" dirty="0" smtClean="0"/>
          </a:p>
          <a:p>
            <a:pPr algn="l">
              <a:buFont typeface="Wingdings" pitchFamily="2" charset="2"/>
              <a:buChar char="q"/>
            </a:pPr>
            <a:endParaRPr lang="en-US" dirty="0" smtClean="0"/>
          </a:p>
        </p:txBody>
      </p:sp>
      <p:sp>
        <p:nvSpPr>
          <p:cNvPr id="6" name="Slide Number Placeholder 5"/>
          <p:cNvSpPr>
            <a:spLocks noGrp="1"/>
          </p:cNvSpPr>
          <p:nvPr>
            <p:ph type="sldNum" sz="quarter" idx="12"/>
          </p:nvPr>
        </p:nvSpPr>
        <p:spPr/>
        <p:txBody>
          <a:bodyPr/>
          <a:lstStyle/>
          <a:p>
            <a:fld id="{8F332FAE-4CDE-47AD-9C1D-7AFBF9560FD5}" type="slidenum">
              <a:rPr lang="en-US" smtClean="0"/>
              <a:pPr/>
              <a:t>24</a:t>
            </a:fld>
            <a:endParaRPr lang="en-US"/>
          </a:p>
        </p:txBody>
      </p:sp>
      <p:pic>
        <p:nvPicPr>
          <p:cNvPr id="2051" name="Picture 3" descr="C:\Documents and Settings\Sallu\Desktop\copd.jpg"/>
          <p:cNvPicPr>
            <a:picLocks noChangeAspect="1" noChangeArrowheads="1"/>
          </p:cNvPicPr>
          <p:nvPr/>
        </p:nvPicPr>
        <p:blipFill>
          <a:blip r:embed="rId2" cstate="print"/>
          <a:srcRect/>
          <a:stretch>
            <a:fillRect/>
          </a:stretch>
        </p:blipFill>
        <p:spPr bwMode="auto">
          <a:xfrm>
            <a:off x="4114800" y="1676400"/>
            <a:ext cx="4876800" cy="4419600"/>
          </a:xfrm>
          <a:prstGeom prst="rect">
            <a:avLst/>
          </a:prstGeom>
          <a:noFill/>
        </p:spPr>
      </p:pic>
    </p:spTree>
  </p:cSld>
  <p:clrMapOvr>
    <a:masterClrMapping/>
  </p:clrMapOvr>
  <p:transition>
    <p:split/>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457201"/>
            <a:ext cx="7772400" cy="1066800"/>
          </a:xfrm>
        </p:spPr>
        <p:txBody>
          <a:bodyPr>
            <a:normAutofit fontScale="90000"/>
          </a:bodyPr>
          <a:lstStyle/>
          <a:p>
            <a:pPr algn="l"/>
            <a:r>
              <a:rPr lang="en-US" sz="3200" dirty="0" smtClean="0"/>
              <a:t>Clinical consequences of α</a:t>
            </a:r>
            <a:r>
              <a:rPr lang="en-US" sz="3200" baseline="-25000" dirty="0" smtClean="0"/>
              <a:t>1</a:t>
            </a:r>
            <a:r>
              <a:rPr lang="en-US" sz="3200" dirty="0" smtClean="0"/>
              <a:t>-antitrypsin</a:t>
            </a:r>
            <a:br>
              <a:rPr lang="en-US" sz="3200" dirty="0" smtClean="0"/>
            </a:br>
            <a:r>
              <a:rPr lang="en-US" sz="3200" dirty="0" smtClean="0"/>
              <a:t>deficiency</a:t>
            </a:r>
            <a:br>
              <a:rPr lang="en-US" sz="3200" dirty="0" smtClean="0"/>
            </a:br>
            <a:endParaRPr lang="en-US" sz="3200" dirty="0"/>
          </a:p>
        </p:txBody>
      </p:sp>
      <p:sp>
        <p:nvSpPr>
          <p:cNvPr id="3" name="Subtitle 2"/>
          <p:cNvSpPr>
            <a:spLocks noGrp="1"/>
          </p:cNvSpPr>
          <p:nvPr>
            <p:ph type="subTitle" idx="1"/>
          </p:nvPr>
        </p:nvSpPr>
        <p:spPr>
          <a:xfrm>
            <a:off x="685800" y="1066800"/>
            <a:ext cx="7772400" cy="5638800"/>
          </a:xfrm>
        </p:spPr>
        <p:txBody>
          <a:bodyPr>
            <a:normAutofit fontScale="92500" lnSpcReduction="20000"/>
          </a:bodyPr>
          <a:lstStyle/>
          <a:p>
            <a:pPr algn="l">
              <a:buFont typeface="Wingdings" pitchFamily="2" charset="2"/>
              <a:buChar char="q"/>
            </a:pPr>
            <a:r>
              <a:rPr lang="en-US" sz="2800" b="1" dirty="0" smtClean="0"/>
              <a:t>Smoking and Emphysema</a:t>
            </a:r>
            <a:r>
              <a:rPr lang="en-US" sz="2800" dirty="0" smtClean="0"/>
              <a:t>-</a:t>
            </a:r>
            <a:r>
              <a:rPr lang="en-US" dirty="0" smtClean="0"/>
              <a:t>A </a:t>
            </a:r>
            <a:r>
              <a:rPr lang="en-US" b="1" dirty="0" smtClean="0"/>
              <a:t>methionine</a:t>
            </a:r>
            <a:r>
              <a:rPr lang="en-US" dirty="0" smtClean="0"/>
              <a:t> (residue 358) of </a:t>
            </a:r>
            <a:r>
              <a:rPr lang="el-GR" dirty="0" smtClean="0"/>
              <a:t>α</a:t>
            </a:r>
            <a:r>
              <a:rPr lang="en-US" baseline="-25000" dirty="0" smtClean="0"/>
              <a:t>1</a:t>
            </a:r>
            <a:r>
              <a:rPr lang="en-US" dirty="0" smtClean="0"/>
              <a:t>-antitrypsin is involved in its binding to proteases. </a:t>
            </a:r>
          </a:p>
          <a:p>
            <a:pPr algn="l">
              <a:buFont typeface="Wingdings" pitchFamily="2" charset="2"/>
              <a:buChar char="q"/>
            </a:pPr>
            <a:r>
              <a:rPr lang="en-US" b="1" dirty="0" smtClean="0"/>
              <a:t>Smoking</a:t>
            </a:r>
            <a:r>
              <a:rPr lang="en-US" dirty="0" smtClean="0"/>
              <a:t> oxidizes this methionine to methionine sulfoxide and thus inactivates it. </a:t>
            </a:r>
          </a:p>
          <a:p>
            <a:pPr algn="l">
              <a:buFont typeface="Wingdings" pitchFamily="2" charset="2"/>
              <a:buChar char="q"/>
            </a:pPr>
            <a:r>
              <a:rPr lang="en-US" dirty="0" smtClean="0"/>
              <a:t>Affected molecules of </a:t>
            </a:r>
            <a:r>
              <a:rPr lang="el-GR" dirty="0" smtClean="0"/>
              <a:t>α</a:t>
            </a:r>
            <a:r>
              <a:rPr lang="en-US" baseline="-25000" dirty="0" smtClean="0"/>
              <a:t>1</a:t>
            </a:r>
            <a:r>
              <a:rPr lang="en-US" dirty="0" smtClean="0"/>
              <a:t>-antitrypsin no longer neutralize proteases. </a:t>
            </a:r>
          </a:p>
          <a:p>
            <a:pPr algn="l">
              <a:buFont typeface="Wingdings" pitchFamily="2" charset="2"/>
              <a:buChar char="q"/>
            </a:pPr>
            <a:r>
              <a:rPr lang="en-US" dirty="0" smtClean="0"/>
              <a:t>This is particularly devastating in patients (</a:t>
            </a:r>
            <a:r>
              <a:rPr lang="en-US" dirty="0" err="1" smtClean="0"/>
              <a:t>eg</a:t>
            </a:r>
            <a:r>
              <a:rPr lang="en-US" dirty="0" smtClean="0"/>
              <a:t>, </a:t>
            </a:r>
            <a:r>
              <a:rPr lang="en-US" dirty="0" err="1" smtClean="0"/>
              <a:t>PiZZ</a:t>
            </a:r>
            <a:r>
              <a:rPr lang="en-US" dirty="0" smtClean="0"/>
              <a:t> phenotype) who already have low levels of </a:t>
            </a:r>
            <a:r>
              <a:rPr lang="el-GR" dirty="0" smtClean="0"/>
              <a:t>α</a:t>
            </a:r>
            <a:r>
              <a:rPr lang="en-US" baseline="-25000" dirty="0" smtClean="0"/>
              <a:t>1</a:t>
            </a:r>
            <a:r>
              <a:rPr lang="en-US" dirty="0" smtClean="0"/>
              <a:t>-antitrypsin. </a:t>
            </a:r>
          </a:p>
          <a:p>
            <a:pPr algn="l">
              <a:buFont typeface="Wingdings" pitchFamily="2" charset="2"/>
              <a:buChar char="q"/>
            </a:pPr>
            <a:r>
              <a:rPr lang="en-US" dirty="0" smtClean="0"/>
              <a:t>The further diminution in </a:t>
            </a:r>
            <a:r>
              <a:rPr lang="el-GR" dirty="0" smtClean="0"/>
              <a:t>α</a:t>
            </a:r>
            <a:r>
              <a:rPr lang="en-US" dirty="0" smtClean="0"/>
              <a:t> </a:t>
            </a:r>
            <a:r>
              <a:rPr lang="en-US" baseline="-25000" dirty="0" smtClean="0"/>
              <a:t>1</a:t>
            </a:r>
            <a:r>
              <a:rPr lang="en-US" dirty="0" smtClean="0"/>
              <a:t>-antitrypsin brought about by smoking results in increased proteolytic destruction of lung tissue, accelerating the development of emphysema. </a:t>
            </a:r>
            <a:endParaRPr lang="en-US" dirty="0"/>
          </a:p>
        </p:txBody>
      </p:sp>
      <p:sp>
        <p:nvSpPr>
          <p:cNvPr id="5" name="Slide Number Placeholder 4"/>
          <p:cNvSpPr>
            <a:spLocks noGrp="1"/>
          </p:cNvSpPr>
          <p:nvPr>
            <p:ph type="sldNum" sz="quarter" idx="12"/>
          </p:nvPr>
        </p:nvSpPr>
        <p:spPr/>
        <p:txBody>
          <a:bodyPr/>
          <a:lstStyle/>
          <a:p>
            <a:fld id="{8F332FAE-4CDE-47AD-9C1D-7AFBF9560FD5}" type="slidenum">
              <a:rPr lang="en-US" smtClean="0"/>
              <a:pPr/>
              <a:t>25</a:t>
            </a:fld>
            <a:endParaRPr lang="en-US"/>
          </a:p>
        </p:txBody>
      </p:sp>
    </p:spTree>
  </p:cSld>
  <p:clrMapOvr>
    <a:masterClrMapping/>
  </p:clrMapOvr>
  <p:transition>
    <p:split/>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sz="3200" dirty="0" smtClean="0"/>
              <a:t>Clinical consequences of α</a:t>
            </a:r>
            <a:r>
              <a:rPr lang="en-US" sz="3200" baseline="-25000" dirty="0" smtClean="0"/>
              <a:t>1</a:t>
            </a:r>
            <a:r>
              <a:rPr lang="en-US" sz="3200" dirty="0" smtClean="0"/>
              <a:t>-antitrypsin</a:t>
            </a:r>
            <a:br>
              <a:rPr lang="en-US" sz="3200" dirty="0" smtClean="0"/>
            </a:br>
            <a:r>
              <a:rPr lang="en-US" sz="3200" dirty="0" smtClean="0"/>
              <a:t>deficiency</a:t>
            </a:r>
            <a:endParaRPr lang="en-US" sz="3200" dirty="0"/>
          </a:p>
        </p:txBody>
      </p:sp>
      <p:pic>
        <p:nvPicPr>
          <p:cNvPr id="3074" name="Picture 2" descr="C:\Documents and Settings\Sallu\Desktop\protein2.jpg"/>
          <p:cNvPicPr>
            <a:picLocks noGrp="1" noChangeAspect="1" noChangeArrowheads="1"/>
          </p:cNvPicPr>
          <p:nvPr>
            <p:ph idx="1"/>
          </p:nvPr>
        </p:nvPicPr>
        <p:blipFill>
          <a:blip r:embed="rId2" cstate="print"/>
          <a:stretch>
            <a:fillRect/>
          </a:stretch>
        </p:blipFill>
        <p:spPr bwMode="auto">
          <a:xfrm>
            <a:off x="457200" y="1886148"/>
            <a:ext cx="8229600" cy="3954066"/>
          </a:xfrm>
          <a:prstGeom prst="rect">
            <a:avLst/>
          </a:prstGeom>
          <a:noFill/>
        </p:spPr>
      </p:pic>
      <p:sp>
        <p:nvSpPr>
          <p:cNvPr id="5" name="Slide Number Placeholder 4"/>
          <p:cNvSpPr>
            <a:spLocks noGrp="1"/>
          </p:cNvSpPr>
          <p:nvPr>
            <p:ph type="sldNum" sz="quarter" idx="12"/>
          </p:nvPr>
        </p:nvSpPr>
        <p:spPr/>
        <p:txBody>
          <a:bodyPr/>
          <a:lstStyle/>
          <a:p>
            <a:fld id="{8F332FAE-4CDE-47AD-9C1D-7AFBF9560FD5}" type="slidenum">
              <a:rPr lang="en-US" smtClean="0"/>
              <a:pPr/>
              <a:t>26</a:t>
            </a:fld>
            <a:endParaRPr lang="en-US"/>
          </a:p>
        </p:txBody>
      </p:sp>
    </p:spTree>
  </p:cSld>
  <p:clrMapOvr>
    <a:masterClrMapping/>
  </p:clrMapOvr>
  <p:transition>
    <p:split/>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0" y="381001"/>
            <a:ext cx="7772400" cy="914399"/>
          </a:xfrm>
        </p:spPr>
        <p:txBody>
          <a:bodyPr>
            <a:normAutofit fontScale="90000"/>
          </a:bodyPr>
          <a:lstStyle/>
          <a:p>
            <a:pPr algn="l"/>
            <a:r>
              <a:rPr lang="en-US" sz="3200" dirty="0" smtClean="0"/>
              <a:t>Clinical consequences of α</a:t>
            </a:r>
            <a:r>
              <a:rPr lang="en-US" sz="3200" baseline="-25000" dirty="0" smtClean="0"/>
              <a:t>1</a:t>
            </a:r>
            <a:r>
              <a:rPr lang="en-US" sz="3200" dirty="0" smtClean="0"/>
              <a:t>-antitrypsin</a:t>
            </a:r>
            <a:br>
              <a:rPr lang="en-US" sz="3200" dirty="0" smtClean="0"/>
            </a:br>
            <a:r>
              <a:rPr lang="en-US" sz="3200" dirty="0" smtClean="0"/>
              <a:t>deficiency</a:t>
            </a:r>
            <a:endParaRPr lang="en-US" sz="3200" dirty="0"/>
          </a:p>
        </p:txBody>
      </p:sp>
      <p:sp>
        <p:nvSpPr>
          <p:cNvPr id="3" name="Subtitle 2"/>
          <p:cNvSpPr>
            <a:spLocks noGrp="1"/>
          </p:cNvSpPr>
          <p:nvPr>
            <p:ph type="subTitle" idx="1"/>
          </p:nvPr>
        </p:nvSpPr>
        <p:spPr>
          <a:xfrm>
            <a:off x="685800" y="1524000"/>
            <a:ext cx="7772400" cy="5029200"/>
          </a:xfrm>
        </p:spPr>
        <p:txBody>
          <a:bodyPr>
            <a:normAutofit fontScale="92500" lnSpcReduction="20000"/>
          </a:bodyPr>
          <a:lstStyle/>
          <a:p>
            <a:pPr algn="l">
              <a:buFont typeface="Wingdings" pitchFamily="2" charset="2"/>
              <a:buChar char="q"/>
            </a:pPr>
            <a:r>
              <a:rPr lang="en-US" b="1" dirty="0" smtClean="0">
                <a:solidFill>
                  <a:schemeClr val="accent1"/>
                </a:solidFill>
              </a:rPr>
              <a:t>Cirrhosis of Liver- </a:t>
            </a:r>
            <a:r>
              <a:rPr lang="en-US" dirty="0" smtClean="0"/>
              <a:t>In this condition, molecules of the </a:t>
            </a:r>
            <a:r>
              <a:rPr lang="en-US" b="1" dirty="0" smtClean="0">
                <a:solidFill>
                  <a:schemeClr val="accent2"/>
                </a:solidFill>
              </a:rPr>
              <a:t>ZZ phenotype accumulate and aggregate in the </a:t>
            </a:r>
            <a:r>
              <a:rPr lang="en-US" b="1" dirty="0" err="1" smtClean="0">
                <a:solidFill>
                  <a:schemeClr val="accent2"/>
                </a:solidFill>
              </a:rPr>
              <a:t>cisternae</a:t>
            </a:r>
            <a:r>
              <a:rPr lang="en-US" b="1" dirty="0" smtClean="0">
                <a:solidFill>
                  <a:schemeClr val="accent2"/>
                </a:solidFill>
              </a:rPr>
              <a:t> of the endoplasmic reticulum of hepatocytes. </a:t>
            </a:r>
          </a:p>
          <a:p>
            <a:pPr algn="l">
              <a:buFont typeface="Wingdings" pitchFamily="2" charset="2"/>
              <a:buChar char="q"/>
            </a:pPr>
            <a:r>
              <a:rPr lang="en-US" dirty="0" smtClean="0"/>
              <a:t>Aggregation is due to formation of </a:t>
            </a:r>
            <a:r>
              <a:rPr lang="en-US" b="1" dirty="0" smtClean="0"/>
              <a:t>polymers</a:t>
            </a:r>
            <a:r>
              <a:rPr lang="en-US" dirty="0" smtClean="0"/>
              <a:t> of mutant </a:t>
            </a:r>
            <a:r>
              <a:rPr lang="el-GR" dirty="0" smtClean="0"/>
              <a:t>α</a:t>
            </a:r>
            <a:r>
              <a:rPr lang="en-US" dirty="0" smtClean="0"/>
              <a:t> </a:t>
            </a:r>
            <a:r>
              <a:rPr lang="en-US" baseline="-25000" dirty="0" smtClean="0"/>
              <a:t>1</a:t>
            </a:r>
            <a:r>
              <a:rPr lang="en-US" dirty="0" smtClean="0"/>
              <a:t>-antitrypsin, the polymers forming via a strong interaction between a specific loop in one molecule and a prominent -pleated sheet in another </a:t>
            </a:r>
            <a:r>
              <a:rPr lang="en-US" b="1" dirty="0" smtClean="0">
                <a:solidFill>
                  <a:schemeClr val="accent2"/>
                </a:solidFill>
              </a:rPr>
              <a:t>(loop-sheet polymerization).</a:t>
            </a:r>
          </a:p>
          <a:p>
            <a:pPr algn="l">
              <a:buFont typeface="Wingdings" pitchFamily="2" charset="2"/>
              <a:buChar char="q"/>
            </a:pPr>
            <a:r>
              <a:rPr lang="en-US" dirty="0" smtClean="0"/>
              <a:t> By mechanisms that are not understood, </a:t>
            </a:r>
            <a:r>
              <a:rPr lang="en-US" dirty="0" smtClean="0">
                <a:solidFill>
                  <a:schemeClr val="accent2"/>
                </a:solidFill>
              </a:rPr>
              <a:t>hepatitis results with consequent cirrhosis (accumulation of massive amounts of collagen, resulting in fibrosis). </a:t>
            </a:r>
            <a:endParaRPr lang="en-US" dirty="0">
              <a:solidFill>
                <a:schemeClr val="accent2"/>
              </a:solidFill>
            </a:endParaRPr>
          </a:p>
        </p:txBody>
      </p:sp>
      <p:sp>
        <p:nvSpPr>
          <p:cNvPr id="5" name="Slide Number Placeholder 4"/>
          <p:cNvSpPr>
            <a:spLocks noGrp="1"/>
          </p:cNvSpPr>
          <p:nvPr>
            <p:ph type="sldNum" sz="quarter" idx="12"/>
          </p:nvPr>
        </p:nvSpPr>
        <p:spPr/>
        <p:txBody>
          <a:bodyPr/>
          <a:lstStyle/>
          <a:p>
            <a:fld id="{8F332FAE-4CDE-47AD-9C1D-7AFBF9560FD5}" type="slidenum">
              <a:rPr lang="en-US" smtClean="0"/>
              <a:pPr/>
              <a:t>27</a:t>
            </a:fld>
            <a:endParaRPr lang="en-US"/>
          </a:p>
        </p:txBody>
      </p:sp>
    </p:spTree>
  </p:cSld>
  <p:clrMapOvr>
    <a:masterClrMapping/>
  </p:clrMapOvr>
  <p:transition>
    <p:split/>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228600"/>
            <a:ext cx="7772400" cy="1066800"/>
          </a:xfrm>
        </p:spPr>
        <p:txBody>
          <a:bodyPr>
            <a:normAutofit/>
          </a:bodyPr>
          <a:lstStyle/>
          <a:p>
            <a:pPr algn="l"/>
            <a:r>
              <a:rPr lang="en-US" sz="3200" dirty="0" smtClean="0"/>
              <a:t>Clinical consequences of α</a:t>
            </a:r>
            <a:r>
              <a:rPr lang="en-US" sz="3200" baseline="-25000" dirty="0" smtClean="0"/>
              <a:t>1</a:t>
            </a:r>
            <a:r>
              <a:rPr lang="en-US" sz="3200" dirty="0" smtClean="0"/>
              <a:t>-antitrypsin</a:t>
            </a:r>
            <a:br>
              <a:rPr lang="en-US" sz="3200" dirty="0" smtClean="0"/>
            </a:br>
            <a:r>
              <a:rPr lang="en-US" sz="3200" dirty="0" smtClean="0"/>
              <a:t>deficiency</a:t>
            </a:r>
            <a:endParaRPr lang="en-US" sz="3200" dirty="0"/>
          </a:p>
        </p:txBody>
      </p:sp>
      <p:sp>
        <p:nvSpPr>
          <p:cNvPr id="5" name="Slide Number Placeholder 4"/>
          <p:cNvSpPr>
            <a:spLocks noGrp="1"/>
          </p:cNvSpPr>
          <p:nvPr>
            <p:ph type="sldNum" sz="quarter" idx="12"/>
          </p:nvPr>
        </p:nvSpPr>
        <p:spPr/>
        <p:txBody>
          <a:bodyPr/>
          <a:lstStyle/>
          <a:p>
            <a:fld id="{8F332FAE-4CDE-47AD-9C1D-7AFBF9560FD5}" type="slidenum">
              <a:rPr lang="en-US" smtClean="0"/>
              <a:pPr/>
              <a:t>28</a:t>
            </a:fld>
            <a:endParaRPr lang="en-US"/>
          </a:p>
        </p:txBody>
      </p:sp>
      <p:pic>
        <p:nvPicPr>
          <p:cNvPr id="1026" name="Picture 2" descr="C:\Documents and Settings\Sallu\Desktop\protein1.jpg"/>
          <p:cNvPicPr>
            <a:picLocks noChangeAspect="1" noChangeArrowheads="1"/>
          </p:cNvPicPr>
          <p:nvPr/>
        </p:nvPicPr>
        <p:blipFill>
          <a:blip r:embed="rId2" cstate="print"/>
          <a:srcRect/>
          <a:stretch>
            <a:fillRect/>
          </a:stretch>
        </p:blipFill>
        <p:spPr bwMode="auto">
          <a:xfrm>
            <a:off x="381000" y="762000"/>
            <a:ext cx="8382000" cy="5334000"/>
          </a:xfrm>
          <a:prstGeom prst="rect">
            <a:avLst/>
          </a:prstGeom>
          <a:noFill/>
        </p:spPr>
      </p:pic>
    </p:spTree>
  </p:cSld>
  <p:clrMapOvr>
    <a:masterClrMapping/>
  </p:clrMapOvr>
  <p:transition>
    <p:split/>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457201"/>
            <a:ext cx="7772400" cy="609599"/>
          </a:xfrm>
        </p:spPr>
        <p:txBody>
          <a:bodyPr>
            <a:normAutofit/>
          </a:bodyPr>
          <a:lstStyle/>
          <a:p>
            <a:pPr algn="l"/>
            <a:r>
              <a:rPr lang="en-US" sz="3200" dirty="0" smtClean="0"/>
              <a:t>Orosomucoid</a:t>
            </a:r>
            <a:r>
              <a:rPr lang="el-GR" sz="3200" dirty="0" smtClean="0"/>
              <a:t> </a:t>
            </a:r>
            <a:r>
              <a:rPr lang="en-GB" sz="3200" dirty="0" smtClean="0"/>
              <a:t>/</a:t>
            </a:r>
            <a:r>
              <a:rPr lang="el-GR" sz="3200" dirty="0" smtClean="0"/>
              <a:t>α</a:t>
            </a:r>
            <a:r>
              <a:rPr lang="el-GR" sz="3200" baseline="-25000" dirty="0" smtClean="0"/>
              <a:t>1</a:t>
            </a:r>
            <a:r>
              <a:rPr lang="en-US" sz="3200" dirty="0" smtClean="0"/>
              <a:t>-acid glycoprotein</a:t>
            </a:r>
            <a:endParaRPr lang="en-US" sz="3200" dirty="0"/>
          </a:p>
        </p:txBody>
      </p:sp>
      <p:sp>
        <p:nvSpPr>
          <p:cNvPr id="3" name="Subtitle 2"/>
          <p:cNvSpPr>
            <a:spLocks noGrp="1"/>
          </p:cNvSpPr>
          <p:nvPr>
            <p:ph type="subTitle" idx="1"/>
          </p:nvPr>
        </p:nvSpPr>
        <p:spPr>
          <a:xfrm>
            <a:off x="685800" y="1371600"/>
            <a:ext cx="7772400" cy="4800600"/>
          </a:xfrm>
        </p:spPr>
        <p:txBody>
          <a:bodyPr>
            <a:normAutofit fontScale="92500"/>
          </a:bodyPr>
          <a:lstStyle/>
          <a:p>
            <a:pPr algn="just">
              <a:buFont typeface="Wingdings" pitchFamily="2" charset="2"/>
              <a:buChar char="q"/>
            </a:pPr>
            <a:r>
              <a:rPr lang="en-US" sz="2800" dirty="0" smtClean="0"/>
              <a:t> Concentration in plasma- 0.6 to 1.4 G/dl</a:t>
            </a:r>
          </a:p>
          <a:p>
            <a:pPr algn="just">
              <a:buFont typeface="Wingdings" pitchFamily="2" charset="2"/>
              <a:buChar char="q"/>
            </a:pPr>
            <a:r>
              <a:rPr lang="en-US" sz="2800" dirty="0" smtClean="0"/>
              <a:t>Carbohydrate content 41%</a:t>
            </a:r>
          </a:p>
          <a:p>
            <a:pPr algn="just">
              <a:buFont typeface="Wingdings" pitchFamily="2" charset="2"/>
              <a:buChar char="q"/>
            </a:pPr>
            <a:r>
              <a:rPr lang="en-US" sz="2800" b="1" dirty="0" smtClean="0">
                <a:solidFill>
                  <a:schemeClr val="accent2"/>
                </a:solidFill>
              </a:rPr>
              <a:t>Marker of acute inflammation</a:t>
            </a:r>
          </a:p>
          <a:p>
            <a:pPr algn="just">
              <a:buFont typeface="Wingdings" pitchFamily="2" charset="2"/>
              <a:buChar char="q"/>
            </a:pPr>
            <a:r>
              <a:rPr lang="en-US" sz="2800" b="1" dirty="0" smtClean="0">
                <a:solidFill>
                  <a:schemeClr val="accent2"/>
                </a:solidFill>
              </a:rPr>
              <a:t>Acts as a transporter of progesterone </a:t>
            </a:r>
          </a:p>
          <a:p>
            <a:pPr algn="just">
              <a:buFont typeface="Wingdings" pitchFamily="2" charset="2"/>
              <a:buChar char="q"/>
            </a:pPr>
            <a:r>
              <a:rPr lang="en-US" sz="2800" b="1" dirty="0" smtClean="0">
                <a:solidFill>
                  <a:schemeClr val="accent2"/>
                </a:solidFill>
              </a:rPr>
              <a:t>Transports carbohydrates to the site of tissue injury</a:t>
            </a:r>
          </a:p>
          <a:p>
            <a:pPr algn="just">
              <a:buFont typeface="Wingdings" pitchFamily="2" charset="2"/>
              <a:buChar char="q"/>
            </a:pPr>
            <a:r>
              <a:rPr lang="en-US" sz="2800" dirty="0" smtClean="0"/>
              <a:t> Concentration increases in inflammatory diseases, cirrhosis of liver and in malignant conditions</a:t>
            </a:r>
          </a:p>
          <a:p>
            <a:pPr algn="just">
              <a:buFont typeface="Wingdings" pitchFamily="2" charset="2"/>
              <a:buChar char="q"/>
            </a:pPr>
            <a:r>
              <a:rPr lang="en-US" sz="2800" dirty="0" smtClean="0"/>
              <a:t>Concentration decreases in liver diseases, malnutrition and in nephrotic syndrome</a:t>
            </a:r>
          </a:p>
          <a:p>
            <a:pPr algn="just">
              <a:buFont typeface="Wingdings" pitchFamily="2" charset="2"/>
              <a:buChar char="q"/>
            </a:pPr>
            <a:endParaRPr lang="en-US" sz="2800" dirty="0" smtClean="0"/>
          </a:p>
        </p:txBody>
      </p:sp>
      <p:sp>
        <p:nvSpPr>
          <p:cNvPr id="5" name="Slide Number Placeholder 4"/>
          <p:cNvSpPr>
            <a:spLocks noGrp="1"/>
          </p:cNvSpPr>
          <p:nvPr>
            <p:ph type="sldNum" sz="quarter" idx="12"/>
          </p:nvPr>
        </p:nvSpPr>
        <p:spPr/>
        <p:txBody>
          <a:bodyPr/>
          <a:lstStyle/>
          <a:p>
            <a:fld id="{8F332FAE-4CDE-47AD-9C1D-7AFBF9560FD5}" type="slidenum">
              <a:rPr lang="en-US" smtClean="0"/>
              <a:pPr/>
              <a:t>29</a:t>
            </a:fld>
            <a:endParaRPr lang="en-US"/>
          </a:p>
        </p:txBody>
      </p:sp>
    </p:spTree>
  </p:cSld>
  <p:clrMapOvr>
    <a:masterClrMapping/>
  </p:clrMapOvr>
  <p:transition>
    <p:split/>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990600" y="152400"/>
            <a:ext cx="6781800" cy="1143000"/>
          </a:xfrm>
        </p:spPr>
        <p:txBody>
          <a:bodyPr/>
          <a:lstStyle/>
          <a:p>
            <a:r>
              <a:rPr lang="en-US" dirty="0" smtClean="0"/>
              <a:t>Components of Plasma</a:t>
            </a:r>
            <a:endParaRPr lang="en-US" dirty="0"/>
          </a:p>
        </p:txBody>
      </p:sp>
      <p:pic>
        <p:nvPicPr>
          <p:cNvPr id="4" name="Picture 2" descr="C:\Documents and Settings\Sallu\Desktop\1.jpg"/>
          <p:cNvPicPr>
            <a:picLocks noGrp="1" noChangeAspect="1" noChangeArrowheads="1"/>
          </p:cNvPicPr>
          <p:nvPr>
            <p:ph idx="1"/>
          </p:nvPr>
        </p:nvPicPr>
        <p:blipFill>
          <a:blip r:embed="rId2" cstate="print">
            <a:duotone>
              <a:schemeClr val="accent1">
                <a:shade val="45000"/>
                <a:satMod val="135000"/>
              </a:schemeClr>
              <a:prstClr val="white"/>
            </a:duotone>
          </a:blip>
          <a:srcRect/>
          <a:stretch>
            <a:fillRect/>
          </a:stretch>
        </p:blipFill>
        <p:spPr bwMode="auto">
          <a:xfrm>
            <a:off x="990600" y="1295400"/>
            <a:ext cx="6781800" cy="5257800"/>
          </a:xfrm>
          <a:prstGeom prst="rect">
            <a:avLst/>
          </a:prstGeom>
          <a:noFill/>
        </p:spPr>
      </p:pic>
      <p:sp>
        <p:nvSpPr>
          <p:cNvPr id="6" name="Slide Number Placeholder 5"/>
          <p:cNvSpPr>
            <a:spLocks noGrp="1"/>
          </p:cNvSpPr>
          <p:nvPr>
            <p:ph type="sldNum" sz="quarter" idx="12"/>
          </p:nvPr>
        </p:nvSpPr>
        <p:spPr/>
        <p:txBody>
          <a:bodyPr/>
          <a:lstStyle/>
          <a:p>
            <a:fld id="{8F332FAE-4CDE-47AD-9C1D-7AFBF9560FD5}" type="slidenum">
              <a:rPr lang="en-US" smtClean="0"/>
              <a:pPr/>
              <a:t>3</a:t>
            </a:fld>
            <a:endParaRPr lang="en-US"/>
          </a:p>
        </p:txBody>
      </p:sp>
    </p:spTree>
  </p:cSld>
  <p:clrMapOvr>
    <a:masterClrMapping/>
  </p:clrMapOvr>
  <p:transition>
    <p:split/>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0"/>
            <a:ext cx="7772400" cy="761999"/>
          </a:xfrm>
        </p:spPr>
        <p:txBody>
          <a:bodyPr>
            <a:noAutofit/>
          </a:bodyPr>
          <a:lstStyle/>
          <a:p>
            <a:pPr algn="l"/>
            <a:r>
              <a:rPr lang="el-GR" sz="3200" dirty="0" smtClean="0"/>
              <a:t>α</a:t>
            </a:r>
            <a:r>
              <a:rPr lang="el-GR" sz="3200" baseline="-25000" dirty="0" smtClean="0"/>
              <a:t>1</a:t>
            </a:r>
            <a:r>
              <a:rPr lang="en-GB" sz="3200" dirty="0" smtClean="0"/>
              <a:t>-fetoprotein (AFP)</a:t>
            </a:r>
            <a:br>
              <a:rPr lang="en-GB" sz="3200" dirty="0" smtClean="0"/>
            </a:br>
            <a:endParaRPr lang="en-US" sz="3200" dirty="0"/>
          </a:p>
        </p:txBody>
      </p:sp>
      <p:sp>
        <p:nvSpPr>
          <p:cNvPr id="3" name="Subtitle 2"/>
          <p:cNvSpPr>
            <a:spLocks noGrp="1"/>
          </p:cNvSpPr>
          <p:nvPr>
            <p:ph type="subTitle" idx="1"/>
          </p:nvPr>
        </p:nvSpPr>
        <p:spPr>
          <a:xfrm>
            <a:off x="685800" y="1447800"/>
            <a:ext cx="7772400" cy="4343400"/>
          </a:xfrm>
        </p:spPr>
        <p:txBody>
          <a:bodyPr>
            <a:normAutofit lnSpcReduction="10000"/>
          </a:bodyPr>
          <a:lstStyle/>
          <a:p>
            <a:pPr algn="l">
              <a:buFont typeface="Wingdings" pitchFamily="2" charset="2"/>
              <a:buChar char="q"/>
            </a:pPr>
            <a:r>
              <a:rPr lang="en-US" dirty="0" smtClean="0"/>
              <a:t>Present in high concentration in fetal blood during mid pregnancy</a:t>
            </a:r>
          </a:p>
          <a:p>
            <a:pPr algn="l">
              <a:buFont typeface="Wingdings" pitchFamily="2" charset="2"/>
              <a:buChar char="q"/>
            </a:pPr>
            <a:r>
              <a:rPr lang="en-US" dirty="0" smtClean="0"/>
              <a:t>Normal  concentration in healthy adult- </a:t>
            </a:r>
          </a:p>
          <a:p>
            <a:pPr algn="l"/>
            <a:r>
              <a:rPr lang="en-US" dirty="0" smtClean="0"/>
              <a:t>&lt; 1µg/100ml</a:t>
            </a:r>
          </a:p>
          <a:p>
            <a:pPr algn="l">
              <a:buFont typeface="Wingdings" pitchFamily="2" charset="2"/>
              <a:buChar char="q"/>
            </a:pPr>
            <a:r>
              <a:rPr lang="en-US" dirty="0" smtClean="0"/>
              <a:t>Level increases during pregnancy</a:t>
            </a:r>
          </a:p>
          <a:p>
            <a:pPr algn="l">
              <a:buFont typeface="Wingdings" pitchFamily="2" charset="2"/>
              <a:buChar char="q"/>
            </a:pPr>
            <a:r>
              <a:rPr lang="en-US" b="1" dirty="0" smtClean="0">
                <a:solidFill>
                  <a:schemeClr val="accent2"/>
                </a:solidFill>
              </a:rPr>
              <a:t>Clinically considered a tumor marker for the diagnosis of hepatocellular carcinoma or teratoblastomas.</a:t>
            </a:r>
          </a:p>
          <a:p>
            <a:pPr algn="l">
              <a:buFont typeface="Wingdings" pitchFamily="2" charset="2"/>
              <a:buChar char="q"/>
            </a:pPr>
            <a:endParaRPr lang="en-US" dirty="0"/>
          </a:p>
        </p:txBody>
      </p:sp>
      <p:sp>
        <p:nvSpPr>
          <p:cNvPr id="5" name="Slide Number Placeholder 4"/>
          <p:cNvSpPr>
            <a:spLocks noGrp="1"/>
          </p:cNvSpPr>
          <p:nvPr>
            <p:ph type="sldNum" sz="quarter" idx="12"/>
          </p:nvPr>
        </p:nvSpPr>
        <p:spPr/>
        <p:txBody>
          <a:bodyPr/>
          <a:lstStyle/>
          <a:p>
            <a:fld id="{8F332FAE-4CDE-47AD-9C1D-7AFBF9560FD5}" type="slidenum">
              <a:rPr lang="en-US" smtClean="0"/>
              <a:pPr/>
              <a:t>30</a:t>
            </a:fld>
            <a:endParaRPr lang="en-US"/>
          </a:p>
        </p:txBody>
      </p:sp>
    </p:spTree>
  </p:cSld>
  <p:clrMapOvr>
    <a:masterClrMapping/>
  </p:clrMapOvr>
  <p:transition>
    <p:split/>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l-GR" sz="3200" dirty="0" smtClean="0"/>
              <a:t>α</a:t>
            </a:r>
            <a:r>
              <a:rPr lang="en-GB" sz="3200" baseline="-25000" dirty="0" smtClean="0"/>
              <a:t>2</a:t>
            </a:r>
            <a:r>
              <a:rPr lang="en-GB" sz="3200" dirty="0" smtClean="0"/>
              <a:t>-globulins</a:t>
            </a:r>
            <a:endParaRPr lang="en-US" sz="3200" dirty="0"/>
          </a:p>
        </p:txBody>
      </p:sp>
      <p:sp>
        <p:nvSpPr>
          <p:cNvPr id="2" name="Content Placeholder 1"/>
          <p:cNvSpPr>
            <a:spLocks noGrp="1"/>
          </p:cNvSpPr>
          <p:nvPr>
            <p:ph idx="1"/>
          </p:nvPr>
        </p:nvSpPr>
        <p:spPr>
          <a:xfrm>
            <a:off x="457200" y="1481329"/>
            <a:ext cx="8229600" cy="2328671"/>
          </a:xfrm>
        </p:spPr>
        <p:txBody>
          <a:bodyPr/>
          <a:lstStyle/>
          <a:p>
            <a:pPr>
              <a:buFont typeface="Wingdings" pitchFamily="2" charset="2"/>
              <a:buChar char="q"/>
            </a:pPr>
            <a:r>
              <a:rPr lang="en-US" b="1" dirty="0" smtClean="0">
                <a:solidFill>
                  <a:schemeClr val="accent1"/>
                </a:solidFill>
              </a:rPr>
              <a:t>Clinically important </a:t>
            </a:r>
            <a:r>
              <a:rPr lang="el-GR" sz="2800" b="1" dirty="0" smtClean="0">
                <a:solidFill>
                  <a:schemeClr val="accent1"/>
                </a:solidFill>
              </a:rPr>
              <a:t>α</a:t>
            </a:r>
            <a:r>
              <a:rPr lang="en-GB" sz="2800" b="1" baseline="-25000" dirty="0" smtClean="0">
                <a:solidFill>
                  <a:schemeClr val="accent1"/>
                </a:solidFill>
              </a:rPr>
              <a:t>2</a:t>
            </a:r>
            <a:r>
              <a:rPr lang="en-GB" sz="2800" b="1" dirty="0" smtClean="0">
                <a:solidFill>
                  <a:schemeClr val="accent1"/>
                </a:solidFill>
              </a:rPr>
              <a:t>-globulins are-</a:t>
            </a:r>
          </a:p>
          <a:p>
            <a:pPr>
              <a:buFont typeface="Wingdings" pitchFamily="2" charset="2"/>
              <a:buChar char="q"/>
            </a:pPr>
            <a:r>
              <a:rPr lang="en-GB" sz="2800" dirty="0" smtClean="0"/>
              <a:t>Haptoglobin</a:t>
            </a:r>
          </a:p>
          <a:p>
            <a:pPr>
              <a:buFont typeface="Wingdings" pitchFamily="2" charset="2"/>
              <a:buChar char="q"/>
            </a:pPr>
            <a:r>
              <a:rPr lang="en-GB" sz="2800" dirty="0" smtClean="0"/>
              <a:t>Ceruloplasmin</a:t>
            </a:r>
          </a:p>
          <a:p>
            <a:pPr>
              <a:buFont typeface="Wingdings" pitchFamily="2" charset="2"/>
              <a:buChar char="q"/>
            </a:pPr>
            <a:r>
              <a:rPr lang="el-GR" sz="2800" dirty="0" smtClean="0"/>
              <a:t>α</a:t>
            </a:r>
            <a:r>
              <a:rPr lang="en-GB" sz="2800" baseline="-25000" dirty="0" smtClean="0"/>
              <a:t>2</a:t>
            </a:r>
            <a:r>
              <a:rPr lang="en-GB" sz="2800" dirty="0" smtClean="0"/>
              <a:t>- macroglobulins</a:t>
            </a:r>
          </a:p>
          <a:p>
            <a:pPr>
              <a:buFont typeface="Wingdings" pitchFamily="2" charset="2"/>
              <a:buChar char="q"/>
            </a:pPr>
            <a:endParaRPr lang="en-US" dirty="0"/>
          </a:p>
        </p:txBody>
      </p:sp>
      <p:sp>
        <p:nvSpPr>
          <p:cNvPr id="5" name="Slide Number Placeholder 4"/>
          <p:cNvSpPr>
            <a:spLocks noGrp="1"/>
          </p:cNvSpPr>
          <p:nvPr>
            <p:ph type="sldNum" sz="quarter" idx="12"/>
          </p:nvPr>
        </p:nvSpPr>
        <p:spPr/>
        <p:txBody>
          <a:bodyPr/>
          <a:lstStyle/>
          <a:p>
            <a:fld id="{8F332FAE-4CDE-47AD-9C1D-7AFBF9560FD5}" type="slidenum">
              <a:rPr lang="en-US" smtClean="0"/>
              <a:pPr/>
              <a:t>31</a:t>
            </a:fld>
            <a:endParaRPr lang="en-US"/>
          </a:p>
        </p:txBody>
      </p:sp>
    </p:spTree>
  </p:cSld>
  <p:clrMapOvr>
    <a:masterClrMapping/>
  </p:clrMapOvr>
  <p:transition>
    <p:split/>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304800"/>
            <a:ext cx="7772400" cy="762000"/>
          </a:xfrm>
        </p:spPr>
        <p:txBody>
          <a:bodyPr>
            <a:normAutofit/>
          </a:bodyPr>
          <a:lstStyle/>
          <a:p>
            <a:pPr algn="l"/>
            <a:r>
              <a:rPr lang="en-US" sz="3200" dirty="0" smtClean="0"/>
              <a:t>Haptoglobin-(Hp)</a:t>
            </a:r>
            <a:endParaRPr lang="en-US" sz="3200" dirty="0"/>
          </a:p>
        </p:txBody>
      </p:sp>
      <p:sp>
        <p:nvSpPr>
          <p:cNvPr id="3" name="Subtitle 2"/>
          <p:cNvSpPr>
            <a:spLocks noGrp="1"/>
          </p:cNvSpPr>
          <p:nvPr>
            <p:ph type="subTitle" idx="1"/>
          </p:nvPr>
        </p:nvSpPr>
        <p:spPr>
          <a:xfrm>
            <a:off x="685800" y="1295400"/>
            <a:ext cx="7772400" cy="4648200"/>
          </a:xfrm>
        </p:spPr>
        <p:txBody>
          <a:bodyPr>
            <a:normAutofit fontScale="92500" lnSpcReduction="10000"/>
          </a:bodyPr>
          <a:lstStyle/>
          <a:p>
            <a:pPr algn="l">
              <a:buFont typeface="Wingdings" pitchFamily="2" charset="2"/>
              <a:buChar char="q"/>
            </a:pPr>
            <a:r>
              <a:rPr lang="en-US" dirty="0" smtClean="0"/>
              <a:t>It is a </a:t>
            </a:r>
            <a:r>
              <a:rPr lang="en-US" b="1" dirty="0" smtClean="0">
                <a:solidFill>
                  <a:schemeClr val="accent2"/>
                </a:solidFill>
              </a:rPr>
              <a:t>plasma glycoprotein </a:t>
            </a:r>
            <a:r>
              <a:rPr lang="en-US" dirty="0" smtClean="0"/>
              <a:t>that binds extracorpuscular hemoglobin (Hb) in a tight noncovalent complex (Hb-Hp). </a:t>
            </a:r>
          </a:p>
          <a:p>
            <a:pPr algn="l">
              <a:buFont typeface="Wingdings" pitchFamily="2" charset="2"/>
              <a:buChar char="q"/>
            </a:pPr>
            <a:r>
              <a:rPr lang="en-US" dirty="0" smtClean="0"/>
              <a:t>The amount of Haptoglobin in human plasma ranges from 40 mg to 180 mg of hemoglobin-binding capacity per deciliter. </a:t>
            </a:r>
          </a:p>
          <a:p>
            <a:pPr algn="l">
              <a:buFont typeface="Wingdings" pitchFamily="2" charset="2"/>
              <a:buChar char="q"/>
            </a:pPr>
            <a:r>
              <a:rPr lang="en-US" dirty="0" smtClean="0"/>
              <a:t>The </a:t>
            </a:r>
            <a:r>
              <a:rPr lang="en-US" b="1" dirty="0" smtClean="0">
                <a:solidFill>
                  <a:schemeClr val="accent2"/>
                </a:solidFill>
              </a:rPr>
              <a:t>function of Hp is to prevent loss of free hemoglobin into the kidney. This conserves the valuable iron present in hemoglobin, which would otherwise be lost to the body.</a:t>
            </a:r>
          </a:p>
          <a:p>
            <a:pPr algn="l">
              <a:buFont typeface="Wingdings" pitchFamily="2" charset="2"/>
              <a:buChar char="q"/>
            </a:pPr>
            <a:endParaRPr lang="en-US" dirty="0"/>
          </a:p>
        </p:txBody>
      </p:sp>
      <p:sp>
        <p:nvSpPr>
          <p:cNvPr id="5" name="Slide Number Placeholder 4"/>
          <p:cNvSpPr>
            <a:spLocks noGrp="1"/>
          </p:cNvSpPr>
          <p:nvPr>
            <p:ph type="sldNum" sz="quarter" idx="12"/>
          </p:nvPr>
        </p:nvSpPr>
        <p:spPr/>
        <p:txBody>
          <a:bodyPr/>
          <a:lstStyle/>
          <a:p>
            <a:fld id="{8F332FAE-4CDE-47AD-9C1D-7AFBF9560FD5}" type="slidenum">
              <a:rPr lang="en-US" smtClean="0"/>
              <a:pPr/>
              <a:t>32</a:t>
            </a:fld>
            <a:endParaRPr lang="en-US"/>
          </a:p>
        </p:txBody>
      </p:sp>
    </p:spTree>
  </p:cSld>
  <p:clrMapOvr>
    <a:masterClrMapping/>
  </p:clrMapOvr>
  <p:transition>
    <p:split/>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0" y="304800"/>
            <a:ext cx="7772400" cy="685800"/>
          </a:xfrm>
        </p:spPr>
        <p:txBody>
          <a:bodyPr>
            <a:normAutofit/>
          </a:bodyPr>
          <a:lstStyle/>
          <a:p>
            <a:pPr algn="l"/>
            <a:r>
              <a:rPr lang="en-US" sz="3200" dirty="0" smtClean="0"/>
              <a:t>Haptoglobin (Contd.)-</a:t>
            </a:r>
            <a:endParaRPr lang="en-US" sz="3200" dirty="0"/>
          </a:p>
        </p:txBody>
      </p:sp>
      <p:sp>
        <p:nvSpPr>
          <p:cNvPr id="3" name="Subtitle 2"/>
          <p:cNvSpPr>
            <a:spLocks noGrp="1"/>
          </p:cNvSpPr>
          <p:nvPr>
            <p:ph type="subTitle" idx="1"/>
          </p:nvPr>
        </p:nvSpPr>
        <p:spPr>
          <a:xfrm>
            <a:off x="685800" y="990600"/>
            <a:ext cx="7772400" cy="5105400"/>
          </a:xfrm>
        </p:spPr>
        <p:txBody>
          <a:bodyPr>
            <a:normAutofit fontScale="85000" lnSpcReduction="10000"/>
          </a:bodyPr>
          <a:lstStyle/>
          <a:p>
            <a:pPr algn="l">
              <a:buFont typeface="Wingdings" pitchFamily="2" charset="2"/>
              <a:buChar char="q"/>
            </a:pPr>
            <a:r>
              <a:rPr lang="en-US" dirty="0" smtClean="0"/>
              <a:t>The </a:t>
            </a:r>
            <a:r>
              <a:rPr lang="en-US" b="1" dirty="0" smtClean="0">
                <a:solidFill>
                  <a:schemeClr val="accent2"/>
                </a:solidFill>
              </a:rPr>
              <a:t>molecular mass of hemoglobin is approximately 65 kDa</a:t>
            </a:r>
          </a:p>
          <a:p>
            <a:pPr algn="l">
              <a:buFont typeface="Wingdings" pitchFamily="2" charset="2"/>
              <a:buChar char="q"/>
            </a:pPr>
            <a:r>
              <a:rPr lang="en-US" b="1" dirty="0" smtClean="0">
                <a:solidFill>
                  <a:schemeClr val="accent2"/>
                </a:solidFill>
              </a:rPr>
              <a:t>Hb-Hp complex has a molecular mass of approximately 155 kDa.</a:t>
            </a:r>
          </a:p>
          <a:p>
            <a:pPr algn="l">
              <a:buFont typeface="Wingdings" pitchFamily="2" charset="2"/>
              <a:buChar char="q"/>
            </a:pPr>
            <a:r>
              <a:rPr lang="en-US" dirty="0" smtClean="0"/>
              <a:t> Free hemoglobin passes through the glomerulus of the kidney, enters the tubules, and tends to precipitate therein (as can happen after a massive incompatible blood transfusion, when the capacity of haptoglobin to bind hemoglobin is grossly exceeded).</a:t>
            </a:r>
          </a:p>
          <a:p>
            <a:pPr algn="l">
              <a:buFont typeface="Wingdings" pitchFamily="2" charset="2"/>
              <a:buChar char="q"/>
            </a:pPr>
            <a:r>
              <a:rPr lang="en-US" dirty="0" smtClean="0"/>
              <a:t>However, the Hb-Hp complex is too large to pass through the glomerulus. </a:t>
            </a:r>
          </a:p>
          <a:p>
            <a:pPr algn="l">
              <a:buFont typeface="Wingdings" pitchFamily="2" charset="2"/>
              <a:buChar char="q"/>
            </a:pPr>
            <a:r>
              <a:rPr lang="en-US" b="1" dirty="0" smtClean="0">
                <a:solidFill>
                  <a:schemeClr val="accent2"/>
                </a:solidFill>
              </a:rPr>
              <a:t>Thus Hp helps to conserve iron.</a:t>
            </a:r>
            <a:endParaRPr lang="en-US" b="1" dirty="0">
              <a:solidFill>
                <a:schemeClr val="accent2"/>
              </a:solidFill>
            </a:endParaRPr>
          </a:p>
        </p:txBody>
      </p:sp>
      <p:sp>
        <p:nvSpPr>
          <p:cNvPr id="5" name="Slide Number Placeholder 4"/>
          <p:cNvSpPr>
            <a:spLocks noGrp="1"/>
          </p:cNvSpPr>
          <p:nvPr>
            <p:ph type="sldNum" sz="quarter" idx="12"/>
          </p:nvPr>
        </p:nvSpPr>
        <p:spPr/>
        <p:txBody>
          <a:bodyPr/>
          <a:lstStyle/>
          <a:p>
            <a:fld id="{8F332FAE-4CDE-47AD-9C1D-7AFBF9560FD5}" type="slidenum">
              <a:rPr lang="en-US" smtClean="0"/>
              <a:pPr/>
              <a:t>33</a:t>
            </a:fld>
            <a:endParaRPr lang="en-US"/>
          </a:p>
        </p:txBody>
      </p:sp>
    </p:spTree>
  </p:cSld>
  <p:clrMapOvr>
    <a:masterClrMapping/>
  </p:clrMapOvr>
  <p:transition>
    <p:split/>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457200"/>
            <a:ext cx="7772400" cy="685799"/>
          </a:xfrm>
        </p:spPr>
        <p:txBody>
          <a:bodyPr>
            <a:normAutofit fontScale="90000"/>
          </a:bodyPr>
          <a:lstStyle/>
          <a:p>
            <a:pPr algn="l"/>
            <a:r>
              <a:rPr lang="en-US" sz="3200" dirty="0" smtClean="0"/>
              <a:t>Clinical Significance of Haptoglobin</a:t>
            </a:r>
            <a:br>
              <a:rPr lang="en-US" sz="3200" dirty="0" smtClean="0"/>
            </a:br>
            <a:endParaRPr lang="en-US" sz="3200" dirty="0"/>
          </a:p>
        </p:txBody>
      </p:sp>
      <p:sp>
        <p:nvSpPr>
          <p:cNvPr id="3" name="Subtitle 2"/>
          <p:cNvSpPr>
            <a:spLocks noGrp="1"/>
          </p:cNvSpPr>
          <p:nvPr>
            <p:ph type="subTitle" idx="1"/>
          </p:nvPr>
        </p:nvSpPr>
        <p:spPr>
          <a:xfrm>
            <a:off x="685800" y="1066800"/>
            <a:ext cx="7772400" cy="5486400"/>
          </a:xfrm>
        </p:spPr>
        <p:txBody>
          <a:bodyPr>
            <a:normAutofit fontScale="85000" lnSpcReduction="10000"/>
          </a:bodyPr>
          <a:lstStyle/>
          <a:p>
            <a:pPr algn="l">
              <a:buFont typeface="Wingdings" pitchFamily="2" charset="2"/>
              <a:buChar char="q"/>
            </a:pPr>
            <a:r>
              <a:rPr lang="en-US" dirty="0" smtClean="0"/>
              <a:t>Concentration </a:t>
            </a:r>
            <a:r>
              <a:rPr lang="en-US" b="1" dirty="0" smtClean="0">
                <a:solidFill>
                  <a:schemeClr val="accent2"/>
                </a:solidFill>
              </a:rPr>
              <a:t>rises in inflammatory conditions</a:t>
            </a:r>
          </a:p>
          <a:p>
            <a:pPr algn="l">
              <a:buFont typeface="Wingdings" pitchFamily="2" charset="2"/>
              <a:buChar char="q"/>
            </a:pPr>
            <a:r>
              <a:rPr lang="en-US" dirty="0" smtClean="0"/>
              <a:t>Concentration </a:t>
            </a:r>
            <a:r>
              <a:rPr lang="en-US" b="1" dirty="0" smtClean="0">
                <a:solidFill>
                  <a:schemeClr val="accent2"/>
                </a:solidFill>
              </a:rPr>
              <a:t>decreases hemolytic anemias</a:t>
            </a:r>
          </a:p>
          <a:p>
            <a:pPr algn="l">
              <a:buFont typeface="Wingdings" pitchFamily="2" charset="2"/>
              <a:buChar char="q"/>
            </a:pPr>
            <a:r>
              <a:rPr lang="en-US" dirty="0" smtClean="0"/>
              <a:t>Half-life of haptoglobin is approximately 5 days, the half-life of the Hb-Hp complex is about 90 minutes, the complex being rapidly removed from plasma by hepatocytes. </a:t>
            </a:r>
          </a:p>
          <a:p>
            <a:pPr algn="l">
              <a:buFont typeface="Wingdings" pitchFamily="2" charset="2"/>
              <a:buChar char="q"/>
            </a:pPr>
            <a:r>
              <a:rPr lang="en-US" dirty="0" smtClean="0"/>
              <a:t>Thus, when haptoglobin is bound to hemoglobin, it is cleared from the plasma about 80 times faster than normally. </a:t>
            </a:r>
          </a:p>
          <a:p>
            <a:pPr algn="l">
              <a:buFont typeface="Wingdings" pitchFamily="2" charset="2"/>
              <a:buChar char="q"/>
            </a:pPr>
            <a:r>
              <a:rPr lang="en-US" dirty="0" smtClean="0"/>
              <a:t>The level of haptoglobin falls rapidly  in hemolytic anemias.</a:t>
            </a:r>
          </a:p>
          <a:p>
            <a:pPr algn="l">
              <a:buFont typeface="Wingdings" pitchFamily="2" charset="2"/>
              <a:buChar char="q"/>
            </a:pPr>
            <a:r>
              <a:rPr lang="en-US" dirty="0" smtClean="0"/>
              <a:t>Free Hp level  or Hp binding capacity depicts the degree of intravascular hemolysis.</a:t>
            </a:r>
          </a:p>
        </p:txBody>
      </p:sp>
      <p:sp>
        <p:nvSpPr>
          <p:cNvPr id="5" name="Slide Number Placeholder 4"/>
          <p:cNvSpPr>
            <a:spLocks noGrp="1"/>
          </p:cNvSpPr>
          <p:nvPr>
            <p:ph type="sldNum" sz="quarter" idx="12"/>
          </p:nvPr>
        </p:nvSpPr>
        <p:spPr/>
        <p:txBody>
          <a:bodyPr/>
          <a:lstStyle/>
          <a:p>
            <a:fld id="{8F332FAE-4CDE-47AD-9C1D-7AFBF9560FD5}" type="slidenum">
              <a:rPr lang="en-US" smtClean="0"/>
              <a:pPr/>
              <a:t>34</a:t>
            </a:fld>
            <a:endParaRPr lang="en-US"/>
          </a:p>
        </p:txBody>
      </p:sp>
    </p:spTree>
  </p:cSld>
  <p:clrMapOvr>
    <a:masterClrMapping/>
  </p:clrMapOvr>
  <p:transition>
    <p:split/>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28600"/>
            <a:ext cx="6934200" cy="1066799"/>
          </a:xfrm>
        </p:spPr>
        <p:txBody>
          <a:bodyPr>
            <a:normAutofit fontScale="90000"/>
          </a:bodyPr>
          <a:lstStyle/>
          <a:p>
            <a:pPr algn="l"/>
            <a:r>
              <a:rPr lang="en-US" sz="3200" dirty="0" smtClean="0">
                <a:solidFill>
                  <a:schemeClr val="accent1"/>
                </a:solidFill>
              </a:rPr>
              <a:t> </a:t>
            </a:r>
            <a:br>
              <a:rPr lang="en-US" sz="3200" dirty="0" smtClean="0">
                <a:solidFill>
                  <a:schemeClr val="accent1"/>
                </a:solidFill>
              </a:rPr>
            </a:br>
            <a:r>
              <a:rPr lang="en-US" sz="3200" dirty="0" smtClean="0">
                <a:solidFill>
                  <a:schemeClr val="accent1"/>
                </a:solidFill>
              </a:rPr>
              <a:t/>
            </a:r>
            <a:br>
              <a:rPr lang="en-US" sz="3200" dirty="0" smtClean="0">
                <a:solidFill>
                  <a:schemeClr val="accent1"/>
                </a:solidFill>
              </a:rPr>
            </a:br>
            <a:r>
              <a:rPr lang="en-US" sz="3200" dirty="0" smtClean="0">
                <a:solidFill>
                  <a:schemeClr val="accent1"/>
                </a:solidFill>
              </a:rPr>
              <a:t/>
            </a:r>
            <a:br>
              <a:rPr lang="en-US" sz="3200" dirty="0" smtClean="0">
                <a:solidFill>
                  <a:schemeClr val="accent1"/>
                </a:solidFill>
              </a:rPr>
            </a:br>
            <a:r>
              <a:rPr lang="en-US" sz="3200" dirty="0" smtClean="0">
                <a:solidFill>
                  <a:schemeClr val="accent1"/>
                </a:solidFill>
              </a:rPr>
              <a:t/>
            </a:r>
            <a:br>
              <a:rPr lang="en-US" sz="3200" dirty="0" smtClean="0">
                <a:solidFill>
                  <a:schemeClr val="accent1"/>
                </a:solidFill>
              </a:rPr>
            </a:br>
            <a:r>
              <a:rPr lang="en-US" sz="3600" dirty="0" smtClean="0"/>
              <a:t>Ceruloplasmin</a:t>
            </a:r>
            <a:br>
              <a:rPr lang="en-US" sz="3600" dirty="0" smtClean="0"/>
            </a:br>
            <a:endParaRPr lang="en-US" sz="3600" dirty="0"/>
          </a:p>
        </p:txBody>
      </p:sp>
      <p:sp>
        <p:nvSpPr>
          <p:cNvPr id="3" name="Subtitle 2"/>
          <p:cNvSpPr>
            <a:spLocks noGrp="1"/>
          </p:cNvSpPr>
          <p:nvPr>
            <p:ph type="subTitle" idx="1"/>
          </p:nvPr>
        </p:nvSpPr>
        <p:spPr>
          <a:xfrm>
            <a:off x="685800" y="1219200"/>
            <a:ext cx="7772400" cy="4572000"/>
          </a:xfrm>
        </p:spPr>
        <p:txBody>
          <a:bodyPr>
            <a:normAutofit/>
          </a:bodyPr>
          <a:lstStyle/>
          <a:p>
            <a:pPr algn="l">
              <a:buFont typeface="Wingdings" pitchFamily="2" charset="2"/>
              <a:buChar char="q"/>
            </a:pPr>
            <a:r>
              <a:rPr lang="en-US" dirty="0" smtClean="0"/>
              <a:t> Copper containing </a:t>
            </a:r>
            <a:r>
              <a:rPr lang="el-GR" sz="2800" dirty="0" smtClean="0"/>
              <a:t>α</a:t>
            </a:r>
            <a:r>
              <a:rPr lang="en-GB" sz="2800" baseline="-25000" dirty="0" smtClean="0"/>
              <a:t>2</a:t>
            </a:r>
            <a:r>
              <a:rPr lang="en-GB" sz="2800" dirty="0" smtClean="0"/>
              <a:t>-globulin</a:t>
            </a:r>
          </a:p>
          <a:p>
            <a:pPr algn="l">
              <a:buFont typeface="Wingdings" pitchFamily="2" charset="2"/>
              <a:buChar char="q"/>
            </a:pPr>
            <a:r>
              <a:rPr lang="en-GB" sz="2800" dirty="0" smtClean="0"/>
              <a:t> Glycoprotein with enzyme activities</a:t>
            </a:r>
          </a:p>
          <a:p>
            <a:pPr algn="l">
              <a:buFont typeface="Wingdings" pitchFamily="2" charset="2"/>
              <a:buChar char="q"/>
            </a:pPr>
            <a:r>
              <a:rPr lang="en-US" sz="2800" b="1" dirty="0" smtClean="0">
                <a:solidFill>
                  <a:schemeClr val="accent2"/>
                </a:solidFill>
              </a:rPr>
              <a:t>It has a blue color because of its high copper content </a:t>
            </a:r>
          </a:p>
          <a:p>
            <a:pPr algn="l">
              <a:buFont typeface="Wingdings" pitchFamily="2" charset="2"/>
              <a:buChar char="q"/>
            </a:pPr>
            <a:r>
              <a:rPr lang="en-US" sz="2800" dirty="0" smtClean="0"/>
              <a:t>Carries 90% of the copper present in plasma. </a:t>
            </a:r>
          </a:p>
          <a:p>
            <a:pPr algn="l">
              <a:buFont typeface="Wingdings" pitchFamily="2" charset="2"/>
              <a:buChar char="q"/>
            </a:pPr>
            <a:r>
              <a:rPr lang="en-US" sz="2800" dirty="0" smtClean="0"/>
              <a:t>Each molecule of </a:t>
            </a:r>
            <a:r>
              <a:rPr lang="en-US" sz="2800" b="1" dirty="0" smtClean="0">
                <a:solidFill>
                  <a:schemeClr val="accent2"/>
                </a:solidFill>
              </a:rPr>
              <a:t>ceruloplasmin binds six atoms of copper very tightly, so that the copper is not readily exchangeable. </a:t>
            </a:r>
          </a:p>
        </p:txBody>
      </p:sp>
      <p:sp>
        <p:nvSpPr>
          <p:cNvPr id="5" name="Slide Number Placeholder 4"/>
          <p:cNvSpPr>
            <a:spLocks noGrp="1"/>
          </p:cNvSpPr>
          <p:nvPr>
            <p:ph type="sldNum" sz="quarter" idx="12"/>
          </p:nvPr>
        </p:nvSpPr>
        <p:spPr/>
        <p:txBody>
          <a:bodyPr/>
          <a:lstStyle/>
          <a:p>
            <a:fld id="{8F332FAE-4CDE-47AD-9C1D-7AFBF9560FD5}" type="slidenum">
              <a:rPr lang="en-US" smtClean="0"/>
              <a:pPr/>
              <a:t>35</a:t>
            </a:fld>
            <a:endParaRPr lang="en-US"/>
          </a:p>
        </p:txBody>
      </p:sp>
    </p:spTree>
  </p:cSld>
  <p:clrMapOvr>
    <a:masterClrMapping/>
  </p:clrMapOvr>
  <p:transition>
    <p:split/>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228600"/>
            <a:ext cx="7772400" cy="914400"/>
          </a:xfrm>
        </p:spPr>
        <p:txBody>
          <a:bodyPr>
            <a:noAutofit/>
          </a:bodyPr>
          <a:lstStyle/>
          <a:p>
            <a:pPr algn="l"/>
            <a:r>
              <a:rPr lang="en-US" sz="3200" dirty="0" smtClean="0"/>
              <a:t>Ceruloplasmin</a:t>
            </a:r>
            <a:br>
              <a:rPr lang="en-US" sz="3200" dirty="0" smtClean="0"/>
            </a:br>
            <a:endParaRPr lang="en-US" sz="3200" dirty="0"/>
          </a:p>
        </p:txBody>
      </p:sp>
      <p:sp>
        <p:nvSpPr>
          <p:cNvPr id="3" name="Subtitle 2"/>
          <p:cNvSpPr>
            <a:spLocks noGrp="1"/>
          </p:cNvSpPr>
          <p:nvPr>
            <p:ph type="subTitle" idx="1"/>
          </p:nvPr>
        </p:nvSpPr>
        <p:spPr>
          <a:xfrm>
            <a:off x="685800" y="838200"/>
            <a:ext cx="7772400" cy="5334000"/>
          </a:xfrm>
        </p:spPr>
        <p:txBody>
          <a:bodyPr>
            <a:normAutofit fontScale="77500" lnSpcReduction="20000"/>
          </a:bodyPr>
          <a:lstStyle/>
          <a:p>
            <a:pPr algn="l">
              <a:buFont typeface="Wingdings" pitchFamily="2" charset="2"/>
              <a:buChar char="q"/>
            </a:pPr>
            <a:r>
              <a:rPr lang="en-US" sz="3100" dirty="0" smtClean="0"/>
              <a:t>Normal </a:t>
            </a:r>
            <a:r>
              <a:rPr lang="en-US" sz="3100" b="1" dirty="0" smtClean="0">
                <a:solidFill>
                  <a:schemeClr val="accent2"/>
                </a:solidFill>
              </a:rPr>
              <a:t>plasma concentration approximately 30mg/dL</a:t>
            </a:r>
          </a:p>
          <a:p>
            <a:pPr algn="l">
              <a:buFont typeface="Wingdings" pitchFamily="2" charset="2"/>
              <a:buChar char="q"/>
            </a:pPr>
            <a:r>
              <a:rPr lang="en-US" sz="3100" dirty="0" smtClean="0"/>
              <a:t> Enzyme activities are </a:t>
            </a:r>
            <a:r>
              <a:rPr lang="en-US" sz="3100" b="1" dirty="0" smtClean="0">
                <a:solidFill>
                  <a:schemeClr val="accent2"/>
                </a:solidFill>
              </a:rPr>
              <a:t>Ferroxidase, copper oxidase and Histaminase.</a:t>
            </a:r>
          </a:p>
          <a:p>
            <a:pPr algn="l">
              <a:buFont typeface="Wingdings" pitchFamily="2" charset="2"/>
              <a:buChar char="q"/>
            </a:pPr>
            <a:r>
              <a:rPr lang="en-US" sz="3100" dirty="0" smtClean="0"/>
              <a:t>Synthesized in liver in the form of </a:t>
            </a:r>
            <a:r>
              <a:rPr lang="en-US" sz="3100" b="1" dirty="0" smtClean="0">
                <a:solidFill>
                  <a:schemeClr val="accent2"/>
                </a:solidFill>
              </a:rPr>
              <a:t>apo ceruloplasmin, when copper atoms get attached it becomes Ceruloplasmin.</a:t>
            </a:r>
          </a:p>
          <a:p>
            <a:pPr algn="l">
              <a:buFont typeface="Wingdings" pitchFamily="2" charset="2"/>
              <a:buChar char="q"/>
            </a:pPr>
            <a:r>
              <a:rPr lang="en-US" sz="3100" dirty="0" smtClean="0"/>
              <a:t> Although carries 90% of the copper present in plasma.  but it binds copper very tightly, so that the copper is not readily exchangeable. </a:t>
            </a:r>
          </a:p>
          <a:p>
            <a:pPr algn="l">
              <a:buFont typeface="Wingdings" pitchFamily="2" charset="2"/>
              <a:buChar char="q"/>
            </a:pPr>
            <a:r>
              <a:rPr lang="en-US" sz="3100" b="1" dirty="0" smtClean="0"/>
              <a:t>Albumin</a:t>
            </a:r>
            <a:r>
              <a:rPr lang="en-US" sz="3100" dirty="0" smtClean="0"/>
              <a:t> carries the other 10% of the plasma copper but binds the metal less tightly than does ceruloplasmin. </a:t>
            </a:r>
          </a:p>
          <a:p>
            <a:pPr algn="l">
              <a:buFont typeface="Wingdings" pitchFamily="2" charset="2"/>
              <a:buChar char="q"/>
            </a:pPr>
            <a:r>
              <a:rPr lang="en-US" sz="3100" b="1" dirty="0" smtClean="0">
                <a:solidFill>
                  <a:schemeClr val="accent2"/>
                </a:solidFill>
              </a:rPr>
              <a:t>Albumin thus donates its copper to tissues more readily than ceruloplasmin and appears to be more important than ceruloplasmin in copper transport in the human body. </a:t>
            </a:r>
            <a:endParaRPr lang="en-US" sz="3100" b="1" dirty="0">
              <a:solidFill>
                <a:schemeClr val="accent2"/>
              </a:solidFill>
            </a:endParaRPr>
          </a:p>
        </p:txBody>
      </p:sp>
      <p:sp>
        <p:nvSpPr>
          <p:cNvPr id="5" name="Slide Number Placeholder 4"/>
          <p:cNvSpPr>
            <a:spLocks noGrp="1"/>
          </p:cNvSpPr>
          <p:nvPr>
            <p:ph type="sldNum" sz="quarter" idx="12"/>
          </p:nvPr>
        </p:nvSpPr>
        <p:spPr/>
        <p:txBody>
          <a:bodyPr/>
          <a:lstStyle/>
          <a:p>
            <a:fld id="{8F332FAE-4CDE-47AD-9C1D-7AFBF9560FD5}" type="slidenum">
              <a:rPr lang="en-US" smtClean="0"/>
              <a:pPr/>
              <a:t>36</a:t>
            </a:fld>
            <a:endParaRPr lang="en-US"/>
          </a:p>
        </p:txBody>
      </p:sp>
    </p:spTree>
  </p:cSld>
  <p:clrMapOvr>
    <a:masterClrMapping/>
  </p:clrMapOvr>
  <p:transition>
    <p:split/>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304800"/>
            <a:ext cx="7772400" cy="1219200"/>
          </a:xfrm>
        </p:spPr>
        <p:txBody>
          <a:bodyPr>
            <a:normAutofit/>
          </a:bodyPr>
          <a:lstStyle/>
          <a:p>
            <a:pPr algn="l"/>
            <a:r>
              <a:rPr lang="en-US" sz="3200" dirty="0" smtClean="0"/>
              <a:t>Clinical Significance of Ceruloplasmin</a:t>
            </a:r>
            <a:br>
              <a:rPr lang="en-US" sz="3200" dirty="0" smtClean="0"/>
            </a:br>
            <a:endParaRPr lang="en-US" sz="3200" dirty="0"/>
          </a:p>
        </p:txBody>
      </p:sp>
      <p:sp>
        <p:nvSpPr>
          <p:cNvPr id="3" name="Subtitle 2"/>
          <p:cNvSpPr>
            <a:spLocks noGrp="1"/>
          </p:cNvSpPr>
          <p:nvPr>
            <p:ph type="subTitle" idx="1"/>
          </p:nvPr>
        </p:nvSpPr>
        <p:spPr>
          <a:xfrm>
            <a:off x="685800" y="1447800"/>
            <a:ext cx="7772400" cy="3810000"/>
          </a:xfrm>
        </p:spPr>
        <p:txBody>
          <a:bodyPr>
            <a:normAutofit lnSpcReduction="10000"/>
          </a:bodyPr>
          <a:lstStyle/>
          <a:p>
            <a:pPr algn="l"/>
            <a:r>
              <a:rPr lang="en-US" b="1" dirty="0" smtClean="0">
                <a:solidFill>
                  <a:schemeClr val="accent2"/>
                </a:solidFill>
              </a:rPr>
              <a:t>Normal level- 25-50 mg/dl</a:t>
            </a:r>
          </a:p>
          <a:p>
            <a:pPr algn="l">
              <a:buFont typeface="Wingdings" pitchFamily="2" charset="2"/>
              <a:buChar char="q"/>
            </a:pPr>
            <a:r>
              <a:rPr lang="en-US" dirty="0" smtClean="0"/>
              <a:t>Low levels of ceruloplasmin are found in </a:t>
            </a:r>
            <a:r>
              <a:rPr lang="en-US" b="1" dirty="0" smtClean="0">
                <a:solidFill>
                  <a:schemeClr val="accent2"/>
                </a:solidFill>
              </a:rPr>
              <a:t>Wilson disease </a:t>
            </a:r>
            <a:r>
              <a:rPr lang="en-US" dirty="0" smtClean="0"/>
              <a:t>(hepatolenticular degeneration), a disease due to abnormal metabolism of copper.</a:t>
            </a:r>
          </a:p>
          <a:p>
            <a:pPr algn="l">
              <a:buFont typeface="Wingdings" pitchFamily="2" charset="2"/>
              <a:buChar char="q"/>
            </a:pPr>
            <a:r>
              <a:rPr lang="en-US" dirty="0" smtClean="0"/>
              <a:t>The amount of ceruloplasmin in plasma is also </a:t>
            </a:r>
            <a:r>
              <a:rPr lang="en-US" b="1" dirty="0" smtClean="0">
                <a:solidFill>
                  <a:schemeClr val="accent2"/>
                </a:solidFill>
              </a:rPr>
              <a:t>decreased in liver diseases, mal nutrition and nephrotic syndrome</a:t>
            </a:r>
            <a:r>
              <a:rPr lang="en-US" dirty="0" smtClean="0">
                <a:solidFill>
                  <a:schemeClr val="accent2"/>
                </a:solidFill>
              </a:rPr>
              <a:t>.</a:t>
            </a:r>
            <a:endParaRPr lang="en-US" dirty="0">
              <a:solidFill>
                <a:schemeClr val="accent2"/>
              </a:solidFill>
            </a:endParaRPr>
          </a:p>
        </p:txBody>
      </p:sp>
      <p:sp>
        <p:nvSpPr>
          <p:cNvPr id="5" name="Slide Number Placeholder 4"/>
          <p:cNvSpPr>
            <a:spLocks noGrp="1"/>
          </p:cNvSpPr>
          <p:nvPr>
            <p:ph type="sldNum" sz="quarter" idx="12"/>
          </p:nvPr>
        </p:nvSpPr>
        <p:spPr/>
        <p:txBody>
          <a:bodyPr/>
          <a:lstStyle/>
          <a:p>
            <a:fld id="{8F332FAE-4CDE-47AD-9C1D-7AFBF9560FD5}" type="slidenum">
              <a:rPr lang="en-US" smtClean="0"/>
              <a:pPr/>
              <a:t>37</a:t>
            </a:fld>
            <a:endParaRPr lang="en-US"/>
          </a:p>
        </p:txBody>
      </p:sp>
    </p:spTree>
  </p:cSld>
  <p:clrMapOvr>
    <a:masterClrMapping/>
  </p:clrMapOvr>
  <p:transition>
    <p:split/>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
            <a:ext cx="7772400" cy="1219200"/>
          </a:xfrm>
        </p:spPr>
        <p:txBody>
          <a:bodyPr>
            <a:normAutofit/>
          </a:bodyPr>
          <a:lstStyle/>
          <a:p>
            <a:pPr algn="l"/>
            <a:r>
              <a:rPr lang="el-GR" sz="3200" dirty="0" smtClean="0"/>
              <a:t>α</a:t>
            </a:r>
            <a:r>
              <a:rPr lang="en-GB" sz="3200" baseline="-25000" dirty="0" smtClean="0"/>
              <a:t>2</a:t>
            </a:r>
            <a:r>
              <a:rPr lang="en-GB" sz="3200" dirty="0" smtClean="0"/>
              <a:t>- Macroglobulin (AMG)</a:t>
            </a:r>
            <a:br>
              <a:rPr lang="en-GB" sz="3200" dirty="0" smtClean="0"/>
            </a:br>
            <a:endParaRPr lang="en-US" sz="3200" dirty="0"/>
          </a:p>
        </p:txBody>
      </p:sp>
      <p:sp>
        <p:nvSpPr>
          <p:cNvPr id="3" name="Subtitle 2"/>
          <p:cNvSpPr>
            <a:spLocks noGrp="1"/>
          </p:cNvSpPr>
          <p:nvPr>
            <p:ph type="subTitle" idx="1"/>
          </p:nvPr>
        </p:nvSpPr>
        <p:spPr>
          <a:xfrm>
            <a:off x="685800" y="1219200"/>
            <a:ext cx="7772400" cy="5105400"/>
          </a:xfrm>
        </p:spPr>
        <p:txBody>
          <a:bodyPr>
            <a:normAutofit/>
          </a:bodyPr>
          <a:lstStyle/>
          <a:p>
            <a:pPr algn="l">
              <a:buFont typeface="Wingdings" pitchFamily="2" charset="2"/>
              <a:buChar char="q"/>
            </a:pPr>
            <a:r>
              <a:rPr lang="en-GB" sz="2400" dirty="0" smtClean="0"/>
              <a:t>Major component of </a:t>
            </a:r>
            <a:r>
              <a:rPr lang="el-GR" sz="2400" dirty="0" smtClean="0"/>
              <a:t>α</a:t>
            </a:r>
            <a:r>
              <a:rPr lang="en-GB" sz="2400" baseline="-25000" dirty="0" smtClean="0"/>
              <a:t>2</a:t>
            </a:r>
            <a:r>
              <a:rPr lang="en-GB" sz="2400" dirty="0" smtClean="0"/>
              <a:t> proteins</a:t>
            </a:r>
          </a:p>
          <a:p>
            <a:pPr algn="l">
              <a:buFont typeface="Wingdings" pitchFamily="2" charset="2"/>
              <a:buChar char="q"/>
            </a:pPr>
            <a:r>
              <a:rPr lang="en-US" sz="2400" dirty="0" smtClean="0"/>
              <a:t>Comprises </a:t>
            </a:r>
            <a:r>
              <a:rPr lang="en-US" sz="2400" b="1" dirty="0" smtClean="0">
                <a:solidFill>
                  <a:schemeClr val="accent2"/>
                </a:solidFill>
              </a:rPr>
              <a:t>8–10% of the total plasma protein </a:t>
            </a:r>
            <a:r>
              <a:rPr lang="en-US" sz="2400" dirty="0" smtClean="0"/>
              <a:t>in humans.</a:t>
            </a:r>
            <a:endParaRPr lang="en-GB" sz="2400" dirty="0" smtClean="0"/>
          </a:p>
          <a:p>
            <a:pPr algn="l">
              <a:buFont typeface="Wingdings" pitchFamily="2" charset="2"/>
              <a:buChar char="q"/>
            </a:pPr>
            <a:r>
              <a:rPr lang="en-GB" sz="2400" dirty="0" smtClean="0"/>
              <a:t>Tetrameric protein with molecular weight of 725,000.</a:t>
            </a:r>
          </a:p>
          <a:p>
            <a:pPr algn="l">
              <a:buFont typeface="Wingdings" pitchFamily="2" charset="2"/>
              <a:buChar char="q"/>
            </a:pPr>
            <a:r>
              <a:rPr lang="en-GB" sz="2400" dirty="0" smtClean="0"/>
              <a:t>Synthesized by </a:t>
            </a:r>
            <a:r>
              <a:rPr lang="en-GB" sz="2400" b="1" dirty="0" smtClean="0">
                <a:solidFill>
                  <a:schemeClr val="accent2"/>
                </a:solidFill>
              </a:rPr>
              <a:t>hepatocytes and macrophages</a:t>
            </a:r>
          </a:p>
          <a:p>
            <a:pPr algn="l">
              <a:buFont typeface="Wingdings" pitchFamily="2" charset="2"/>
              <a:buChar char="q"/>
            </a:pPr>
            <a:r>
              <a:rPr lang="en-GB" sz="2400" dirty="0" smtClean="0"/>
              <a:t>Inactivates all the proteases and thus is an important in vivo anticoagulant.</a:t>
            </a:r>
          </a:p>
          <a:p>
            <a:pPr algn="l">
              <a:buFont typeface="Wingdings" pitchFamily="2" charset="2"/>
              <a:buChar char="q"/>
            </a:pPr>
            <a:r>
              <a:rPr lang="en-GB" sz="2400" dirty="0" smtClean="0"/>
              <a:t>Carrier of many growth factors</a:t>
            </a:r>
          </a:p>
          <a:p>
            <a:pPr algn="l">
              <a:buFont typeface="Wingdings" pitchFamily="2" charset="2"/>
              <a:buChar char="q"/>
            </a:pPr>
            <a:r>
              <a:rPr lang="en-GB" sz="2400" b="1" dirty="0" smtClean="0">
                <a:solidFill>
                  <a:schemeClr val="accent2"/>
                </a:solidFill>
              </a:rPr>
              <a:t>Normal serum level-130-300 mg/dl</a:t>
            </a:r>
          </a:p>
          <a:p>
            <a:pPr algn="l">
              <a:buFont typeface="Wingdings" pitchFamily="2" charset="2"/>
              <a:buChar char="q"/>
            </a:pPr>
            <a:r>
              <a:rPr lang="en-GB" sz="2400" b="1" dirty="0" smtClean="0">
                <a:solidFill>
                  <a:schemeClr val="accent2"/>
                </a:solidFill>
              </a:rPr>
              <a:t>Concentration is markedly increased in nephrotic syndrome, since other proteins are lost through urine in this condition.</a:t>
            </a:r>
            <a:endParaRPr lang="en-US" sz="2400" b="1" dirty="0">
              <a:solidFill>
                <a:schemeClr val="accent2"/>
              </a:solidFill>
            </a:endParaRPr>
          </a:p>
        </p:txBody>
      </p:sp>
      <p:sp>
        <p:nvSpPr>
          <p:cNvPr id="5" name="Slide Number Placeholder 4"/>
          <p:cNvSpPr>
            <a:spLocks noGrp="1"/>
          </p:cNvSpPr>
          <p:nvPr>
            <p:ph type="sldNum" sz="quarter" idx="12"/>
          </p:nvPr>
        </p:nvSpPr>
        <p:spPr/>
        <p:txBody>
          <a:bodyPr/>
          <a:lstStyle/>
          <a:p>
            <a:fld id="{8F332FAE-4CDE-47AD-9C1D-7AFBF9560FD5}" type="slidenum">
              <a:rPr lang="en-US" smtClean="0"/>
              <a:pPr/>
              <a:t>38</a:t>
            </a:fld>
            <a:endParaRPr lang="en-US"/>
          </a:p>
        </p:txBody>
      </p:sp>
    </p:spTree>
  </p:cSld>
  <p:clrMapOvr>
    <a:masterClrMapping/>
  </p:clrMapOvr>
  <p:transition>
    <p:split/>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304800"/>
            <a:ext cx="7772400" cy="990600"/>
          </a:xfrm>
        </p:spPr>
        <p:txBody>
          <a:bodyPr>
            <a:normAutofit/>
          </a:bodyPr>
          <a:lstStyle/>
          <a:p>
            <a:pPr algn="l"/>
            <a:r>
              <a:rPr lang="el-GR" sz="3200" dirty="0" smtClean="0"/>
              <a:t>β</a:t>
            </a:r>
            <a:r>
              <a:rPr lang="en-US" sz="3200" dirty="0" smtClean="0"/>
              <a:t> Globulins</a:t>
            </a:r>
            <a:endParaRPr lang="en-US" sz="3200" dirty="0"/>
          </a:p>
        </p:txBody>
      </p:sp>
      <p:sp>
        <p:nvSpPr>
          <p:cNvPr id="3" name="Subtitle 2"/>
          <p:cNvSpPr>
            <a:spLocks noGrp="1"/>
          </p:cNvSpPr>
          <p:nvPr>
            <p:ph type="subTitle" idx="1"/>
          </p:nvPr>
        </p:nvSpPr>
        <p:spPr>
          <a:xfrm>
            <a:off x="685800" y="1600200"/>
            <a:ext cx="7772400" cy="3211111"/>
          </a:xfrm>
        </p:spPr>
        <p:txBody>
          <a:bodyPr/>
          <a:lstStyle/>
          <a:p>
            <a:pPr algn="l"/>
            <a:r>
              <a:rPr lang="el-GR" sz="2800" dirty="0" smtClean="0"/>
              <a:t>β</a:t>
            </a:r>
            <a:r>
              <a:rPr lang="en-US" sz="2800" dirty="0" smtClean="0"/>
              <a:t> Globulins of clinical importance are –</a:t>
            </a:r>
          </a:p>
          <a:p>
            <a:pPr algn="l">
              <a:buFont typeface="Wingdings" pitchFamily="2" charset="2"/>
              <a:buChar char="q"/>
            </a:pPr>
            <a:r>
              <a:rPr lang="en-US" sz="2800" dirty="0" smtClean="0"/>
              <a:t> Transferrin</a:t>
            </a:r>
          </a:p>
          <a:p>
            <a:pPr algn="l">
              <a:buFont typeface="Wingdings" pitchFamily="2" charset="2"/>
              <a:buChar char="q"/>
            </a:pPr>
            <a:r>
              <a:rPr lang="en-US" sz="2800" dirty="0" smtClean="0"/>
              <a:t> C-reactive protein</a:t>
            </a:r>
          </a:p>
          <a:p>
            <a:pPr algn="l">
              <a:buFont typeface="Wingdings" pitchFamily="2" charset="2"/>
              <a:buChar char="q"/>
            </a:pPr>
            <a:r>
              <a:rPr lang="en-US" sz="2800" dirty="0" smtClean="0"/>
              <a:t>Haemopexin</a:t>
            </a:r>
          </a:p>
          <a:p>
            <a:pPr algn="l">
              <a:buFont typeface="Wingdings" pitchFamily="2" charset="2"/>
              <a:buChar char="q"/>
            </a:pPr>
            <a:r>
              <a:rPr lang="en-US" sz="2800" dirty="0" smtClean="0"/>
              <a:t>Complement C1q</a:t>
            </a:r>
          </a:p>
          <a:p>
            <a:pPr algn="l">
              <a:buFont typeface="Wingdings" pitchFamily="2" charset="2"/>
              <a:buChar char="q"/>
            </a:pPr>
            <a:r>
              <a:rPr lang="el-GR" sz="2800" dirty="0" smtClean="0"/>
              <a:t>β</a:t>
            </a:r>
            <a:r>
              <a:rPr lang="en-US" sz="2800" dirty="0" smtClean="0"/>
              <a:t> Lipoprotein(LDL)</a:t>
            </a:r>
          </a:p>
          <a:p>
            <a:pPr algn="l">
              <a:buFont typeface="Wingdings" pitchFamily="2" charset="2"/>
              <a:buChar char="q"/>
            </a:pPr>
            <a:endParaRPr lang="en-US" dirty="0"/>
          </a:p>
        </p:txBody>
      </p:sp>
      <p:sp>
        <p:nvSpPr>
          <p:cNvPr id="5" name="Slide Number Placeholder 4"/>
          <p:cNvSpPr>
            <a:spLocks noGrp="1"/>
          </p:cNvSpPr>
          <p:nvPr>
            <p:ph type="sldNum" sz="quarter" idx="12"/>
          </p:nvPr>
        </p:nvSpPr>
        <p:spPr/>
        <p:txBody>
          <a:bodyPr/>
          <a:lstStyle/>
          <a:p>
            <a:fld id="{8F332FAE-4CDE-47AD-9C1D-7AFBF9560FD5}" type="slidenum">
              <a:rPr lang="en-US" smtClean="0"/>
              <a:pPr/>
              <a:t>39</a:t>
            </a:fld>
            <a:endParaRPr lang="en-US"/>
          </a:p>
        </p:txBody>
      </p:sp>
    </p:spTree>
  </p:cSld>
  <p:clrMapOvr>
    <a:masterClrMapping/>
  </p:clrMapOvr>
  <p:transition>
    <p:split/>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457201"/>
            <a:ext cx="7772400" cy="609599"/>
          </a:xfrm>
        </p:spPr>
        <p:txBody>
          <a:bodyPr>
            <a:normAutofit/>
          </a:bodyPr>
          <a:lstStyle/>
          <a:p>
            <a:pPr algn="l"/>
            <a:r>
              <a:rPr lang="en-US" sz="3200" dirty="0" smtClean="0"/>
              <a:t>Separation of Plasma proteins</a:t>
            </a:r>
            <a:endParaRPr lang="en-US" sz="3200" dirty="0"/>
          </a:p>
        </p:txBody>
      </p:sp>
      <p:sp>
        <p:nvSpPr>
          <p:cNvPr id="3" name="Subtitle 2"/>
          <p:cNvSpPr>
            <a:spLocks noGrp="1"/>
          </p:cNvSpPr>
          <p:nvPr>
            <p:ph type="subTitle" idx="1"/>
          </p:nvPr>
        </p:nvSpPr>
        <p:spPr>
          <a:xfrm>
            <a:off x="685800" y="1371600"/>
            <a:ext cx="7772400" cy="4572000"/>
          </a:xfrm>
        </p:spPr>
        <p:txBody>
          <a:bodyPr>
            <a:normAutofit lnSpcReduction="10000"/>
          </a:bodyPr>
          <a:lstStyle/>
          <a:p>
            <a:pPr algn="l">
              <a:buFont typeface="Wingdings" pitchFamily="2" charset="2"/>
              <a:buChar char="q"/>
            </a:pPr>
            <a:r>
              <a:rPr lang="en-US" b="1" dirty="0" smtClean="0">
                <a:solidFill>
                  <a:schemeClr val="accent1"/>
                </a:solidFill>
              </a:rPr>
              <a:t>Salting-out methods</a:t>
            </a:r>
            <a:r>
              <a:rPr lang="en-US" dirty="0" smtClean="0"/>
              <a:t>-three major groups—</a:t>
            </a:r>
            <a:r>
              <a:rPr lang="en-US" b="1" dirty="0" smtClean="0">
                <a:solidFill>
                  <a:schemeClr val="accent2"/>
                </a:solidFill>
              </a:rPr>
              <a:t>fibrinogen, albumin,</a:t>
            </a:r>
            <a:r>
              <a:rPr lang="en-US" dirty="0" smtClean="0">
                <a:solidFill>
                  <a:schemeClr val="accent2"/>
                </a:solidFill>
              </a:rPr>
              <a:t> and </a:t>
            </a:r>
            <a:r>
              <a:rPr lang="en-US" b="1" dirty="0" smtClean="0">
                <a:solidFill>
                  <a:schemeClr val="accent2"/>
                </a:solidFill>
              </a:rPr>
              <a:t>globulins</a:t>
            </a:r>
            <a:r>
              <a:rPr lang="en-US" dirty="0" smtClean="0">
                <a:solidFill>
                  <a:schemeClr val="accent2"/>
                </a:solidFill>
              </a:rPr>
              <a:t>—</a:t>
            </a:r>
            <a:r>
              <a:rPr lang="en-US" dirty="0" smtClean="0"/>
              <a:t>by</a:t>
            </a:r>
            <a:r>
              <a:rPr lang="en-US" dirty="0" smtClean="0">
                <a:solidFill>
                  <a:schemeClr val="accent2"/>
                </a:solidFill>
              </a:rPr>
              <a:t> </a:t>
            </a:r>
            <a:r>
              <a:rPr lang="en-US" dirty="0" smtClean="0"/>
              <a:t>the use of varying concentrations of sodium or ammonium sulfate.</a:t>
            </a:r>
          </a:p>
          <a:p>
            <a:pPr algn="l">
              <a:buFont typeface="Wingdings" pitchFamily="2" charset="2"/>
              <a:buChar char="q"/>
            </a:pPr>
            <a:r>
              <a:rPr lang="en-US" b="1" dirty="0" smtClean="0">
                <a:solidFill>
                  <a:schemeClr val="accent1"/>
                </a:solidFill>
              </a:rPr>
              <a:t>Electrophoresis</a:t>
            </a:r>
            <a:r>
              <a:rPr lang="en-US" dirty="0" smtClean="0"/>
              <a:t>- five major fractions</a:t>
            </a:r>
          </a:p>
          <a:p>
            <a:pPr algn="l">
              <a:buFont typeface="Wingdings" pitchFamily="2" charset="2"/>
              <a:buChar char="q"/>
            </a:pPr>
            <a:r>
              <a:rPr lang="en-US" dirty="0" smtClean="0">
                <a:solidFill>
                  <a:schemeClr val="accent2"/>
                </a:solidFill>
              </a:rPr>
              <a:t>Albumin</a:t>
            </a:r>
          </a:p>
          <a:p>
            <a:pPr algn="l">
              <a:buFont typeface="Wingdings" pitchFamily="2" charset="2"/>
              <a:buChar char="q"/>
            </a:pPr>
            <a:r>
              <a:rPr lang="en-US" dirty="0" smtClean="0">
                <a:solidFill>
                  <a:schemeClr val="accent2"/>
                </a:solidFill>
              </a:rPr>
              <a:t>α1  and α2 globulins</a:t>
            </a:r>
          </a:p>
          <a:p>
            <a:pPr algn="l">
              <a:buFont typeface="Wingdings" pitchFamily="2" charset="2"/>
              <a:buChar char="q"/>
            </a:pPr>
            <a:r>
              <a:rPr lang="el-GR" dirty="0" smtClean="0">
                <a:solidFill>
                  <a:schemeClr val="accent2"/>
                </a:solidFill>
              </a:rPr>
              <a:t>β</a:t>
            </a:r>
            <a:r>
              <a:rPr lang="en-US" dirty="0" smtClean="0">
                <a:solidFill>
                  <a:schemeClr val="accent2"/>
                </a:solidFill>
              </a:rPr>
              <a:t> globulins</a:t>
            </a:r>
          </a:p>
          <a:p>
            <a:pPr algn="l">
              <a:buFont typeface="Wingdings" pitchFamily="2" charset="2"/>
              <a:buChar char="q"/>
            </a:pPr>
            <a:r>
              <a:rPr lang="en-US" dirty="0" smtClean="0">
                <a:solidFill>
                  <a:schemeClr val="accent2"/>
                </a:solidFill>
              </a:rPr>
              <a:t> </a:t>
            </a:r>
            <a:r>
              <a:rPr lang="el-GR" sz="2800" dirty="0" smtClean="0">
                <a:solidFill>
                  <a:schemeClr val="accent2"/>
                </a:solidFill>
              </a:rPr>
              <a:t>γ</a:t>
            </a:r>
            <a:r>
              <a:rPr lang="en-US" dirty="0" smtClean="0">
                <a:solidFill>
                  <a:schemeClr val="accent2"/>
                </a:solidFill>
              </a:rPr>
              <a:t> globulins</a:t>
            </a:r>
          </a:p>
          <a:p>
            <a:pPr algn="l">
              <a:buFont typeface="Wingdings" pitchFamily="2" charset="2"/>
              <a:buChar char="q"/>
            </a:pPr>
            <a:endParaRPr lang="en-US" dirty="0"/>
          </a:p>
        </p:txBody>
      </p:sp>
      <p:sp>
        <p:nvSpPr>
          <p:cNvPr id="5" name="Slide Number Placeholder 4"/>
          <p:cNvSpPr>
            <a:spLocks noGrp="1"/>
          </p:cNvSpPr>
          <p:nvPr>
            <p:ph type="sldNum" sz="quarter" idx="12"/>
          </p:nvPr>
        </p:nvSpPr>
        <p:spPr/>
        <p:txBody>
          <a:bodyPr/>
          <a:lstStyle/>
          <a:p>
            <a:fld id="{8F332FAE-4CDE-47AD-9C1D-7AFBF9560FD5}" type="slidenum">
              <a:rPr lang="en-US" smtClean="0"/>
              <a:pPr/>
              <a:t>4</a:t>
            </a:fld>
            <a:endParaRPr lang="en-US"/>
          </a:p>
        </p:txBody>
      </p:sp>
    </p:spTree>
  </p:cSld>
  <p:clrMapOvr>
    <a:masterClrMapping/>
  </p:clrMapOvr>
  <p:transition>
    <p:split/>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228600"/>
            <a:ext cx="7772400" cy="838200"/>
          </a:xfrm>
        </p:spPr>
        <p:txBody>
          <a:bodyPr>
            <a:normAutofit/>
          </a:bodyPr>
          <a:lstStyle/>
          <a:p>
            <a:pPr algn="l"/>
            <a:r>
              <a:rPr lang="en-US" sz="3200" dirty="0" smtClean="0"/>
              <a:t>Transferrin</a:t>
            </a:r>
            <a:endParaRPr lang="en-US" sz="3200" dirty="0"/>
          </a:p>
        </p:txBody>
      </p:sp>
      <p:sp>
        <p:nvSpPr>
          <p:cNvPr id="3" name="Subtitle 2"/>
          <p:cNvSpPr>
            <a:spLocks noGrp="1"/>
          </p:cNvSpPr>
          <p:nvPr>
            <p:ph type="subTitle" idx="1"/>
          </p:nvPr>
        </p:nvSpPr>
        <p:spPr>
          <a:xfrm>
            <a:off x="685800" y="1066800"/>
            <a:ext cx="7772400" cy="5029200"/>
          </a:xfrm>
        </p:spPr>
        <p:txBody>
          <a:bodyPr>
            <a:normAutofit fontScale="77500" lnSpcReduction="20000"/>
          </a:bodyPr>
          <a:lstStyle/>
          <a:p>
            <a:pPr algn="l">
              <a:buFont typeface="Wingdings" pitchFamily="2" charset="2"/>
              <a:buChar char="q"/>
            </a:pPr>
            <a:r>
              <a:rPr lang="en-US" sz="3400" b="1" dirty="0" smtClean="0"/>
              <a:t>Transferrin (</a:t>
            </a:r>
            <a:r>
              <a:rPr lang="en-US" sz="3400" b="1" dirty="0" err="1" smtClean="0"/>
              <a:t>Tf</a:t>
            </a:r>
            <a:r>
              <a:rPr lang="en-US" sz="3400" b="1" dirty="0" smtClean="0"/>
              <a:t>)</a:t>
            </a:r>
            <a:r>
              <a:rPr lang="en-US" sz="3400" dirty="0" smtClean="0"/>
              <a:t> is a </a:t>
            </a:r>
            <a:r>
              <a:rPr lang="el-GR" sz="3400" dirty="0" smtClean="0"/>
              <a:t>β</a:t>
            </a:r>
            <a:r>
              <a:rPr lang="en-US" sz="3400" dirty="0" smtClean="0"/>
              <a:t> </a:t>
            </a:r>
            <a:r>
              <a:rPr lang="en-US" sz="3400" baseline="-25000" dirty="0" smtClean="0"/>
              <a:t>1</a:t>
            </a:r>
            <a:r>
              <a:rPr lang="en-US" sz="3400" dirty="0" smtClean="0"/>
              <a:t>-globulin with a molecular mass of approximately 76 kDa.</a:t>
            </a:r>
          </a:p>
          <a:p>
            <a:pPr algn="l">
              <a:buFont typeface="Wingdings" pitchFamily="2" charset="2"/>
              <a:buChar char="q"/>
            </a:pPr>
            <a:r>
              <a:rPr lang="en-US" sz="3400" dirty="0" smtClean="0"/>
              <a:t> It is a </a:t>
            </a:r>
            <a:r>
              <a:rPr lang="en-US" sz="3400" b="1" dirty="0" smtClean="0">
                <a:solidFill>
                  <a:schemeClr val="accent2"/>
                </a:solidFill>
              </a:rPr>
              <a:t>glycoprotein </a:t>
            </a:r>
            <a:r>
              <a:rPr lang="en-US" sz="3400" dirty="0" smtClean="0"/>
              <a:t>and is synthesized in the liver. </a:t>
            </a:r>
          </a:p>
          <a:p>
            <a:pPr algn="l">
              <a:buFont typeface="Wingdings" pitchFamily="2" charset="2"/>
              <a:buChar char="q"/>
            </a:pPr>
            <a:r>
              <a:rPr lang="en-US" sz="3400" dirty="0" smtClean="0"/>
              <a:t>About 20 polymorphic forms of transferrin have been found. </a:t>
            </a:r>
          </a:p>
          <a:p>
            <a:pPr algn="l">
              <a:buFont typeface="Wingdings" pitchFamily="2" charset="2"/>
              <a:buChar char="q"/>
            </a:pPr>
            <a:r>
              <a:rPr lang="en-US" sz="3400" dirty="0" smtClean="0"/>
              <a:t>It </a:t>
            </a:r>
            <a:r>
              <a:rPr lang="en-US" sz="3400" b="1" dirty="0" smtClean="0">
                <a:solidFill>
                  <a:schemeClr val="accent2"/>
                </a:solidFill>
              </a:rPr>
              <a:t>plays a central role in the body's metabolism of iron because it transports iron (2 mol of Fe</a:t>
            </a:r>
            <a:r>
              <a:rPr lang="en-US" sz="3400" b="1" baseline="30000" dirty="0" smtClean="0">
                <a:solidFill>
                  <a:schemeClr val="accent2"/>
                </a:solidFill>
              </a:rPr>
              <a:t>3+</a:t>
            </a:r>
            <a:r>
              <a:rPr lang="en-US" sz="3400" b="1" dirty="0" smtClean="0">
                <a:solidFill>
                  <a:schemeClr val="accent2"/>
                </a:solidFill>
              </a:rPr>
              <a:t> per mole of </a:t>
            </a:r>
            <a:r>
              <a:rPr lang="en-US" sz="3400" b="1" dirty="0" err="1" smtClean="0">
                <a:solidFill>
                  <a:schemeClr val="accent2"/>
                </a:solidFill>
              </a:rPr>
              <a:t>Tf</a:t>
            </a:r>
            <a:r>
              <a:rPr lang="en-US" sz="3400" b="1" dirty="0" smtClean="0">
                <a:solidFill>
                  <a:schemeClr val="accent2"/>
                </a:solidFill>
              </a:rPr>
              <a:t>) in the circulation to sites where iron is required,</a:t>
            </a:r>
            <a:r>
              <a:rPr lang="en-US" sz="3400" dirty="0" smtClean="0"/>
              <a:t> </a:t>
            </a:r>
            <a:r>
              <a:rPr lang="en-US" sz="3400" dirty="0" err="1" smtClean="0"/>
              <a:t>eg</a:t>
            </a:r>
            <a:r>
              <a:rPr lang="en-US" sz="3400" dirty="0" smtClean="0"/>
              <a:t>, from the gut to the bone marrow and other organs. </a:t>
            </a:r>
          </a:p>
          <a:p>
            <a:pPr algn="l">
              <a:buFont typeface="Wingdings" pitchFamily="2" charset="2"/>
              <a:buChar char="q"/>
            </a:pPr>
            <a:r>
              <a:rPr lang="en-US" sz="3400" dirty="0" smtClean="0"/>
              <a:t>Approximately 200 billion red blood cells (about 20 mL) are catabolized per day, releasing about 25 mg of iron into the body—most of which is transported by transferrin. </a:t>
            </a:r>
          </a:p>
          <a:p>
            <a:pPr algn="l"/>
            <a:endParaRPr lang="en-US" dirty="0"/>
          </a:p>
        </p:txBody>
      </p:sp>
      <p:sp>
        <p:nvSpPr>
          <p:cNvPr id="5" name="Slide Number Placeholder 4"/>
          <p:cNvSpPr>
            <a:spLocks noGrp="1"/>
          </p:cNvSpPr>
          <p:nvPr>
            <p:ph type="sldNum" sz="quarter" idx="12"/>
          </p:nvPr>
        </p:nvSpPr>
        <p:spPr/>
        <p:txBody>
          <a:bodyPr/>
          <a:lstStyle/>
          <a:p>
            <a:fld id="{8F332FAE-4CDE-47AD-9C1D-7AFBF9560FD5}" type="slidenum">
              <a:rPr lang="en-US" smtClean="0"/>
              <a:pPr/>
              <a:t>40</a:t>
            </a:fld>
            <a:endParaRPr lang="en-US"/>
          </a:p>
        </p:txBody>
      </p:sp>
    </p:spTree>
  </p:cSld>
  <p:clrMapOvr>
    <a:masterClrMapping/>
  </p:clrMapOvr>
  <p:transition>
    <p:split/>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81000"/>
            <a:ext cx="7772400" cy="838200"/>
          </a:xfrm>
        </p:spPr>
        <p:txBody>
          <a:bodyPr>
            <a:normAutofit/>
          </a:bodyPr>
          <a:lstStyle/>
          <a:p>
            <a:pPr algn="l"/>
            <a:r>
              <a:rPr lang="en-US" sz="3200" dirty="0" smtClean="0"/>
              <a:t>Transferrin Receptors</a:t>
            </a:r>
            <a:endParaRPr lang="en-US" sz="3200" dirty="0"/>
          </a:p>
        </p:txBody>
      </p:sp>
      <p:sp>
        <p:nvSpPr>
          <p:cNvPr id="3" name="Subtitle 2"/>
          <p:cNvSpPr>
            <a:spLocks noGrp="1"/>
          </p:cNvSpPr>
          <p:nvPr>
            <p:ph type="subTitle" idx="1"/>
          </p:nvPr>
        </p:nvSpPr>
        <p:spPr>
          <a:xfrm>
            <a:off x="685800" y="1295400"/>
            <a:ext cx="7772400" cy="4800600"/>
          </a:xfrm>
        </p:spPr>
        <p:txBody>
          <a:bodyPr>
            <a:normAutofit fontScale="70000" lnSpcReduction="20000"/>
          </a:bodyPr>
          <a:lstStyle/>
          <a:p>
            <a:pPr algn="l">
              <a:buFont typeface="Wingdings" pitchFamily="2" charset="2"/>
              <a:buChar char="q"/>
            </a:pPr>
            <a:r>
              <a:rPr lang="en-US" dirty="0" smtClean="0"/>
              <a:t>There are </a:t>
            </a:r>
            <a:r>
              <a:rPr lang="en-US" b="1" dirty="0" smtClean="0">
                <a:solidFill>
                  <a:schemeClr val="accent2"/>
                </a:solidFill>
              </a:rPr>
              <a:t>receptors (TfR1 and TfR2) </a:t>
            </a:r>
            <a:r>
              <a:rPr lang="en-US" dirty="0" smtClean="0"/>
              <a:t>on the surfaces of many cells for transferrin. </a:t>
            </a:r>
          </a:p>
          <a:p>
            <a:pPr algn="l">
              <a:buFont typeface="Wingdings" pitchFamily="2" charset="2"/>
              <a:buChar char="q"/>
            </a:pPr>
            <a:r>
              <a:rPr lang="en-US" dirty="0" smtClean="0"/>
              <a:t>It binds to these receptors and is internalized by </a:t>
            </a:r>
            <a:r>
              <a:rPr lang="en-US" b="1" dirty="0" smtClean="0">
                <a:solidFill>
                  <a:schemeClr val="accent2"/>
                </a:solidFill>
              </a:rPr>
              <a:t>receptor-mediated endocytosis. </a:t>
            </a:r>
          </a:p>
          <a:p>
            <a:pPr algn="l">
              <a:buFont typeface="Wingdings" pitchFamily="2" charset="2"/>
              <a:buChar char="q"/>
            </a:pPr>
            <a:r>
              <a:rPr lang="en-US" dirty="0" smtClean="0"/>
              <a:t>The acid pH inside the lysosome causes the iron to dissociate from the protein. </a:t>
            </a:r>
          </a:p>
          <a:p>
            <a:pPr algn="l">
              <a:buFont typeface="Wingdings" pitchFamily="2" charset="2"/>
              <a:buChar char="q"/>
            </a:pPr>
            <a:r>
              <a:rPr lang="en-US" dirty="0" smtClean="0"/>
              <a:t>The dissociated iron leaves the endosome via DMT1 to enter the cytoplasm. </a:t>
            </a:r>
          </a:p>
          <a:p>
            <a:pPr algn="l">
              <a:buFont typeface="Wingdings" pitchFamily="2" charset="2"/>
              <a:buChar char="q"/>
            </a:pPr>
            <a:r>
              <a:rPr lang="en-US" dirty="0" smtClean="0"/>
              <a:t>ApoTf is not degraded within the lysosome. Instead, it remains associated with its receptor, returns to the plasma membrane, dissociates from its receptor, reenters the plasma, picks up more iron, and again delivers the iron to needy cells. </a:t>
            </a:r>
          </a:p>
          <a:p>
            <a:pPr algn="l">
              <a:buFont typeface="Wingdings" pitchFamily="2" charset="2"/>
              <a:buChar char="q"/>
            </a:pPr>
            <a:r>
              <a:rPr lang="en-US" b="1" dirty="0" smtClean="0">
                <a:solidFill>
                  <a:schemeClr val="accent2"/>
                </a:solidFill>
              </a:rPr>
              <a:t>Normally, the iron bound to </a:t>
            </a:r>
            <a:r>
              <a:rPr lang="en-US" b="1" dirty="0" err="1" smtClean="0">
                <a:solidFill>
                  <a:schemeClr val="accent2"/>
                </a:solidFill>
              </a:rPr>
              <a:t>Tf</a:t>
            </a:r>
            <a:r>
              <a:rPr lang="en-US" b="1" dirty="0" smtClean="0">
                <a:solidFill>
                  <a:schemeClr val="accent2"/>
                </a:solidFill>
              </a:rPr>
              <a:t> turns over 10–20 times a day.</a:t>
            </a:r>
          </a:p>
          <a:p>
            <a:pPr algn="l"/>
            <a:endParaRPr lang="en-US" dirty="0"/>
          </a:p>
        </p:txBody>
      </p:sp>
      <p:sp>
        <p:nvSpPr>
          <p:cNvPr id="5" name="Slide Number Placeholder 4"/>
          <p:cNvSpPr>
            <a:spLocks noGrp="1"/>
          </p:cNvSpPr>
          <p:nvPr>
            <p:ph type="sldNum" sz="quarter" idx="12"/>
          </p:nvPr>
        </p:nvSpPr>
        <p:spPr/>
        <p:txBody>
          <a:bodyPr/>
          <a:lstStyle/>
          <a:p>
            <a:fld id="{8F332FAE-4CDE-47AD-9C1D-7AFBF9560FD5}" type="slidenum">
              <a:rPr lang="en-US" smtClean="0"/>
              <a:pPr/>
              <a:t>41</a:t>
            </a:fld>
            <a:endParaRPr lang="en-US"/>
          </a:p>
        </p:txBody>
      </p:sp>
    </p:spTree>
  </p:cSld>
  <p:clrMapOvr>
    <a:masterClrMapping/>
  </p:clrMapOvr>
  <p:transition>
    <p:split/>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04800"/>
            <a:ext cx="7772400" cy="685800"/>
          </a:xfrm>
        </p:spPr>
        <p:txBody>
          <a:bodyPr>
            <a:normAutofit/>
          </a:bodyPr>
          <a:lstStyle/>
          <a:p>
            <a:pPr algn="l"/>
            <a:r>
              <a:rPr lang="en-US" sz="3200" dirty="0" smtClean="0"/>
              <a:t>Transferrin Receptors</a:t>
            </a:r>
            <a:endParaRPr lang="en-US" sz="3200" dirty="0"/>
          </a:p>
        </p:txBody>
      </p:sp>
      <p:sp>
        <p:nvSpPr>
          <p:cNvPr id="5" name="Slide Number Placeholder 4"/>
          <p:cNvSpPr>
            <a:spLocks noGrp="1"/>
          </p:cNvSpPr>
          <p:nvPr>
            <p:ph type="sldNum" sz="quarter" idx="12"/>
          </p:nvPr>
        </p:nvSpPr>
        <p:spPr/>
        <p:txBody>
          <a:bodyPr/>
          <a:lstStyle/>
          <a:p>
            <a:fld id="{8F332FAE-4CDE-47AD-9C1D-7AFBF9560FD5}" type="slidenum">
              <a:rPr lang="en-US" smtClean="0"/>
              <a:pPr/>
              <a:t>42</a:t>
            </a:fld>
            <a:endParaRPr lang="en-US"/>
          </a:p>
        </p:txBody>
      </p:sp>
      <p:pic>
        <p:nvPicPr>
          <p:cNvPr id="1026" name="Picture 2" descr="C:\Documents and Settings\Sallu\Desktop\trasferrin3.jpg"/>
          <p:cNvPicPr>
            <a:picLocks noChangeAspect="1" noChangeArrowheads="1"/>
          </p:cNvPicPr>
          <p:nvPr/>
        </p:nvPicPr>
        <p:blipFill>
          <a:blip r:embed="rId2" cstate="print"/>
          <a:srcRect/>
          <a:stretch>
            <a:fillRect/>
          </a:stretch>
        </p:blipFill>
        <p:spPr bwMode="auto">
          <a:xfrm>
            <a:off x="0" y="1066800"/>
            <a:ext cx="9144000" cy="5334000"/>
          </a:xfrm>
          <a:prstGeom prst="rect">
            <a:avLst/>
          </a:prstGeom>
          <a:noFill/>
        </p:spPr>
      </p:pic>
    </p:spTree>
  </p:cSld>
  <p:clrMapOvr>
    <a:masterClrMapping/>
  </p:clrMapOvr>
  <p:transition>
    <p:split/>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04801"/>
            <a:ext cx="7696200" cy="1066800"/>
          </a:xfrm>
        </p:spPr>
        <p:txBody>
          <a:bodyPr>
            <a:normAutofit/>
          </a:bodyPr>
          <a:lstStyle/>
          <a:p>
            <a:pPr algn="l"/>
            <a:r>
              <a:rPr lang="en-US" sz="3200" dirty="0" smtClean="0"/>
              <a:t>Clinical Significance of Transferrin</a:t>
            </a:r>
            <a:endParaRPr lang="en-US" sz="3200" dirty="0"/>
          </a:p>
        </p:txBody>
      </p:sp>
      <p:sp>
        <p:nvSpPr>
          <p:cNvPr id="3" name="Subtitle 2"/>
          <p:cNvSpPr>
            <a:spLocks noGrp="1"/>
          </p:cNvSpPr>
          <p:nvPr>
            <p:ph type="subTitle" idx="1"/>
          </p:nvPr>
        </p:nvSpPr>
        <p:spPr>
          <a:xfrm>
            <a:off x="685800" y="1752600"/>
            <a:ext cx="7772400" cy="4572000"/>
          </a:xfrm>
        </p:spPr>
        <p:txBody>
          <a:bodyPr>
            <a:normAutofit fontScale="85000" lnSpcReduction="10000"/>
          </a:bodyPr>
          <a:lstStyle/>
          <a:p>
            <a:pPr algn="l">
              <a:buFont typeface="Wingdings" pitchFamily="2" charset="2"/>
              <a:buChar char="q"/>
            </a:pPr>
            <a:r>
              <a:rPr lang="en-US" dirty="0" smtClean="0"/>
              <a:t>The </a:t>
            </a:r>
            <a:r>
              <a:rPr lang="en-US" b="1" dirty="0" smtClean="0">
                <a:solidFill>
                  <a:schemeClr val="accent2"/>
                </a:solidFill>
              </a:rPr>
              <a:t>concentration of transferrin in plasma is approximately 300 mg/dL. </a:t>
            </a:r>
          </a:p>
          <a:p>
            <a:pPr algn="l">
              <a:buFont typeface="Wingdings" pitchFamily="2" charset="2"/>
              <a:buChar char="q"/>
            </a:pPr>
            <a:r>
              <a:rPr lang="en-US" dirty="0" smtClean="0"/>
              <a:t>This amount of transferrin can bind 300 g of iron per deciliter, so that this represents the </a:t>
            </a:r>
            <a:r>
              <a:rPr lang="en-US" b="1" dirty="0" smtClean="0"/>
              <a:t>total iron-binding capacity</a:t>
            </a:r>
            <a:r>
              <a:rPr lang="en-US" dirty="0" smtClean="0"/>
              <a:t> of plasma. </a:t>
            </a:r>
          </a:p>
          <a:p>
            <a:pPr algn="l">
              <a:buFont typeface="Wingdings" pitchFamily="2" charset="2"/>
              <a:buChar char="q"/>
            </a:pPr>
            <a:r>
              <a:rPr lang="en-US" dirty="0" smtClean="0"/>
              <a:t>However</a:t>
            </a:r>
            <a:r>
              <a:rPr lang="en-US" dirty="0" smtClean="0">
                <a:solidFill>
                  <a:schemeClr val="accent2"/>
                </a:solidFill>
              </a:rPr>
              <a:t>, the protein is normally only one-third saturated with iron</a:t>
            </a:r>
            <a:r>
              <a:rPr lang="en-US" dirty="0" smtClean="0"/>
              <a:t>. </a:t>
            </a:r>
          </a:p>
          <a:p>
            <a:pPr algn="l">
              <a:buFont typeface="Wingdings" pitchFamily="2" charset="2"/>
              <a:buChar char="q"/>
            </a:pPr>
            <a:r>
              <a:rPr lang="en-US" dirty="0" smtClean="0"/>
              <a:t>In </a:t>
            </a:r>
            <a:r>
              <a:rPr lang="en-US" b="1" dirty="0" smtClean="0"/>
              <a:t>iron deficiency anemia,</a:t>
            </a:r>
            <a:r>
              <a:rPr lang="en-US" dirty="0" smtClean="0"/>
              <a:t> the protein is even less saturated with iron, whereas in conditions of storage of excess iron in the body (</a:t>
            </a:r>
            <a:r>
              <a:rPr lang="en-US" dirty="0" err="1" smtClean="0"/>
              <a:t>eg</a:t>
            </a:r>
            <a:r>
              <a:rPr lang="en-US" dirty="0" smtClean="0"/>
              <a:t>, </a:t>
            </a:r>
            <a:r>
              <a:rPr lang="en-US" dirty="0" err="1" smtClean="0"/>
              <a:t>hemochromatosis</a:t>
            </a:r>
            <a:r>
              <a:rPr lang="en-US" dirty="0" smtClean="0"/>
              <a:t>) the saturation with iron is much greater than one-third.</a:t>
            </a:r>
            <a:endParaRPr lang="en-US" dirty="0"/>
          </a:p>
        </p:txBody>
      </p:sp>
      <p:sp>
        <p:nvSpPr>
          <p:cNvPr id="5" name="Slide Number Placeholder 4"/>
          <p:cNvSpPr>
            <a:spLocks noGrp="1"/>
          </p:cNvSpPr>
          <p:nvPr>
            <p:ph type="sldNum" sz="quarter" idx="12"/>
          </p:nvPr>
        </p:nvSpPr>
        <p:spPr/>
        <p:txBody>
          <a:bodyPr/>
          <a:lstStyle/>
          <a:p>
            <a:fld id="{8F332FAE-4CDE-47AD-9C1D-7AFBF9560FD5}" type="slidenum">
              <a:rPr lang="en-US" smtClean="0"/>
              <a:pPr/>
              <a:t>43</a:t>
            </a:fld>
            <a:endParaRPr lang="en-US"/>
          </a:p>
        </p:txBody>
      </p:sp>
    </p:spTree>
  </p:cSld>
  <p:clrMapOvr>
    <a:masterClrMapping/>
  </p:clrMapOvr>
  <p:transition>
    <p:split/>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533401"/>
            <a:ext cx="7772400" cy="533399"/>
          </a:xfrm>
        </p:spPr>
        <p:txBody>
          <a:bodyPr>
            <a:normAutofit fontScale="90000"/>
          </a:bodyPr>
          <a:lstStyle/>
          <a:p>
            <a:pPr algn="l"/>
            <a:r>
              <a:rPr lang="en-US" sz="3200" dirty="0" smtClean="0"/>
              <a:t>Clinical Significance of Transferrin</a:t>
            </a:r>
            <a:endParaRPr lang="en-US" sz="3200" dirty="0"/>
          </a:p>
        </p:txBody>
      </p:sp>
      <p:sp>
        <p:nvSpPr>
          <p:cNvPr id="3" name="Subtitle 2"/>
          <p:cNvSpPr>
            <a:spLocks noGrp="1"/>
          </p:cNvSpPr>
          <p:nvPr>
            <p:ph type="subTitle" idx="1"/>
          </p:nvPr>
        </p:nvSpPr>
        <p:spPr>
          <a:xfrm>
            <a:off x="685800" y="1143000"/>
            <a:ext cx="7772400" cy="4343400"/>
          </a:xfrm>
        </p:spPr>
        <p:txBody>
          <a:bodyPr>
            <a:normAutofit fontScale="85000" lnSpcReduction="20000"/>
          </a:bodyPr>
          <a:lstStyle/>
          <a:p>
            <a:pPr algn="l">
              <a:buFont typeface="Wingdings" pitchFamily="2" charset="2"/>
              <a:buChar char="q"/>
            </a:pPr>
            <a:r>
              <a:rPr lang="en-US" b="1" dirty="0" smtClean="0">
                <a:solidFill>
                  <a:schemeClr val="accent2"/>
                </a:solidFill>
              </a:rPr>
              <a:t>Increased levels </a:t>
            </a:r>
            <a:r>
              <a:rPr lang="en-US" dirty="0" smtClean="0"/>
              <a:t>are seen in iron deficiency anemia and in last months of pregnancy</a:t>
            </a:r>
          </a:p>
          <a:p>
            <a:pPr algn="l">
              <a:buFont typeface="Wingdings" pitchFamily="2" charset="2"/>
              <a:buChar char="q"/>
            </a:pPr>
            <a:r>
              <a:rPr lang="en-US" dirty="0" smtClean="0"/>
              <a:t> </a:t>
            </a:r>
            <a:r>
              <a:rPr lang="en-US" b="1" dirty="0" smtClean="0">
                <a:solidFill>
                  <a:schemeClr val="accent2"/>
                </a:solidFill>
              </a:rPr>
              <a:t>Decreased levels </a:t>
            </a:r>
            <a:r>
              <a:rPr lang="en-US" dirty="0" smtClean="0"/>
              <a:t>are seen in-</a:t>
            </a:r>
          </a:p>
          <a:p>
            <a:pPr algn="l">
              <a:buFont typeface="Wingdings" pitchFamily="2" charset="2"/>
              <a:buChar char="q"/>
            </a:pPr>
            <a:r>
              <a:rPr lang="en-US" dirty="0" smtClean="0"/>
              <a:t>Protein energy malnutrition</a:t>
            </a:r>
          </a:p>
          <a:p>
            <a:pPr algn="l">
              <a:buFont typeface="Wingdings" pitchFamily="2" charset="2"/>
              <a:buChar char="q"/>
            </a:pPr>
            <a:r>
              <a:rPr lang="en-US" dirty="0" smtClean="0"/>
              <a:t>Cirrhosis of liver</a:t>
            </a:r>
          </a:p>
          <a:p>
            <a:pPr algn="l">
              <a:buFont typeface="Wingdings" pitchFamily="2" charset="2"/>
              <a:buChar char="q"/>
            </a:pPr>
            <a:r>
              <a:rPr lang="en-US" dirty="0" smtClean="0"/>
              <a:t>Nephrotic syndrome</a:t>
            </a:r>
          </a:p>
          <a:p>
            <a:pPr algn="l">
              <a:buFont typeface="Wingdings" pitchFamily="2" charset="2"/>
              <a:buChar char="q"/>
            </a:pPr>
            <a:r>
              <a:rPr lang="en-US" dirty="0" smtClean="0"/>
              <a:t> Trauma </a:t>
            </a:r>
          </a:p>
          <a:p>
            <a:pPr algn="l">
              <a:buFont typeface="Wingdings" pitchFamily="2" charset="2"/>
              <a:buChar char="q"/>
            </a:pPr>
            <a:r>
              <a:rPr lang="en-US" dirty="0" smtClean="0"/>
              <a:t>Acute myocardial infarction</a:t>
            </a:r>
          </a:p>
          <a:p>
            <a:pPr algn="l">
              <a:buFont typeface="Wingdings" pitchFamily="2" charset="2"/>
              <a:buChar char="q"/>
            </a:pPr>
            <a:r>
              <a:rPr lang="en-US" dirty="0" smtClean="0"/>
              <a:t>Malignancies</a:t>
            </a:r>
          </a:p>
          <a:p>
            <a:pPr algn="l">
              <a:buFont typeface="Wingdings" pitchFamily="2" charset="2"/>
              <a:buChar char="q"/>
            </a:pPr>
            <a:r>
              <a:rPr lang="en-US" dirty="0" smtClean="0"/>
              <a:t>Wasting diseases</a:t>
            </a:r>
            <a:endParaRPr lang="en-US" dirty="0"/>
          </a:p>
        </p:txBody>
      </p:sp>
      <p:sp>
        <p:nvSpPr>
          <p:cNvPr id="5" name="Slide Number Placeholder 4"/>
          <p:cNvSpPr>
            <a:spLocks noGrp="1"/>
          </p:cNvSpPr>
          <p:nvPr>
            <p:ph type="sldNum" sz="quarter" idx="12"/>
          </p:nvPr>
        </p:nvSpPr>
        <p:spPr/>
        <p:txBody>
          <a:bodyPr/>
          <a:lstStyle/>
          <a:p>
            <a:fld id="{8F332FAE-4CDE-47AD-9C1D-7AFBF9560FD5}" type="slidenum">
              <a:rPr lang="en-US" smtClean="0"/>
              <a:pPr/>
              <a:t>44</a:t>
            </a:fld>
            <a:endParaRPr lang="en-US"/>
          </a:p>
        </p:txBody>
      </p:sp>
    </p:spTree>
  </p:cSld>
  <p:clrMapOvr>
    <a:masterClrMapping/>
  </p:clrMapOvr>
  <p:transition>
    <p:split/>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81000"/>
            <a:ext cx="7772400" cy="762000"/>
          </a:xfrm>
        </p:spPr>
        <p:txBody>
          <a:bodyPr>
            <a:normAutofit/>
          </a:bodyPr>
          <a:lstStyle/>
          <a:p>
            <a:pPr algn="l"/>
            <a:r>
              <a:rPr lang="en-US" sz="3200" dirty="0" smtClean="0"/>
              <a:t>C- reactive protein(</a:t>
            </a:r>
            <a:r>
              <a:rPr lang="el-GR" sz="3200" dirty="0" smtClean="0"/>
              <a:t>β</a:t>
            </a:r>
            <a:r>
              <a:rPr lang="en-US" sz="3200" dirty="0" smtClean="0"/>
              <a:t> Globulin)</a:t>
            </a:r>
            <a:endParaRPr lang="en-US" sz="3200" dirty="0"/>
          </a:p>
        </p:txBody>
      </p:sp>
      <p:sp>
        <p:nvSpPr>
          <p:cNvPr id="3" name="Subtitle 2"/>
          <p:cNvSpPr>
            <a:spLocks noGrp="1"/>
          </p:cNvSpPr>
          <p:nvPr>
            <p:ph type="subTitle" idx="1"/>
          </p:nvPr>
        </p:nvSpPr>
        <p:spPr>
          <a:xfrm>
            <a:off x="685800" y="1371600"/>
            <a:ext cx="7772400" cy="4953000"/>
          </a:xfrm>
        </p:spPr>
        <p:txBody>
          <a:bodyPr>
            <a:normAutofit fontScale="92500" lnSpcReduction="10000"/>
          </a:bodyPr>
          <a:lstStyle/>
          <a:p>
            <a:pPr algn="l">
              <a:buFont typeface="Wingdings" pitchFamily="2" charset="2"/>
              <a:buChar char="q"/>
            </a:pPr>
            <a:r>
              <a:rPr lang="en-US" dirty="0" smtClean="0"/>
              <a:t>So named because it reacts with C- polysaccharide of capsule of pneumococci</a:t>
            </a:r>
          </a:p>
          <a:p>
            <a:pPr algn="l">
              <a:buFont typeface="Wingdings" pitchFamily="2" charset="2"/>
              <a:buChar char="q"/>
            </a:pPr>
            <a:r>
              <a:rPr lang="en-US" dirty="0" smtClean="0"/>
              <a:t>Molecular weight of 115-140 </a:t>
            </a:r>
            <a:r>
              <a:rPr lang="en-US" dirty="0" err="1" smtClean="0"/>
              <a:t>kD</a:t>
            </a:r>
            <a:endParaRPr lang="en-US" dirty="0" smtClean="0"/>
          </a:p>
          <a:p>
            <a:pPr algn="l">
              <a:buFont typeface="Wingdings" pitchFamily="2" charset="2"/>
              <a:buChar char="q"/>
            </a:pPr>
            <a:r>
              <a:rPr lang="en-US" dirty="0" smtClean="0"/>
              <a:t>Synthesized in liver</a:t>
            </a:r>
          </a:p>
          <a:p>
            <a:pPr algn="l">
              <a:buFont typeface="Wingdings" pitchFamily="2" charset="2"/>
              <a:buChar char="q"/>
            </a:pPr>
            <a:r>
              <a:rPr lang="en-US" dirty="0" smtClean="0"/>
              <a:t>Can stimulate complement activity and macrophages</a:t>
            </a:r>
          </a:p>
          <a:p>
            <a:pPr algn="l">
              <a:buFont typeface="Wingdings" pitchFamily="2" charset="2"/>
              <a:buChar char="q"/>
            </a:pPr>
            <a:r>
              <a:rPr lang="en-US" dirty="0" smtClean="0"/>
              <a:t>Acute phase protein- Concentration rises in inflammatory conditions</a:t>
            </a:r>
          </a:p>
          <a:p>
            <a:pPr algn="l">
              <a:buFont typeface="Wingdings" pitchFamily="2" charset="2"/>
              <a:buChar char="q"/>
            </a:pPr>
            <a:r>
              <a:rPr lang="en-US" b="1" dirty="0" smtClean="0">
                <a:solidFill>
                  <a:schemeClr val="accent2"/>
                </a:solidFill>
              </a:rPr>
              <a:t>Clinically important marker to predict the risk of coronary heart disease</a:t>
            </a:r>
            <a:endParaRPr lang="en-US" b="1" dirty="0">
              <a:solidFill>
                <a:schemeClr val="accent2"/>
              </a:solidFill>
            </a:endParaRPr>
          </a:p>
        </p:txBody>
      </p:sp>
      <p:sp>
        <p:nvSpPr>
          <p:cNvPr id="5" name="Slide Number Placeholder 4"/>
          <p:cNvSpPr>
            <a:spLocks noGrp="1"/>
          </p:cNvSpPr>
          <p:nvPr>
            <p:ph type="sldNum" sz="quarter" idx="12"/>
          </p:nvPr>
        </p:nvSpPr>
        <p:spPr/>
        <p:txBody>
          <a:bodyPr/>
          <a:lstStyle/>
          <a:p>
            <a:fld id="{8F332FAE-4CDE-47AD-9C1D-7AFBF9560FD5}" type="slidenum">
              <a:rPr lang="en-US" smtClean="0"/>
              <a:pPr/>
              <a:t>45</a:t>
            </a:fld>
            <a:endParaRPr lang="en-US"/>
          </a:p>
        </p:txBody>
      </p:sp>
    </p:spTree>
  </p:cSld>
  <p:clrMapOvr>
    <a:masterClrMapping/>
  </p:clrMapOvr>
  <p:transition>
    <p:split/>
  </p:transition>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81001"/>
            <a:ext cx="7772400" cy="761999"/>
          </a:xfrm>
        </p:spPr>
        <p:txBody>
          <a:bodyPr>
            <a:normAutofit/>
          </a:bodyPr>
          <a:lstStyle/>
          <a:p>
            <a:pPr algn="l"/>
            <a:r>
              <a:rPr lang="en-US" sz="3200" dirty="0" smtClean="0"/>
              <a:t>Haemopexin(</a:t>
            </a:r>
            <a:r>
              <a:rPr lang="el-GR" sz="3200" dirty="0" smtClean="0"/>
              <a:t>β</a:t>
            </a:r>
            <a:r>
              <a:rPr lang="en-US" sz="3200" dirty="0" smtClean="0"/>
              <a:t> Globulin)</a:t>
            </a:r>
            <a:endParaRPr lang="en-US" sz="3200" dirty="0"/>
          </a:p>
        </p:txBody>
      </p:sp>
      <p:sp>
        <p:nvSpPr>
          <p:cNvPr id="3" name="Subtitle 2"/>
          <p:cNvSpPr>
            <a:spLocks noGrp="1"/>
          </p:cNvSpPr>
          <p:nvPr>
            <p:ph type="subTitle" idx="1"/>
          </p:nvPr>
        </p:nvSpPr>
        <p:spPr>
          <a:xfrm>
            <a:off x="685800" y="1600200"/>
            <a:ext cx="7772400" cy="4495800"/>
          </a:xfrm>
        </p:spPr>
        <p:txBody>
          <a:bodyPr>
            <a:normAutofit fontScale="85000" lnSpcReduction="20000"/>
          </a:bodyPr>
          <a:lstStyle/>
          <a:p>
            <a:pPr algn="l">
              <a:buFont typeface="Wingdings" pitchFamily="2" charset="2"/>
              <a:buChar char="q"/>
            </a:pPr>
            <a:r>
              <a:rPr lang="en-US" dirty="0" smtClean="0"/>
              <a:t> Molecular weight 57,000-80,000</a:t>
            </a:r>
          </a:p>
          <a:p>
            <a:pPr algn="l">
              <a:buFont typeface="Wingdings" pitchFamily="2" charset="2"/>
              <a:buChar char="q"/>
            </a:pPr>
            <a:r>
              <a:rPr lang="en-US" b="1" dirty="0" smtClean="0">
                <a:solidFill>
                  <a:schemeClr val="accent2"/>
                </a:solidFill>
              </a:rPr>
              <a:t>Normal level in adults-0.5 to 1.0 gm/L</a:t>
            </a:r>
          </a:p>
          <a:p>
            <a:pPr algn="l">
              <a:buFont typeface="Wingdings" pitchFamily="2" charset="2"/>
              <a:buChar char="q"/>
            </a:pPr>
            <a:r>
              <a:rPr lang="en-US" dirty="0" smtClean="0"/>
              <a:t>Low level at birth, reaches adult value within first year of life</a:t>
            </a:r>
          </a:p>
          <a:p>
            <a:pPr algn="l">
              <a:buFont typeface="Wingdings" pitchFamily="2" charset="2"/>
              <a:buChar char="q"/>
            </a:pPr>
            <a:r>
              <a:rPr lang="en-US" dirty="0" smtClean="0"/>
              <a:t>Synthesized in liver</a:t>
            </a:r>
          </a:p>
          <a:p>
            <a:pPr algn="l">
              <a:buFont typeface="Wingdings" pitchFamily="2" charset="2"/>
              <a:buChar char="q"/>
            </a:pPr>
            <a:r>
              <a:rPr lang="en-US" dirty="0" smtClean="0"/>
              <a:t>Function is to  bind haem formed from breakdown of Hb and other haemoproteins</a:t>
            </a:r>
          </a:p>
          <a:p>
            <a:pPr algn="l">
              <a:buFont typeface="Wingdings" pitchFamily="2" charset="2"/>
              <a:buChar char="q"/>
            </a:pPr>
            <a:r>
              <a:rPr lang="en-US" b="1" dirty="0" smtClean="0">
                <a:solidFill>
                  <a:schemeClr val="accent2"/>
                </a:solidFill>
              </a:rPr>
              <a:t>Low level- found in hemolytic disorders, at birth and drug induced</a:t>
            </a:r>
          </a:p>
          <a:p>
            <a:pPr algn="l">
              <a:buFont typeface="Wingdings" pitchFamily="2" charset="2"/>
              <a:buChar char="q"/>
            </a:pPr>
            <a:r>
              <a:rPr lang="en-US" b="1" dirty="0" smtClean="0">
                <a:solidFill>
                  <a:schemeClr val="accent2"/>
                </a:solidFill>
              </a:rPr>
              <a:t>High level- pregnancy, diabetes mellitus, malignancies and </a:t>
            </a:r>
            <a:r>
              <a:rPr lang="en-US" b="1" dirty="0" err="1" smtClean="0">
                <a:solidFill>
                  <a:schemeClr val="accent2"/>
                </a:solidFill>
              </a:rPr>
              <a:t>Duchenne</a:t>
            </a:r>
            <a:r>
              <a:rPr lang="en-US" b="1" dirty="0" smtClean="0">
                <a:solidFill>
                  <a:schemeClr val="accent2"/>
                </a:solidFill>
              </a:rPr>
              <a:t> muscular dystrophy</a:t>
            </a:r>
          </a:p>
          <a:p>
            <a:pPr algn="l">
              <a:buFont typeface="Wingdings" pitchFamily="2" charset="2"/>
              <a:buChar char="q"/>
            </a:pPr>
            <a:endParaRPr lang="en-US" dirty="0"/>
          </a:p>
        </p:txBody>
      </p:sp>
      <p:sp>
        <p:nvSpPr>
          <p:cNvPr id="5" name="Slide Number Placeholder 4"/>
          <p:cNvSpPr>
            <a:spLocks noGrp="1"/>
          </p:cNvSpPr>
          <p:nvPr>
            <p:ph type="sldNum" sz="quarter" idx="12"/>
          </p:nvPr>
        </p:nvSpPr>
        <p:spPr/>
        <p:txBody>
          <a:bodyPr/>
          <a:lstStyle/>
          <a:p>
            <a:fld id="{8F332FAE-4CDE-47AD-9C1D-7AFBF9560FD5}" type="slidenum">
              <a:rPr lang="en-US" smtClean="0"/>
              <a:pPr/>
              <a:t>46</a:t>
            </a:fld>
            <a:endParaRPr lang="en-US"/>
          </a:p>
        </p:txBody>
      </p:sp>
    </p:spTree>
  </p:cSld>
  <p:clrMapOvr>
    <a:masterClrMapping/>
  </p:clrMapOvr>
  <p:transition>
    <p:split/>
  </p:transition>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28600"/>
            <a:ext cx="7772400" cy="838200"/>
          </a:xfrm>
        </p:spPr>
        <p:txBody>
          <a:bodyPr>
            <a:normAutofit/>
          </a:bodyPr>
          <a:lstStyle/>
          <a:p>
            <a:pPr algn="l"/>
            <a:r>
              <a:rPr lang="en-US" sz="3200" dirty="0" smtClean="0"/>
              <a:t>Complement C1q (</a:t>
            </a:r>
            <a:r>
              <a:rPr lang="el-GR" sz="3200" dirty="0" smtClean="0"/>
              <a:t>β</a:t>
            </a:r>
            <a:r>
              <a:rPr lang="en-US" sz="3200" dirty="0" smtClean="0"/>
              <a:t> Globulin)</a:t>
            </a:r>
            <a:endParaRPr lang="en-US" sz="3200" dirty="0"/>
          </a:p>
        </p:txBody>
      </p:sp>
      <p:sp>
        <p:nvSpPr>
          <p:cNvPr id="3" name="Subtitle 2"/>
          <p:cNvSpPr>
            <a:spLocks noGrp="1"/>
          </p:cNvSpPr>
          <p:nvPr>
            <p:ph type="subTitle" idx="1"/>
          </p:nvPr>
        </p:nvSpPr>
        <p:spPr>
          <a:xfrm>
            <a:off x="685800" y="1295400"/>
            <a:ext cx="7772400" cy="4648200"/>
          </a:xfrm>
        </p:spPr>
        <p:txBody>
          <a:bodyPr>
            <a:normAutofit fontScale="85000" lnSpcReduction="10000"/>
          </a:bodyPr>
          <a:lstStyle/>
          <a:p>
            <a:pPr algn="l">
              <a:buFont typeface="Wingdings" pitchFamily="2" charset="2"/>
              <a:buChar char="q"/>
            </a:pPr>
            <a:r>
              <a:rPr lang="en-US" b="1" dirty="0" smtClean="0">
                <a:solidFill>
                  <a:schemeClr val="accent2"/>
                </a:solidFill>
              </a:rPr>
              <a:t>First complement factor to bind antibody</a:t>
            </a:r>
          </a:p>
          <a:p>
            <a:pPr algn="l">
              <a:buFont typeface="Wingdings" pitchFamily="2" charset="2"/>
              <a:buChar char="q"/>
            </a:pPr>
            <a:r>
              <a:rPr lang="en-US" dirty="0" smtClean="0"/>
              <a:t>Binding takes place at the Fc region of IgG or Ig M</a:t>
            </a:r>
          </a:p>
          <a:p>
            <a:pPr algn="l">
              <a:buFont typeface="Wingdings" pitchFamily="2" charset="2"/>
              <a:buChar char="q"/>
            </a:pPr>
            <a:r>
              <a:rPr lang="en-US" dirty="0" smtClean="0"/>
              <a:t>Binding triggers the classical complement pathway</a:t>
            </a:r>
          </a:p>
          <a:p>
            <a:pPr algn="l">
              <a:buFont typeface="Wingdings" pitchFamily="2" charset="2"/>
              <a:buChar char="q"/>
            </a:pPr>
            <a:r>
              <a:rPr lang="en-US" dirty="0" smtClean="0"/>
              <a:t>Thermo labile, destroyed by heating</a:t>
            </a:r>
          </a:p>
          <a:p>
            <a:pPr algn="l">
              <a:buFont typeface="Wingdings" pitchFamily="2" charset="2"/>
              <a:buChar char="q"/>
            </a:pPr>
            <a:r>
              <a:rPr lang="en-US" b="1" dirty="0" smtClean="0">
                <a:solidFill>
                  <a:schemeClr val="accent2"/>
                </a:solidFill>
              </a:rPr>
              <a:t>Normal level – 0.15 gm/L</a:t>
            </a:r>
          </a:p>
          <a:p>
            <a:pPr algn="l">
              <a:buFont typeface="Wingdings" pitchFamily="2" charset="2"/>
              <a:buChar char="q"/>
            </a:pPr>
            <a:r>
              <a:rPr lang="en-US" dirty="0" smtClean="0"/>
              <a:t>Molecular weight-400,000</a:t>
            </a:r>
          </a:p>
          <a:p>
            <a:pPr algn="l">
              <a:buFont typeface="Wingdings" pitchFamily="2" charset="2"/>
              <a:buChar char="q"/>
            </a:pPr>
            <a:r>
              <a:rPr lang="en-US" dirty="0" smtClean="0"/>
              <a:t>Can bind heparin and bivalent ions</a:t>
            </a:r>
          </a:p>
          <a:p>
            <a:pPr algn="l">
              <a:buFont typeface="Wingdings" pitchFamily="2" charset="2"/>
              <a:buChar char="q"/>
            </a:pPr>
            <a:r>
              <a:rPr lang="en-US" dirty="0" smtClean="0"/>
              <a:t>Decreased level is used as an indicator of circulating Ag –</a:t>
            </a:r>
            <a:r>
              <a:rPr lang="en-US" dirty="0" err="1" smtClean="0"/>
              <a:t>Ab</a:t>
            </a:r>
            <a:r>
              <a:rPr lang="en-US" dirty="0" smtClean="0"/>
              <a:t> complex.</a:t>
            </a:r>
          </a:p>
          <a:p>
            <a:pPr algn="l">
              <a:buFont typeface="Wingdings" pitchFamily="2" charset="2"/>
              <a:buChar char="q"/>
            </a:pPr>
            <a:r>
              <a:rPr lang="en-US" dirty="0" smtClean="0"/>
              <a:t> High levels are found in chronic infections</a:t>
            </a:r>
          </a:p>
          <a:p>
            <a:pPr algn="l">
              <a:buFont typeface="Wingdings" pitchFamily="2" charset="2"/>
              <a:buChar char="q"/>
            </a:pPr>
            <a:endParaRPr lang="en-US" dirty="0"/>
          </a:p>
        </p:txBody>
      </p:sp>
      <p:sp>
        <p:nvSpPr>
          <p:cNvPr id="5" name="Slide Number Placeholder 4"/>
          <p:cNvSpPr>
            <a:spLocks noGrp="1"/>
          </p:cNvSpPr>
          <p:nvPr>
            <p:ph type="sldNum" sz="quarter" idx="12"/>
          </p:nvPr>
        </p:nvSpPr>
        <p:spPr/>
        <p:txBody>
          <a:bodyPr/>
          <a:lstStyle/>
          <a:p>
            <a:fld id="{8F332FAE-4CDE-47AD-9C1D-7AFBF9560FD5}" type="slidenum">
              <a:rPr lang="en-US" smtClean="0"/>
              <a:pPr/>
              <a:t>47</a:t>
            </a:fld>
            <a:endParaRPr lang="en-US"/>
          </a:p>
        </p:txBody>
      </p:sp>
    </p:spTree>
  </p:cSld>
  <p:clrMapOvr>
    <a:masterClrMapping/>
  </p:clrMapOvr>
  <p:transition>
    <p:split/>
  </p:transition>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304801"/>
            <a:ext cx="7772400" cy="914400"/>
          </a:xfrm>
        </p:spPr>
        <p:txBody>
          <a:bodyPr>
            <a:normAutofit/>
          </a:bodyPr>
          <a:lstStyle/>
          <a:p>
            <a:pPr algn="l"/>
            <a:r>
              <a:rPr lang="en-US" sz="3200" dirty="0" smtClean="0"/>
              <a:t>Gamma Globulins </a:t>
            </a:r>
            <a:endParaRPr lang="en-US" sz="3200" dirty="0"/>
          </a:p>
        </p:txBody>
      </p:sp>
      <p:sp>
        <p:nvSpPr>
          <p:cNvPr id="3" name="Subtitle 2"/>
          <p:cNvSpPr>
            <a:spLocks noGrp="1"/>
          </p:cNvSpPr>
          <p:nvPr>
            <p:ph type="subTitle" idx="1"/>
          </p:nvPr>
        </p:nvSpPr>
        <p:spPr>
          <a:xfrm>
            <a:off x="685800" y="1219200"/>
            <a:ext cx="7772400" cy="4495800"/>
          </a:xfrm>
        </p:spPr>
        <p:txBody>
          <a:bodyPr>
            <a:normAutofit/>
          </a:bodyPr>
          <a:lstStyle/>
          <a:p>
            <a:pPr algn="l">
              <a:buFont typeface="Wingdings" pitchFamily="2" charset="2"/>
              <a:buChar char="q"/>
            </a:pPr>
            <a:r>
              <a:rPr lang="en-US" dirty="0" smtClean="0"/>
              <a:t> They are immunoglobulins with antibody activity</a:t>
            </a:r>
          </a:p>
          <a:p>
            <a:pPr algn="l">
              <a:buFont typeface="Wingdings" pitchFamily="2" charset="2"/>
              <a:buChar char="q"/>
            </a:pPr>
            <a:r>
              <a:rPr lang="en-US" dirty="0" smtClean="0"/>
              <a:t>They occupy the gamma region on electrophoresis</a:t>
            </a:r>
          </a:p>
          <a:p>
            <a:pPr algn="l">
              <a:buFont typeface="Wingdings" pitchFamily="2" charset="2"/>
              <a:buChar char="q"/>
            </a:pPr>
            <a:r>
              <a:rPr lang="en-US" dirty="0" smtClean="0"/>
              <a:t>Immunoglobulins play a key role in the </a:t>
            </a:r>
            <a:r>
              <a:rPr lang="en-US" b="1" dirty="0" smtClean="0">
                <a:solidFill>
                  <a:schemeClr val="accent2"/>
                </a:solidFill>
              </a:rPr>
              <a:t>defense mechanisms of the body</a:t>
            </a:r>
          </a:p>
          <a:p>
            <a:pPr algn="l">
              <a:buFont typeface="Wingdings" pitchFamily="2" charset="2"/>
              <a:buChar char="q"/>
            </a:pPr>
            <a:r>
              <a:rPr lang="en-US" dirty="0" smtClean="0"/>
              <a:t>There are five types of immunoglobulins</a:t>
            </a:r>
            <a:r>
              <a:rPr lang="sv-SE" b="1" dirty="0" smtClean="0"/>
              <a:t> IgG, IgA, IgM, IgD,</a:t>
            </a:r>
            <a:r>
              <a:rPr lang="sv-SE" dirty="0" smtClean="0"/>
              <a:t> and </a:t>
            </a:r>
            <a:r>
              <a:rPr lang="sv-SE" b="1" dirty="0" smtClean="0"/>
              <a:t>IgE.</a:t>
            </a:r>
            <a:endParaRPr lang="en-US" dirty="0"/>
          </a:p>
        </p:txBody>
      </p:sp>
      <p:sp>
        <p:nvSpPr>
          <p:cNvPr id="5" name="Slide Number Placeholder 4"/>
          <p:cNvSpPr>
            <a:spLocks noGrp="1"/>
          </p:cNvSpPr>
          <p:nvPr>
            <p:ph type="sldNum" sz="quarter" idx="12"/>
          </p:nvPr>
        </p:nvSpPr>
        <p:spPr/>
        <p:txBody>
          <a:bodyPr/>
          <a:lstStyle/>
          <a:p>
            <a:fld id="{8F332FAE-4CDE-47AD-9C1D-7AFBF9560FD5}" type="slidenum">
              <a:rPr lang="en-US" smtClean="0"/>
              <a:pPr/>
              <a:t>48</a:t>
            </a:fld>
            <a:endParaRPr lang="en-US"/>
          </a:p>
        </p:txBody>
      </p:sp>
    </p:spTree>
  </p:cSld>
  <p:clrMapOvr>
    <a:masterClrMapping/>
  </p:clrMapOvr>
  <p:transition>
    <p:split/>
  </p:transition>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04801"/>
            <a:ext cx="7772400" cy="838200"/>
          </a:xfrm>
        </p:spPr>
        <p:txBody>
          <a:bodyPr>
            <a:normAutofit/>
          </a:bodyPr>
          <a:lstStyle/>
          <a:p>
            <a:pPr algn="l"/>
            <a:r>
              <a:rPr lang="en-US" sz="3200" dirty="0" smtClean="0"/>
              <a:t>Different Classes of Immunoglobulins</a:t>
            </a:r>
            <a:endParaRPr lang="en-US" sz="3200" dirty="0"/>
          </a:p>
        </p:txBody>
      </p:sp>
      <p:sp>
        <p:nvSpPr>
          <p:cNvPr id="5" name="Date Placeholder 4"/>
          <p:cNvSpPr>
            <a:spLocks noGrp="1"/>
          </p:cNvSpPr>
          <p:nvPr>
            <p:ph type="dt" sz="half" idx="10"/>
          </p:nvPr>
        </p:nvSpPr>
        <p:spPr/>
        <p:txBody>
          <a:bodyPr/>
          <a:lstStyle/>
          <a:p>
            <a:fld id="{D0AC2488-AEDF-4CFA-9FFF-71DEF38A500C}" type="datetime1">
              <a:rPr lang="en-US" smtClean="0"/>
              <a:pPr/>
              <a:t>3/23/2014</a:t>
            </a:fld>
            <a:endParaRPr lang="en-US"/>
          </a:p>
        </p:txBody>
      </p:sp>
      <p:sp>
        <p:nvSpPr>
          <p:cNvPr id="7" name="Footer Placeholder 6"/>
          <p:cNvSpPr>
            <a:spLocks noGrp="1"/>
          </p:cNvSpPr>
          <p:nvPr>
            <p:ph type="ftr" sz="quarter" idx="11"/>
          </p:nvPr>
        </p:nvSpPr>
        <p:spPr/>
        <p:txBody>
          <a:bodyPr/>
          <a:lstStyle/>
          <a:p>
            <a:r>
              <a:rPr lang="en-US" smtClean="0"/>
              <a:t>Biochemistry For Medics</a:t>
            </a:r>
            <a:endParaRPr lang="en-US"/>
          </a:p>
        </p:txBody>
      </p:sp>
      <p:sp>
        <p:nvSpPr>
          <p:cNvPr id="6" name="Slide Number Placeholder 5"/>
          <p:cNvSpPr>
            <a:spLocks noGrp="1"/>
          </p:cNvSpPr>
          <p:nvPr>
            <p:ph type="sldNum" sz="quarter" idx="12"/>
          </p:nvPr>
        </p:nvSpPr>
        <p:spPr/>
        <p:txBody>
          <a:bodyPr/>
          <a:lstStyle/>
          <a:p>
            <a:fld id="{8F332FAE-4CDE-47AD-9C1D-7AFBF9560FD5}" type="slidenum">
              <a:rPr lang="en-US" smtClean="0"/>
              <a:pPr/>
              <a:t>49</a:t>
            </a:fld>
            <a:endParaRPr lang="en-US"/>
          </a:p>
        </p:txBody>
      </p:sp>
      <p:pic>
        <p:nvPicPr>
          <p:cNvPr id="4" name="Picture 2" descr="C:\Users\nuz\Desktop\Immunoglobulins.jpg"/>
          <p:cNvPicPr>
            <a:picLocks noGrp="1" noChangeAspect="1" noChangeArrowheads="1"/>
          </p:cNvPicPr>
          <p:nvPr>
            <p:ph idx="4294967295"/>
          </p:nvPr>
        </p:nvPicPr>
        <p:blipFill>
          <a:blip r:embed="rId2" cstate="print"/>
          <a:srcRect/>
          <a:stretch>
            <a:fillRect/>
          </a:stretch>
        </p:blipFill>
        <p:spPr bwMode="auto">
          <a:xfrm>
            <a:off x="0" y="1143000"/>
            <a:ext cx="9144000" cy="5715000"/>
          </a:xfrm>
          <a:prstGeom prst="rect">
            <a:avLst/>
          </a:prstGeom>
          <a:noFill/>
        </p:spPr>
      </p:pic>
    </p:spTree>
  </p:cSld>
  <p:clrMapOvr>
    <a:masterClrMapping/>
  </p:clrMapOvr>
  <p:transition>
    <p:split/>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71600" y="381000"/>
            <a:ext cx="7772400" cy="1470025"/>
          </a:xfrm>
        </p:spPr>
        <p:txBody>
          <a:bodyPr/>
          <a:lstStyle/>
          <a:p>
            <a:r>
              <a:rPr lang="en-US" dirty="0" smtClean="0"/>
              <a:t>Patterns in serum electrophoresis</a:t>
            </a:r>
            <a:endParaRPr lang="en-US" dirty="0"/>
          </a:p>
        </p:txBody>
      </p:sp>
      <p:sp>
        <p:nvSpPr>
          <p:cNvPr id="3" name="Rectangle 2"/>
          <p:cNvSpPr/>
          <p:nvPr/>
        </p:nvSpPr>
        <p:spPr>
          <a:xfrm>
            <a:off x="1295400" y="1905000"/>
            <a:ext cx="2590800" cy="762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p:cNvSpPr/>
          <p:nvPr/>
        </p:nvSpPr>
        <p:spPr>
          <a:xfrm>
            <a:off x="1295400" y="1905000"/>
            <a:ext cx="304800" cy="762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1752600" y="1905000"/>
            <a:ext cx="76200" cy="762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1981200" y="1905000"/>
            <a:ext cx="76200" cy="762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2514600" y="1905000"/>
            <a:ext cx="228600" cy="762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3429000" y="1905000"/>
            <a:ext cx="457200" cy="762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p:cNvSpPr txBox="1"/>
          <p:nvPr/>
        </p:nvSpPr>
        <p:spPr>
          <a:xfrm>
            <a:off x="5562600" y="2209800"/>
            <a:ext cx="990600" cy="369332"/>
          </a:xfrm>
          <a:prstGeom prst="rect">
            <a:avLst/>
          </a:prstGeom>
          <a:noFill/>
        </p:spPr>
        <p:txBody>
          <a:bodyPr wrap="square" rtlCol="0">
            <a:spAutoFit/>
          </a:bodyPr>
          <a:lstStyle/>
          <a:p>
            <a:r>
              <a:rPr lang="en-US" dirty="0" smtClean="0"/>
              <a:t>normal</a:t>
            </a:r>
            <a:endParaRPr lang="en-US" dirty="0"/>
          </a:p>
        </p:txBody>
      </p:sp>
      <p:sp>
        <p:nvSpPr>
          <p:cNvPr id="10" name="TextBox 9"/>
          <p:cNvSpPr txBox="1"/>
          <p:nvPr/>
        </p:nvSpPr>
        <p:spPr>
          <a:xfrm>
            <a:off x="1905000" y="2743200"/>
            <a:ext cx="457200" cy="369332"/>
          </a:xfrm>
          <a:prstGeom prst="rect">
            <a:avLst/>
          </a:prstGeom>
          <a:noFill/>
        </p:spPr>
        <p:txBody>
          <a:bodyPr wrap="square" rtlCol="0">
            <a:spAutoFit/>
          </a:bodyPr>
          <a:lstStyle/>
          <a:p>
            <a:r>
              <a:rPr lang="el-GR" dirty="0" smtClean="0"/>
              <a:t>α</a:t>
            </a:r>
            <a:r>
              <a:rPr lang="en-US" dirty="0" smtClean="0"/>
              <a:t>2</a:t>
            </a:r>
            <a:endParaRPr lang="en-US" dirty="0"/>
          </a:p>
        </p:txBody>
      </p:sp>
      <p:sp>
        <p:nvSpPr>
          <p:cNvPr id="11" name="TextBox 10"/>
          <p:cNvSpPr txBox="1"/>
          <p:nvPr/>
        </p:nvSpPr>
        <p:spPr>
          <a:xfrm>
            <a:off x="1524000" y="2743200"/>
            <a:ext cx="457200" cy="369332"/>
          </a:xfrm>
          <a:prstGeom prst="rect">
            <a:avLst/>
          </a:prstGeom>
          <a:noFill/>
        </p:spPr>
        <p:txBody>
          <a:bodyPr wrap="square" rtlCol="0">
            <a:spAutoFit/>
          </a:bodyPr>
          <a:lstStyle/>
          <a:p>
            <a:r>
              <a:rPr lang="el-GR" dirty="0" smtClean="0"/>
              <a:t>α</a:t>
            </a:r>
            <a:r>
              <a:rPr lang="en-US" dirty="0" smtClean="0"/>
              <a:t>1</a:t>
            </a:r>
            <a:endParaRPr lang="en-US" dirty="0"/>
          </a:p>
        </p:txBody>
      </p:sp>
      <p:sp>
        <p:nvSpPr>
          <p:cNvPr id="12" name="TextBox 11"/>
          <p:cNvSpPr txBox="1"/>
          <p:nvPr/>
        </p:nvSpPr>
        <p:spPr>
          <a:xfrm>
            <a:off x="2514600" y="2743200"/>
            <a:ext cx="304800" cy="369332"/>
          </a:xfrm>
          <a:prstGeom prst="rect">
            <a:avLst/>
          </a:prstGeom>
          <a:noFill/>
        </p:spPr>
        <p:txBody>
          <a:bodyPr wrap="square" rtlCol="0">
            <a:spAutoFit/>
          </a:bodyPr>
          <a:lstStyle/>
          <a:p>
            <a:r>
              <a:rPr lang="el-GR" dirty="0" smtClean="0"/>
              <a:t>β</a:t>
            </a:r>
            <a:endParaRPr lang="en-US" dirty="0"/>
          </a:p>
        </p:txBody>
      </p:sp>
      <p:sp>
        <p:nvSpPr>
          <p:cNvPr id="13" name="TextBox 12"/>
          <p:cNvSpPr txBox="1"/>
          <p:nvPr/>
        </p:nvSpPr>
        <p:spPr>
          <a:xfrm>
            <a:off x="3505200" y="2743200"/>
            <a:ext cx="304800" cy="369332"/>
          </a:xfrm>
          <a:prstGeom prst="rect">
            <a:avLst/>
          </a:prstGeom>
          <a:noFill/>
        </p:spPr>
        <p:txBody>
          <a:bodyPr wrap="square" rtlCol="0">
            <a:spAutoFit/>
          </a:bodyPr>
          <a:lstStyle/>
          <a:p>
            <a:r>
              <a:rPr lang="el-GR" dirty="0" smtClean="0"/>
              <a:t>γ</a:t>
            </a:r>
            <a:endParaRPr lang="en-US" dirty="0"/>
          </a:p>
        </p:txBody>
      </p:sp>
      <p:sp>
        <p:nvSpPr>
          <p:cNvPr id="14" name="TextBox 13"/>
          <p:cNvSpPr txBox="1"/>
          <p:nvPr/>
        </p:nvSpPr>
        <p:spPr>
          <a:xfrm>
            <a:off x="914400" y="2743200"/>
            <a:ext cx="685800" cy="369332"/>
          </a:xfrm>
          <a:prstGeom prst="rect">
            <a:avLst/>
          </a:prstGeom>
          <a:noFill/>
        </p:spPr>
        <p:txBody>
          <a:bodyPr wrap="square" rtlCol="0">
            <a:spAutoFit/>
          </a:bodyPr>
          <a:lstStyle/>
          <a:p>
            <a:r>
              <a:rPr lang="en-US" dirty="0" smtClean="0"/>
              <a:t>alb</a:t>
            </a:r>
            <a:endParaRPr lang="en-US" dirty="0"/>
          </a:p>
        </p:txBody>
      </p:sp>
    </p:spTree>
  </p:cSld>
  <p:clrMapOvr>
    <a:masterClrMapping/>
  </p:clrMapOvr>
  <p:transition>
    <p:split/>
  </p:transition>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0"/>
            <a:ext cx="7772400" cy="990599"/>
          </a:xfrm>
        </p:spPr>
        <p:txBody>
          <a:bodyPr>
            <a:normAutofit/>
          </a:bodyPr>
          <a:lstStyle/>
          <a:p>
            <a:pPr algn="l"/>
            <a:r>
              <a:rPr lang="en-US" sz="3200" dirty="0" smtClean="0"/>
              <a:t>Major functions of immunoglobulins</a:t>
            </a:r>
            <a:endParaRPr lang="en-US" sz="3200" dirty="0"/>
          </a:p>
        </p:txBody>
      </p:sp>
      <p:sp>
        <p:nvSpPr>
          <p:cNvPr id="5" name="Date Placeholder 4"/>
          <p:cNvSpPr>
            <a:spLocks noGrp="1"/>
          </p:cNvSpPr>
          <p:nvPr>
            <p:ph type="dt" sz="half" idx="10"/>
          </p:nvPr>
        </p:nvSpPr>
        <p:spPr/>
        <p:txBody>
          <a:bodyPr/>
          <a:lstStyle/>
          <a:p>
            <a:fld id="{DCF0F114-1707-4A3F-9430-87DC1BD145C5}" type="datetime1">
              <a:rPr lang="en-US" smtClean="0"/>
              <a:pPr/>
              <a:t>3/23/2014</a:t>
            </a:fld>
            <a:endParaRPr lang="en-US"/>
          </a:p>
        </p:txBody>
      </p:sp>
      <p:sp>
        <p:nvSpPr>
          <p:cNvPr id="7" name="Footer Placeholder 6"/>
          <p:cNvSpPr>
            <a:spLocks noGrp="1"/>
          </p:cNvSpPr>
          <p:nvPr>
            <p:ph type="ftr" sz="quarter" idx="11"/>
          </p:nvPr>
        </p:nvSpPr>
        <p:spPr/>
        <p:txBody>
          <a:bodyPr/>
          <a:lstStyle/>
          <a:p>
            <a:r>
              <a:rPr lang="en-US" smtClean="0"/>
              <a:t>Biochemistry For Medics</a:t>
            </a:r>
            <a:endParaRPr lang="en-US"/>
          </a:p>
        </p:txBody>
      </p:sp>
      <p:sp>
        <p:nvSpPr>
          <p:cNvPr id="6" name="Slide Number Placeholder 5"/>
          <p:cNvSpPr>
            <a:spLocks noGrp="1"/>
          </p:cNvSpPr>
          <p:nvPr>
            <p:ph type="sldNum" sz="quarter" idx="12"/>
          </p:nvPr>
        </p:nvSpPr>
        <p:spPr/>
        <p:txBody>
          <a:bodyPr/>
          <a:lstStyle/>
          <a:p>
            <a:fld id="{8F332FAE-4CDE-47AD-9C1D-7AFBF9560FD5}" type="slidenum">
              <a:rPr lang="en-US" smtClean="0"/>
              <a:pPr/>
              <a:t>50</a:t>
            </a:fld>
            <a:endParaRPr lang="en-US"/>
          </a:p>
        </p:txBody>
      </p:sp>
      <p:graphicFrame>
        <p:nvGraphicFramePr>
          <p:cNvPr id="4" name="Table 3"/>
          <p:cNvGraphicFramePr>
            <a:graphicFrameLocks noGrp="1"/>
          </p:cNvGraphicFramePr>
          <p:nvPr/>
        </p:nvGraphicFramePr>
        <p:xfrm>
          <a:off x="0" y="934033"/>
          <a:ext cx="9144000" cy="6199853"/>
        </p:xfrm>
        <a:graphic>
          <a:graphicData uri="http://schemas.openxmlformats.org/drawingml/2006/table">
            <a:tbl>
              <a:tblPr firstRow="1" bandRow="1">
                <a:tableStyleId>{5C22544A-7EE6-4342-B048-85BDC9FD1C3A}</a:tableStyleId>
              </a:tblPr>
              <a:tblGrid>
                <a:gridCol w="4572000"/>
                <a:gridCol w="4572000"/>
              </a:tblGrid>
              <a:tr h="510738">
                <a:tc>
                  <a:txBody>
                    <a:bodyPr/>
                    <a:lstStyle/>
                    <a:p>
                      <a:r>
                        <a:rPr lang="en-US" dirty="0" smtClean="0"/>
                        <a:t>Immunoglobulin</a:t>
                      </a:r>
                      <a:endParaRPr lang="en-US" dirty="0"/>
                    </a:p>
                  </a:txBody>
                  <a:tcPr/>
                </a:tc>
                <a:tc>
                  <a:txBody>
                    <a:bodyPr/>
                    <a:lstStyle/>
                    <a:p>
                      <a:r>
                        <a:rPr lang="en-US" dirty="0" smtClean="0"/>
                        <a:t>Major Functions</a:t>
                      </a:r>
                      <a:endParaRPr lang="en-US" dirty="0"/>
                    </a:p>
                  </a:txBody>
                  <a:tcPr/>
                </a:tc>
              </a:tr>
              <a:tr h="1625333">
                <a:tc>
                  <a:txBody>
                    <a:bodyPr/>
                    <a:lstStyle/>
                    <a:p>
                      <a:r>
                        <a:rPr lang="en-US" dirty="0" smtClean="0"/>
                        <a:t>IgG</a:t>
                      </a:r>
                      <a:endParaRPr lang="en-US" dirty="0"/>
                    </a:p>
                  </a:txBody>
                  <a:tcPr/>
                </a:tc>
                <a:tc>
                  <a:txBody>
                    <a:bodyPr/>
                    <a:lstStyle/>
                    <a:p>
                      <a:r>
                        <a:rPr lang="en-US" dirty="0" smtClean="0"/>
                        <a:t>Main antibody in the secondary response. Opsonizes bacteria, Fixes complement, neutralizes bacterial toxins and viruses</a:t>
                      </a:r>
                      <a:r>
                        <a:rPr lang="en-US" baseline="0" dirty="0" smtClean="0"/>
                        <a:t> and c</a:t>
                      </a:r>
                      <a:r>
                        <a:rPr lang="en-US" dirty="0" smtClean="0"/>
                        <a:t>rosses the placenta.</a:t>
                      </a:r>
                      <a:endParaRPr lang="en-US" dirty="0"/>
                    </a:p>
                  </a:txBody>
                  <a:tcPr/>
                </a:tc>
              </a:tr>
              <a:tr h="132058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IgA</a:t>
                      </a:r>
                    </a:p>
                    <a:p>
                      <a:endParaRPr lang="en-US" dirty="0"/>
                    </a:p>
                  </a:txBody>
                  <a:tcPr marL="0" marR="0" marT="0" marB="0"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Secretory IgA prevents attachment of bacteria and viruses to mucous membranes. Does not fix complement.</a:t>
                      </a:r>
                    </a:p>
                    <a:p>
                      <a:endParaRPr lang="en-US" dirty="0"/>
                    </a:p>
                  </a:txBody>
                  <a:tcPr/>
                </a:tc>
              </a:tr>
              <a:tr h="1159899">
                <a:tc>
                  <a:txBody>
                    <a:bodyPr/>
                    <a:lstStyle/>
                    <a:p>
                      <a:r>
                        <a:rPr lang="en-US" dirty="0" smtClean="0"/>
                        <a:t>IgM</a:t>
                      </a:r>
                      <a:endParaRPr lang="en-US" dirty="0"/>
                    </a:p>
                  </a:txBody>
                  <a:tcPr marL="85725" marR="85725" marT="85725" marB="85725" anchor="ctr"/>
                </a:tc>
                <a:tc>
                  <a:txBody>
                    <a:bodyPr/>
                    <a:lstStyle/>
                    <a:p>
                      <a:r>
                        <a:rPr lang="en-US" dirty="0" smtClean="0"/>
                        <a:t>Produced in the primary response to an antigen. Fixes complement. Does not cross the placenta. Antigen receptor on the surface of B cells.</a:t>
                      </a:r>
                      <a:endParaRPr lang="en-US" dirty="0"/>
                    </a:p>
                  </a:txBody>
                  <a:tcPr/>
                </a:tc>
              </a:tr>
              <a:tr h="624561">
                <a:tc>
                  <a:txBody>
                    <a:bodyPr/>
                    <a:lstStyle/>
                    <a:p>
                      <a:r>
                        <a:rPr lang="en-US" dirty="0" smtClean="0"/>
                        <a:t>IgD</a:t>
                      </a:r>
                      <a:endParaRPr lang="en-US" dirty="0"/>
                    </a:p>
                  </a:txBody>
                  <a:tcPr marL="0" marR="0" marT="0" marB="0"/>
                </a:tc>
                <a:tc>
                  <a:txBody>
                    <a:bodyPr/>
                    <a:lstStyle/>
                    <a:p>
                      <a:r>
                        <a:rPr lang="en-US" dirty="0" smtClean="0"/>
                        <a:t>Uncertain. Found on the surface of many B cells as well as in serum.</a:t>
                      </a:r>
                      <a:endParaRPr lang="en-US" dirty="0"/>
                    </a:p>
                  </a:txBody>
                  <a:tcPr/>
                </a:tc>
              </a:tr>
              <a:tr h="892230">
                <a:tc>
                  <a:txBody>
                    <a:bodyPr/>
                    <a:lstStyle/>
                    <a:p>
                      <a:r>
                        <a:rPr lang="en-US" dirty="0" smtClean="0"/>
                        <a:t>IgE</a:t>
                      </a:r>
                      <a:endParaRPr lang="en-US" dirty="0"/>
                    </a:p>
                  </a:txBody>
                  <a:tcPr marL="0" marR="0" marT="0" marB="0"/>
                </a:tc>
                <a:tc>
                  <a:txBody>
                    <a:bodyPr/>
                    <a:lstStyle/>
                    <a:p>
                      <a:r>
                        <a:rPr lang="en-US" dirty="0" smtClean="0"/>
                        <a:t>Mediates immediate hypersensitivity Defends against worm infections. Does not fix complement. </a:t>
                      </a:r>
                      <a:endParaRPr lang="en-US" dirty="0"/>
                    </a:p>
                  </a:txBody>
                  <a:tcPr/>
                </a:tc>
              </a:tr>
            </a:tbl>
          </a:graphicData>
        </a:graphic>
      </p:graphicFrame>
    </p:spTree>
  </p:cSld>
  <p:clrMapOvr>
    <a:masterClrMapping/>
  </p:clrMapOvr>
  <p:transition>
    <p:split/>
  </p:transition>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228600"/>
            <a:ext cx="7772400" cy="533400"/>
          </a:xfrm>
        </p:spPr>
        <p:txBody>
          <a:bodyPr>
            <a:noAutofit/>
          </a:bodyPr>
          <a:lstStyle/>
          <a:p>
            <a:pPr algn="l"/>
            <a:r>
              <a:rPr lang="en-US" sz="3200" dirty="0" smtClean="0"/>
              <a:t>Fibrinogen</a:t>
            </a:r>
            <a:endParaRPr lang="en-US" sz="3200" dirty="0"/>
          </a:p>
        </p:txBody>
      </p:sp>
      <p:sp>
        <p:nvSpPr>
          <p:cNvPr id="3" name="Subtitle 2"/>
          <p:cNvSpPr>
            <a:spLocks noGrp="1"/>
          </p:cNvSpPr>
          <p:nvPr>
            <p:ph type="subTitle" idx="1"/>
          </p:nvPr>
        </p:nvSpPr>
        <p:spPr>
          <a:xfrm>
            <a:off x="304800" y="914400"/>
            <a:ext cx="7772400" cy="5410200"/>
          </a:xfrm>
        </p:spPr>
        <p:txBody>
          <a:bodyPr>
            <a:normAutofit fontScale="70000" lnSpcReduction="20000"/>
          </a:bodyPr>
          <a:lstStyle/>
          <a:p>
            <a:pPr algn="l">
              <a:buFont typeface="Wingdings" pitchFamily="2" charset="2"/>
              <a:buChar char="q"/>
            </a:pPr>
            <a:r>
              <a:rPr lang="en-US" dirty="0" smtClean="0"/>
              <a:t>Also called </a:t>
            </a:r>
            <a:r>
              <a:rPr lang="en-US" b="1" dirty="0" smtClean="0">
                <a:solidFill>
                  <a:schemeClr val="accent2"/>
                </a:solidFill>
              </a:rPr>
              <a:t>clotting factor1</a:t>
            </a:r>
          </a:p>
          <a:p>
            <a:pPr algn="l">
              <a:buFont typeface="Wingdings" pitchFamily="2" charset="2"/>
              <a:buChar char="q"/>
            </a:pPr>
            <a:r>
              <a:rPr lang="en-US" dirty="0" smtClean="0"/>
              <a:t>Constitutes 4-6% of total protein</a:t>
            </a:r>
          </a:p>
          <a:p>
            <a:pPr algn="l">
              <a:buFont typeface="Wingdings" pitchFamily="2" charset="2"/>
              <a:buChar char="q"/>
            </a:pPr>
            <a:r>
              <a:rPr lang="en-US" dirty="0" smtClean="0"/>
              <a:t>Precipitated with 1/5 th saturation with ammonium sulphate</a:t>
            </a:r>
          </a:p>
          <a:p>
            <a:pPr algn="l">
              <a:buFont typeface="Wingdings" pitchFamily="2" charset="2"/>
              <a:buChar char="q"/>
            </a:pPr>
            <a:r>
              <a:rPr lang="en-US" dirty="0" smtClean="0"/>
              <a:t>Large asymmetric molecule</a:t>
            </a:r>
          </a:p>
          <a:p>
            <a:pPr algn="l">
              <a:buFont typeface="Wingdings" pitchFamily="2" charset="2"/>
              <a:buChar char="q"/>
            </a:pPr>
            <a:r>
              <a:rPr lang="en-US" dirty="0" smtClean="0"/>
              <a:t>Highly elongated with axial ratio of 20:1</a:t>
            </a:r>
          </a:p>
          <a:p>
            <a:pPr algn="l">
              <a:buFont typeface="Wingdings" pitchFamily="2" charset="2"/>
              <a:buChar char="q"/>
            </a:pPr>
            <a:r>
              <a:rPr lang="en-US" dirty="0" smtClean="0"/>
              <a:t>Imparts </a:t>
            </a:r>
            <a:r>
              <a:rPr lang="en-US" b="1" dirty="0" smtClean="0">
                <a:solidFill>
                  <a:schemeClr val="accent2"/>
                </a:solidFill>
              </a:rPr>
              <a:t>maximum viscosity to blood</a:t>
            </a:r>
          </a:p>
          <a:p>
            <a:pPr algn="l">
              <a:buFont typeface="Wingdings" pitchFamily="2" charset="2"/>
              <a:buChar char="q"/>
            </a:pPr>
            <a:r>
              <a:rPr lang="en-US" dirty="0" smtClean="0"/>
              <a:t>Synthesized in liver</a:t>
            </a:r>
          </a:p>
          <a:p>
            <a:pPr algn="l">
              <a:buFont typeface="Wingdings" pitchFamily="2" charset="2"/>
              <a:buChar char="q"/>
            </a:pPr>
            <a:r>
              <a:rPr lang="en-US" dirty="0" smtClean="0"/>
              <a:t>Made up of 6 polypeptide chains</a:t>
            </a:r>
          </a:p>
          <a:p>
            <a:pPr algn="l">
              <a:buFont typeface="Wingdings" pitchFamily="2" charset="2"/>
              <a:buChar char="q"/>
            </a:pPr>
            <a:r>
              <a:rPr lang="en-US" dirty="0" smtClean="0"/>
              <a:t>Chains are linked together by S-S linkages</a:t>
            </a:r>
          </a:p>
          <a:p>
            <a:pPr algn="l">
              <a:buFont typeface="Wingdings" pitchFamily="2" charset="2"/>
              <a:buChar char="q"/>
            </a:pPr>
            <a:r>
              <a:rPr lang="en-US" dirty="0" smtClean="0"/>
              <a:t>Amino terminal end is highly negative due to the presence of glutamic acid</a:t>
            </a:r>
          </a:p>
          <a:p>
            <a:pPr algn="l">
              <a:buFont typeface="Wingdings" pitchFamily="2" charset="2"/>
              <a:buChar char="q"/>
            </a:pPr>
            <a:r>
              <a:rPr lang="en-US" b="1" dirty="0" smtClean="0">
                <a:solidFill>
                  <a:schemeClr val="accent2"/>
                </a:solidFill>
              </a:rPr>
              <a:t>Negative charge contributes to  its solubility in plasma and prevents aggregation due to electrostatic repulsions between the fibrinogen molecules.</a:t>
            </a:r>
          </a:p>
          <a:p>
            <a:pPr algn="l"/>
            <a:endParaRPr lang="en-US" dirty="0"/>
          </a:p>
        </p:txBody>
      </p:sp>
      <p:sp>
        <p:nvSpPr>
          <p:cNvPr id="5" name="Slide Number Placeholder 4"/>
          <p:cNvSpPr>
            <a:spLocks noGrp="1"/>
          </p:cNvSpPr>
          <p:nvPr>
            <p:ph type="sldNum" sz="quarter" idx="12"/>
          </p:nvPr>
        </p:nvSpPr>
        <p:spPr/>
        <p:txBody>
          <a:bodyPr/>
          <a:lstStyle/>
          <a:p>
            <a:fld id="{8F332FAE-4CDE-47AD-9C1D-7AFBF9560FD5}" type="slidenum">
              <a:rPr lang="en-US" smtClean="0"/>
              <a:pPr/>
              <a:t>51</a:t>
            </a:fld>
            <a:endParaRPr lang="en-US"/>
          </a:p>
        </p:txBody>
      </p:sp>
    </p:spTree>
  </p:cSld>
  <p:clrMapOvr>
    <a:masterClrMapping/>
  </p:clrMapOvr>
  <p:transition>
    <p:split/>
  </p:transition>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228600"/>
            <a:ext cx="7772400" cy="761999"/>
          </a:xfrm>
        </p:spPr>
        <p:txBody>
          <a:bodyPr>
            <a:normAutofit/>
          </a:bodyPr>
          <a:lstStyle/>
          <a:p>
            <a:pPr algn="l"/>
            <a:r>
              <a:rPr lang="en-US" sz="3200" dirty="0" smtClean="0"/>
              <a:t>Transport proteins</a:t>
            </a:r>
            <a:endParaRPr lang="en-US" sz="3200" dirty="0"/>
          </a:p>
        </p:txBody>
      </p:sp>
      <p:sp>
        <p:nvSpPr>
          <p:cNvPr id="6" name="Slide Number Placeholder 5"/>
          <p:cNvSpPr>
            <a:spLocks noGrp="1"/>
          </p:cNvSpPr>
          <p:nvPr>
            <p:ph type="sldNum" sz="quarter" idx="12"/>
          </p:nvPr>
        </p:nvSpPr>
        <p:spPr/>
        <p:txBody>
          <a:bodyPr/>
          <a:lstStyle/>
          <a:p>
            <a:fld id="{8F332FAE-4CDE-47AD-9C1D-7AFBF9560FD5}" type="slidenum">
              <a:rPr lang="en-US" smtClean="0"/>
              <a:pPr/>
              <a:t>52</a:t>
            </a:fld>
            <a:endParaRPr lang="en-US"/>
          </a:p>
        </p:txBody>
      </p:sp>
      <p:graphicFrame>
        <p:nvGraphicFramePr>
          <p:cNvPr id="4" name="Table 3"/>
          <p:cNvGraphicFramePr>
            <a:graphicFrameLocks noGrp="1"/>
          </p:cNvGraphicFramePr>
          <p:nvPr/>
        </p:nvGraphicFramePr>
        <p:xfrm>
          <a:off x="304800" y="1397001"/>
          <a:ext cx="8534400" cy="4368955"/>
        </p:xfrm>
        <a:graphic>
          <a:graphicData uri="http://schemas.openxmlformats.org/drawingml/2006/table">
            <a:tbl>
              <a:tblPr firstRow="1" bandRow="1">
                <a:tableStyleId>{5C22544A-7EE6-4342-B048-85BDC9FD1C3A}</a:tableStyleId>
              </a:tblPr>
              <a:tblGrid>
                <a:gridCol w="4267200"/>
                <a:gridCol w="4267200"/>
              </a:tblGrid>
              <a:tr h="372586">
                <a:tc>
                  <a:txBody>
                    <a:bodyPr/>
                    <a:lstStyle/>
                    <a:p>
                      <a:r>
                        <a:rPr lang="en-US" dirty="0" smtClean="0"/>
                        <a:t>Name</a:t>
                      </a:r>
                      <a:endParaRPr lang="en-US" dirty="0"/>
                    </a:p>
                  </a:txBody>
                  <a:tcPr/>
                </a:tc>
                <a:tc>
                  <a:txBody>
                    <a:bodyPr/>
                    <a:lstStyle/>
                    <a:p>
                      <a:r>
                        <a:rPr lang="en-US" dirty="0" smtClean="0"/>
                        <a:t>Compounds transported</a:t>
                      </a:r>
                      <a:endParaRPr lang="en-US" dirty="0"/>
                    </a:p>
                  </a:txBody>
                  <a:tcPr/>
                </a:tc>
              </a:tr>
              <a:tr h="643095">
                <a:tc>
                  <a:txBody>
                    <a:bodyPr/>
                    <a:lstStyle/>
                    <a:p>
                      <a:r>
                        <a:rPr lang="en-US" dirty="0" smtClean="0"/>
                        <a:t>Albumin</a:t>
                      </a:r>
                      <a:endParaRPr lang="en-US" dirty="0"/>
                    </a:p>
                  </a:txBody>
                  <a:tcPr/>
                </a:tc>
                <a:tc>
                  <a:txBody>
                    <a:bodyPr/>
                    <a:lstStyle/>
                    <a:p>
                      <a:r>
                        <a:rPr lang="en-US" dirty="0" smtClean="0"/>
                        <a:t>Fatty</a:t>
                      </a:r>
                      <a:r>
                        <a:rPr lang="en-US" baseline="0" dirty="0" smtClean="0"/>
                        <a:t> acids, bilirubin, hormones, calcium, heavy metals, drugs etc.</a:t>
                      </a:r>
                      <a:endParaRPr lang="en-US" dirty="0"/>
                    </a:p>
                  </a:txBody>
                  <a:tcPr/>
                </a:tc>
              </a:tr>
              <a:tr h="372586">
                <a:tc>
                  <a:txBody>
                    <a:bodyPr/>
                    <a:lstStyle/>
                    <a:p>
                      <a:r>
                        <a:rPr lang="en-US" dirty="0" smtClean="0"/>
                        <a:t>Prealbumin-(Transthyretin)</a:t>
                      </a:r>
                      <a:endParaRPr lang="en-US" dirty="0"/>
                    </a:p>
                  </a:txBody>
                  <a:tcPr/>
                </a:tc>
                <a:tc>
                  <a:txBody>
                    <a:bodyPr/>
                    <a:lstStyle/>
                    <a:p>
                      <a:r>
                        <a:rPr lang="en-US" dirty="0" smtClean="0"/>
                        <a:t>Steroid hormones thyroxin, Retinol</a:t>
                      </a:r>
                      <a:endParaRPr lang="en-US" dirty="0"/>
                    </a:p>
                  </a:txBody>
                  <a:tcPr/>
                </a:tc>
              </a:tr>
              <a:tr h="372586">
                <a:tc>
                  <a:txBody>
                    <a:bodyPr/>
                    <a:lstStyle/>
                    <a:p>
                      <a:r>
                        <a:rPr lang="en-US" dirty="0" smtClean="0"/>
                        <a:t>Retinol binding protein</a:t>
                      </a:r>
                      <a:endParaRPr lang="en-US" dirty="0"/>
                    </a:p>
                  </a:txBody>
                  <a:tcPr/>
                </a:tc>
                <a:tc>
                  <a:txBody>
                    <a:bodyPr/>
                    <a:lstStyle/>
                    <a:p>
                      <a:r>
                        <a:rPr lang="en-US" dirty="0" smtClean="0"/>
                        <a:t>Retinol (Vitamin A)</a:t>
                      </a:r>
                      <a:endParaRPr lang="en-US" dirty="0"/>
                    </a:p>
                  </a:txBody>
                  <a:tcPr/>
                </a:tc>
              </a:tr>
              <a:tr h="372586">
                <a:tc>
                  <a:txBody>
                    <a:bodyPr/>
                    <a:lstStyle/>
                    <a:p>
                      <a:r>
                        <a:rPr lang="en-US" dirty="0" smtClean="0"/>
                        <a:t>Thyroxin binding protein(TBG)</a:t>
                      </a:r>
                      <a:endParaRPr lang="en-US" dirty="0"/>
                    </a:p>
                  </a:txBody>
                  <a:tcPr/>
                </a:tc>
                <a:tc>
                  <a:txBody>
                    <a:bodyPr/>
                    <a:lstStyle/>
                    <a:p>
                      <a:r>
                        <a:rPr lang="en-US" dirty="0" smtClean="0"/>
                        <a:t>Thyroxin</a:t>
                      </a:r>
                      <a:endParaRPr lang="en-US" dirty="0"/>
                    </a:p>
                  </a:txBody>
                  <a:tcPr/>
                </a:tc>
              </a:tr>
              <a:tr h="372586">
                <a:tc>
                  <a:txBody>
                    <a:bodyPr/>
                    <a:lstStyle/>
                    <a:p>
                      <a:r>
                        <a:rPr lang="en-US" dirty="0" smtClean="0"/>
                        <a:t>Transcortin(Cortisol binding protein)</a:t>
                      </a:r>
                      <a:endParaRPr lang="en-US" dirty="0"/>
                    </a:p>
                  </a:txBody>
                  <a:tcPr/>
                </a:tc>
                <a:tc>
                  <a:txBody>
                    <a:bodyPr/>
                    <a:lstStyle/>
                    <a:p>
                      <a:r>
                        <a:rPr lang="en-US" dirty="0" smtClean="0"/>
                        <a:t>Cortisol and corticosteroids</a:t>
                      </a:r>
                      <a:endParaRPr lang="en-US" dirty="0"/>
                    </a:p>
                  </a:txBody>
                  <a:tcPr/>
                </a:tc>
              </a:tr>
              <a:tr h="372586">
                <a:tc>
                  <a:txBody>
                    <a:bodyPr/>
                    <a:lstStyle/>
                    <a:p>
                      <a:r>
                        <a:rPr lang="en-US" dirty="0" smtClean="0"/>
                        <a:t>Haptoglobin</a:t>
                      </a:r>
                      <a:endParaRPr lang="en-US" dirty="0"/>
                    </a:p>
                  </a:txBody>
                  <a:tcPr/>
                </a:tc>
                <a:tc>
                  <a:txBody>
                    <a:bodyPr/>
                    <a:lstStyle/>
                    <a:p>
                      <a:r>
                        <a:rPr lang="en-US" dirty="0" smtClean="0"/>
                        <a:t>Hemoglobin</a:t>
                      </a:r>
                      <a:endParaRPr lang="en-US" dirty="0"/>
                    </a:p>
                  </a:txBody>
                  <a:tcPr/>
                </a:tc>
              </a:tr>
              <a:tr h="372586">
                <a:tc>
                  <a:txBody>
                    <a:bodyPr/>
                    <a:lstStyle/>
                    <a:p>
                      <a:r>
                        <a:rPr lang="en-US" dirty="0" err="1" smtClean="0"/>
                        <a:t>Hemopexin</a:t>
                      </a:r>
                      <a:endParaRPr lang="en-US" dirty="0"/>
                    </a:p>
                  </a:txBody>
                  <a:tcPr/>
                </a:tc>
                <a:tc>
                  <a:txBody>
                    <a:bodyPr/>
                    <a:lstStyle/>
                    <a:p>
                      <a:r>
                        <a:rPr lang="en-US" dirty="0" smtClean="0"/>
                        <a:t>Free haem</a:t>
                      </a:r>
                      <a:endParaRPr lang="en-US" dirty="0"/>
                    </a:p>
                  </a:txBody>
                  <a:tcPr/>
                </a:tc>
              </a:tr>
              <a:tr h="372586">
                <a:tc>
                  <a:txBody>
                    <a:bodyPr/>
                    <a:lstStyle/>
                    <a:p>
                      <a:r>
                        <a:rPr lang="en-US" dirty="0" smtClean="0"/>
                        <a:t>Transferrin</a:t>
                      </a:r>
                      <a:endParaRPr lang="en-US" dirty="0"/>
                    </a:p>
                  </a:txBody>
                  <a:tcPr/>
                </a:tc>
                <a:tc>
                  <a:txBody>
                    <a:bodyPr/>
                    <a:lstStyle/>
                    <a:p>
                      <a:r>
                        <a:rPr lang="en-US" dirty="0" smtClean="0"/>
                        <a:t>Iron</a:t>
                      </a:r>
                      <a:endParaRPr lang="en-US" dirty="0"/>
                    </a:p>
                  </a:txBody>
                  <a:tcPr/>
                </a:tc>
              </a:tr>
              <a:tr h="372586">
                <a:tc>
                  <a:txBody>
                    <a:bodyPr/>
                    <a:lstStyle/>
                    <a:p>
                      <a:r>
                        <a:rPr lang="en-US" dirty="0" smtClean="0"/>
                        <a:t>HDL(High density lipoprotein)</a:t>
                      </a:r>
                      <a:endParaRPr lang="en-US" dirty="0"/>
                    </a:p>
                  </a:txBody>
                  <a:tcPr/>
                </a:tc>
                <a:tc>
                  <a:txBody>
                    <a:bodyPr/>
                    <a:lstStyle/>
                    <a:p>
                      <a:r>
                        <a:rPr lang="en-US" dirty="0" smtClean="0"/>
                        <a:t>Cholesterol (Tissues to liver)</a:t>
                      </a:r>
                      <a:endParaRPr lang="en-US" dirty="0"/>
                    </a:p>
                  </a:txBody>
                  <a:tcPr/>
                </a:tc>
              </a:tr>
              <a:tr h="372586">
                <a:tc>
                  <a:txBody>
                    <a:bodyPr/>
                    <a:lstStyle/>
                    <a:p>
                      <a:r>
                        <a:rPr lang="en-US" dirty="0" smtClean="0"/>
                        <a:t>LDL(Low density lipoprotein)</a:t>
                      </a:r>
                      <a:endParaRPr lang="en-US" dirty="0"/>
                    </a:p>
                  </a:txBody>
                  <a:tcPr/>
                </a:tc>
                <a:tc>
                  <a:txBody>
                    <a:bodyPr/>
                    <a:lstStyle/>
                    <a:p>
                      <a:r>
                        <a:rPr lang="en-US" dirty="0" smtClean="0"/>
                        <a:t>Cholesterol(Liver to tissues)</a:t>
                      </a:r>
                      <a:endParaRPr lang="en-US" dirty="0"/>
                    </a:p>
                  </a:txBody>
                  <a:tcPr/>
                </a:tc>
              </a:tr>
            </a:tbl>
          </a:graphicData>
        </a:graphic>
      </p:graphicFrame>
    </p:spTree>
  </p:cSld>
  <p:clrMapOvr>
    <a:masterClrMapping/>
  </p:clrMapOvr>
  <p:transition>
    <p:split/>
  </p:transition>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381001"/>
            <a:ext cx="7772400" cy="762000"/>
          </a:xfrm>
        </p:spPr>
        <p:txBody>
          <a:bodyPr>
            <a:normAutofit/>
          </a:bodyPr>
          <a:lstStyle/>
          <a:p>
            <a:pPr algn="l"/>
            <a:r>
              <a:rPr lang="en-US" sz="3200" dirty="0" smtClean="0"/>
              <a:t>Acute phase proteins</a:t>
            </a:r>
            <a:endParaRPr lang="en-US" sz="3200" dirty="0"/>
          </a:p>
        </p:txBody>
      </p:sp>
      <p:sp>
        <p:nvSpPr>
          <p:cNvPr id="3" name="Subtitle 2"/>
          <p:cNvSpPr>
            <a:spLocks noGrp="1"/>
          </p:cNvSpPr>
          <p:nvPr>
            <p:ph type="subTitle" idx="1"/>
          </p:nvPr>
        </p:nvSpPr>
        <p:spPr>
          <a:xfrm>
            <a:off x="685800" y="1371600"/>
            <a:ext cx="7772400" cy="5029200"/>
          </a:xfrm>
        </p:spPr>
        <p:txBody>
          <a:bodyPr>
            <a:normAutofit fontScale="92500" lnSpcReduction="10000"/>
          </a:bodyPr>
          <a:lstStyle/>
          <a:p>
            <a:pPr algn="l"/>
            <a:r>
              <a:rPr lang="en-US" dirty="0" smtClean="0"/>
              <a:t>The levels of certain proteins may increase in blood in response inflammatory and neoplastic conditions, these are called Acute phase proteins.</a:t>
            </a:r>
          </a:p>
          <a:p>
            <a:pPr algn="l"/>
            <a:r>
              <a:rPr lang="en-US" dirty="0" smtClean="0"/>
              <a:t> </a:t>
            </a:r>
            <a:r>
              <a:rPr lang="en-US" b="1" dirty="0" smtClean="0">
                <a:solidFill>
                  <a:schemeClr val="accent2"/>
                </a:solidFill>
              </a:rPr>
              <a:t>Examples-</a:t>
            </a:r>
          </a:p>
          <a:p>
            <a:pPr algn="l">
              <a:buFont typeface="Wingdings" pitchFamily="2" charset="2"/>
              <a:buChar char="q"/>
            </a:pPr>
            <a:r>
              <a:rPr lang="en-US" dirty="0" smtClean="0"/>
              <a:t>C- reactive proteins</a:t>
            </a:r>
          </a:p>
          <a:p>
            <a:pPr algn="l">
              <a:buFont typeface="Wingdings" pitchFamily="2" charset="2"/>
              <a:buChar char="q"/>
            </a:pPr>
            <a:r>
              <a:rPr lang="en-US" dirty="0" smtClean="0"/>
              <a:t>Ceruloplasmin</a:t>
            </a:r>
          </a:p>
          <a:p>
            <a:pPr algn="l">
              <a:buFont typeface="Wingdings" pitchFamily="2" charset="2"/>
              <a:buChar char="q"/>
            </a:pPr>
            <a:r>
              <a:rPr lang="en-US" dirty="0" smtClean="0"/>
              <a:t>Alpha -1 antitrypsin</a:t>
            </a:r>
          </a:p>
          <a:p>
            <a:pPr algn="l">
              <a:buFont typeface="Wingdings" pitchFamily="2" charset="2"/>
              <a:buChar char="q"/>
            </a:pPr>
            <a:r>
              <a:rPr lang="en-US" dirty="0" smtClean="0"/>
              <a:t>Alpha 2 macroglobulins</a:t>
            </a:r>
          </a:p>
          <a:p>
            <a:pPr algn="l">
              <a:buFont typeface="Wingdings" pitchFamily="2" charset="2"/>
              <a:buChar char="q"/>
            </a:pPr>
            <a:r>
              <a:rPr lang="en-US" dirty="0" smtClean="0"/>
              <a:t>Alpha-1 acid glycoprotein</a:t>
            </a:r>
            <a:endParaRPr lang="en-US" dirty="0"/>
          </a:p>
        </p:txBody>
      </p:sp>
      <p:sp>
        <p:nvSpPr>
          <p:cNvPr id="5" name="Slide Number Placeholder 4"/>
          <p:cNvSpPr>
            <a:spLocks noGrp="1"/>
          </p:cNvSpPr>
          <p:nvPr>
            <p:ph type="sldNum" sz="quarter" idx="12"/>
          </p:nvPr>
        </p:nvSpPr>
        <p:spPr/>
        <p:txBody>
          <a:bodyPr/>
          <a:lstStyle/>
          <a:p>
            <a:fld id="{8F332FAE-4CDE-47AD-9C1D-7AFBF9560FD5}" type="slidenum">
              <a:rPr lang="en-US" smtClean="0"/>
              <a:pPr/>
              <a:t>53</a:t>
            </a:fld>
            <a:endParaRPr lang="en-US"/>
          </a:p>
        </p:txBody>
      </p:sp>
    </p:spTree>
  </p:cSld>
  <p:clrMapOvr>
    <a:masterClrMapping/>
  </p:clrMapOvr>
  <p:transition>
    <p:split/>
  </p:transition>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04800"/>
            <a:ext cx="7772400" cy="838200"/>
          </a:xfrm>
        </p:spPr>
        <p:txBody>
          <a:bodyPr>
            <a:normAutofit/>
          </a:bodyPr>
          <a:lstStyle/>
          <a:p>
            <a:pPr algn="l"/>
            <a:r>
              <a:rPr lang="en-US" sz="3200" dirty="0" smtClean="0"/>
              <a:t>Negative acute phase protein</a:t>
            </a:r>
            <a:endParaRPr lang="en-US" sz="3200" dirty="0"/>
          </a:p>
        </p:txBody>
      </p:sp>
      <p:sp>
        <p:nvSpPr>
          <p:cNvPr id="3" name="Subtitle 2"/>
          <p:cNvSpPr>
            <a:spLocks noGrp="1"/>
          </p:cNvSpPr>
          <p:nvPr>
            <p:ph type="subTitle" idx="1"/>
          </p:nvPr>
        </p:nvSpPr>
        <p:spPr>
          <a:xfrm>
            <a:off x="685800" y="1600200"/>
            <a:ext cx="7772400" cy="4419600"/>
          </a:xfrm>
        </p:spPr>
        <p:txBody>
          <a:bodyPr>
            <a:normAutofit lnSpcReduction="10000"/>
          </a:bodyPr>
          <a:lstStyle/>
          <a:p>
            <a:pPr algn="l"/>
            <a:r>
              <a:rPr lang="en-US" dirty="0" smtClean="0"/>
              <a:t>The levels of certain proteins are decreased in blood in response to certain inflammatory processes.</a:t>
            </a:r>
          </a:p>
          <a:p>
            <a:pPr algn="l"/>
            <a:r>
              <a:rPr lang="en-US" b="1" dirty="0" smtClean="0">
                <a:solidFill>
                  <a:schemeClr val="accent2"/>
                </a:solidFill>
              </a:rPr>
              <a:t>Examples-</a:t>
            </a:r>
          </a:p>
          <a:p>
            <a:pPr algn="l">
              <a:buFont typeface="Wingdings" pitchFamily="2" charset="2"/>
              <a:buChar char="q"/>
            </a:pPr>
            <a:r>
              <a:rPr lang="en-US" dirty="0" smtClean="0"/>
              <a:t>Albumin</a:t>
            </a:r>
          </a:p>
          <a:p>
            <a:pPr algn="l">
              <a:buFont typeface="Wingdings" pitchFamily="2" charset="2"/>
              <a:buChar char="q"/>
            </a:pPr>
            <a:r>
              <a:rPr lang="en-US" dirty="0" smtClean="0"/>
              <a:t>Transthyretin</a:t>
            </a:r>
          </a:p>
          <a:p>
            <a:pPr algn="l">
              <a:buFont typeface="Wingdings" pitchFamily="2" charset="2"/>
              <a:buChar char="q"/>
            </a:pPr>
            <a:r>
              <a:rPr lang="en-US" dirty="0" smtClean="0"/>
              <a:t>Retinol binding protein</a:t>
            </a:r>
          </a:p>
          <a:p>
            <a:pPr algn="l">
              <a:buFont typeface="Wingdings" pitchFamily="2" charset="2"/>
              <a:buChar char="q"/>
            </a:pPr>
            <a:r>
              <a:rPr lang="en-US" dirty="0" smtClean="0"/>
              <a:t>Transferrin</a:t>
            </a:r>
            <a:endParaRPr lang="en-US" dirty="0"/>
          </a:p>
        </p:txBody>
      </p:sp>
      <p:sp>
        <p:nvSpPr>
          <p:cNvPr id="5" name="Slide Number Placeholder 4"/>
          <p:cNvSpPr>
            <a:spLocks noGrp="1"/>
          </p:cNvSpPr>
          <p:nvPr>
            <p:ph type="sldNum" sz="quarter" idx="12"/>
          </p:nvPr>
        </p:nvSpPr>
        <p:spPr/>
        <p:txBody>
          <a:bodyPr/>
          <a:lstStyle/>
          <a:p>
            <a:fld id="{8F332FAE-4CDE-47AD-9C1D-7AFBF9560FD5}" type="slidenum">
              <a:rPr lang="en-US" smtClean="0"/>
              <a:pPr/>
              <a:t>54</a:t>
            </a:fld>
            <a:endParaRPr lang="en-US"/>
          </a:p>
        </p:txBody>
      </p:sp>
    </p:spTree>
  </p:cSld>
  <p:clrMapOvr>
    <a:masterClrMapping/>
  </p:clrMapOvr>
  <p:transition>
    <p:split/>
  </p:transition>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04800"/>
            <a:ext cx="7772400" cy="838200"/>
          </a:xfrm>
        </p:spPr>
        <p:txBody>
          <a:bodyPr>
            <a:normAutofit/>
          </a:bodyPr>
          <a:lstStyle/>
          <a:p>
            <a:pPr algn="l"/>
            <a:r>
              <a:rPr lang="en-US" sz="3200" dirty="0" smtClean="0"/>
              <a:t>Abnormal Proteins</a:t>
            </a:r>
            <a:endParaRPr lang="en-US" sz="3200" dirty="0"/>
          </a:p>
        </p:txBody>
      </p:sp>
      <p:sp>
        <p:nvSpPr>
          <p:cNvPr id="3" name="Subtitle 2"/>
          <p:cNvSpPr>
            <a:spLocks noGrp="1"/>
          </p:cNvSpPr>
          <p:nvPr>
            <p:ph type="subTitle" idx="1"/>
          </p:nvPr>
        </p:nvSpPr>
        <p:spPr>
          <a:xfrm>
            <a:off x="685800" y="1295400"/>
            <a:ext cx="7772400" cy="4724400"/>
          </a:xfrm>
        </p:spPr>
        <p:txBody>
          <a:bodyPr>
            <a:normAutofit fontScale="70000" lnSpcReduction="20000"/>
          </a:bodyPr>
          <a:lstStyle/>
          <a:p>
            <a:pPr algn="l"/>
            <a:r>
              <a:rPr lang="en-US" sz="2800" b="1" dirty="0" smtClean="0">
                <a:solidFill>
                  <a:schemeClr val="accent2"/>
                </a:solidFill>
              </a:rPr>
              <a:t>1) Bence – Jone’s proteins</a:t>
            </a:r>
            <a:endParaRPr lang="en-US" b="1" dirty="0" smtClean="0">
              <a:solidFill>
                <a:schemeClr val="accent2"/>
              </a:solidFill>
            </a:endParaRPr>
          </a:p>
          <a:p>
            <a:pPr algn="l">
              <a:buFont typeface="Wingdings" pitchFamily="2" charset="2"/>
              <a:buChar char="q"/>
            </a:pPr>
            <a:r>
              <a:rPr lang="en-US" dirty="0" smtClean="0"/>
              <a:t>Abnormal proteins- monoclonal light chains</a:t>
            </a:r>
          </a:p>
          <a:p>
            <a:pPr algn="l">
              <a:buFont typeface="Wingdings" pitchFamily="2" charset="2"/>
              <a:buChar char="q"/>
            </a:pPr>
            <a:r>
              <a:rPr lang="en-US" dirty="0" smtClean="0"/>
              <a:t>Present in the urine of a patient suffering from multiple myeloma (50% of patients)</a:t>
            </a:r>
          </a:p>
          <a:p>
            <a:pPr algn="l">
              <a:buFont typeface="Wingdings" pitchFamily="2" charset="2"/>
              <a:buChar char="q"/>
            </a:pPr>
            <a:r>
              <a:rPr lang="en-US" dirty="0" smtClean="0"/>
              <a:t>Molecular weight 45,000</a:t>
            </a:r>
          </a:p>
          <a:p>
            <a:pPr algn="l">
              <a:buFont typeface="Wingdings" pitchFamily="2" charset="2"/>
              <a:buChar char="q"/>
            </a:pPr>
            <a:r>
              <a:rPr lang="en-US" dirty="0" smtClean="0"/>
              <a:t>Identified by </a:t>
            </a:r>
            <a:r>
              <a:rPr lang="en-US" dirty="0" smtClean="0">
                <a:solidFill>
                  <a:schemeClr val="accent2"/>
                </a:solidFill>
              </a:rPr>
              <a:t>heat coagulation test</a:t>
            </a:r>
          </a:p>
          <a:p>
            <a:pPr algn="l">
              <a:buFont typeface="Wingdings" pitchFamily="2" charset="2"/>
              <a:buChar char="q"/>
            </a:pPr>
            <a:r>
              <a:rPr lang="en-US" dirty="0" smtClean="0"/>
              <a:t>Best detected by zone electrophoresis and immunoelectrophoresis</a:t>
            </a:r>
          </a:p>
          <a:p>
            <a:pPr algn="l"/>
            <a:r>
              <a:rPr lang="en-US" b="1" dirty="0" smtClean="0">
                <a:solidFill>
                  <a:schemeClr val="accent2"/>
                </a:solidFill>
              </a:rPr>
              <a:t>2)</a:t>
            </a:r>
            <a:r>
              <a:rPr lang="en-US" b="1" dirty="0" err="1" smtClean="0">
                <a:solidFill>
                  <a:schemeClr val="accent2"/>
                </a:solidFill>
              </a:rPr>
              <a:t>Cryoglobulins</a:t>
            </a:r>
            <a:endParaRPr lang="en-US" b="1" dirty="0" smtClean="0">
              <a:solidFill>
                <a:schemeClr val="accent2"/>
              </a:solidFill>
            </a:endParaRPr>
          </a:p>
          <a:p>
            <a:pPr algn="l">
              <a:buFont typeface="Wingdings" pitchFamily="2" charset="2"/>
              <a:buChar char="q"/>
            </a:pPr>
            <a:r>
              <a:rPr lang="en-US" dirty="0" smtClean="0"/>
              <a:t>These proteins coagulate when serum is cooled to very low temperature</a:t>
            </a:r>
          </a:p>
          <a:p>
            <a:pPr algn="l">
              <a:buFont typeface="Wingdings" pitchFamily="2" charset="2"/>
              <a:buChar char="q"/>
            </a:pPr>
            <a:r>
              <a:rPr lang="en-US" dirty="0" smtClean="0"/>
              <a:t>Commonly monoclonal IgG or IgM or both</a:t>
            </a:r>
          </a:p>
          <a:p>
            <a:pPr algn="l">
              <a:buFont typeface="Wingdings" pitchFamily="2" charset="2"/>
              <a:buChar char="q"/>
            </a:pPr>
            <a:r>
              <a:rPr lang="en-US" dirty="0" smtClean="0"/>
              <a:t>Increased in rheumatoid arthritis, multiple myeloma, lymphocytic leukemia, lymphosarcoma and systemic lupus </a:t>
            </a:r>
            <a:r>
              <a:rPr lang="en-US" dirty="0" err="1" smtClean="0"/>
              <a:t>erythematosus</a:t>
            </a:r>
            <a:endParaRPr lang="en-US" dirty="0" smtClean="0"/>
          </a:p>
          <a:p>
            <a:pPr algn="l">
              <a:buFont typeface="Wingdings" pitchFamily="2" charset="2"/>
              <a:buChar char="q"/>
            </a:pPr>
            <a:endParaRPr lang="en-US" dirty="0" smtClean="0"/>
          </a:p>
          <a:p>
            <a:pPr algn="l"/>
            <a:endParaRPr lang="en-US" b="1" dirty="0" smtClean="0"/>
          </a:p>
          <a:p>
            <a:pPr algn="l">
              <a:buFont typeface="Wingdings" pitchFamily="2" charset="2"/>
              <a:buChar char="q"/>
            </a:pPr>
            <a:endParaRPr lang="en-US" dirty="0"/>
          </a:p>
        </p:txBody>
      </p:sp>
      <p:sp>
        <p:nvSpPr>
          <p:cNvPr id="5" name="Slide Number Placeholder 4"/>
          <p:cNvSpPr>
            <a:spLocks noGrp="1"/>
          </p:cNvSpPr>
          <p:nvPr>
            <p:ph type="sldNum" sz="quarter" idx="12"/>
          </p:nvPr>
        </p:nvSpPr>
        <p:spPr/>
        <p:txBody>
          <a:bodyPr/>
          <a:lstStyle/>
          <a:p>
            <a:fld id="{8F332FAE-4CDE-47AD-9C1D-7AFBF9560FD5}" type="slidenum">
              <a:rPr lang="en-US" smtClean="0"/>
              <a:pPr/>
              <a:t>55</a:t>
            </a:fld>
            <a:endParaRPr lang="en-US"/>
          </a:p>
        </p:txBody>
      </p:sp>
    </p:spTree>
  </p:cSld>
  <p:clrMapOvr>
    <a:masterClrMapping/>
  </p:clrMapOvr>
  <p:transition>
    <p:split/>
  </p:transition>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457200"/>
            <a:ext cx="7772400" cy="761999"/>
          </a:xfrm>
        </p:spPr>
        <p:txBody>
          <a:bodyPr>
            <a:normAutofit/>
          </a:bodyPr>
          <a:lstStyle/>
          <a:p>
            <a:pPr algn="l"/>
            <a:r>
              <a:rPr lang="en-US" sz="3200" dirty="0" smtClean="0"/>
              <a:t>Functions of plasma proteins</a:t>
            </a:r>
            <a:endParaRPr lang="en-US" sz="3200" dirty="0"/>
          </a:p>
        </p:txBody>
      </p:sp>
      <p:sp>
        <p:nvSpPr>
          <p:cNvPr id="3" name="Subtitle 2"/>
          <p:cNvSpPr>
            <a:spLocks noGrp="1"/>
          </p:cNvSpPr>
          <p:nvPr>
            <p:ph type="subTitle" idx="1"/>
          </p:nvPr>
        </p:nvSpPr>
        <p:spPr>
          <a:xfrm>
            <a:off x="685800" y="1371600"/>
            <a:ext cx="7772400" cy="4419600"/>
          </a:xfrm>
        </p:spPr>
        <p:txBody>
          <a:bodyPr>
            <a:normAutofit fontScale="70000" lnSpcReduction="20000"/>
          </a:bodyPr>
          <a:lstStyle/>
          <a:p>
            <a:pPr algn="l">
              <a:buFont typeface="Wingdings" pitchFamily="2" charset="2"/>
              <a:buChar char="q"/>
            </a:pPr>
            <a:r>
              <a:rPr lang="en-US" dirty="0" smtClean="0"/>
              <a:t>Nutritive</a:t>
            </a:r>
          </a:p>
          <a:p>
            <a:pPr algn="l">
              <a:buFont typeface="Wingdings" pitchFamily="2" charset="2"/>
              <a:buChar char="q"/>
            </a:pPr>
            <a:r>
              <a:rPr lang="en-US" dirty="0" smtClean="0"/>
              <a:t>Fluid exchange</a:t>
            </a:r>
          </a:p>
          <a:p>
            <a:pPr algn="l">
              <a:buFont typeface="Wingdings" pitchFamily="2" charset="2"/>
              <a:buChar char="q"/>
            </a:pPr>
            <a:r>
              <a:rPr lang="en-US" dirty="0" smtClean="0"/>
              <a:t>Buffering</a:t>
            </a:r>
          </a:p>
          <a:p>
            <a:pPr algn="l">
              <a:buFont typeface="Wingdings" pitchFamily="2" charset="2"/>
              <a:buChar char="q"/>
            </a:pPr>
            <a:r>
              <a:rPr lang="en-US" dirty="0" smtClean="0"/>
              <a:t>Binding and transport</a:t>
            </a:r>
          </a:p>
          <a:p>
            <a:pPr algn="l">
              <a:buFont typeface="Wingdings" pitchFamily="2" charset="2"/>
              <a:buChar char="q"/>
            </a:pPr>
            <a:r>
              <a:rPr lang="en-US" dirty="0" smtClean="0"/>
              <a:t>Enzymes</a:t>
            </a:r>
          </a:p>
          <a:p>
            <a:pPr algn="l">
              <a:buFont typeface="Wingdings" pitchFamily="2" charset="2"/>
              <a:buChar char="q"/>
            </a:pPr>
            <a:r>
              <a:rPr lang="en-US" dirty="0" smtClean="0"/>
              <a:t>Hormones</a:t>
            </a:r>
          </a:p>
          <a:p>
            <a:pPr algn="l">
              <a:buFont typeface="Wingdings" pitchFamily="2" charset="2"/>
              <a:buChar char="q"/>
            </a:pPr>
            <a:r>
              <a:rPr lang="en-US" dirty="0" smtClean="0"/>
              <a:t>Blood coagulation</a:t>
            </a:r>
          </a:p>
          <a:p>
            <a:pPr algn="l">
              <a:buFont typeface="Wingdings" pitchFamily="2" charset="2"/>
              <a:buChar char="q"/>
            </a:pPr>
            <a:r>
              <a:rPr lang="en-US" dirty="0" smtClean="0"/>
              <a:t>Viscosity</a:t>
            </a:r>
          </a:p>
          <a:p>
            <a:pPr algn="l">
              <a:buFont typeface="Wingdings" pitchFamily="2" charset="2"/>
              <a:buChar char="q"/>
            </a:pPr>
            <a:r>
              <a:rPr lang="en-US" dirty="0" smtClean="0"/>
              <a:t>Defense</a:t>
            </a:r>
          </a:p>
          <a:p>
            <a:pPr algn="l">
              <a:buFont typeface="Wingdings" pitchFamily="2" charset="2"/>
              <a:buChar char="q"/>
            </a:pPr>
            <a:r>
              <a:rPr lang="en-US" dirty="0" smtClean="0"/>
              <a:t>Reserve proteins</a:t>
            </a:r>
          </a:p>
          <a:p>
            <a:pPr algn="l">
              <a:buFont typeface="Wingdings" pitchFamily="2" charset="2"/>
              <a:buChar char="q"/>
            </a:pPr>
            <a:r>
              <a:rPr lang="en-US" dirty="0" smtClean="0"/>
              <a:t>Tumor markers</a:t>
            </a:r>
          </a:p>
          <a:p>
            <a:pPr algn="l">
              <a:buFont typeface="Wingdings" pitchFamily="2" charset="2"/>
              <a:buChar char="q"/>
            </a:pPr>
            <a:r>
              <a:rPr lang="en-US" dirty="0" smtClean="0"/>
              <a:t>Antiproteases</a:t>
            </a:r>
            <a:endParaRPr lang="en-US" dirty="0"/>
          </a:p>
        </p:txBody>
      </p:sp>
      <p:sp>
        <p:nvSpPr>
          <p:cNvPr id="5" name="Slide Number Placeholder 4"/>
          <p:cNvSpPr>
            <a:spLocks noGrp="1"/>
          </p:cNvSpPr>
          <p:nvPr>
            <p:ph type="sldNum" sz="quarter" idx="12"/>
          </p:nvPr>
        </p:nvSpPr>
        <p:spPr/>
        <p:txBody>
          <a:bodyPr/>
          <a:lstStyle/>
          <a:p>
            <a:fld id="{8F332FAE-4CDE-47AD-9C1D-7AFBF9560FD5}" type="slidenum">
              <a:rPr lang="en-US" smtClean="0"/>
              <a:pPr/>
              <a:t>56</a:t>
            </a:fld>
            <a:endParaRPr lang="en-US"/>
          </a:p>
        </p:txBody>
      </p:sp>
    </p:spTree>
  </p:cSld>
  <p:clrMapOvr>
    <a:masterClrMapping/>
  </p:clrMapOvr>
  <p:transition>
    <p:split/>
  </p:transition>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28600"/>
            <a:ext cx="7772400" cy="838200"/>
          </a:xfrm>
        </p:spPr>
        <p:txBody>
          <a:bodyPr>
            <a:normAutofit/>
          </a:bodyPr>
          <a:lstStyle/>
          <a:p>
            <a:pPr algn="l"/>
            <a:r>
              <a:rPr lang="en-US" sz="3200" dirty="0" smtClean="0"/>
              <a:t>Clinical Significance of Plasma proteins</a:t>
            </a:r>
            <a:endParaRPr lang="en-US" sz="3200" dirty="0"/>
          </a:p>
        </p:txBody>
      </p:sp>
      <p:sp>
        <p:nvSpPr>
          <p:cNvPr id="3" name="Subtitle 2"/>
          <p:cNvSpPr>
            <a:spLocks noGrp="1"/>
          </p:cNvSpPr>
          <p:nvPr>
            <p:ph type="subTitle" idx="1"/>
          </p:nvPr>
        </p:nvSpPr>
        <p:spPr>
          <a:xfrm>
            <a:off x="685800" y="1295400"/>
            <a:ext cx="7772400" cy="4876800"/>
          </a:xfrm>
        </p:spPr>
        <p:txBody>
          <a:bodyPr>
            <a:normAutofit fontScale="92500" lnSpcReduction="20000"/>
          </a:bodyPr>
          <a:lstStyle/>
          <a:p>
            <a:pPr algn="l"/>
            <a:r>
              <a:rPr lang="en-US" b="1" dirty="0" smtClean="0">
                <a:solidFill>
                  <a:schemeClr val="accent1"/>
                </a:solidFill>
              </a:rPr>
              <a:t>Hyperproteinemia- Levels higher than 8.0gm/dl</a:t>
            </a:r>
          </a:p>
          <a:p>
            <a:pPr algn="l"/>
            <a:r>
              <a:rPr lang="en-US" b="1" dirty="0" smtClean="0"/>
              <a:t> </a:t>
            </a:r>
            <a:r>
              <a:rPr lang="en-US" b="1" dirty="0" smtClean="0">
                <a:solidFill>
                  <a:schemeClr val="accent2"/>
                </a:solidFill>
              </a:rPr>
              <a:t>Causes-</a:t>
            </a:r>
          </a:p>
          <a:p>
            <a:pPr algn="l">
              <a:buFont typeface="Wingdings" pitchFamily="2" charset="2"/>
              <a:buChar char="q"/>
            </a:pPr>
            <a:r>
              <a:rPr lang="en-US" b="1" dirty="0" smtClean="0"/>
              <a:t> </a:t>
            </a:r>
            <a:r>
              <a:rPr lang="en-US" b="1" dirty="0" smtClean="0">
                <a:solidFill>
                  <a:schemeClr val="accent2"/>
                </a:solidFill>
              </a:rPr>
              <a:t>Hemoconcentration-</a:t>
            </a:r>
            <a:r>
              <a:rPr lang="en-US" b="1" dirty="0" smtClean="0"/>
              <a:t> </a:t>
            </a:r>
            <a:r>
              <a:rPr lang="en-US" dirty="0" smtClean="0"/>
              <a:t>due to dehydration, albumin and globulin both are increased Albumin to Globulin ratio remains same.</a:t>
            </a:r>
          </a:p>
          <a:p>
            <a:pPr algn="l">
              <a:buFont typeface="Wingdings" pitchFamily="2" charset="2"/>
              <a:buChar char="q"/>
            </a:pPr>
            <a:r>
              <a:rPr lang="en-US" b="1" dirty="0" smtClean="0">
                <a:solidFill>
                  <a:schemeClr val="accent1"/>
                </a:solidFill>
              </a:rPr>
              <a:t>Causes- </a:t>
            </a:r>
            <a:r>
              <a:rPr lang="en-US" dirty="0" smtClean="0"/>
              <a:t>Excessive vomiting</a:t>
            </a:r>
          </a:p>
          <a:p>
            <a:pPr algn="l">
              <a:buFont typeface="Wingdings" pitchFamily="2" charset="2"/>
              <a:buChar char="q"/>
            </a:pPr>
            <a:r>
              <a:rPr lang="en-US" dirty="0" smtClean="0"/>
              <a:t>Diarrhea</a:t>
            </a:r>
          </a:p>
          <a:p>
            <a:pPr algn="l">
              <a:buFont typeface="Wingdings" pitchFamily="2" charset="2"/>
              <a:buChar char="q"/>
            </a:pPr>
            <a:r>
              <a:rPr lang="en-US" dirty="0" smtClean="0"/>
              <a:t>Diabetes Insipidus</a:t>
            </a:r>
          </a:p>
          <a:p>
            <a:pPr algn="l">
              <a:buFont typeface="Wingdings" pitchFamily="2" charset="2"/>
              <a:buChar char="q"/>
            </a:pPr>
            <a:r>
              <a:rPr lang="en-US" dirty="0" smtClean="0"/>
              <a:t>Pyloric stenosis or obstruction</a:t>
            </a:r>
          </a:p>
          <a:p>
            <a:pPr algn="l">
              <a:buFont typeface="Wingdings" pitchFamily="2" charset="2"/>
              <a:buChar char="q"/>
            </a:pPr>
            <a:r>
              <a:rPr lang="en-US" dirty="0" smtClean="0"/>
              <a:t>Diuresis</a:t>
            </a:r>
          </a:p>
          <a:p>
            <a:pPr algn="l">
              <a:buFont typeface="Wingdings" pitchFamily="2" charset="2"/>
              <a:buChar char="q"/>
            </a:pPr>
            <a:r>
              <a:rPr lang="en-US" dirty="0" smtClean="0"/>
              <a:t>Intestinal obstruction</a:t>
            </a:r>
          </a:p>
        </p:txBody>
      </p:sp>
      <p:sp>
        <p:nvSpPr>
          <p:cNvPr id="5" name="Slide Number Placeholder 4"/>
          <p:cNvSpPr>
            <a:spLocks noGrp="1"/>
          </p:cNvSpPr>
          <p:nvPr>
            <p:ph type="sldNum" sz="quarter" idx="12"/>
          </p:nvPr>
        </p:nvSpPr>
        <p:spPr/>
        <p:txBody>
          <a:bodyPr/>
          <a:lstStyle/>
          <a:p>
            <a:fld id="{8F332FAE-4CDE-47AD-9C1D-7AFBF9560FD5}" type="slidenum">
              <a:rPr lang="en-US" smtClean="0"/>
              <a:pPr/>
              <a:t>57</a:t>
            </a:fld>
            <a:endParaRPr lang="en-US"/>
          </a:p>
        </p:txBody>
      </p:sp>
    </p:spTree>
  </p:cSld>
  <p:clrMapOvr>
    <a:masterClrMapping/>
  </p:clrMapOvr>
  <p:transition>
    <p:split/>
  </p:transition>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04800"/>
            <a:ext cx="7772400" cy="1066800"/>
          </a:xfrm>
        </p:spPr>
        <p:txBody>
          <a:bodyPr>
            <a:normAutofit/>
          </a:bodyPr>
          <a:lstStyle/>
          <a:p>
            <a:pPr algn="l"/>
            <a:r>
              <a:rPr lang="en-US" sz="3200" dirty="0" smtClean="0"/>
              <a:t>Hypergammaglobulinemia</a:t>
            </a:r>
            <a:br>
              <a:rPr lang="en-US" sz="3200" dirty="0" smtClean="0"/>
            </a:br>
            <a:endParaRPr lang="en-US" sz="3200" dirty="0"/>
          </a:p>
        </p:txBody>
      </p:sp>
      <p:sp>
        <p:nvSpPr>
          <p:cNvPr id="3" name="Subtitle 2"/>
          <p:cNvSpPr>
            <a:spLocks noGrp="1"/>
          </p:cNvSpPr>
          <p:nvPr>
            <p:ph type="subTitle" idx="1"/>
          </p:nvPr>
        </p:nvSpPr>
        <p:spPr>
          <a:xfrm>
            <a:off x="685800" y="1371600"/>
            <a:ext cx="7772400" cy="4343400"/>
          </a:xfrm>
        </p:spPr>
        <p:txBody>
          <a:bodyPr>
            <a:normAutofit fontScale="77500" lnSpcReduction="20000"/>
          </a:bodyPr>
          <a:lstStyle/>
          <a:p>
            <a:pPr marL="514350" indent="-514350" algn="l"/>
            <a:r>
              <a:rPr lang="en-US" b="1" dirty="0" smtClean="0">
                <a:solidFill>
                  <a:schemeClr val="accent2"/>
                </a:solidFill>
              </a:rPr>
              <a:t>1)Polyclonal-</a:t>
            </a:r>
          </a:p>
          <a:p>
            <a:pPr marL="514350" indent="-514350" algn="l">
              <a:buFont typeface="Wingdings" pitchFamily="2" charset="2"/>
              <a:buChar char="q"/>
            </a:pPr>
            <a:r>
              <a:rPr lang="en-US" dirty="0" smtClean="0"/>
              <a:t>Chronic infections</a:t>
            </a:r>
          </a:p>
          <a:p>
            <a:pPr marL="514350" indent="-514350" algn="l">
              <a:buFont typeface="Wingdings" pitchFamily="2" charset="2"/>
              <a:buChar char="q"/>
            </a:pPr>
            <a:r>
              <a:rPr lang="en-US" dirty="0" smtClean="0"/>
              <a:t>Chronic liver diseases</a:t>
            </a:r>
          </a:p>
          <a:p>
            <a:pPr marL="514350" indent="-514350" algn="l">
              <a:buFont typeface="Wingdings" pitchFamily="2" charset="2"/>
              <a:buChar char="q"/>
            </a:pPr>
            <a:r>
              <a:rPr lang="en-US" dirty="0" smtClean="0"/>
              <a:t>Sarcoidosis</a:t>
            </a:r>
          </a:p>
          <a:p>
            <a:pPr marL="514350" indent="-514350" algn="l">
              <a:buFont typeface="Wingdings" pitchFamily="2" charset="2"/>
              <a:buChar char="q"/>
            </a:pPr>
            <a:r>
              <a:rPr lang="en-US" dirty="0" smtClean="0"/>
              <a:t>Auto immune diseases</a:t>
            </a:r>
          </a:p>
          <a:p>
            <a:pPr marL="514350" indent="-514350" algn="l"/>
            <a:r>
              <a:rPr lang="en-US" b="1" dirty="0" smtClean="0">
                <a:solidFill>
                  <a:schemeClr val="accent2"/>
                </a:solidFill>
              </a:rPr>
              <a:t>2) Monoclonal</a:t>
            </a:r>
          </a:p>
          <a:p>
            <a:pPr marL="514350" indent="-514350" algn="l">
              <a:buFont typeface="Wingdings" pitchFamily="2" charset="2"/>
              <a:buChar char="q"/>
            </a:pPr>
            <a:r>
              <a:rPr lang="en-US" dirty="0" smtClean="0"/>
              <a:t>Multiple myeloma</a:t>
            </a:r>
          </a:p>
          <a:p>
            <a:pPr marL="514350" indent="-514350" algn="l">
              <a:buFont typeface="Wingdings" pitchFamily="2" charset="2"/>
              <a:buChar char="q"/>
            </a:pPr>
            <a:r>
              <a:rPr lang="en-US" dirty="0" err="1" smtClean="0"/>
              <a:t>Macroglobulinaemia</a:t>
            </a:r>
            <a:endParaRPr lang="en-US" dirty="0" smtClean="0"/>
          </a:p>
          <a:p>
            <a:pPr marL="514350" indent="-514350" algn="l">
              <a:buFont typeface="Wingdings" pitchFamily="2" charset="2"/>
              <a:buChar char="q"/>
            </a:pPr>
            <a:r>
              <a:rPr lang="en-US" dirty="0" smtClean="0"/>
              <a:t>Lymphosarcoma</a:t>
            </a:r>
          </a:p>
          <a:p>
            <a:pPr marL="514350" indent="-514350" algn="l">
              <a:buFont typeface="Wingdings" pitchFamily="2" charset="2"/>
              <a:buChar char="q"/>
            </a:pPr>
            <a:r>
              <a:rPr lang="en-US" dirty="0" smtClean="0"/>
              <a:t>Leukemia</a:t>
            </a:r>
          </a:p>
          <a:p>
            <a:pPr marL="514350" indent="-514350" algn="l">
              <a:buFont typeface="Wingdings" pitchFamily="2" charset="2"/>
              <a:buChar char="q"/>
            </a:pPr>
            <a:r>
              <a:rPr lang="en-US" dirty="0" smtClean="0"/>
              <a:t>Hodgkin’s disease</a:t>
            </a:r>
          </a:p>
          <a:p>
            <a:pPr marL="514350" indent="-514350" algn="l">
              <a:buFont typeface="Wingdings" pitchFamily="2" charset="2"/>
              <a:buChar char="q"/>
            </a:pPr>
            <a:endParaRPr lang="en-US" dirty="0"/>
          </a:p>
        </p:txBody>
      </p:sp>
      <p:sp>
        <p:nvSpPr>
          <p:cNvPr id="5" name="Slide Number Placeholder 4"/>
          <p:cNvSpPr>
            <a:spLocks noGrp="1"/>
          </p:cNvSpPr>
          <p:nvPr>
            <p:ph type="sldNum" sz="quarter" idx="12"/>
          </p:nvPr>
        </p:nvSpPr>
        <p:spPr/>
        <p:txBody>
          <a:bodyPr/>
          <a:lstStyle/>
          <a:p>
            <a:fld id="{8F332FAE-4CDE-47AD-9C1D-7AFBF9560FD5}" type="slidenum">
              <a:rPr lang="en-US" smtClean="0"/>
              <a:pPr/>
              <a:t>58</a:t>
            </a:fld>
            <a:endParaRPr lang="en-US"/>
          </a:p>
        </p:txBody>
      </p:sp>
    </p:spTree>
  </p:cSld>
  <p:clrMapOvr>
    <a:masterClrMapping/>
  </p:clrMapOvr>
  <p:transition>
    <p:split/>
  </p:transition>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2401"/>
            <a:ext cx="7772400" cy="914400"/>
          </a:xfrm>
        </p:spPr>
        <p:txBody>
          <a:bodyPr>
            <a:normAutofit/>
          </a:bodyPr>
          <a:lstStyle/>
          <a:p>
            <a:pPr algn="l"/>
            <a:r>
              <a:rPr lang="en-US" sz="3200" dirty="0" smtClean="0"/>
              <a:t>Hypoproteinemia</a:t>
            </a:r>
            <a:endParaRPr lang="en-US" sz="3200" dirty="0"/>
          </a:p>
        </p:txBody>
      </p:sp>
      <p:sp>
        <p:nvSpPr>
          <p:cNvPr id="3" name="Subtitle 2"/>
          <p:cNvSpPr>
            <a:spLocks noGrp="1"/>
          </p:cNvSpPr>
          <p:nvPr>
            <p:ph type="subTitle" idx="1"/>
          </p:nvPr>
        </p:nvSpPr>
        <p:spPr>
          <a:xfrm>
            <a:off x="685800" y="1143000"/>
            <a:ext cx="7772400" cy="5334000"/>
          </a:xfrm>
        </p:spPr>
        <p:txBody>
          <a:bodyPr>
            <a:normAutofit fontScale="85000" lnSpcReduction="20000"/>
          </a:bodyPr>
          <a:lstStyle/>
          <a:p>
            <a:pPr algn="l"/>
            <a:r>
              <a:rPr lang="en-US" b="1" dirty="0" smtClean="0">
                <a:solidFill>
                  <a:schemeClr val="accent1"/>
                </a:solidFill>
              </a:rPr>
              <a:t>Decease in total protein concentration</a:t>
            </a:r>
          </a:p>
          <a:p>
            <a:pPr algn="l">
              <a:buFont typeface="Wingdings" pitchFamily="2" charset="2"/>
              <a:buChar char="q"/>
            </a:pPr>
            <a:r>
              <a:rPr lang="en-US" b="1" dirty="0" smtClean="0">
                <a:solidFill>
                  <a:schemeClr val="accent2"/>
                </a:solidFill>
              </a:rPr>
              <a:t>Hemodilution-</a:t>
            </a:r>
            <a:r>
              <a:rPr lang="en-US" dirty="0" smtClean="0"/>
              <a:t> Both Albumin and globulins are decreased, A:G ratio remains same, as in water intoxication</a:t>
            </a:r>
          </a:p>
          <a:p>
            <a:pPr algn="l">
              <a:buFont typeface="Wingdings" pitchFamily="2" charset="2"/>
              <a:buChar char="q"/>
            </a:pPr>
            <a:r>
              <a:rPr lang="en-US" dirty="0" smtClean="0"/>
              <a:t> </a:t>
            </a:r>
            <a:r>
              <a:rPr lang="en-US" b="1" dirty="0" smtClean="0">
                <a:solidFill>
                  <a:schemeClr val="accent2"/>
                </a:solidFill>
              </a:rPr>
              <a:t>Hypoalbuminemia- </a:t>
            </a:r>
            <a:r>
              <a:rPr lang="en-US" dirty="0" smtClean="0"/>
              <a:t>low level of Albumin in plasma</a:t>
            </a:r>
          </a:p>
          <a:p>
            <a:pPr algn="l"/>
            <a:r>
              <a:rPr lang="en-US" b="1" dirty="0" smtClean="0">
                <a:solidFill>
                  <a:schemeClr val="accent2"/>
                </a:solidFill>
              </a:rPr>
              <a:t>Causes-</a:t>
            </a:r>
          </a:p>
          <a:p>
            <a:pPr algn="l">
              <a:buFont typeface="Wingdings" pitchFamily="2" charset="2"/>
              <a:buChar char="q"/>
            </a:pPr>
            <a:r>
              <a:rPr lang="en-US" dirty="0" smtClean="0"/>
              <a:t>Nephrotic syndrome</a:t>
            </a:r>
          </a:p>
          <a:p>
            <a:pPr algn="l">
              <a:buFont typeface="Wingdings" pitchFamily="2" charset="2"/>
              <a:buChar char="q"/>
            </a:pPr>
            <a:r>
              <a:rPr lang="en-US" dirty="0" smtClean="0"/>
              <a:t>Protein losing enteropathy</a:t>
            </a:r>
          </a:p>
          <a:p>
            <a:pPr algn="l">
              <a:buFont typeface="Wingdings" pitchFamily="2" charset="2"/>
              <a:buChar char="q"/>
            </a:pPr>
            <a:r>
              <a:rPr lang="en-US" dirty="0" smtClean="0"/>
              <a:t>Severe liver diseases</a:t>
            </a:r>
          </a:p>
          <a:p>
            <a:pPr algn="l">
              <a:buFont typeface="Wingdings" pitchFamily="2" charset="2"/>
              <a:buChar char="q"/>
            </a:pPr>
            <a:r>
              <a:rPr lang="en-US" dirty="0" smtClean="0"/>
              <a:t>Mal nutrition or malabsorption</a:t>
            </a:r>
          </a:p>
          <a:p>
            <a:pPr algn="l">
              <a:buFont typeface="Wingdings" pitchFamily="2" charset="2"/>
              <a:buChar char="q"/>
            </a:pPr>
            <a:r>
              <a:rPr lang="en-US" dirty="0" smtClean="0"/>
              <a:t>Extensive skin burns</a:t>
            </a:r>
          </a:p>
          <a:p>
            <a:pPr algn="l">
              <a:buFont typeface="Wingdings" pitchFamily="2" charset="2"/>
              <a:buChar char="q"/>
            </a:pPr>
            <a:r>
              <a:rPr lang="en-US" dirty="0" smtClean="0"/>
              <a:t>Pregnancy</a:t>
            </a:r>
          </a:p>
          <a:p>
            <a:pPr algn="l">
              <a:buFont typeface="Wingdings" pitchFamily="2" charset="2"/>
              <a:buChar char="q"/>
            </a:pPr>
            <a:r>
              <a:rPr lang="en-US" dirty="0" smtClean="0"/>
              <a:t> Malignancy</a:t>
            </a:r>
          </a:p>
          <a:p>
            <a:pPr algn="l"/>
            <a:endParaRPr lang="en-US" dirty="0" smtClean="0"/>
          </a:p>
          <a:p>
            <a:pPr algn="l">
              <a:buFont typeface="Wingdings" pitchFamily="2" charset="2"/>
              <a:buChar char="q"/>
            </a:pPr>
            <a:endParaRPr lang="en-US" dirty="0"/>
          </a:p>
        </p:txBody>
      </p:sp>
      <p:sp>
        <p:nvSpPr>
          <p:cNvPr id="5" name="Slide Number Placeholder 4"/>
          <p:cNvSpPr>
            <a:spLocks noGrp="1"/>
          </p:cNvSpPr>
          <p:nvPr>
            <p:ph type="sldNum" sz="quarter" idx="12"/>
          </p:nvPr>
        </p:nvSpPr>
        <p:spPr/>
        <p:txBody>
          <a:bodyPr/>
          <a:lstStyle/>
          <a:p>
            <a:fld id="{8F332FAE-4CDE-47AD-9C1D-7AFBF9560FD5}" type="slidenum">
              <a:rPr lang="en-US" smtClean="0"/>
              <a:pPr/>
              <a:t>59</a:t>
            </a:fld>
            <a:endParaRPr lang="en-US"/>
          </a:p>
        </p:txBody>
      </p:sp>
    </p:spTree>
  </p:cSld>
  <p:clrMapOvr>
    <a:masterClrMapping/>
  </p:clrMapOvr>
  <p:transition>
    <p:split/>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228600" y="304800"/>
            <a:ext cx="8347075" cy="1216025"/>
          </a:xfrm>
        </p:spPr>
        <p:txBody>
          <a:bodyPr>
            <a:normAutofit fontScale="90000"/>
          </a:bodyPr>
          <a:lstStyle/>
          <a:p>
            <a:r>
              <a:rPr lang="en-US" smtClean="0">
                <a:ea typeface="ＭＳ Ｐゴシック" pitchFamily="34" charset="-128"/>
              </a:rPr>
              <a:t/>
            </a:r>
            <a:br>
              <a:rPr lang="en-US" smtClean="0">
                <a:ea typeface="ＭＳ Ｐゴシック" pitchFamily="34" charset="-128"/>
              </a:rPr>
            </a:br>
            <a:r>
              <a:rPr lang="en-IN" smtClean="0">
                <a:ea typeface="ＭＳ Ｐゴシック" pitchFamily="34" charset="-128"/>
              </a:rPr>
              <a:t/>
            </a:r>
            <a:br>
              <a:rPr lang="en-IN" smtClean="0">
                <a:ea typeface="ＭＳ Ｐゴシック" pitchFamily="34" charset="-128"/>
              </a:rPr>
            </a:br>
            <a:endParaRPr lang="en-IN" smtClean="0">
              <a:ea typeface="ＭＳ Ｐゴシック" pitchFamily="34" charset="-128"/>
            </a:endParaRPr>
          </a:p>
        </p:txBody>
      </p:sp>
      <p:graphicFrame>
        <p:nvGraphicFramePr>
          <p:cNvPr id="4" name="Content Placeholder 3"/>
          <p:cNvGraphicFramePr>
            <a:graphicFrameLocks noGrp="1"/>
          </p:cNvGraphicFramePr>
          <p:nvPr>
            <p:ph idx="1"/>
          </p:nvPr>
        </p:nvGraphicFramePr>
        <p:xfrm>
          <a:off x="0" y="0"/>
          <a:ext cx="9144000" cy="6248400"/>
        </p:xfrm>
        <a:graphic>
          <a:graphicData uri="http://schemas.openxmlformats.org/drawingml/2006/table">
            <a:tbl>
              <a:tblPr firstRow="1" bandRow="1">
                <a:tableStyleId>{5C22544A-7EE6-4342-B048-85BDC9FD1C3A}</a:tableStyleId>
              </a:tblPr>
              <a:tblGrid>
                <a:gridCol w="1071538"/>
                <a:gridCol w="857256"/>
                <a:gridCol w="642942"/>
                <a:gridCol w="4500594"/>
                <a:gridCol w="2071670"/>
              </a:tblGrid>
              <a:tr h="370840">
                <a:tc>
                  <a:txBody>
                    <a:bodyPr/>
                    <a:lstStyle/>
                    <a:p>
                      <a:r>
                        <a:rPr lang="en-US" dirty="0" smtClean="0"/>
                        <a:t>Author/year</a:t>
                      </a:r>
                      <a:endParaRPr lang="en-IN" dirty="0"/>
                    </a:p>
                  </a:txBody>
                  <a:tcPr/>
                </a:tc>
                <a:tc>
                  <a:txBody>
                    <a:bodyPr/>
                    <a:lstStyle/>
                    <a:p>
                      <a:r>
                        <a:rPr lang="en-US" dirty="0" smtClean="0"/>
                        <a:t>Study design</a:t>
                      </a:r>
                      <a:endParaRPr lang="en-IN" dirty="0"/>
                    </a:p>
                  </a:txBody>
                  <a:tcPr/>
                </a:tc>
                <a:tc>
                  <a:txBody>
                    <a:bodyPr/>
                    <a:lstStyle/>
                    <a:p>
                      <a:r>
                        <a:rPr lang="en-US" dirty="0" smtClean="0"/>
                        <a:t>Level</a:t>
                      </a:r>
                      <a:endParaRPr lang="en-IN" dirty="0"/>
                    </a:p>
                  </a:txBody>
                  <a:tcPr/>
                </a:tc>
                <a:tc>
                  <a:txBody>
                    <a:bodyPr/>
                    <a:lstStyle/>
                    <a:p>
                      <a:r>
                        <a:rPr lang="en-US" dirty="0" smtClean="0"/>
                        <a:t>Result</a:t>
                      </a:r>
                      <a:endParaRPr lang="en-IN" dirty="0"/>
                    </a:p>
                  </a:txBody>
                  <a:tcPr/>
                </a:tc>
                <a:tc>
                  <a:txBody>
                    <a:bodyPr/>
                    <a:lstStyle/>
                    <a:p>
                      <a:r>
                        <a:rPr lang="en-US" dirty="0" smtClean="0"/>
                        <a:t>Conclusion</a:t>
                      </a:r>
                    </a:p>
                    <a:p>
                      <a:endParaRPr lang="en-US" dirty="0" smtClean="0"/>
                    </a:p>
                    <a:p>
                      <a:endParaRPr lang="en-IN" dirty="0"/>
                    </a:p>
                  </a:txBody>
                  <a:tcPr/>
                </a:tc>
              </a:tr>
              <a:tr h="5334000">
                <a:tc>
                  <a:txBody>
                    <a:bodyPr/>
                    <a:lstStyle/>
                    <a:p>
                      <a:pPr fontAlgn="base"/>
                      <a:endParaRPr lang="en-US" sz="1800" b="0" i="0" kern="1200" dirty="0" smtClean="0">
                        <a:solidFill>
                          <a:schemeClr val="dk1"/>
                        </a:solidFill>
                        <a:latin typeface="+mn-lt"/>
                        <a:ea typeface="+mn-ea"/>
                        <a:cs typeface="+mn-cs"/>
                      </a:endParaRPr>
                    </a:p>
                    <a:p>
                      <a:r>
                        <a:rPr lang="en-US" sz="1800" b="0" i="0" u="none" strike="noStrike" kern="1200" dirty="0" smtClean="0">
                          <a:solidFill>
                            <a:schemeClr val="dk1"/>
                          </a:solidFill>
                          <a:latin typeface="+mn-lt"/>
                          <a:ea typeface="+mn-ea"/>
                          <a:cs typeface="+mn-cs"/>
                          <a:hlinkClick r:id="rId2"/>
                        </a:rPr>
                        <a:t>Kyle RA</a:t>
                      </a:r>
                      <a:endParaRPr lang="en-US" sz="1800" b="0" i="0" kern="1200" dirty="0" smtClean="0">
                        <a:solidFill>
                          <a:schemeClr val="dk1"/>
                        </a:solidFill>
                        <a:latin typeface="+mn-lt"/>
                        <a:ea typeface="+mn-ea"/>
                        <a:cs typeface="+mn-cs"/>
                      </a:endParaRPr>
                    </a:p>
                    <a:p>
                      <a:r>
                        <a:rPr lang="en-US" sz="1800" b="0" i="0" u="none" strike="noStrike" kern="1200" dirty="0" smtClean="0">
                          <a:solidFill>
                            <a:schemeClr val="dk1"/>
                          </a:solidFill>
                          <a:latin typeface="+mn-lt"/>
                          <a:ea typeface="+mn-ea"/>
                          <a:cs typeface="+mn-cs"/>
                          <a:hlinkClick r:id="rId3"/>
                        </a:rPr>
                        <a:t>Mayo Clinic Proceedings</a:t>
                      </a:r>
                      <a:r>
                        <a:rPr lang="en-US" sz="1800" b="0" i="0" kern="1200" dirty="0" smtClean="0">
                          <a:solidFill>
                            <a:schemeClr val="dk1"/>
                          </a:solidFill>
                          <a:latin typeface="+mn-lt"/>
                          <a:ea typeface="+mn-ea"/>
                          <a:cs typeface="+mn-cs"/>
                        </a:rPr>
                        <a:t> [1975, 50(1):29-40]</a:t>
                      </a:r>
                    </a:p>
                    <a:p>
                      <a:pPr fontAlgn="base"/>
                      <a:endParaRPr lang="en-IN" dirty="0"/>
                    </a:p>
                  </a:txBody>
                  <a:tcPr/>
                </a:tc>
                <a:tc>
                  <a:txBody>
                    <a:bodyPr/>
                    <a:lstStyle/>
                    <a:p>
                      <a:r>
                        <a:rPr lang="en-IN" dirty="0" smtClean="0"/>
                        <a:t>Review Article</a:t>
                      </a:r>
                      <a:endParaRPr lang="en-IN" dirty="0"/>
                    </a:p>
                  </a:txBody>
                  <a:tcPr/>
                </a:tc>
                <a:tc>
                  <a:txBody>
                    <a:bodyPr/>
                    <a:lstStyle/>
                    <a:p>
                      <a:r>
                        <a:rPr lang="en-IN" dirty="0" smtClean="0"/>
                        <a:t>High</a:t>
                      </a:r>
                      <a:endParaRPr lang="en-IN" dirty="0"/>
                    </a:p>
                  </a:txBody>
                  <a:tcPr/>
                </a:tc>
                <a:tc>
                  <a:txBody>
                    <a:bodyPr/>
                    <a:lstStyle/>
                    <a:p>
                      <a:r>
                        <a:rPr lang="en-IN" sz="1800" b="0" i="0" kern="1200" dirty="0" smtClean="0">
                          <a:solidFill>
                            <a:schemeClr val="dk1"/>
                          </a:solidFill>
                          <a:latin typeface="+mn-lt"/>
                          <a:ea typeface="+mn-ea"/>
                          <a:cs typeface="+mn-cs"/>
                        </a:rPr>
                        <a:t> </a:t>
                      </a:r>
                      <a:r>
                        <a:rPr lang="en-US" sz="1800" b="0" i="0" kern="1200" dirty="0" smtClean="0">
                          <a:solidFill>
                            <a:schemeClr val="dk1"/>
                          </a:solidFill>
                          <a:latin typeface="+mn-lt"/>
                          <a:ea typeface="+mn-ea"/>
                          <a:cs typeface="+mn-cs"/>
                        </a:rPr>
                        <a:t>Serum protein electrophoresis showed a spike in 76%, </a:t>
                      </a:r>
                      <a:r>
                        <a:rPr lang="en-US" sz="1800" b="0" i="0" u="none" strike="noStrike" kern="1200" dirty="0" err="1" smtClean="0">
                          <a:solidFill>
                            <a:schemeClr val="dk1"/>
                          </a:solidFill>
                          <a:latin typeface="+mn-lt"/>
                          <a:ea typeface="+mn-ea"/>
                          <a:cs typeface="+mn-cs"/>
                          <a:hlinkClick r:id="rId4"/>
                        </a:rPr>
                        <a:t>hypogammaglobulinemia</a:t>
                      </a:r>
                      <a:r>
                        <a:rPr lang="en-US" sz="1800" b="0" i="0" kern="1200" dirty="0" smtClean="0">
                          <a:solidFill>
                            <a:schemeClr val="dk1"/>
                          </a:solidFill>
                          <a:latin typeface="+mn-lt"/>
                          <a:ea typeface="+mn-ea"/>
                          <a:cs typeface="+mn-cs"/>
                        </a:rPr>
                        <a:t> in 9%, and minor or no abnormalities in 15%, and a globulin spike was seen 75% of the urinary </a:t>
                      </a:r>
                      <a:r>
                        <a:rPr lang="en-US" sz="1800" b="0" i="0" kern="1200" dirty="0" err="1" smtClean="0">
                          <a:solidFill>
                            <a:schemeClr val="dk1"/>
                          </a:solidFill>
                          <a:latin typeface="+mn-lt"/>
                          <a:ea typeface="+mn-ea"/>
                          <a:cs typeface="+mn-cs"/>
                        </a:rPr>
                        <a:t>electrophoretic</a:t>
                      </a:r>
                      <a:r>
                        <a:rPr lang="en-US" sz="1800" b="0" i="0" kern="1200" dirty="0" smtClean="0">
                          <a:solidFill>
                            <a:schemeClr val="dk1"/>
                          </a:solidFill>
                          <a:latin typeface="+mn-lt"/>
                          <a:ea typeface="+mn-ea"/>
                          <a:cs typeface="+mn-cs"/>
                        </a:rPr>
                        <a:t> patterns. </a:t>
                      </a:r>
                      <a:r>
                        <a:rPr lang="en-US" sz="1800" b="0" i="0" kern="1200" dirty="0" err="1" smtClean="0">
                          <a:solidFill>
                            <a:schemeClr val="dk1"/>
                          </a:solidFill>
                          <a:latin typeface="+mn-lt"/>
                          <a:ea typeface="+mn-ea"/>
                          <a:cs typeface="+mn-cs"/>
                        </a:rPr>
                        <a:t>Immunoelectrophoresis</a:t>
                      </a:r>
                      <a:r>
                        <a:rPr lang="en-US" sz="1800" b="0" i="0" kern="1200" dirty="0" smtClean="0">
                          <a:solidFill>
                            <a:schemeClr val="dk1"/>
                          </a:solidFill>
                          <a:latin typeface="+mn-lt"/>
                          <a:ea typeface="+mn-ea"/>
                          <a:cs typeface="+mn-cs"/>
                        </a:rPr>
                        <a:t> of the serum revealed a monoclonal heavy chain in 83% and a monoclonal light chain in the serum, in 8% (</a:t>
                      </a:r>
                      <a:r>
                        <a:rPr lang="en-US" sz="1800" b="0" i="0" kern="1200" dirty="0" err="1" smtClean="0">
                          <a:solidFill>
                            <a:schemeClr val="dk1"/>
                          </a:solidFill>
                          <a:latin typeface="+mn-lt"/>
                          <a:ea typeface="+mn-ea"/>
                          <a:cs typeface="+mn-cs"/>
                        </a:rPr>
                        <a:t>Bence</a:t>
                      </a:r>
                      <a:r>
                        <a:rPr lang="en-US" sz="1800" b="0" i="0" kern="1200" dirty="0" smtClean="0">
                          <a:solidFill>
                            <a:schemeClr val="dk1"/>
                          </a:solidFill>
                          <a:latin typeface="+mn-lt"/>
                          <a:ea typeface="+mn-ea"/>
                          <a:cs typeface="+mn-cs"/>
                        </a:rPr>
                        <a:t> Jones </a:t>
                      </a:r>
                      <a:r>
                        <a:rPr lang="en-US" sz="1800" b="0" i="0" kern="1200" dirty="0" err="1" smtClean="0">
                          <a:solidFill>
                            <a:schemeClr val="dk1"/>
                          </a:solidFill>
                          <a:latin typeface="+mn-lt"/>
                          <a:ea typeface="+mn-ea"/>
                          <a:cs typeface="+mn-cs"/>
                        </a:rPr>
                        <a:t>proteinemia</a:t>
                      </a:r>
                      <a:r>
                        <a:rPr lang="en-US" sz="1800" b="0" i="0" kern="1200" dirty="0" smtClean="0">
                          <a:solidFill>
                            <a:schemeClr val="dk1"/>
                          </a:solidFill>
                          <a:latin typeface="+mn-lt"/>
                          <a:ea typeface="+mn-ea"/>
                          <a:cs typeface="+mn-cs"/>
                        </a:rPr>
                        <a:t>). Three patients had no monoclonal protein in the serum or the urine ("</a:t>
                      </a:r>
                      <a:r>
                        <a:rPr lang="en-US" sz="1800" b="0" i="0" kern="1200" dirty="0" err="1" smtClean="0">
                          <a:solidFill>
                            <a:schemeClr val="dk1"/>
                          </a:solidFill>
                          <a:latin typeface="+mn-lt"/>
                          <a:ea typeface="+mn-ea"/>
                          <a:cs typeface="+mn-cs"/>
                        </a:rPr>
                        <a:t>nonsecretory</a:t>
                      </a:r>
                      <a:r>
                        <a:rPr lang="en-US" sz="1800" b="0" i="0" kern="1200" dirty="0" smtClean="0">
                          <a:solidFill>
                            <a:schemeClr val="dk1"/>
                          </a:solidFill>
                          <a:latin typeface="+mn-lt"/>
                          <a:ea typeface="+mn-ea"/>
                          <a:cs typeface="+mn-cs"/>
                        </a:rPr>
                        <a:t>").</a:t>
                      </a:r>
                      <a:endParaRPr lang="en-IN" dirty="0"/>
                    </a:p>
                  </a:txBody>
                  <a:tcPr/>
                </a:tc>
                <a:tc>
                  <a:txBody>
                    <a:bodyPr/>
                    <a:lstStyle/>
                    <a:p>
                      <a:r>
                        <a:rPr lang="en-US" sz="1800" b="0" i="0" kern="1200" dirty="0" smtClean="0">
                          <a:solidFill>
                            <a:schemeClr val="dk1"/>
                          </a:solidFill>
                          <a:latin typeface="+mn-lt"/>
                          <a:ea typeface="+mn-ea"/>
                          <a:cs typeface="+mn-cs"/>
                        </a:rPr>
                        <a:t>There is</a:t>
                      </a:r>
                      <a:r>
                        <a:rPr lang="en-US" sz="1800" b="0" i="0" kern="1200" baseline="0" dirty="0" smtClean="0">
                          <a:solidFill>
                            <a:schemeClr val="dk1"/>
                          </a:solidFill>
                          <a:latin typeface="+mn-lt"/>
                          <a:ea typeface="+mn-ea"/>
                          <a:cs typeface="+mn-cs"/>
                        </a:rPr>
                        <a:t> a lot variation in serum electrophoresis pattern in Multiple Myeloma.</a:t>
                      </a:r>
                      <a:r>
                        <a:rPr lang="en-IN" sz="1800" b="0" i="0" kern="1200" dirty="0" smtClean="0">
                          <a:solidFill>
                            <a:schemeClr val="dk1"/>
                          </a:solidFill>
                          <a:latin typeface="+mn-lt"/>
                          <a:ea typeface="+mn-ea"/>
                          <a:cs typeface="+mn-cs"/>
                        </a:rPr>
                        <a:t/>
                      </a:r>
                      <a:br>
                        <a:rPr lang="en-IN" sz="1800" b="0" i="0" kern="1200" dirty="0" smtClean="0">
                          <a:solidFill>
                            <a:schemeClr val="dk1"/>
                          </a:solidFill>
                          <a:latin typeface="+mn-lt"/>
                          <a:ea typeface="+mn-ea"/>
                          <a:cs typeface="+mn-cs"/>
                        </a:rPr>
                      </a:br>
                      <a:endParaRPr lang="en-IN" dirty="0"/>
                    </a:p>
                  </a:txBody>
                  <a:tcPr/>
                </a:tc>
              </a:tr>
            </a:tbl>
          </a:graphicData>
        </a:graphic>
      </p:graphicFrame>
    </p:spTree>
  </p:cSld>
  <p:clrMapOvr>
    <a:masterClrMapping/>
  </p:clrMapOvr>
  <p:transition>
    <p:split/>
  </p:transition>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04800"/>
            <a:ext cx="7772400" cy="685799"/>
          </a:xfrm>
        </p:spPr>
        <p:txBody>
          <a:bodyPr>
            <a:normAutofit/>
          </a:bodyPr>
          <a:lstStyle/>
          <a:p>
            <a:pPr algn="l"/>
            <a:r>
              <a:rPr lang="en-US" sz="3200" dirty="0" err="1" smtClean="0"/>
              <a:t>Hypogammaglobulinemia</a:t>
            </a:r>
            <a:endParaRPr lang="en-US" sz="3200" dirty="0"/>
          </a:p>
        </p:txBody>
      </p:sp>
      <p:sp>
        <p:nvSpPr>
          <p:cNvPr id="3" name="Subtitle 2"/>
          <p:cNvSpPr>
            <a:spLocks noGrp="1"/>
          </p:cNvSpPr>
          <p:nvPr>
            <p:ph type="subTitle" idx="1"/>
          </p:nvPr>
        </p:nvSpPr>
        <p:spPr>
          <a:xfrm>
            <a:off x="685800" y="1524000"/>
            <a:ext cx="7772400" cy="3287311"/>
          </a:xfrm>
        </p:spPr>
        <p:txBody>
          <a:bodyPr>
            <a:normAutofit fontScale="85000" lnSpcReduction="20000"/>
          </a:bodyPr>
          <a:lstStyle/>
          <a:p>
            <a:pPr algn="l">
              <a:buFont typeface="Wingdings" pitchFamily="2" charset="2"/>
              <a:buChar char="q"/>
            </a:pPr>
            <a:r>
              <a:rPr lang="en-US" b="1" dirty="0" smtClean="0">
                <a:solidFill>
                  <a:schemeClr val="accent1"/>
                </a:solidFill>
              </a:rPr>
              <a:t>Losses from body- </a:t>
            </a:r>
            <a:r>
              <a:rPr lang="en-US" dirty="0" smtClean="0"/>
              <a:t>same as albumin- through urine, GIT or skin</a:t>
            </a:r>
          </a:p>
          <a:p>
            <a:pPr algn="l">
              <a:buFont typeface="Wingdings" pitchFamily="2" charset="2"/>
              <a:buChar char="q"/>
            </a:pPr>
            <a:r>
              <a:rPr lang="en-US" dirty="0" smtClean="0"/>
              <a:t>Decreased synthesis</a:t>
            </a:r>
          </a:p>
          <a:p>
            <a:pPr algn="l">
              <a:buFont typeface="Wingdings" pitchFamily="2" charset="2"/>
              <a:buChar char="q"/>
            </a:pPr>
            <a:r>
              <a:rPr lang="en-US" dirty="0" smtClean="0"/>
              <a:t>Transient neonatal</a:t>
            </a:r>
          </a:p>
          <a:p>
            <a:pPr algn="l">
              <a:buFont typeface="Wingdings" pitchFamily="2" charset="2"/>
              <a:buChar char="q"/>
            </a:pPr>
            <a:r>
              <a:rPr lang="en-US" dirty="0" smtClean="0"/>
              <a:t> Primary genetic deficiency</a:t>
            </a:r>
          </a:p>
          <a:p>
            <a:pPr algn="l">
              <a:buFont typeface="Wingdings" pitchFamily="2" charset="2"/>
              <a:buChar char="q"/>
            </a:pPr>
            <a:r>
              <a:rPr lang="en-US" b="1" dirty="0" smtClean="0">
                <a:solidFill>
                  <a:schemeClr val="accent1"/>
                </a:solidFill>
              </a:rPr>
              <a:t>Secondary –</a:t>
            </a:r>
            <a:r>
              <a:rPr lang="en-US" dirty="0" smtClean="0"/>
              <a:t> drug induced (Corticosteroid therapy), uremia, hematological disorders</a:t>
            </a:r>
          </a:p>
          <a:p>
            <a:pPr algn="l">
              <a:buFont typeface="Wingdings" pitchFamily="2" charset="2"/>
              <a:buChar char="q"/>
            </a:pPr>
            <a:r>
              <a:rPr lang="en-US" dirty="0" smtClean="0"/>
              <a:t>AIDS(Acquired Immuno deficiency syndrome)</a:t>
            </a:r>
            <a:endParaRPr lang="en-US" dirty="0"/>
          </a:p>
        </p:txBody>
      </p:sp>
      <p:sp>
        <p:nvSpPr>
          <p:cNvPr id="5" name="Slide Number Placeholder 4"/>
          <p:cNvSpPr>
            <a:spLocks noGrp="1"/>
          </p:cNvSpPr>
          <p:nvPr>
            <p:ph type="sldNum" sz="quarter" idx="12"/>
          </p:nvPr>
        </p:nvSpPr>
        <p:spPr/>
        <p:txBody>
          <a:bodyPr/>
          <a:lstStyle/>
          <a:p>
            <a:fld id="{8F332FAE-4CDE-47AD-9C1D-7AFBF9560FD5}" type="slidenum">
              <a:rPr lang="en-US" smtClean="0"/>
              <a:pPr/>
              <a:t>60</a:t>
            </a:fld>
            <a:endParaRPr lang="en-US"/>
          </a:p>
        </p:txBody>
      </p:sp>
    </p:spTree>
  </p:cSld>
  <p:clrMapOvr>
    <a:masterClrMapping/>
  </p:clrMapOvr>
  <p:transition>
    <p:split/>
  </p:transition>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28600"/>
            <a:ext cx="7772400" cy="1470025"/>
          </a:xfrm>
        </p:spPr>
        <p:txBody>
          <a:bodyPr/>
          <a:lstStyle/>
          <a:p>
            <a:r>
              <a:rPr lang="en-US" dirty="0" smtClean="0"/>
              <a:t>Patterns in serum electrophoresis</a:t>
            </a:r>
            <a:endParaRPr lang="en-US" dirty="0"/>
          </a:p>
        </p:txBody>
      </p:sp>
      <p:sp>
        <p:nvSpPr>
          <p:cNvPr id="3" name="Rectangle 2"/>
          <p:cNvSpPr/>
          <p:nvPr/>
        </p:nvSpPr>
        <p:spPr>
          <a:xfrm>
            <a:off x="1295400" y="1905000"/>
            <a:ext cx="2590800" cy="762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p:cNvSpPr/>
          <p:nvPr/>
        </p:nvSpPr>
        <p:spPr>
          <a:xfrm>
            <a:off x="1295400" y="1905000"/>
            <a:ext cx="304800" cy="762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1752600" y="1905000"/>
            <a:ext cx="76200" cy="762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1981200" y="1905000"/>
            <a:ext cx="76200" cy="762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2514600" y="1905000"/>
            <a:ext cx="228600" cy="762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3429000" y="1905000"/>
            <a:ext cx="457200" cy="762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p:cNvSpPr txBox="1"/>
          <p:nvPr/>
        </p:nvSpPr>
        <p:spPr>
          <a:xfrm>
            <a:off x="5562600" y="2209800"/>
            <a:ext cx="990600" cy="369332"/>
          </a:xfrm>
          <a:prstGeom prst="rect">
            <a:avLst/>
          </a:prstGeom>
          <a:noFill/>
        </p:spPr>
        <p:txBody>
          <a:bodyPr wrap="square" rtlCol="0">
            <a:spAutoFit/>
          </a:bodyPr>
          <a:lstStyle/>
          <a:p>
            <a:r>
              <a:rPr lang="en-US" dirty="0" smtClean="0"/>
              <a:t>normal</a:t>
            </a:r>
            <a:endParaRPr lang="en-US" dirty="0"/>
          </a:p>
        </p:txBody>
      </p:sp>
      <p:sp>
        <p:nvSpPr>
          <p:cNvPr id="10" name="TextBox 9"/>
          <p:cNvSpPr txBox="1"/>
          <p:nvPr/>
        </p:nvSpPr>
        <p:spPr>
          <a:xfrm>
            <a:off x="1905000" y="2743200"/>
            <a:ext cx="457200" cy="369332"/>
          </a:xfrm>
          <a:prstGeom prst="rect">
            <a:avLst/>
          </a:prstGeom>
          <a:noFill/>
        </p:spPr>
        <p:txBody>
          <a:bodyPr wrap="square" rtlCol="0">
            <a:spAutoFit/>
          </a:bodyPr>
          <a:lstStyle/>
          <a:p>
            <a:r>
              <a:rPr lang="el-GR" dirty="0" smtClean="0"/>
              <a:t>α</a:t>
            </a:r>
            <a:r>
              <a:rPr lang="en-US" dirty="0" smtClean="0"/>
              <a:t>2</a:t>
            </a:r>
            <a:endParaRPr lang="en-US" dirty="0"/>
          </a:p>
        </p:txBody>
      </p:sp>
      <p:sp>
        <p:nvSpPr>
          <p:cNvPr id="11" name="TextBox 10"/>
          <p:cNvSpPr txBox="1"/>
          <p:nvPr/>
        </p:nvSpPr>
        <p:spPr>
          <a:xfrm>
            <a:off x="1524000" y="2743200"/>
            <a:ext cx="457200" cy="369332"/>
          </a:xfrm>
          <a:prstGeom prst="rect">
            <a:avLst/>
          </a:prstGeom>
          <a:noFill/>
        </p:spPr>
        <p:txBody>
          <a:bodyPr wrap="square" rtlCol="0">
            <a:spAutoFit/>
          </a:bodyPr>
          <a:lstStyle/>
          <a:p>
            <a:r>
              <a:rPr lang="el-GR" dirty="0" smtClean="0"/>
              <a:t>α</a:t>
            </a:r>
            <a:r>
              <a:rPr lang="en-US" dirty="0" smtClean="0"/>
              <a:t>1</a:t>
            </a:r>
            <a:endParaRPr lang="en-US" dirty="0"/>
          </a:p>
        </p:txBody>
      </p:sp>
      <p:sp>
        <p:nvSpPr>
          <p:cNvPr id="12" name="TextBox 11"/>
          <p:cNvSpPr txBox="1"/>
          <p:nvPr/>
        </p:nvSpPr>
        <p:spPr>
          <a:xfrm>
            <a:off x="2514600" y="2743200"/>
            <a:ext cx="304800" cy="369332"/>
          </a:xfrm>
          <a:prstGeom prst="rect">
            <a:avLst/>
          </a:prstGeom>
          <a:noFill/>
        </p:spPr>
        <p:txBody>
          <a:bodyPr wrap="square" rtlCol="0">
            <a:spAutoFit/>
          </a:bodyPr>
          <a:lstStyle/>
          <a:p>
            <a:r>
              <a:rPr lang="el-GR" dirty="0" smtClean="0"/>
              <a:t>β</a:t>
            </a:r>
            <a:endParaRPr lang="en-US" dirty="0"/>
          </a:p>
        </p:txBody>
      </p:sp>
      <p:sp>
        <p:nvSpPr>
          <p:cNvPr id="13" name="TextBox 12"/>
          <p:cNvSpPr txBox="1"/>
          <p:nvPr/>
        </p:nvSpPr>
        <p:spPr>
          <a:xfrm>
            <a:off x="3505200" y="2743200"/>
            <a:ext cx="304800" cy="369332"/>
          </a:xfrm>
          <a:prstGeom prst="rect">
            <a:avLst/>
          </a:prstGeom>
          <a:noFill/>
        </p:spPr>
        <p:txBody>
          <a:bodyPr wrap="square" rtlCol="0">
            <a:spAutoFit/>
          </a:bodyPr>
          <a:lstStyle/>
          <a:p>
            <a:r>
              <a:rPr lang="el-GR" dirty="0" smtClean="0"/>
              <a:t>γ</a:t>
            </a:r>
            <a:endParaRPr lang="en-US" dirty="0"/>
          </a:p>
        </p:txBody>
      </p:sp>
      <p:sp>
        <p:nvSpPr>
          <p:cNvPr id="14" name="TextBox 13"/>
          <p:cNvSpPr txBox="1"/>
          <p:nvPr/>
        </p:nvSpPr>
        <p:spPr>
          <a:xfrm>
            <a:off x="914400" y="2743200"/>
            <a:ext cx="685800" cy="369332"/>
          </a:xfrm>
          <a:prstGeom prst="rect">
            <a:avLst/>
          </a:prstGeom>
          <a:noFill/>
        </p:spPr>
        <p:txBody>
          <a:bodyPr wrap="square" rtlCol="0">
            <a:spAutoFit/>
          </a:bodyPr>
          <a:lstStyle/>
          <a:p>
            <a:r>
              <a:rPr lang="en-US" dirty="0" smtClean="0"/>
              <a:t>alb</a:t>
            </a:r>
            <a:endParaRPr lang="en-US" dirty="0"/>
          </a:p>
        </p:txBody>
      </p:sp>
      <p:sp>
        <p:nvSpPr>
          <p:cNvPr id="15" name="Rectangle 14"/>
          <p:cNvSpPr/>
          <p:nvPr/>
        </p:nvSpPr>
        <p:spPr>
          <a:xfrm>
            <a:off x="1295400" y="3593068"/>
            <a:ext cx="2590800" cy="762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a:off x="1295400" y="3593068"/>
            <a:ext cx="304800" cy="762000"/>
          </a:xfrm>
          <a:prstGeom prst="rect">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p:cNvSpPr/>
          <p:nvPr/>
        </p:nvSpPr>
        <p:spPr>
          <a:xfrm>
            <a:off x="1752600" y="3593068"/>
            <a:ext cx="76200" cy="762000"/>
          </a:xfrm>
          <a:prstGeom prst="rect">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p:cNvSpPr/>
          <p:nvPr/>
        </p:nvSpPr>
        <p:spPr>
          <a:xfrm>
            <a:off x="1981200" y="3593068"/>
            <a:ext cx="76200" cy="762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p:cNvSpPr/>
          <p:nvPr/>
        </p:nvSpPr>
        <p:spPr>
          <a:xfrm>
            <a:off x="2514600" y="3593068"/>
            <a:ext cx="228600" cy="762000"/>
          </a:xfrm>
          <a:prstGeom prst="rect">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p:cNvSpPr/>
          <p:nvPr/>
        </p:nvSpPr>
        <p:spPr>
          <a:xfrm>
            <a:off x="3429000" y="3593068"/>
            <a:ext cx="457200" cy="762000"/>
          </a:xfrm>
          <a:prstGeom prst="rect">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TextBox 20"/>
          <p:cNvSpPr txBox="1"/>
          <p:nvPr/>
        </p:nvSpPr>
        <p:spPr>
          <a:xfrm>
            <a:off x="1905000" y="4431268"/>
            <a:ext cx="457200" cy="369332"/>
          </a:xfrm>
          <a:prstGeom prst="rect">
            <a:avLst/>
          </a:prstGeom>
          <a:noFill/>
        </p:spPr>
        <p:txBody>
          <a:bodyPr wrap="square" rtlCol="0">
            <a:spAutoFit/>
          </a:bodyPr>
          <a:lstStyle/>
          <a:p>
            <a:r>
              <a:rPr lang="el-GR" dirty="0" smtClean="0"/>
              <a:t>α</a:t>
            </a:r>
            <a:r>
              <a:rPr lang="en-US" dirty="0" smtClean="0"/>
              <a:t>2</a:t>
            </a:r>
            <a:endParaRPr lang="en-US" dirty="0"/>
          </a:p>
        </p:txBody>
      </p:sp>
      <p:sp>
        <p:nvSpPr>
          <p:cNvPr id="22" name="TextBox 21"/>
          <p:cNvSpPr txBox="1"/>
          <p:nvPr/>
        </p:nvSpPr>
        <p:spPr>
          <a:xfrm>
            <a:off x="1524000" y="4431268"/>
            <a:ext cx="457200" cy="369332"/>
          </a:xfrm>
          <a:prstGeom prst="rect">
            <a:avLst/>
          </a:prstGeom>
          <a:noFill/>
        </p:spPr>
        <p:txBody>
          <a:bodyPr wrap="square" rtlCol="0">
            <a:spAutoFit/>
          </a:bodyPr>
          <a:lstStyle/>
          <a:p>
            <a:r>
              <a:rPr lang="el-GR" dirty="0" smtClean="0"/>
              <a:t>α</a:t>
            </a:r>
            <a:r>
              <a:rPr lang="en-US" dirty="0" smtClean="0"/>
              <a:t>1</a:t>
            </a:r>
            <a:endParaRPr lang="en-US" dirty="0"/>
          </a:p>
        </p:txBody>
      </p:sp>
      <p:sp>
        <p:nvSpPr>
          <p:cNvPr id="23" name="TextBox 22"/>
          <p:cNvSpPr txBox="1"/>
          <p:nvPr/>
        </p:nvSpPr>
        <p:spPr>
          <a:xfrm>
            <a:off x="2514600" y="4431268"/>
            <a:ext cx="304800" cy="369332"/>
          </a:xfrm>
          <a:prstGeom prst="rect">
            <a:avLst/>
          </a:prstGeom>
          <a:noFill/>
        </p:spPr>
        <p:txBody>
          <a:bodyPr wrap="square" rtlCol="0">
            <a:spAutoFit/>
          </a:bodyPr>
          <a:lstStyle/>
          <a:p>
            <a:r>
              <a:rPr lang="el-GR" dirty="0" smtClean="0"/>
              <a:t>β</a:t>
            </a:r>
            <a:endParaRPr lang="en-US" dirty="0"/>
          </a:p>
        </p:txBody>
      </p:sp>
      <p:sp>
        <p:nvSpPr>
          <p:cNvPr id="24" name="TextBox 23"/>
          <p:cNvSpPr txBox="1"/>
          <p:nvPr/>
        </p:nvSpPr>
        <p:spPr>
          <a:xfrm>
            <a:off x="3505200" y="4431268"/>
            <a:ext cx="304800" cy="369332"/>
          </a:xfrm>
          <a:prstGeom prst="rect">
            <a:avLst/>
          </a:prstGeom>
          <a:noFill/>
        </p:spPr>
        <p:txBody>
          <a:bodyPr wrap="square" rtlCol="0">
            <a:spAutoFit/>
          </a:bodyPr>
          <a:lstStyle/>
          <a:p>
            <a:r>
              <a:rPr lang="el-GR" dirty="0" smtClean="0"/>
              <a:t>γ</a:t>
            </a:r>
            <a:endParaRPr lang="en-US" dirty="0"/>
          </a:p>
        </p:txBody>
      </p:sp>
      <p:sp>
        <p:nvSpPr>
          <p:cNvPr id="25" name="TextBox 24"/>
          <p:cNvSpPr txBox="1"/>
          <p:nvPr/>
        </p:nvSpPr>
        <p:spPr>
          <a:xfrm>
            <a:off x="914400" y="4431268"/>
            <a:ext cx="685800" cy="369332"/>
          </a:xfrm>
          <a:prstGeom prst="rect">
            <a:avLst/>
          </a:prstGeom>
          <a:noFill/>
        </p:spPr>
        <p:txBody>
          <a:bodyPr wrap="square" rtlCol="0">
            <a:spAutoFit/>
          </a:bodyPr>
          <a:lstStyle/>
          <a:p>
            <a:r>
              <a:rPr lang="en-US" dirty="0" smtClean="0"/>
              <a:t>alb</a:t>
            </a:r>
            <a:endParaRPr lang="en-US" dirty="0"/>
          </a:p>
        </p:txBody>
      </p:sp>
      <p:sp>
        <p:nvSpPr>
          <p:cNvPr id="26" name="TextBox 25"/>
          <p:cNvSpPr txBox="1"/>
          <p:nvPr/>
        </p:nvSpPr>
        <p:spPr>
          <a:xfrm>
            <a:off x="5638800" y="3581400"/>
            <a:ext cx="2057400" cy="646331"/>
          </a:xfrm>
          <a:prstGeom prst="rect">
            <a:avLst/>
          </a:prstGeom>
          <a:noFill/>
        </p:spPr>
        <p:txBody>
          <a:bodyPr wrap="square" rtlCol="0">
            <a:spAutoFit/>
          </a:bodyPr>
          <a:lstStyle/>
          <a:p>
            <a:r>
              <a:rPr lang="en-US" dirty="0" smtClean="0"/>
              <a:t>Nephrotic Syndrome</a:t>
            </a:r>
            <a:endParaRPr lang="en-US" dirty="0"/>
          </a:p>
        </p:txBody>
      </p:sp>
      <p:sp>
        <p:nvSpPr>
          <p:cNvPr id="27" name="Rectangle 26"/>
          <p:cNvSpPr/>
          <p:nvPr/>
        </p:nvSpPr>
        <p:spPr>
          <a:xfrm>
            <a:off x="1295400" y="5117068"/>
            <a:ext cx="2590800" cy="762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27"/>
          <p:cNvSpPr/>
          <p:nvPr/>
        </p:nvSpPr>
        <p:spPr>
          <a:xfrm>
            <a:off x="1295400" y="5117068"/>
            <a:ext cx="304800" cy="762000"/>
          </a:xfrm>
          <a:prstGeom prst="rect">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p:cNvSpPr/>
          <p:nvPr/>
        </p:nvSpPr>
        <p:spPr>
          <a:xfrm>
            <a:off x="1752600" y="5117068"/>
            <a:ext cx="76200" cy="762000"/>
          </a:xfrm>
          <a:prstGeom prst="rect">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29"/>
          <p:cNvSpPr/>
          <p:nvPr/>
        </p:nvSpPr>
        <p:spPr>
          <a:xfrm>
            <a:off x="1981200" y="5117068"/>
            <a:ext cx="76200" cy="762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30"/>
          <p:cNvSpPr/>
          <p:nvPr/>
        </p:nvSpPr>
        <p:spPr>
          <a:xfrm>
            <a:off x="2514600" y="5117068"/>
            <a:ext cx="228600" cy="762000"/>
          </a:xfrm>
          <a:prstGeom prst="rect">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31"/>
          <p:cNvSpPr/>
          <p:nvPr/>
        </p:nvSpPr>
        <p:spPr>
          <a:xfrm>
            <a:off x="3429000" y="5117068"/>
            <a:ext cx="457200" cy="762000"/>
          </a:xfrm>
          <a:prstGeom prst="rect">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TextBox 32"/>
          <p:cNvSpPr txBox="1"/>
          <p:nvPr/>
        </p:nvSpPr>
        <p:spPr>
          <a:xfrm>
            <a:off x="1905000" y="5955268"/>
            <a:ext cx="457200" cy="369332"/>
          </a:xfrm>
          <a:prstGeom prst="rect">
            <a:avLst/>
          </a:prstGeom>
          <a:noFill/>
        </p:spPr>
        <p:txBody>
          <a:bodyPr wrap="square" rtlCol="0">
            <a:spAutoFit/>
          </a:bodyPr>
          <a:lstStyle/>
          <a:p>
            <a:r>
              <a:rPr lang="el-GR" dirty="0" smtClean="0"/>
              <a:t>α</a:t>
            </a:r>
            <a:r>
              <a:rPr lang="en-US" dirty="0" smtClean="0"/>
              <a:t>2</a:t>
            </a:r>
            <a:endParaRPr lang="en-US" dirty="0"/>
          </a:p>
        </p:txBody>
      </p:sp>
      <p:sp>
        <p:nvSpPr>
          <p:cNvPr id="34" name="TextBox 33"/>
          <p:cNvSpPr txBox="1"/>
          <p:nvPr/>
        </p:nvSpPr>
        <p:spPr>
          <a:xfrm>
            <a:off x="1524000" y="5955268"/>
            <a:ext cx="457200" cy="369332"/>
          </a:xfrm>
          <a:prstGeom prst="rect">
            <a:avLst/>
          </a:prstGeom>
          <a:noFill/>
        </p:spPr>
        <p:txBody>
          <a:bodyPr wrap="square" rtlCol="0">
            <a:spAutoFit/>
          </a:bodyPr>
          <a:lstStyle/>
          <a:p>
            <a:r>
              <a:rPr lang="el-GR" dirty="0" smtClean="0"/>
              <a:t>α</a:t>
            </a:r>
            <a:r>
              <a:rPr lang="en-US" dirty="0" smtClean="0"/>
              <a:t>1</a:t>
            </a:r>
            <a:endParaRPr lang="en-US" dirty="0"/>
          </a:p>
        </p:txBody>
      </p:sp>
      <p:sp>
        <p:nvSpPr>
          <p:cNvPr id="35" name="TextBox 34"/>
          <p:cNvSpPr txBox="1"/>
          <p:nvPr/>
        </p:nvSpPr>
        <p:spPr>
          <a:xfrm>
            <a:off x="2514600" y="5955268"/>
            <a:ext cx="304800" cy="369332"/>
          </a:xfrm>
          <a:prstGeom prst="rect">
            <a:avLst/>
          </a:prstGeom>
          <a:noFill/>
        </p:spPr>
        <p:txBody>
          <a:bodyPr wrap="square" rtlCol="0">
            <a:spAutoFit/>
          </a:bodyPr>
          <a:lstStyle/>
          <a:p>
            <a:r>
              <a:rPr lang="el-GR" dirty="0" smtClean="0"/>
              <a:t>β</a:t>
            </a:r>
            <a:endParaRPr lang="en-US" dirty="0"/>
          </a:p>
        </p:txBody>
      </p:sp>
      <p:sp>
        <p:nvSpPr>
          <p:cNvPr id="36" name="TextBox 35"/>
          <p:cNvSpPr txBox="1"/>
          <p:nvPr/>
        </p:nvSpPr>
        <p:spPr>
          <a:xfrm>
            <a:off x="3505200" y="5955268"/>
            <a:ext cx="304800" cy="369332"/>
          </a:xfrm>
          <a:prstGeom prst="rect">
            <a:avLst/>
          </a:prstGeom>
          <a:noFill/>
        </p:spPr>
        <p:txBody>
          <a:bodyPr wrap="square" rtlCol="0">
            <a:spAutoFit/>
          </a:bodyPr>
          <a:lstStyle/>
          <a:p>
            <a:r>
              <a:rPr lang="el-GR" dirty="0" smtClean="0"/>
              <a:t>γ</a:t>
            </a:r>
            <a:endParaRPr lang="en-US" dirty="0"/>
          </a:p>
        </p:txBody>
      </p:sp>
      <p:sp>
        <p:nvSpPr>
          <p:cNvPr id="37" name="TextBox 36"/>
          <p:cNvSpPr txBox="1"/>
          <p:nvPr/>
        </p:nvSpPr>
        <p:spPr>
          <a:xfrm>
            <a:off x="914400" y="5955268"/>
            <a:ext cx="685800" cy="369332"/>
          </a:xfrm>
          <a:prstGeom prst="rect">
            <a:avLst/>
          </a:prstGeom>
          <a:noFill/>
        </p:spPr>
        <p:txBody>
          <a:bodyPr wrap="square" rtlCol="0">
            <a:spAutoFit/>
          </a:bodyPr>
          <a:lstStyle/>
          <a:p>
            <a:r>
              <a:rPr lang="en-US" dirty="0" smtClean="0"/>
              <a:t>alb</a:t>
            </a:r>
            <a:endParaRPr lang="en-US" dirty="0"/>
          </a:p>
        </p:txBody>
      </p:sp>
      <p:sp>
        <p:nvSpPr>
          <p:cNvPr id="38" name="Rectangle 37"/>
          <p:cNvSpPr/>
          <p:nvPr/>
        </p:nvSpPr>
        <p:spPr>
          <a:xfrm>
            <a:off x="3276600" y="5105400"/>
            <a:ext cx="152400" cy="762000"/>
          </a:xfrm>
          <a:prstGeom prst="rect">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TextBox 38"/>
          <p:cNvSpPr txBox="1"/>
          <p:nvPr/>
        </p:nvSpPr>
        <p:spPr>
          <a:xfrm>
            <a:off x="5638800" y="5029200"/>
            <a:ext cx="2057400" cy="369332"/>
          </a:xfrm>
          <a:prstGeom prst="rect">
            <a:avLst/>
          </a:prstGeom>
          <a:noFill/>
        </p:spPr>
        <p:txBody>
          <a:bodyPr wrap="square" rtlCol="0">
            <a:spAutoFit/>
          </a:bodyPr>
          <a:lstStyle/>
          <a:p>
            <a:r>
              <a:rPr lang="en-US" dirty="0" smtClean="0"/>
              <a:t>Multiple Myeloma</a:t>
            </a:r>
            <a:endParaRPr lang="en-US" dirty="0"/>
          </a:p>
        </p:txBody>
      </p:sp>
    </p:spTree>
  </p:cSld>
  <p:clrMapOvr>
    <a:masterClrMapping/>
  </p:clrMapOvr>
  <p:transition>
    <p:split/>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sz="3200" dirty="0" smtClean="0"/>
              <a:t>Separation of Plasma proteins by Electrophoresis</a:t>
            </a:r>
            <a:endParaRPr lang="en-US" sz="3200" dirty="0"/>
          </a:p>
        </p:txBody>
      </p:sp>
      <p:pic>
        <p:nvPicPr>
          <p:cNvPr id="2050" name="Picture 2" descr="C:\Documents and Settings\Sallu\Desktop\Electrophoresis.png"/>
          <p:cNvPicPr>
            <a:picLocks noGrp="1" noChangeAspect="1" noChangeArrowheads="1"/>
          </p:cNvPicPr>
          <p:nvPr>
            <p:ph idx="1"/>
          </p:nvPr>
        </p:nvPicPr>
        <p:blipFill>
          <a:blip r:embed="rId2" cstate="print"/>
          <a:stretch>
            <a:fillRect/>
          </a:stretch>
        </p:blipFill>
        <p:spPr bwMode="auto">
          <a:xfrm>
            <a:off x="1066800" y="1769121"/>
            <a:ext cx="7162800" cy="3945879"/>
          </a:xfrm>
          <a:prstGeom prst="rect">
            <a:avLst/>
          </a:prstGeom>
          <a:noFill/>
        </p:spPr>
      </p:pic>
      <p:sp>
        <p:nvSpPr>
          <p:cNvPr id="6" name="Slide Number Placeholder 5"/>
          <p:cNvSpPr>
            <a:spLocks noGrp="1"/>
          </p:cNvSpPr>
          <p:nvPr>
            <p:ph type="sldNum" sz="quarter" idx="12"/>
          </p:nvPr>
        </p:nvSpPr>
        <p:spPr/>
        <p:txBody>
          <a:bodyPr/>
          <a:lstStyle/>
          <a:p>
            <a:fld id="{8F332FAE-4CDE-47AD-9C1D-7AFBF9560FD5}" type="slidenum">
              <a:rPr lang="en-US" smtClean="0"/>
              <a:pPr/>
              <a:t>7</a:t>
            </a:fld>
            <a:endParaRPr lang="en-US"/>
          </a:p>
        </p:txBody>
      </p:sp>
    </p:spTree>
  </p:cSld>
  <p:clrMapOvr>
    <a:masterClrMapping/>
  </p:clrMapOvr>
  <p:transition>
    <p:split/>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304800"/>
            <a:ext cx="7772400" cy="914400"/>
          </a:xfrm>
        </p:spPr>
        <p:txBody>
          <a:bodyPr>
            <a:normAutofit/>
          </a:bodyPr>
          <a:lstStyle/>
          <a:p>
            <a:pPr algn="l"/>
            <a:r>
              <a:rPr lang="en-US" sz="3200" dirty="0" smtClean="0"/>
              <a:t>Albumin</a:t>
            </a:r>
            <a:endParaRPr lang="en-US" sz="3200" dirty="0"/>
          </a:p>
        </p:txBody>
      </p:sp>
      <p:sp>
        <p:nvSpPr>
          <p:cNvPr id="3" name="Subtitle 2"/>
          <p:cNvSpPr>
            <a:spLocks noGrp="1"/>
          </p:cNvSpPr>
          <p:nvPr>
            <p:ph type="subTitle" idx="1"/>
          </p:nvPr>
        </p:nvSpPr>
        <p:spPr>
          <a:xfrm>
            <a:off x="609600" y="1371600"/>
            <a:ext cx="7772400" cy="4724400"/>
          </a:xfrm>
        </p:spPr>
        <p:txBody>
          <a:bodyPr>
            <a:normAutofit/>
          </a:bodyPr>
          <a:lstStyle/>
          <a:p>
            <a:pPr algn="l">
              <a:buFont typeface="Wingdings" pitchFamily="2" charset="2"/>
              <a:buChar char="q"/>
            </a:pPr>
            <a:r>
              <a:rPr lang="en-US" dirty="0" smtClean="0"/>
              <a:t>Albumin (69 kDa) is the </a:t>
            </a:r>
            <a:r>
              <a:rPr lang="en-US" b="1" dirty="0" smtClean="0">
                <a:solidFill>
                  <a:schemeClr val="accent2"/>
                </a:solidFill>
              </a:rPr>
              <a:t>major protein of human plasma (3.4–4.7 g/dL)</a:t>
            </a:r>
          </a:p>
          <a:p>
            <a:pPr algn="l">
              <a:buFont typeface="Wingdings" pitchFamily="2" charset="2"/>
              <a:buChar char="q"/>
            </a:pPr>
            <a:r>
              <a:rPr lang="en-US" dirty="0" smtClean="0"/>
              <a:t>Makes up approximately </a:t>
            </a:r>
            <a:r>
              <a:rPr lang="en-US" b="1" dirty="0" smtClean="0">
                <a:solidFill>
                  <a:schemeClr val="accent2"/>
                </a:solidFill>
              </a:rPr>
              <a:t>60% of the total plasma protein. </a:t>
            </a:r>
          </a:p>
          <a:p>
            <a:pPr algn="l">
              <a:buFont typeface="Wingdings" pitchFamily="2" charset="2"/>
              <a:buChar char="q"/>
            </a:pPr>
            <a:r>
              <a:rPr lang="en-US" b="1" dirty="0" smtClean="0">
                <a:solidFill>
                  <a:schemeClr val="accent2"/>
                </a:solidFill>
              </a:rPr>
              <a:t>Half life of albumin is about 20 days</a:t>
            </a:r>
            <a:r>
              <a:rPr lang="en-US" dirty="0" smtClean="0">
                <a:solidFill>
                  <a:schemeClr val="accent2"/>
                </a:solidFill>
              </a:rPr>
              <a:t>.</a:t>
            </a:r>
          </a:p>
          <a:p>
            <a:pPr algn="l">
              <a:buFont typeface="Wingdings" pitchFamily="2" charset="2"/>
              <a:buChar char="q"/>
            </a:pPr>
            <a:r>
              <a:rPr lang="en-US" sz="2800" dirty="0" smtClean="0"/>
              <a:t>Migrates fastest in electrophoresis at alkaline pH and precipitates last in salting out methods</a:t>
            </a:r>
            <a:endParaRPr lang="en-US" dirty="0" smtClean="0">
              <a:solidFill>
                <a:schemeClr val="accent2"/>
              </a:solidFill>
            </a:endParaRPr>
          </a:p>
        </p:txBody>
      </p:sp>
      <p:sp>
        <p:nvSpPr>
          <p:cNvPr id="5" name="Slide Number Placeholder 4"/>
          <p:cNvSpPr>
            <a:spLocks noGrp="1"/>
          </p:cNvSpPr>
          <p:nvPr>
            <p:ph type="sldNum" sz="quarter" idx="12"/>
          </p:nvPr>
        </p:nvSpPr>
        <p:spPr/>
        <p:txBody>
          <a:bodyPr/>
          <a:lstStyle/>
          <a:p>
            <a:fld id="{8F332FAE-4CDE-47AD-9C1D-7AFBF9560FD5}" type="slidenum">
              <a:rPr lang="en-US" smtClean="0"/>
              <a:pPr/>
              <a:t>8</a:t>
            </a:fld>
            <a:endParaRPr lang="en-US"/>
          </a:p>
        </p:txBody>
      </p:sp>
    </p:spTree>
  </p:cSld>
  <p:clrMapOvr>
    <a:masterClrMapping/>
  </p:clrMapOvr>
  <p:transition>
    <p:split/>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304801"/>
            <a:ext cx="7772400" cy="838199"/>
          </a:xfrm>
        </p:spPr>
        <p:txBody>
          <a:bodyPr>
            <a:normAutofit/>
          </a:bodyPr>
          <a:lstStyle/>
          <a:p>
            <a:pPr algn="l"/>
            <a:r>
              <a:rPr lang="en-US" sz="3200" dirty="0" smtClean="0"/>
              <a:t>Synthesis of Albumin</a:t>
            </a:r>
            <a:endParaRPr lang="en-US" sz="3200" dirty="0"/>
          </a:p>
        </p:txBody>
      </p:sp>
      <p:sp>
        <p:nvSpPr>
          <p:cNvPr id="3" name="Subtitle 2"/>
          <p:cNvSpPr>
            <a:spLocks noGrp="1"/>
          </p:cNvSpPr>
          <p:nvPr>
            <p:ph type="subTitle" idx="1"/>
          </p:nvPr>
        </p:nvSpPr>
        <p:spPr>
          <a:xfrm>
            <a:off x="685800" y="1600200"/>
            <a:ext cx="7772400" cy="4724400"/>
          </a:xfrm>
        </p:spPr>
        <p:txBody>
          <a:bodyPr>
            <a:normAutofit fontScale="92500" lnSpcReduction="10000"/>
          </a:bodyPr>
          <a:lstStyle/>
          <a:p>
            <a:pPr algn="l">
              <a:buFont typeface="Wingdings" pitchFamily="2" charset="2"/>
              <a:buChar char="q"/>
            </a:pPr>
            <a:r>
              <a:rPr lang="en-US" dirty="0" smtClean="0"/>
              <a:t>The </a:t>
            </a:r>
            <a:r>
              <a:rPr lang="en-US" b="1" dirty="0" smtClean="0">
                <a:solidFill>
                  <a:schemeClr val="accent2"/>
                </a:solidFill>
              </a:rPr>
              <a:t>liver produces about 12 g of albumin per day</a:t>
            </a:r>
            <a:r>
              <a:rPr lang="en-US" dirty="0" smtClean="0"/>
              <a:t>, representing about 25% of total hepatic protein synthesis and half its secreted protein. </a:t>
            </a:r>
          </a:p>
          <a:p>
            <a:pPr algn="l">
              <a:buFont typeface="Wingdings" pitchFamily="2" charset="2"/>
              <a:buChar char="q"/>
            </a:pPr>
            <a:r>
              <a:rPr lang="en-US" dirty="0" smtClean="0"/>
              <a:t>Albumin is initially synthesized as a </a:t>
            </a:r>
            <a:r>
              <a:rPr lang="en-US" b="1" dirty="0" smtClean="0">
                <a:solidFill>
                  <a:schemeClr val="accent2"/>
                </a:solidFill>
              </a:rPr>
              <a:t>preproprotein</a:t>
            </a:r>
            <a:r>
              <a:rPr lang="en-US" dirty="0" smtClean="0">
                <a:solidFill>
                  <a:schemeClr val="accent2"/>
                </a:solidFill>
              </a:rPr>
              <a:t> </a:t>
            </a:r>
          </a:p>
          <a:p>
            <a:pPr algn="l">
              <a:buFont typeface="Wingdings" pitchFamily="2" charset="2"/>
              <a:buChar char="q"/>
            </a:pPr>
            <a:r>
              <a:rPr lang="en-US" dirty="0" smtClean="0"/>
              <a:t>Its </a:t>
            </a:r>
            <a:r>
              <a:rPr lang="en-US" b="1" dirty="0" smtClean="0"/>
              <a:t>signal peptide</a:t>
            </a:r>
            <a:r>
              <a:rPr lang="en-US" dirty="0" smtClean="0"/>
              <a:t> is removed as it passes into the </a:t>
            </a:r>
            <a:r>
              <a:rPr lang="en-US" dirty="0" err="1" smtClean="0"/>
              <a:t>cisternae</a:t>
            </a:r>
            <a:r>
              <a:rPr lang="en-US" dirty="0" smtClean="0"/>
              <a:t> of the rough endoplasmic reticulum, and a </a:t>
            </a:r>
            <a:r>
              <a:rPr lang="en-US" b="1" dirty="0" err="1" smtClean="0"/>
              <a:t>hexapeptide</a:t>
            </a:r>
            <a:r>
              <a:rPr lang="en-US" dirty="0" smtClean="0"/>
              <a:t> at the resulting amino terminal is subsequently cleaved off farther along the secretory pathway. </a:t>
            </a:r>
            <a:endParaRPr lang="en-US" dirty="0"/>
          </a:p>
        </p:txBody>
      </p:sp>
      <p:sp>
        <p:nvSpPr>
          <p:cNvPr id="5" name="Slide Number Placeholder 4"/>
          <p:cNvSpPr>
            <a:spLocks noGrp="1"/>
          </p:cNvSpPr>
          <p:nvPr>
            <p:ph type="sldNum" sz="quarter" idx="12"/>
          </p:nvPr>
        </p:nvSpPr>
        <p:spPr/>
        <p:txBody>
          <a:bodyPr/>
          <a:lstStyle/>
          <a:p>
            <a:fld id="{8F332FAE-4CDE-47AD-9C1D-7AFBF9560FD5}" type="slidenum">
              <a:rPr lang="en-US" smtClean="0"/>
              <a:pPr/>
              <a:t>9</a:t>
            </a:fld>
            <a:endParaRPr lang="en-US"/>
          </a:p>
        </p:txBody>
      </p:sp>
    </p:spTree>
  </p:cSld>
  <p:clrMapOvr>
    <a:masterClrMapping/>
  </p:clrMapOvr>
  <p:transition>
    <p:split/>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966</TotalTime>
  <Words>3215</Words>
  <Application>Microsoft Office PowerPoint</Application>
  <PresentationFormat>On-screen Show (4:3)</PresentationFormat>
  <Paragraphs>481</Paragraphs>
  <Slides>61</Slides>
  <Notes>0</Notes>
  <HiddenSlides>0</HiddenSlides>
  <MMClips>0</MMClips>
  <ScaleCrop>false</ScaleCrop>
  <HeadingPairs>
    <vt:vector size="4" baseType="variant">
      <vt:variant>
        <vt:lpstr>Theme</vt:lpstr>
      </vt:variant>
      <vt:variant>
        <vt:i4>1</vt:i4>
      </vt:variant>
      <vt:variant>
        <vt:lpstr>Slide Titles</vt:lpstr>
      </vt:variant>
      <vt:variant>
        <vt:i4>61</vt:i4>
      </vt:variant>
    </vt:vector>
  </HeadingPairs>
  <TitlesOfParts>
    <vt:vector size="62" baseType="lpstr">
      <vt:lpstr>Office Theme</vt:lpstr>
      <vt:lpstr>Plasma Proteins- Chemistry, Functions and Clinical Significance</vt:lpstr>
      <vt:lpstr>Plasma proteins- Introduction</vt:lpstr>
      <vt:lpstr>Components of Plasma</vt:lpstr>
      <vt:lpstr>Separation of Plasma proteins</vt:lpstr>
      <vt:lpstr>Patterns in serum electrophoresis</vt:lpstr>
      <vt:lpstr>  </vt:lpstr>
      <vt:lpstr>Separation of Plasma proteins by Electrophoresis</vt:lpstr>
      <vt:lpstr>Albumin</vt:lpstr>
      <vt:lpstr>Synthesis of Albumin</vt:lpstr>
      <vt:lpstr>Structure of Albumin</vt:lpstr>
      <vt:lpstr>Functions of Albumin</vt:lpstr>
      <vt:lpstr>Functions of Albumin</vt:lpstr>
      <vt:lpstr>Functions of Albumin</vt:lpstr>
      <vt:lpstr>Clinical significance of Albumin</vt:lpstr>
      <vt:lpstr>Clinical significance of Albumin</vt:lpstr>
      <vt:lpstr>Clinical significance of Albumin</vt:lpstr>
      <vt:lpstr>Clinical significance of Albumin</vt:lpstr>
      <vt:lpstr>Globulins</vt:lpstr>
      <vt:lpstr>Synthesis of Globulins</vt:lpstr>
      <vt:lpstr>Slide 20</vt:lpstr>
      <vt:lpstr>α- Globulins</vt:lpstr>
      <vt:lpstr> α1 globulins </vt:lpstr>
      <vt:lpstr>Polymorphic forms of α1-antitrypsin  </vt:lpstr>
      <vt:lpstr>Clinical consequences of α1-antitrypsin deficiency</vt:lpstr>
      <vt:lpstr>Clinical consequences of α1-antitrypsin deficiency </vt:lpstr>
      <vt:lpstr>Clinical consequences of α1-antitrypsin deficiency</vt:lpstr>
      <vt:lpstr>Clinical consequences of α1-antitrypsin deficiency</vt:lpstr>
      <vt:lpstr>Clinical consequences of α1-antitrypsin deficiency</vt:lpstr>
      <vt:lpstr>Orosomucoid /α1-acid glycoprotein</vt:lpstr>
      <vt:lpstr>α1-fetoprotein (AFP) </vt:lpstr>
      <vt:lpstr>α2-globulins</vt:lpstr>
      <vt:lpstr>Haptoglobin-(Hp)</vt:lpstr>
      <vt:lpstr>Haptoglobin (Contd.)-</vt:lpstr>
      <vt:lpstr>Clinical Significance of Haptoglobin </vt:lpstr>
      <vt:lpstr>     Ceruloplasmin </vt:lpstr>
      <vt:lpstr>Ceruloplasmin </vt:lpstr>
      <vt:lpstr>Clinical Significance of Ceruloplasmin </vt:lpstr>
      <vt:lpstr>α2- Macroglobulin (AMG) </vt:lpstr>
      <vt:lpstr>β Globulins</vt:lpstr>
      <vt:lpstr>Transferrin</vt:lpstr>
      <vt:lpstr>Transferrin Receptors</vt:lpstr>
      <vt:lpstr>Transferrin Receptors</vt:lpstr>
      <vt:lpstr>Clinical Significance of Transferrin</vt:lpstr>
      <vt:lpstr>Clinical Significance of Transferrin</vt:lpstr>
      <vt:lpstr>C- reactive protein(β Globulin)</vt:lpstr>
      <vt:lpstr>Haemopexin(β Globulin)</vt:lpstr>
      <vt:lpstr>Complement C1q (β Globulin)</vt:lpstr>
      <vt:lpstr>Gamma Globulins </vt:lpstr>
      <vt:lpstr>Different Classes of Immunoglobulins</vt:lpstr>
      <vt:lpstr>Major functions of immunoglobulins</vt:lpstr>
      <vt:lpstr>Fibrinogen</vt:lpstr>
      <vt:lpstr>Transport proteins</vt:lpstr>
      <vt:lpstr>Acute phase proteins</vt:lpstr>
      <vt:lpstr>Negative acute phase protein</vt:lpstr>
      <vt:lpstr>Abnormal Proteins</vt:lpstr>
      <vt:lpstr>Functions of plasma proteins</vt:lpstr>
      <vt:lpstr>Clinical Significance of Plasma proteins</vt:lpstr>
      <vt:lpstr>Hypergammaglobulinemia </vt:lpstr>
      <vt:lpstr>Hypoproteinemia</vt:lpstr>
      <vt:lpstr>Hypogammaglobulinemia</vt:lpstr>
      <vt:lpstr>Patterns in serum electrophoresis</vt:lpstr>
    </vt:vector>
  </TitlesOfParts>
  <Company>Deadman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Sallu</dc:creator>
  <cp:lastModifiedBy>abc</cp:lastModifiedBy>
  <cp:revision>30</cp:revision>
  <dcterms:created xsi:type="dcterms:W3CDTF">2012-07-06T15:59:46Z</dcterms:created>
  <dcterms:modified xsi:type="dcterms:W3CDTF">2014-03-24T04:01:58Z</dcterms:modified>
</cp:coreProperties>
</file>