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57" r:id="rId4"/>
    <p:sldId id="258" r:id="rId5"/>
    <p:sldId id="259" r:id="rId6"/>
    <p:sldId id="279" r:id="rId7"/>
    <p:sldId id="280" r:id="rId8"/>
    <p:sldId id="281" r:id="rId9"/>
    <p:sldId id="278" r:id="rId10"/>
    <p:sldId id="282" r:id="rId11"/>
    <p:sldId id="283" r:id="rId12"/>
    <p:sldId id="260" r:id="rId13"/>
    <p:sldId id="261" r:id="rId14"/>
    <p:sldId id="276" r:id="rId15"/>
    <p:sldId id="262" r:id="rId16"/>
    <p:sldId id="277" r:id="rId17"/>
    <p:sldId id="264" r:id="rId18"/>
    <p:sldId id="265" r:id="rId19"/>
    <p:sldId id="266" r:id="rId20"/>
    <p:sldId id="288" r:id="rId21"/>
    <p:sldId id="289" r:id="rId22"/>
    <p:sldId id="267" r:id="rId23"/>
    <p:sldId id="290" r:id="rId24"/>
    <p:sldId id="284" r:id="rId25"/>
    <p:sldId id="285" r:id="rId26"/>
    <p:sldId id="286" r:id="rId27"/>
    <p:sldId id="28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42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6031714-DC54-437B-975D-054AC12205A0}" type="datetimeFigureOut">
              <a:rPr lang="en-IN" smtClean="0"/>
              <a:pPr/>
              <a:t>18-08-2020</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A17B45F-CA44-411D-AD12-05B0310AFF43}"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31714-DC54-437B-975D-054AC12205A0}"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17B45F-CA44-411D-AD12-05B0310AFF4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31714-DC54-437B-975D-054AC12205A0}"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17B45F-CA44-411D-AD12-05B0310AFF4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6031714-DC54-437B-975D-054AC12205A0}"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17B45F-CA44-411D-AD12-05B0310AFF43}"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031714-DC54-437B-975D-054AC12205A0}" type="datetimeFigureOut">
              <a:rPr lang="en-IN" smtClean="0"/>
              <a:pPr/>
              <a:t>18-08-2020</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A17B45F-CA44-411D-AD12-05B0310AFF4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6031714-DC54-437B-975D-054AC12205A0}"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17B45F-CA44-411D-AD12-05B0310AFF43}"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6031714-DC54-437B-975D-054AC12205A0}" type="datetimeFigureOut">
              <a:rPr lang="en-IN" smtClean="0"/>
              <a:pPr/>
              <a:t>18-08-2020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A17B45F-CA44-411D-AD12-05B0310AFF43}"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031714-DC54-437B-975D-054AC12205A0}" type="datetimeFigureOut">
              <a:rPr lang="en-IN" smtClean="0"/>
              <a:pPr/>
              <a:t>18-08-2020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A17B45F-CA44-411D-AD12-05B0310AFF4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31714-DC54-437B-975D-054AC12205A0}" type="datetimeFigureOut">
              <a:rPr lang="en-IN" smtClean="0"/>
              <a:pPr/>
              <a:t>18-08-2020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A17B45F-CA44-411D-AD12-05B0310AFF4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031714-DC54-437B-975D-054AC12205A0}"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17B45F-CA44-411D-AD12-05B0310AFF43}"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031714-DC54-437B-975D-054AC12205A0}" type="datetimeFigureOut">
              <a:rPr lang="en-IN" smtClean="0"/>
              <a:pPr/>
              <a:t>18-08-2020</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5A17B45F-CA44-411D-AD12-05B0310AFF43}"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6031714-DC54-437B-975D-054AC12205A0}" type="datetimeFigureOut">
              <a:rPr lang="en-IN" smtClean="0"/>
              <a:pPr/>
              <a:t>18-08-2020</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A17B45F-CA44-411D-AD12-05B0310AFF4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28184" y="4869160"/>
            <a:ext cx="2620144" cy="1600200"/>
          </a:xfrm>
        </p:spPr>
        <p:txBody>
          <a:bodyPr/>
          <a:lstStyle/>
          <a:p>
            <a:pPr algn="r"/>
            <a:r>
              <a:rPr lang="en-IN" dirty="0" smtClean="0">
                <a:solidFill>
                  <a:srgbClr val="7030A0"/>
                </a:solidFill>
              </a:rPr>
              <a:t>Dr. Deepak Kumar</a:t>
            </a:r>
          </a:p>
          <a:p>
            <a:pPr algn="r"/>
            <a:r>
              <a:rPr lang="en-IN" dirty="0" smtClean="0">
                <a:solidFill>
                  <a:srgbClr val="7030A0"/>
                </a:solidFill>
              </a:rPr>
              <a:t>Assistant professor</a:t>
            </a:r>
          </a:p>
          <a:p>
            <a:pPr algn="r"/>
            <a:r>
              <a:rPr lang="en-IN" dirty="0" smtClean="0">
                <a:solidFill>
                  <a:srgbClr val="7030A0"/>
                </a:solidFill>
              </a:rPr>
              <a:t>COP,SV</a:t>
            </a:r>
            <a:endParaRPr lang="en-IN" dirty="0">
              <a:solidFill>
                <a:srgbClr val="7030A0"/>
              </a:solidFill>
            </a:endParaRPr>
          </a:p>
        </p:txBody>
      </p:sp>
      <p:sp>
        <p:nvSpPr>
          <p:cNvPr id="2" name="Title 1"/>
          <p:cNvSpPr>
            <a:spLocks noGrp="1"/>
          </p:cNvSpPr>
          <p:nvPr>
            <p:ph type="ctrTitle"/>
          </p:nvPr>
        </p:nvSpPr>
        <p:spPr/>
        <p:txBody>
          <a:bodyPr/>
          <a:lstStyle/>
          <a:p>
            <a:r>
              <a:rPr lang="en-IN" dirty="0" smtClean="0"/>
              <a:t>WHO definition of health and disease</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a:bodyPr>
          <a:lstStyle/>
          <a:p>
            <a:r>
              <a:rPr lang="en-IN" b="1" dirty="0" err="1" smtClean="0">
                <a:solidFill>
                  <a:srgbClr val="0070C0"/>
                </a:solidFill>
              </a:rPr>
              <a:t>Awofeso</a:t>
            </a:r>
            <a:r>
              <a:rPr lang="en-IN" b="1" dirty="0" smtClean="0">
                <a:solidFill>
                  <a:srgbClr val="0070C0"/>
                </a:solidFill>
              </a:rPr>
              <a:t> (2012) </a:t>
            </a:r>
            <a:r>
              <a:rPr lang="en-IN" dirty="0" smtClean="0"/>
              <a:t>observed that the definition is </a:t>
            </a:r>
            <a:r>
              <a:rPr lang="en-IN" dirty="0" smtClean="0">
                <a:solidFill>
                  <a:srgbClr val="7030A0"/>
                </a:solidFill>
              </a:rPr>
              <a:t>inflexible and unrealistic</a:t>
            </a:r>
            <a:r>
              <a:rPr lang="en-IN" dirty="0" smtClean="0"/>
              <a:t>. He claimed that the inclusion of the word “complete” in the definition makes it unlikely for anyone to be healthy for a reasonable period of time.</a:t>
            </a:r>
          </a:p>
          <a:p>
            <a:r>
              <a:rPr lang="en-IN" b="1" dirty="0" err="1" smtClean="0">
                <a:solidFill>
                  <a:srgbClr val="0070C0"/>
                </a:solidFill>
              </a:rPr>
              <a:t>Godlee</a:t>
            </a:r>
            <a:r>
              <a:rPr lang="en-IN" b="1" dirty="0" smtClean="0">
                <a:solidFill>
                  <a:srgbClr val="0070C0"/>
                </a:solidFill>
              </a:rPr>
              <a:t> (2011) </a:t>
            </a:r>
            <a:r>
              <a:rPr lang="en-IN" dirty="0" smtClean="0"/>
              <a:t>also noted that the </a:t>
            </a:r>
            <a:r>
              <a:rPr lang="en-IN" dirty="0" smtClean="0">
                <a:solidFill>
                  <a:srgbClr val="00B050"/>
                </a:solidFill>
              </a:rPr>
              <a:t>definition is absolute and therefore unachievable for most people in the world</a:t>
            </a:r>
            <a:r>
              <a:rPr lang="en-IN" dirty="0" smtClean="0"/>
              <a:t>. The definition presents an absolute ideal situation by combining the three aspects of human life. It is often difficult to gain complete contentment in all the aspects. It is observed that since health is a goal, not only of the health care system but also individual and the society at large, it is ideal for a body like WHO to present a realistic definition that can be </a:t>
            </a:r>
            <a:r>
              <a:rPr lang="en-IN" dirty="0" err="1" smtClean="0"/>
              <a:t>operationalised</a:t>
            </a:r>
            <a:r>
              <a:rPr lang="en-IN" dirty="0" smtClean="0"/>
              <a:t> and achievable.</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10000"/>
          </a:bodyPr>
          <a:lstStyle/>
          <a:p>
            <a:r>
              <a:rPr lang="en-IN" b="1" dirty="0" smtClean="0">
                <a:solidFill>
                  <a:srgbClr val="0070C0"/>
                </a:solidFill>
              </a:rPr>
              <a:t>Huber et al. (2011) </a:t>
            </a:r>
            <a:r>
              <a:rPr lang="en-IN" dirty="0" smtClean="0"/>
              <a:t>noted that the WHO’s definition is problematic </a:t>
            </a:r>
            <a:r>
              <a:rPr lang="en-IN" dirty="0" smtClean="0">
                <a:solidFill>
                  <a:srgbClr val="00B050"/>
                </a:solidFill>
              </a:rPr>
              <a:t>because it impliedly declares people with chronic diseases and disabilities definitively ill. </a:t>
            </a:r>
            <a:r>
              <a:rPr lang="en-IN" dirty="0" smtClean="0"/>
              <a:t>The definition further minimises “the role of the human capacity to cope autonomously with life’s ever changing physical, emotional, and social challenges and to function with fulfilment and a feeling of wellbeing with a chronic disease or disability”.</a:t>
            </a:r>
          </a:p>
          <a:p>
            <a:r>
              <a:rPr lang="en-IN" b="1" dirty="0" err="1" smtClean="0">
                <a:solidFill>
                  <a:srgbClr val="0070C0"/>
                </a:solidFill>
              </a:rPr>
              <a:t>Saracci</a:t>
            </a:r>
            <a:r>
              <a:rPr lang="en-IN" b="1" dirty="0" smtClean="0">
                <a:solidFill>
                  <a:srgbClr val="0070C0"/>
                </a:solidFill>
              </a:rPr>
              <a:t> (1997) </a:t>
            </a:r>
            <a:r>
              <a:rPr lang="en-IN" dirty="0" smtClean="0"/>
              <a:t>also submitted that the WHO’s definition of health is problematic and it should be reconsidered. </a:t>
            </a:r>
            <a:r>
              <a:rPr lang="en-IN" dirty="0" err="1" smtClean="0"/>
              <a:t>Saracci</a:t>
            </a:r>
            <a:r>
              <a:rPr lang="en-IN" dirty="0" smtClean="0"/>
              <a:t> observed that the </a:t>
            </a:r>
            <a:r>
              <a:rPr lang="en-IN" dirty="0" smtClean="0">
                <a:solidFill>
                  <a:srgbClr val="00B050"/>
                </a:solidFill>
              </a:rPr>
              <a:t>definition equates health with happiness</a:t>
            </a:r>
            <a:r>
              <a:rPr lang="en-IN" dirty="0" smtClean="0"/>
              <a:t>—that a disruption of happiness could be regarded as a health problem. He further argued that the WHO’s definition reflects that health is boundless.</a:t>
            </a:r>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Just as there was a shift from viewing disease as a state to thinking of it as a process, the same shift happened in definitions of health. </a:t>
            </a:r>
          </a:p>
          <a:p>
            <a:r>
              <a:rPr lang="en-IN" dirty="0" smtClean="0"/>
              <a:t>This brought in a new conception of health, not as a state, but it is a </a:t>
            </a:r>
            <a:r>
              <a:rPr lang="en-IN" dirty="0" smtClean="0">
                <a:solidFill>
                  <a:srgbClr val="C00000"/>
                </a:solidFill>
              </a:rPr>
              <a:t>dynamic condition </a:t>
            </a:r>
            <a:r>
              <a:rPr lang="en-IN" dirty="0" smtClean="0"/>
              <a:t>resulting from a body's constant adjustment and adaptation in response to stresses and changes in the environment for maintaining an inner equilibrium called homeostasis.</a:t>
            </a: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lgn="just"/>
            <a:r>
              <a:rPr lang="en-IN" dirty="0" smtClean="0"/>
              <a:t>During the </a:t>
            </a:r>
            <a:r>
              <a:rPr lang="en-IN" dirty="0" smtClean="0">
                <a:solidFill>
                  <a:srgbClr val="7030A0"/>
                </a:solidFill>
              </a:rPr>
              <a:t>Ottawa Charter for Health Promotion </a:t>
            </a:r>
            <a:r>
              <a:rPr lang="en-IN" b="1" dirty="0" smtClean="0">
                <a:solidFill>
                  <a:srgbClr val="0070C0"/>
                </a:solidFill>
              </a:rPr>
              <a:t>in 1986</a:t>
            </a:r>
            <a:r>
              <a:rPr lang="en-IN" dirty="0" smtClean="0"/>
              <a:t>, WHO revised definition of health defined it as </a:t>
            </a:r>
          </a:p>
          <a:p>
            <a:pPr algn="just"/>
            <a:r>
              <a:rPr lang="en-IN" dirty="0" smtClean="0">
                <a:solidFill>
                  <a:srgbClr val="00B050"/>
                </a:solidFill>
              </a:rPr>
              <a:t>"The extent to which an individual or group is able to realize aspirations and satisfy needs, and to change or cope with the environment. Health is a resource for everyday life, not the objective of living; it is a positive concept, emphasizing social and personal resources, as well as physical capacities". </a:t>
            </a:r>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Thus, health referred to the ability to maintain homeostasis and recover from insults. Mental, intellectual, emotional, and social health referred to a person's ability to handle stress, to acquire skills, to maintain relationships, all of which form resources for resiliency and independent living.</a:t>
            </a:r>
          </a:p>
          <a:p>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914400" y="1447800"/>
            <a:ext cx="7772400" cy="5077544"/>
          </a:xfrm>
        </p:spPr>
        <p:txBody>
          <a:bodyPr>
            <a:normAutofit/>
          </a:bodyPr>
          <a:lstStyle/>
          <a:p>
            <a:pPr>
              <a:buNone/>
            </a:pPr>
            <a:r>
              <a:rPr lang="en-IN" b="1" dirty="0" smtClean="0">
                <a:solidFill>
                  <a:schemeClr val="accent2">
                    <a:lumMod val="75000"/>
                  </a:schemeClr>
                </a:solidFill>
              </a:rPr>
              <a:t>Determinants of health</a:t>
            </a:r>
          </a:p>
          <a:p>
            <a:pPr algn="just"/>
            <a:r>
              <a:rPr lang="en-IN" dirty="0" smtClean="0"/>
              <a:t>Generally, the context in which an individual lives is of great importance for both his health status and quality of their life. </a:t>
            </a:r>
          </a:p>
          <a:p>
            <a:pPr algn="just"/>
            <a:r>
              <a:rPr lang="en-IN" dirty="0" smtClean="0"/>
              <a:t>It is increasingly recognized that health is maintained and improved not only through the advancement and application of health science, but also through the efforts and intelligent lifestyle choices of the individual and society. </a:t>
            </a:r>
          </a:p>
          <a:p>
            <a:pPr algn="just"/>
            <a:r>
              <a:rPr lang="en-IN" dirty="0" smtClean="0"/>
              <a:t>According to the WHO, the main determinants of health include the </a:t>
            </a:r>
            <a:r>
              <a:rPr lang="en-IN" dirty="0" smtClean="0">
                <a:solidFill>
                  <a:srgbClr val="7030A0"/>
                </a:solidFill>
              </a:rPr>
              <a:t>social and economic environment, </a:t>
            </a:r>
            <a:r>
              <a:rPr lang="en-IN" dirty="0" smtClean="0">
                <a:solidFill>
                  <a:srgbClr val="0070C0"/>
                </a:solidFill>
              </a:rPr>
              <a:t>the physical environment, </a:t>
            </a:r>
            <a:r>
              <a:rPr lang="en-IN" dirty="0" smtClean="0"/>
              <a:t>and </a:t>
            </a:r>
            <a:r>
              <a:rPr lang="en-IN" dirty="0" smtClean="0">
                <a:solidFill>
                  <a:srgbClr val="C00000"/>
                </a:solidFill>
              </a:rPr>
              <a:t>the person's individual characteristics and behaviours.</a:t>
            </a:r>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836712"/>
            <a:ext cx="7772400" cy="1440160"/>
          </a:xfrm>
        </p:spPr>
        <p:txBody>
          <a:bodyPr>
            <a:normAutofit/>
          </a:bodyPr>
          <a:lstStyle/>
          <a:p>
            <a:pPr>
              <a:buFont typeface="Wingdings" pitchFamily="2" charset="2"/>
              <a:buChar char="v"/>
            </a:pPr>
            <a:r>
              <a:rPr lang="en-IN" sz="2200" dirty="0" smtClean="0">
                <a:solidFill>
                  <a:schemeClr val="tx1"/>
                </a:solidFill>
                <a:latin typeface="Times New Roman" pitchFamily="18" charset="0"/>
                <a:cs typeface="Times New Roman" pitchFamily="18" charset="0"/>
              </a:rPr>
              <a:t> More specifically, key factors that have been found to influence whether people are healthy or unhealthy include the following.</a:t>
            </a:r>
            <a:r>
              <a:rPr lang="en-IN" dirty="0" smtClean="0"/>
              <a:t/>
            </a:r>
            <a:br>
              <a:rPr lang="en-IN" dirty="0" smtClean="0"/>
            </a:br>
            <a:endParaRPr lang="en-IN" dirty="0"/>
          </a:p>
        </p:txBody>
      </p:sp>
      <p:sp>
        <p:nvSpPr>
          <p:cNvPr id="3" name="Content Placeholder 2"/>
          <p:cNvSpPr>
            <a:spLocks noGrp="1"/>
          </p:cNvSpPr>
          <p:nvPr>
            <p:ph sz="quarter" idx="1"/>
          </p:nvPr>
        </p:nvSpPr>
        <p:spPr>
          <a:xfrm>
            <a:off x="899592" y="2204864"/>
            <a:ext cx="3763848" cy="3349352"/>
          </a:xfrm>
        </p:spPr>
        <p:txBody>
          <a:bodyPr/>
          <a:lstStyle/>
          <a:p>
            <a:pPr marL="514350" lvl="0" indent="-514350">
              <a:buFont typeface="+mj-lt"/>
              <a:buAutoNum type="arabicPeriod"/>
            </a:pPr>
            <a:r>
              <a:rPr lang="en-IN" dirty="0" smtClean="0"/>
              <a:t>Income and social status</a:t>
            </a:r>
          </a:p>
          <a:p>
            <a:pPr marL="514350" lvl="0" indent="-514350">
              <a:buFont typeface="+mj-lt"/>
              <a:buAutoNum type="arabicPeriod"/>
            </a:pPr>
            <a:r>
              <a:rPr lang="en-IN" dirty="0" smtClean="0"/>
              <a:t>Social support networks</a:t>
            </a:r>
          </a:p>
          <a:p>
            <a:pPr marL="514350" lvl="0" indent="-514350">
              <a:buFont typeface="+mj-lt"/>
              <a:buAutoNum type="arabicPeriod"/>
            </a:pPr>
            <a:r>
              <a:rPr lang="en-IN" dirty="0" smtClean="0"/>
              <a:t>Education and literacy</a:t>
            </a:r>
          </a:p>
          <a:p>
            <a:pPr marL="514350" lvl="0" indent="-514350">
              <a:buFont typeface="+mj-lt"/>
              <a:buAutoNum type="arabicPeriod"/>
            </a:pPr>
            <a:r>
              <a:rPr lang="en-IN" dirty="0" smtClean="0"/>
              <a:t>Employment/working conditions</a:t>
            </a:r>
          </a:p>
          <a:p>
            <a:pPr marL="514350" lvl="0" indent="-514350">
              <a:buFont typeface="+mj-lt"/>
              <a:buAutoNum type="arabicPeriod"/>
            </a:pPr>
            <a:r>
              <a:rPr lang="en-IN" dirty="0" smtClean="0"/>
              <a:t>Social environments</a:t>
            </a:r>
          </a:p>
          <a:p>
            <a:pPr marL="514350" lvl="0" indent="-514350">
              <a:buFont typeface="+mj-lt"/>
              <a:buAutoNum type="arabicPeriod"/>
            </a:pPr>
            <a:r>
              <a:rPr lang="en-IN" dirty="0" smtClean="0"/>
              <a:t>Physical environments</a:t>
            </a:r>
          </a:p>
          <a:p>
            <a:endParaRPr lang="en-IN" dirty="0"/>
          </a:p>
        </p:txBody>
      </p:sp>
      <p:sp>
        <p:nvSpPr>
          <p:cNvPr id="4" name="Content Placeholder 3"/>
          <p:cNvSpPr>
            <a:spLocks noGrp="1"/>
          </p:cNvSpPr>
          <p:nvPr>
            <p:ph sz="quarter" idx="2"/>
          </p:nvPr>
        </p:nvSpPr>
        <p:spPr>
          <a:xfrm>
            <a:off x="4932040" y="2204864"/>
            <a:ext cx="3821048" cy="3807296"/>
          </a:xfrm>
        </p:spPr>
        <p:txBody>
          <a:bodyPr/>
          <a:lstStyle/>
          <a:p>
            <a:pPr marL="514350" indent="-514350">
              <a:buFont typeface="+mj-lt"/>
              <a:buAutoNum type="arabicPeriod" startAt="7"/>
            </a:pPr>
            <a:r>
              <a:rPr lang="en-IN" dirty="0" smtClean="0"/>
              <a:t>Personal health practices and coping skills</a:t>
            </a:r>
          </a:p>
          <a:p>
            <a:pPr marL="514350" indent="-514350">
              <a:buFont typeface="+mj-lt"/>
              <a:buAutoNum type="arabicPeriod" startAt="7"/>
            </a:pPr>
            <a:r>
              <a:rPr lang="en-IN" dirty="0" smtClean="0"/>
              <a:t>Healthy child development</a:t>
            </a:r>
          </a:p>
          <a:p>
            <a:pPr marL="514350" indent="-514350">
              <a:buFont typeface="+mj-lt"/>
              <a:buAutoNum type="arabicPeriod" startAt="7"/>
            </a:pPr>
            <a:r>
              <a:rPr lang="en-IN" dirty="0" smtClean="0"/>
              <a:t>Biology and genetics</a:t>
            </a:r>
          </a:p>
          <a:p>
            <a:pPr marL="514350" indent="-514350">
              <a:buFont typeface="+mj-lt"/>
              <a:buAutoNum type="arabicPeriod" startAt="7"/>
            </a:pPr>
            <a:r>
              <a:rPr lang="en-IN" dirty="0" smtClean="0"/>
              <a:t>Health care services</a:t>
            </a:r>
          </a:p>
          <a:p>
            <a:pPr marL="514350" indent="-514350">
              <a:buFont typeface="+mj-lt"/>
              <a:buAutoNum type="arabicPeriod" startAt="7"/>
            </a:pPr>
            <a:r>
              <a:rPr lang="en-IN" dirty="0" smtClean="0"/>
              <a:t>Gender</a:t>
            </a:r>
          </a:p>
          <a:p>
            <a:pPr marL="514350" indent="-514350">
              <a:buFont typeface="+mj-lt"/>
              <a:buAutoNum type="arabicPeriod" startAt="7"/>
            </a:pPr>
            <a:r>
              <a:rPr lang="en-IN" dirty="0" smtClean="0"/>
              <a:t>Culture</a:t>
            </a:r>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 </a:t>
            </a:r>
            <a:endParaRPr lang="en-IN"/>
          </a:p>
        </p:txBody>
      </p:sp>
      <p:sp>
        <p:nvSpPr>
          <p:cNvPr id="3" name="Content Placeholder 2"/>
          <p:cNvSpPr>
            <a:spLocks noGrp="1"/>
          </p:cNvSpPr>
          <p:nvPr>
            <p:ph sz="quarter" idx="1"/>
          </p:nvPr>
        </p:nvSpPr>
        <p:spPr/>
        <p:txBody>
          <a:bodyPr/>
          <a:lstStyle/>
          <a:p>
            <a:pPr algn="just">
              <a:buNone/>
            </a:pPr>
            <a:r>
              <a:rPr lang="en-IN" dirty="0" smtClean="0"/>
              <a:t>What is the definition of a disease?</a:t>
            </a:r>
          </a:p>
          <a:p>
            <a:pPr algn="just"/>
            <a:r>
              <a:rPr lang="en-IN" dirty="0" smtClean="0">
                <a:solidFill>
                  <a:srgbClr val="0070C0"/>
                </a:solidFill>
              </a:rPr>
              <a:t>" </a:t>
            </a:r>
            <a:r>
              <a:rPr lang="en-IN" dirty="0" smtClean="0"/>
              <a:t>A pathological condition of a body part, an organ, or a system resulting from various causes, such as infection, genetic defect, or environmental stress, and characterized by an identifiable group of signs or symptoms.</a:t>
            </a:r>
            <a:r>
              <a:rPr lang="en-IN" dirty="0" smtClean="0">
                <a:solidFill>
                  <a:srgbClr val="0070C0"/>
                </a:solidFill>
              </a:rPr>
              <a:t> "</a:t>
            </a:r>
            <a:endParaRPr lang="en-IN" dirty="0" smtClean="0"/>
          </a:p>
          <a:p>
            <a:pPr algn="just"/>
            <a:r>
              <a:rPr lang="en-IN" dirty="0" smtClean="0"/>
              <a:t>ICIDH uses the term disease to refer to the biomechanical, physiologic and anatomic abnormalities of the human organism.</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A disease is a particular abnormal condition, a disorder of a structure or function, that affects part or all of an organism. The </a:t>
            </a:r>
            <a:r>
              <a:rPr lang="en-IN" dirty="0" smtClean="0">
                <a:solidFill>
                  <a:srgbClr val="FF0000"/>
                </a:solidFill>
              </a:rPr>
              <a:t>study of disease is called pathology </a:t>
            </a:r>
            <a:r>
              <a:rPr lang="en-IN" dirty="0" smtClean="0"/>
              <a:t>which includes the causal study of etiology. </a:t>
            </a:r>
          </a:p>
          <a:p>
            <a:r>
              <a:rPr lang="en-IN" dirty="0" smtClean="0"/>
              <a:t>Disease is often construed as a medical condition associated with specific symptoms and signs. It may be caused by </a:t>
            </a:r>
            <a:r>
              <a:rPr lang="en-IN" dirty="0" smtClean="0">
                <a:solidFill>
                  <a:srgbClr val="00B050"/>
                </a:solidFill>
              </a:rPr>
              <a:t>external factors </a:t>
            </a:r>
            <a:r>
              <a:rPr lang="en-IN" dirty="0" smtClean="0"/>
              <a:t>such as pathogens, or it may be caused by </a:t>
            </a:r>
            <a:r>
              <a:rPr lang="en-IN" dirty="0" smtClean="0">
                <a:solidFill>
                  <a:srgbClr val="00B050"/>
                </a:solidFill>
              </a:rPr>
              <a:t>internal dysfunctions </a:t>
            </a:r>
            <a:r>
              <a:rPr lang="en-IN" dirty="0" smtClean="0"/>
              <a:t>particularly of the immune system such as an immunodeficiency, or a hypersensitivity including allergies and autoimmunity.</a:t>
            </a:r>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dirty="0" smtClean="0"/>
              <a:t>In humans, disease is often used more broadly to refer to any condition that causes pain, dysfunction, distress, social problems, or death to the person afflicted, or similar problems for those in contact with the person.</a:t>
            </a:r>
          </a:p>
          <a:p>
            <a:r>
              <a:rPr lang="en-IN" dirty="0" smtClean="0"/>
              <a:t> In this broader sense, it sometimes includes injuries, disabilities, disorders, syndromes, infections, isolated symptoms, deviant </a:t>
            </a:r>
            <a:r>
              <a:rPr lang="en-IN" dirty="0" err="1" smtClean="0"/>
              <a:t>behaviors</a:t>
            </a:r>
            <a:r>
              <a:rPr lang="en-IN" dirty="0" smtClean="0"/>
              <a:t>, and atypical variations of structure and function, while in other contexts and for other purposes these may be considered distinguishable categories. </a:t>
            </a:r>
          </a:p>
          <a:p>
            <a:r>
              <a:rPr lang="en-IN" dirty="0" smtClean="0"/>
              <a:t>Diseases can affect people not only physically, but also emotionally, as contracting and living with a disease can alter the affected person's perspective on life.</a:t>
            </a:r>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IN" smtClean="0"/>
              <a:t>Objectives</a:t>
            </a:r>
          </a:p>
        </p:txBody>
      </p:sp>
      <p:sp>
        <p:nvSpPr>
          <p:cNvPr id="3075" name="Content Placeholder 2"/>
          <p:cNvSpPr>
            <a:spLocks noGrp="1"/>
          </p:cNvSpPr>
          <p:nvPr>
            <p:ph idx="1"/>
          </p:nvPr>
        </p:nvSpPr>
        <p:spPr/>
        <p:txBody>
          <a:bodyPr/>
          <a:lstStyle/>
          <a:p>
            <a:r>
              <a:rPr lang="en-IN" dirty="0" smtClean="0"/>
              <a:t>At the end of the lecture the students will be able to:</a:t>
            </a:r>
          </a:p>
          <a:p>
            <a:r>
              <a:rPr lang="en-IN" dirty="0" smtClean="0"/>
              <a:t>Define health with various definitions</a:t>
            </a:r>
            <a:endParaRPr lang="en-IN" dirty="0" smtClean="0"/>
          </a:p>
          <a:p>
            <a:r>
              <a:rPr lang="en-IN" dirty="0" smtClean="0"/>
              <a:t>Discuss </a:t>
            </a:r>
            <a:r>
              <a:rPr lang="en-IN" dirty="0" smtClean="0"/>
              <a:t>in </a:t>
            </a:r>
            <a:r>
              <a:rPr lang="en-IN" dirty="0" smtClean="0"/>
              <a:t>brief </a:t>
            </a:r>
            <a:r>
              <a:rPr lang="en-IN" dirty="0" smtClean="0"/>
              <a:t>about </a:t>
            </a:r>
            <a:r>
              <a:rPr lang="en-IN" dirty="0" smtClean="0"/>
              <a:t>determinants of Health</a:t>
            </a:r>
            <a:endParaRPr lang="en-IN" dirty="0" smtClean="0"/>
          </a:p>
          <a:p>
            <a:endParaRPr lang="en-IN"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IN" dirty="0" smtClean="0"/>
              <a:t>The concepts (health and disease) are multidimensional, complex, and often elusive. For instance, </a:t>
            </a:r>
            <a:r>
              <a:rPr lang="en-IN" dirty="0" smtClean="0">
                <a:solidFill>
                  <a:srgbClr val="00B050"/>
                </a:solidFill>
              </a:rPr>
              <a:t>Larson (1999) </a:t>
            </a:r>
            <a:r>
              <a:rPr lang="en-IN" dirty="0" smtClean="0"/>
              <a:t>observed that disagreements about the meaning of health are common because health is imbued with political, medical, social, economic, and spiritual components.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While all the concepts have their foundations in medicine, a biomedical perspective of health or disease may not be comprehensive enough. However, a fusion of the various perspectives often presents a complex definition like the WHO’s definition of health. This is why the </a:t>
            </a:r>
            <a:r>
              <a:rPr lang="en-IN" dirty="0" smtClean="0">
                <a:solidFill>
                  <a:srgbClr val="00B050"/>
                </a:solidFill>
              </a:rPr>
              <a:t>debate on the definition of health is still ongoing.</a:t>
            </a:r>
            <a:r>
              <a:rPr lang="en-IN" dirty="0" smtClean="0"/>
              <a:t> That the debate continues is not a problem as refinement of definition could </a:t>
            </a:r>
            <a:r>
              <a:rPr lang="en-IN" dirty="0" smtClean="0">
                <a:solidFill>
                  <a:srgbClr val="0070C0"/>
                </a:solidFill>
              </a:rPr>
              <a:t>lead to a better conceptualisation.</a:t>
            </a:r>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Death due to disease is called death by natural causes. </a:t>
            </a:r>
          </a:p>
          <a:p>
            <a:r>
              <a:rPr lang="en-IN" dirty="0" smtClean="0"/>
              <a:t>There are four main types of disease: </a:t>
            </a:r>
          </a:p>
          <a:p>
            <a:pPr marL="788670" lvl="1" indent="-514350">
              <a:buFont typeface="+mj-lt"/>
              <a:buAutoNum type="arabicPeriod"/>
            </a:pPr>
            <a:r>
              <a:rPr lang="en-IN" dirty="0" smtClean="0"/>
              <a:t>Infectious diseases, </a:t>
            </a:r>
          </a:p>
          <a:p>
            <a:pPr marL="788670" lvl="1" indent="-514350">
              <a:buFont typeface="+mj-lt"/>
              <a:buAutoNum type="arabicPeriod"/>
            </a:pPr>
            <a:r>
              <a:rPr lang="en-IN" dirty="0" smtClean="0"/>
              <a:t>Deficiency diseases, </a:t>
            </a:r>
          </a:p>
          <a:p>
            <a:pPr marL="788670" lvl="1" indent="-514350">
              <a:buFont typeface="+mj-lt"/>
              <a:buAutoNum type="arabicPeriod"/>
            </a:pPr>
            <a:r>
              <a:rPr lang="en-IN" dirty="0" smtClean="0"/>
              <a:t>Genetic diseases both (hereditary and non-hereditary), and </a:t>
            </a:r>
          </a:p>
          <a:p>
            <a:pPr marL="788670" lvl="1" indent="-514350">
              <a:buFont typeface="+mj-lt"/>
              <a:buAutoNum type="arabicPeriod"/>
            </a:pPr>
            <a:r>
              <a:rPr lang="en-IN" dirty="0" smtClean="0"/>
              <a:t>Physiological diseases. </a:t>
            </a:r>
          </a:p>
          <a:p>
            <a:r>
              <a:rPr lang="en-IN" dirty="0" smtClean="0"/>
              <a:t>Diseases can also be classified as</a:t>
            </a:r>
          </a:p>
          <a:p>
            <a:pPr marL="788670" lvl="1" indent="-514350">
              <a:buFont typeface="+mj-lt"/>
              <a:buAutoNum type="romanUcPeriod"/>
            </a:pPr>
            <a:r>
              <a:rPr lang="en-IN" dirty="0" smtClean="0"/>
              <a:t> Communicable And </a:t>
            </a:r>
          </a:p>
          <a:p>
            <a:pPr marL="788670" lvl="1" indent="-514350">
              <a:buFont typeface="+mj-lt"/>
              <a:buAutoNum type="romanUcPeriod"/>
            </a:pPr>
            <a:r>
              <a:rPr lang="en-IN" dirty="0" smtClean="0"/>
              <a:t>Non-communicable. </a:t>
            </a:r>
          </a:p>
          <a:p>
            <a:endParaRPr lang="en-IN" dirty="0" smtClean="0"/>
          </a:p>
          <a:p>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u="sng" dirty="0" smtClean="0">
                <a:solidFill>
                  <a:srgbClr val="0070C0"/>
                </a:solidFill>
              </a:rPr>
              <a:t>Disease</a:t>
            </a:r>
            <a:r>
              <a:rPr lang="en-IN" dirty="0" smtClean="0"/>
              <a:t> is the pathological process, deviation from a biological norm. </a:t>
            </a:r>
            <a:r>
              <a:rPr lang="en-IN" u="sng" dirty="0" smtClean="0">
                <a:solidFill>
                  <a:srgbClr val="0070C0"/>
                </a:solidFill>
              </a:rPr>
              <a:t>Illness</a:t>
            </a:r>
            <a:r>
              <a:rPr lang="en-IN" u="sng" dirty="0" smtClean="0"/>
              <a:t> </a:t>
            </a:r>
            <a:r>
              <a:rPr lang="en-IN" dirty="0" smtClean="0"/>
              <a:t>is the patient’s experience of ill health, sometimes when no disease can be found. </a:t>
            </a:r>
            <a:r>
              <a:rPr lang="en-IN" u="sng" dirty="0" smtClean="0">
                <a:solidFill>
                  <a:srgbClr val="0070C0"/>
                </a:solidFill>
              </a:rPr>
              <a:t>Sickness</a:t>
            </a:r>
            <a:r>
              <a:rPr lang="en-IN" dirty="0" smtClean="0"/>
              <a:t> is the role negotiated with society.</a:t>
            </a: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pPr>
              <a:buNone/>
            </a:pPr>
            <a:r>
              <a:rPr lang="en-IN" dirty="0" smtClean="0"/>
              <a:t>1. Definition of health given by WHO, in</a:t>
            </a:r>
          </a:p>
          <a:p>
            <a:pPr>
              <a:buNone/>
            </a:pPr>
            <a:r>
              <a:rPr lang="en-IN" dirty="0" smtClean="0"/>
              <a:t>A. 1946 	 B.1951   	C. 1955   	    D. 1949 </a:t>
            </a:r>
          </a:p>
          <a:p>
            <a:pPr>
              <a:buNone/>
            </a:pPr>
            <a:endParaRPr lang="en-IN" dirty="0" smtClean="0"/>
          </a:p>
          <a:p>
            <a:pPr>
              <a:buNone/>
            </a:pPr>
            <a:r>
              <a:rPr lang="en-IN" dirty="0" smtClean="0"/>
              <a:t>2. Health is a state of complete</a:t>
            </a:r>
          </a:p>
          <a:p>
            <a:pPr>
              <a:buNone/>
            </a:pPr>
            <a:r>
              <a:rPr lang="en-IN" dirty="0" smtClean="0"/>
              <a:t>A. Physical	 B. Mental 	 C. Social well-being 	</a:t>
            </a:r>
            <a:r>
              <a:rPr lang="en-IN" dirty="0" err="1" smtClean="0"/>
              <a:t>D.All</a:t>
            </a:r>
            <a:endParaRPr lang="en-IN" dirty="0" smtClean="0"/>
          </a:p>
          <a:p>
            <a:pPr>
              <a:buNone/>
            </a:pPr>
            <a:endParaRPr lang="en-IN" dirty="0" smtClean="0"/>
          </a:p>
          <a:p>
            <a:pPr>
              <a:buNone/>
            </a:pPr>
            <a:r>
              <a:rPr lang="en-IN" dirty="0" smtClean="0"/>
              <a:t>3. According to the WHO, the main determinants of health include </a:t>
            </a:r>
          </a:p>
          <a:p>
            <a:pPr>
              <a:buNone/>
            </a:pPr>
            <a:r>
              <a:rPr lang="en-IN" dirty="0" smtClean="0"/>
              <a:t> A. Social and economic environment B. Physical environment  C. Person's individual characteristics and behaviours D. All</a:t>
            </a:r>
          </a:p>
          <a:p>
            <a:endParaRPr lang="en-IN" dirty="0" smtClean="0"/>
          </a:p>
          <a:p>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r>
              <a:rPr lang="en-IN" dirty="0" smtClean="0"/>
              <a:t>4. ICIDH uses the term disease can be an in </a:t>
            </a:r>
          </a:p>
          <a:p>
            <a:pPr>
              <a:buNone/>
            </a:pPr>
            <a:r>
              <a:rPr lang="en-IN" dirty="0" smtClean="0"/>
              <a:t>A. Biomechanical abnormality B. Physiologic abnormality</a:t>
            </a:r>
          </a:p>
          <a:p>
            <a:pPr>
              <a:buNone/>
            </a:pPr>
            <a:r>
              <a:rPr lang="en-IN" dirty="0" smtClean="0"/>
              <a:t>C. Both  D. None of them</a:t>
            </a:r>
          </a:p>
          <a:p>
            <a:pPr>
              <a:buNone/>
            </a:pPr>
            <a:endParaRPr lang="en-IN" dirty="0" smtClean="0"/>
          </a:p>
          <a:p>
            <a:pPr>
              <a:buNone/>
            </a:pPr>
            <a:r>
              <a:rPr lang="en-IN" dirty="0" smtClean="0"/>
              <a:t>5. The study of disease is called </a:t>
            </a:r>
          </a:p>
          <a:p>
            <a:pPr>
              <a:buNone/>
            </a:pPr>
            <a:r>
              <a:rPr lang="en-IN" dirty="0" smtClean="0"/>
              <a:t>A. Pathology  B. Microbiology C. Physiology   D. Anatomy</a:t>
            </a: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solidFill>
                  <a:srgbClr val="0070C0"/>
                </a:solidFill>
              </a:rPr>
              <a:t>Concepts of community health (preventive, promotive, restorative and rehabilitation)</a:t>
            </a:r>
            <a:endParaRPr lang="en-IN" sz="2800" dirty="0">
              <a:solidFill>
                <a:srgbClr val="0070C0"/>
              </a:solidFill>
            </a:endParaRPr>
          </a:p>
        </p:txBody>
      </p:sp>
      <p:sp>
        <p:nvSpPr>
          <p:cNvPr id="3" name="Content Placeholder 2"/>
          <p:cNvSpPr>
            <a:spLocks noGrp="1"/>
          </p:cNvSpPr>
          <p:nvPr>
            <p:ph sz="quarter" idx="1"/>
          </p:nvPr>
        </p:nvSpPr>
        <p:spPr/>
        <p:txBody>
          <a:bodyPr>
            <a:normAutofit lnSpcReduction="10000"/>
          </a:bodyPr>
          <a:lstStyle/>
          <a:p>
            <a:pPr>
              <a:buNone/>
            </a:pPr>
            <a:r>
              <a:rPr lang="en-IN" dirty="0" smtClean="0"/>
              <a:t>1.Preventive measures are focused on</a:t>
            </a:r>
          </a:p>
          <a:p>
            <a:pPr>
              <a:buNone/>
            </a:pPr>
            <a:r>
              <a:rPr lang="en-IN" dirty="0" smtClean="0"/>
              <a:t>A. Healthy people B. Unhealthy people  C. both D. None of them</a:t>
            </a:r>
          </a:p>
          <a:p>
            <a:pPr>
              <a:buNone/>
            </a:pPr>
            <a:endParaRPr lang="en-IN" dirty="0" smtClean="0"/>
          </a:p>
          <a:p>
            <a:pPr>
              <a:buNone/>
            </a:pPr>
            <a:r>
              <a:rPr lang="en-IN" dirty="0" smtClean="0"/>
              <a:t>2.Aim of primordial prevention is </a:t>
            </a:r>
          </a:p>
          <a:p>
            <a:pPr>
              <a:buNone/>
            </a:pPr>
            <a:r>
              <a:rPr lang="en-IN" dirty="0" smtClean="0"/>
              <a:t>A. reduce risks  B.  promote healthy life styles C. Both D. none of them</a:t>
            </a:r>
          </a:p>
          <a:p>
            <a:pPr>
              <a:buNone/>
            </a:pPr>
            <a:endParaRPr lang="en-IN" dirty="0" smtClean="0"/>
          </a:p>
          <a:p>
            <a:pPr>
              <a:buNone/>
            </a:pPr>
            <a:r>
              <a:rPr lang="en-IN" dirty="0" smtClean="0"/>
              <a:t>3. </a:t>
            </a:r>
            <a:r>
              <a:rPr lang="en-IN" b="1" dirty="0" smtClean="0">
                <a:solidFill>
                  <a:srgbClr val="0070C0"/>
                </a:solidFill>
              </a:rPr>
              <a:t>Supply of safe drinking water is</a:t>
            </a:r>
          </a:p>
          <a:p>
            <a:pPr>
              <a:buNone/>
            </a:pPr>
            <a:r>
              <a:rPr lang="en-IN" dirty="0" smtClean="0"/>
              <a:t>A. Primordial prevention B. primary prevention C. both of them D. none of them</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r>
              <a:rPr lang="en-IN" dirty="0" smtClean="0"/>
              <a:t>4. Controlling causes and risk factors is aim of </a:t>
            </a:r>
          </a:p>
          <a:p>
            <a:pPr>
              <a:buNone/>
            </a:pPr>
            <a:r>
              <a:rPr lang="en-IN" dirty="0" smtClean="0"/>
              <a:t>A. Primordial prevention B. primary prevention C. both of them D. none of them</a:t>
            </a:r>
          </a:p>
          <a:p>
            <a:pPr>
              <a:buNone/>
            </a:pPr>
            <a:endParaRPr lang="en-IN" dirty="0" smtClean="0"/>
          </a:p>
          <a:p>
            <a:pPr>
              <a:buNone/>
            </a:pPr>
            <a:r>
              <a:rPr lang="en-IN" dirty="0" smtClean="0"/>
              <a:t>5. Modifications to the environment comes under</a:t>
            </a:r>
          </a:p>
          <a:p>
            <a:pPr>
              <a:buNone/>
            </a:pPr>
            <a:r>
              <a:rPr lang="en-IN" dirty="0" smtClean="0"/>
              <a:t>A. Rehab medicine B. rehab therapy C. assistive devices D. none of them</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u="sng" dirty="0" smtClean="0">
                <a:solidFill>
                  <a:srgbClr val="0070C0"/>
                </a:solidFill>
              </a:rPr>
              <a:t>Definition of health</a:t>
            </a:r>
            <a:endParaRPr lang="en-IN" sz="3200" u="sng" dirty="0">
              <a:solidFill>
                <a:srgbClr val="0070C0"/>
              </a:solidFill>
            </a:endParaRPr>
          </a:p>
        </p:txBody>
      </p:sp>
      <p:sp>
        <p:nvSpPr>
          <p:cNvPr id="3" name="Content Placeholder 2"/>
          <p:cNvSpPr>
            <a:spLocks noGrp="1"/>
          </p:cNvSpPr>
          <p:nvPr>
            <p:ph sz="quarter" idx="1"/>
          </p:nvPr>
        </p:nvSpPr>
        <p:spPr/>
        <p:txBody>
          <a:bodyPr/>
          <a:lstStyle/>
          <a:p>
            <a:r>
              <a:rPr lang="en-IN" dirty="0" smtClean="0"/>
              <a:t>The definition of health has evolved over time. </a:t>
            </a:r>
          </a:p>
          <a:p>
            <a:r>
              <a:rPr lang="en-IN" dirty="0" smtClean="0"/>
              <a:t>In keeping with the </a:t>
            </a:r>
            <a:r>
              <a:rPr lang="en-IN" dirty="0" smtClean="0">
                <a:solidFill>
                  <a:srgbClr val="7030A0"/>
                </a:solidFill>
              </a:rPr>
              <a:t>biomedical perspective</a:t>
            </a:r>
            <a:r>
              <a:rPr lang="en-IN" dirty="0" smtClean="0"/>
              <a:t>, early definitions of health focused on the theme of the body's ability to function; health was seen as a state of normal function that could be disrupted from time to time by disease. </a:t>
            </a:r>
          </a:p>
          <a:p>
            <a:r>
              <a:rPr lang="en-IN" dirty="0" smtClean="0"/>
              <a:t>An example of such a definition of health is: </a:t>
            </a:r>
            <a:r>
              <a:rPr lang="en-IN" dirty="0" smtClean="0">
                <a:solidFill>
                  <a:srgbClr val="7030A0"/>
                </a:solidFill>
              </a:rPr>
              <a:t>“A state characterized by anatomic, physiologic, and psychological integrity; ability to perform personally valued family, work, and community roles; ability to deal with physical, biologic, psychological, and social stress".</a:t>
            </a: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Health is the </a:t>
            </a:r>
            <a:r>
              <a:rPr lang="en-IN" dirty="0" smtClean="0">
                <a:solidFill>
                  <a:srgbClr val="0070C0"/>
                </a:solidFill>
              </a:rPr>
              <a:t>level of functional or metabolic efficiency </a:t>
            </a:r>
            <a:r>
              <a:rPr lang="en-IN" dirty="0" smtClean="0"/>
              <a:t>of a living organism. In humans it is the ability of individuals or communities to adapt and self-manage when facing physical, mental or social challenges.</a:t>
            </a:r>
          </a:p>
          <a:p>
            <a:r>
              <a:rPr lang="en-IN" dirty="0" smtClean="0"/>
              <a:t>The most famous modern definition of health was created during a Preamble to the Constitution of the World Health Organization as adopted by the International Health Conference, New York, </a:t>
            </a:r>
            <a:r>
              <a:rPr lang="en-IN" dirty="0" smtClean="0">
                <a:solidFill>
                  <a:srgbClr val="0070C0"/>
                </a:solidFill>
              </a:rPr>
              <a:t>19-22 June, 1946</a:t>
            </a:r>
            <a:r>
              <a:rPr lang="en-IN" dirty="0" smtClean="0"/>
              <a:t>; signed on 22 July 1946 by the representatives of 61 States and </a:t>
            </a:r>
            <a:r>
              <a:rPr lang="en-IN" dirty="0" smtClean="0">
                <a:solidFill>
                  <a:srgbClr val="00642D"/>
                </a:solidFill>
              </a:rPr>
              <a:t>entered into force on 7 April 1948.</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solidFill>
                  <a:srgbClr val="7030A0"/>
                </a:solidFill>
              </a:rPr>
              <a:t>"Health is a state of complete physical, mental and social well-being and not merely the absence of disease or infirmity." </a:t>
            </a:r>
          </a:p>
          <a:p>
            <a:endParaRPr lang="en-IN" dirty="0" smtClean="0">
              <a:solidFill>
                <a:srgbClr val="7030A0"/>
              </a:solidFill>
            </a:endParaRPr>
          </a:p>
          <a:p>
            <a:endParaRPr lang="en-IN" dirty="0"/>
          </a:p>
        </p:txBody>
      </p:sp>
      <p:pic>
        <p:nvPicPr>
          <p:cNvPr id="1028" name="Picture 4"/>
          <p:cNvPicPr>
            <a:picLocks noChangeAspect="1" noChangeArrowheads="1"/>
          </p:cNvPicPr>
          <p:nvPr/>
        </p:nvPicPr>
        <p:blipFill>
          <a:blip r:embed="rId2" cstate="print"/>
          <a:srcRect/>
          <a:stretch>
            <a:fillRect/>
          </a:stretch>
        </p:blipFill>
        <p:spPr bwMode="auto">
          <a:xfrm>
            <a:off x="2915816" y="2204864"/>
            <a:ext cx="5688632" cy="44371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pPr algn="just"/>
            <a:r>
              <a:rPr lang="en-IN" b="1" dirty="0" smtClean="0"/>
              <a:t>The physical</a:t>
            </a:r>
            <a:r>
              <a:rPr lang="en-IN" dirty="0" smtClean="0"/>
              <a:t>: This is the </a:t>
            </a:r>
            <a:r>
              <a:rPr lang="en-IN" dirty="0" smtClean="0">
                <a:solidFill>
                  <a:srgbClr val="00B050"/>
                </a:solidFill>
              </a:rPr>
              <a:t>physiological or biological component</a:t>
            </a:r>
            <a:r>
              <a:rPr lang="en-IN" dirty="0" smtClean="0"/>
              <a:t> of the definition. It simply implies the maintenance of homeostasis.  </a:t>
            </a:r>
          </a:p>
          <a:p>
            <a:pPr algn="just"/>
            <a:r>
              <a:rPr lang="en-IN" dirty="0" smtClean="0"/>
              <a:t>Most often, disease represents a malfunction of a part of the body system or an intrusion of harmful organisms such as a virus or parasite. This may cause a breakdown of the individual affected. </a:t>
            </a:r>
          </a:p>
          <a:p>
            <a:pPr algn="just"/>
            <a:r>
              <a:rPr lang="en-IN" dirty="0" smtClean="0"/>
              <a:t>This physiological aspect is the most important biomedical criterion in the determination of health. One may be certified as healthy if there is no detection of any biological problem.</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IN" b="1" dirty="0" smtClean="0"/>
              <a:t>The social</a:t>
            </a:r>
            <a:r>
              <a:rPr lang="en-IN" dirty="0" smtClean="0"/>
              <a:t>: This represents the </a:t>
            </a:r>
            <a:r>
              <a:rPr lang="en-IN" dirty="0" smtClean="0">
                <a:solidFill>
                  <a:srgbClr val="00B050"/>
                </a:solidFill>
              </a:rPr>
              <a:t>behavioural aspect </a:t>
            </a:r>
            <a:r>
              <a:rPr lang="en-IN" dirty="0" smtClean="0"/>
              <a:t>of human health. Being a member of society is being in the network of social interaction and being able to fulfil social roles and expectations. </a:t>
            </a:r>
          </a:p>
          <a:p>
            <a:r>
              <a:rPr lang="en-IN" dirty="0" smtClean="0"/>
              <a:t>If an individual is not active in the social network, it represents a form of social pathology— an abnormality, which is an infraction on the norms and values of society. </a:t>
            </a:r>
          </a:p>
          <a:p>
            <a:r>
              <a:rPr lang="en-IN" dirty="0" smtClean="0"/>
              <a:t>The social also incorporates the </a:t>
            </a:r>
            <a:r>
              <a:rPr lang="en-IN" dirty="0" smtClean="0">
                <a:solidFill>
                  <a:srgbClr val="0070C0"/>
                </a:solidFill>
              </a:rPr>
              <a:t>spiritual dimension. </a:t>
            </a:r>
            <a:r>
              <a:rPr lang="en-IN" dirty="0" smtClean="0"/>
              <a:t>The spiritual aspect could be personal to the individual by connecting to the world of reality and divinity. </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Larson (1999) observed that since the WHO’s definition of health, medicine has treated </a:t>
            </a:r>
            <a:r>
              <a:rPr lang="en-IN" dirty="0" smtClean="0">
                <a:solidFill>
                  <a:srgbClr val="0070C0"/>
                </a:solidFill>
              </a:rPr>
              <a:t>individuals as social beings </a:t>
            </a:r>
            <a:r>
              <a:rPr lang="en-IN" dirty="0" smtClean="0"/>
              <a:t>whose health is affected by social behaviour and interaction.</a:t>
            </a:r>
          </a:p>
          <a:p>
            <a:endParaRPr lang="en-IN" b="1" dirty="0" smtClean="0"/>
          </a:p>
          <a:p>
            <a:r>
              <a:rPr lang="en-IN" b="1" dirty="0" smtClean="0"/>
              <a:t>The mental</a:t>
            </a:r>
            <a:r>
              <a:rPr lang="en-IN" dirty="0" smtClean="0"/>
              <a:t>: This indicates the psychological, emotional and intellectual status of the individual. Emotional apathy, fixation, and maladjusted personality constitute a part of the manifestation of illness. </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Although this definition was welcomed by some as being innovative, it was also criticized as being vague, excessively broad, lacking operational value and because of the problem created by use of the word </a:t>
            </a:r>
            <a:r>
              <a:rPr lang="en-IN" dirty="0" smtClean="0">
                <a:solidFill>
                  <a:srgbClr val="0070C0"/>
                </a:solidFill>
              </a:rPr>
              <a:t>"complete". </a:t>
            </a:r>
          </a:p>
          <a:p>
            <a:r>
              <a:rPr lang="en-IN" dirty="0" smtClean="0"/>
              <a:t>For a long time it was set aside as an impractical ideal and most discussions of health returned to the practicality of the biomedical model.</a:t>
            </a:r>
          </a:p>
          <a:p>
            <a:r>
              <a:rPr lang="en-IN" dirty="0" smtClean="0"/>
              <a:t>The WHO’s definition has been heavily criticised since it was conceived in 1946 after the Second World War.</a:t>
            </a:r>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433</TotalTime>
  <Words>1893</Words>
  <Application>Microsoft Office PowerPoint</Application>
  <PresentationFormat>On-screen Show (4:3)</PresentationFormat>
  <Paragraphs>102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Equity</vt:lpstr>
      <vt:lpstr>WHO definition of health and disease</vt:lpstr>
      <vt:lpstr>Objectives</vt:lpstr>
      <vt:lpstr>Definition of health</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 More specifically, key factors that have been found to influence whether people are healthy or unhealthy include the following. </vt:lpstr>
      <vt:lpstr> </vt:lpstr>
      <vt:lpstr>Slide 18</vt:lpstr>
      <vt:lpstr>Slide 19</vt:lpstr>
      <vt:lpstr>Slide 20</vt:lpstr>
      <vt:lpstr>Slide 21</vt:lpstr>
      <vt:lpstr>Slide 22</vt:lpstr>
      <vt:lpstr>Slide 23</vt:lpstr>
      <vt:lpstr>Slide 24</vt:lpstr>
      <vt:lpstr>Slide 25</vt:lpstr>
      <vt:lpstr>Concepts of community health (preventive, promotive, restorative and rehabilitation)</vt:lpstr>
      <vt:lpstr>Slide 27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definition of health and disease</dc:title>
  <dc:creator>Hp</dc:creator>
  <cp:lastModifiedBy>HP</cp:lastModifiedBy>
  <cp:revision>50</cp:revision>
  <dcterms:created xsi:type="dcterms:W3CDTF">2016-09-12T16:40:05Z</dcterms:created>
  <dcterms:modified xsi:type="dcterms:W3CDTF">2020-08-18T10:54:23Z</dcterms:modified>
</cp:coreProperties>
</file>