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8" r:id="rId3"/>
    <p:sldId id="257" r:id="rId4"/>
    <p:sldId id="258" r:id="rId5"/>
    <p:sldId id="259" r:id="rId6"/>
    <p:sldId id="260" r:id="rId7"/>
    <p:sldId id="261" r:id="rId8"/>
    <p:sldId id="262" r:id="rId9"/>
    <p:sldId id="266" r:id="rId10"/>
    <p:sldId id="267" r:id="rId11"/>
    <p:sldId id="263" r:id="rId12"/>
    <p:sldId id="268" r:id="rId13"/>
    <p:sldId id="265" r:id="rId14"/>
    <p:sldId id="269" r:id="rId15"/>
    <p:sldId id="270" r:id="rId16"/>
    <p:sldId id="271" r:id="rId17"/>
    <p:sldId id="272" r:id="rId18"/>
    <p:sldId id="273" r:id="rId19"/>
    <p:sldId id="274" r:id="rId20"/>
    <p:sldId id="275" r:id="rId21"/>
    <p:sldId id="328" r:id="rId22"/>
    <p:sldId id="276" r:id="rId23"/>
    <p:sldId id="277" r:id="rId24"/>
    <p:sldId id="278" r:id="rId25"/>
    <p:sldId id="294" r:id="rId26"/>
    <p:sldId id="295" r:id="rId27"/>
    <p:sldId id="296" r:id="rId28"/>
    <p:sldId id="297" r:id="rId29"/>
    <p:sldId id="280" r:id="rId30"/>
    <p:sldId id="281" r:id="rId31"/>
    <p:sldId id="282" r:id="rId32"/>
    <p:sldId id="289" r:id="rId33"/>
    <p:sldId id="290" r:id="rId34"/>
    <p:sldId id="291" r:id="rId35"/>
    <p:sldId id="292" r:id="rId36"/>
    <p:sldId id="284" r:id="rId37"/>
    <p:sldId id="285" r:id="rId38"/>
    <p:sldId id="286" r:id="rId39"/>
    <p:sldId id="293" r:id="rId40"/>
    <p:sldId id="298" r:id="rId41"/>
    <p:sldId id="299" r:id="rId42"/>
    <p:sldId id="327"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31" r:id="rId62"/>
    <p:sldId id="333" r:id="rId63"/>
    <p:sldId id="334" r:id="rId64"/>
    <p:sldId id="335" r:id="rId65"/>
    <p:sldId id="336" r:id="rId66"/>
    <p:sldId id="329" r:id="rId67"/>
    <p:sldId id="318" r:id="rId68"/>
    <p:sldId id="319" r:id="rId69"/>
    <p:sldId id="320" r:id="rId70"/>
    <p:sldId id="321" r:id="rId71"/>
    <p:sldId id="322" r:id="rId72"/>
    <p:sldId id="323" r:id="rId73"/>
    <p:sldId id="324" r:id="rId74"/>
    <p:sldId id="325" r:id="rId75"/>
    <p:sldId id="32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0D564E-69FD-495D-BD63-3914B79BFEA2}"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0D564E-69FD-495D-BD63-3914B79BFEA2}"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0D564E-69FD-495D-BD63-3914B79BFEA2}"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0D564E-69FD-495D-BD63-3914B79BFEA2}"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0D564E-69FD-495D-BD63-3914B79BFEA2}"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0D564E-69FD-495D-BD63-3914B79BFEA2}"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0D564E-69FD-495D-BD63-3914B79BFEA2}" type="datetimeFigureOut">
              <a:rPr lang="en-US" smtClean="0"/>
              <a:pPr/>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0D564E-69FD-495D-BD63-3914B79BFEA2}" type="datetimeFigureOut">
              <a:rPr lang="en-US" smtClean="0"/>
              <a:pPr/>
              <a:t>8/18/2020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0D564E-69FD-495D-BD63-3914B79BFEA2}" type="datetimeFigureOut">
              <a:rPr lang="en-US" smtClean="0"/>
              <a:pPr/>
              <a:t>8/18/2020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0D564E-69FD-495D-BD63-3914B79BFEA2}"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0D564E-69FD-495D-BD63-3914B79BFEA2}"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88D4A-2680-4BCD-B093-C00FDCBAAF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D564E-69FD-495D-BD63-3914B79BFEA2}" type="datetimeFigureOut">
              <a:rPr lang="en-US" smtClean="0"/>
              <a:pPr/>
              <a:t>8/18/2020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88D4A-2680-4BCD-B093-C00FDCBAAF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Physiotherapy during antenatal &amp; postnatal period</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Low back pain symptoms can be treated effectively with many traditional low back exercises, proper body mechanics, posture instructions, improvement in work techniques, along with superficial modality application.</a:t>
            </a:r>
          </a:p>
          <a:p>
            <a:endParaRPr lang="en-US" dirty="0" smtClean="0"/>
          </a:p>
          <a:p>
            <a:endParaRPr lang="en-US" dirty="0" smtClean="0"/>
          </a:p>
          <a:p>
            <a:r>
              <a:rPr lang="en-US" dirty="0" smtClean="0"/>
              <a:t>The use of deep-heating agents, electrical stimulation, and traction is generally </a:t>
            </a:r>
            <a:r>
              <a:rPr lang="en-US" i="1" dirty="0" smtClean="0"/>
              <a:t>contraindicated during pregnancy.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pPr>
              <a:buNone/>
            </a:pPr>
            <a:r>
              <a:rPr lang="en-US" b="1" dirty="0" smtClean="0"/>
              <a:t>Sacroiliac/Pelvic Girdle Pain</a:t>
            </a:r>
          </a:p>
          <a:p>
            <a:r>
              <a:rPr lang="en-US" dirty="0" smtClean="0"/>
              <a:t>Sacroiliac pain is localized to the posterior pelvis and is described as stabbing deep into the buttocks distal and lateral to L5/S1.</a:t>
            </a:r>
          </a:p>
          <a:p>
            <a:endParaRPr lang="en-US" dirty="0" smtClean="0"/>
          </a:p>
          <a:p>
            <a:pPr>
              <a:buNone/>
            </a:pPr>
            <a:r>
              <a:rPr lang="en-US" b="1" u="sng" dirty="0" smtClean="0"/>
              <a:t>Symptoms </a:t>
            </a:r>
          </a:p>
          <a:p>
            <a:r>
              <a:rPr lang="en-US" dirty="0" smtClean="0"/>
              <a:t>Pain with prolonged sitting, standing or walking, climbing stairs, turning in bed, unilateral standing, or torsion activities.</a:t>
            </a:r>
          </a:p>
          <a:p>
            <a:r>
              <a:rPr lang="en-US" dirty="0" smtClean="0"/>
              <a:t>Symptoms may not be relieved by rest and frequently worsen with activity.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Varicose veins</a:t>
            </a:r>
            <a:endParaRPr lang="en-US" dirty="0"/>
          </a:p>
        </p:txBody>
      </p:sp>
      <p:sp>
        <p:nvSpPr>
          <p:cNvPr id="3" name="Content Placeholder 2"/>
          <p:cNvSpPr>
            <a:spLocks noGrp="1"/>
          </p:cNvSpPr>
          <p:nvPr>
            <p:ph idx="1"/>
          </p:nvPr>
        </p:nvSpPr>
        <p:spPr/>
        <p:txBody>
          <a:bodyPr/>
          <a:lstStyle/>
          <a:p>
            <a:pPr>
              <a:buNone/>
            </a:pPr>
            <a:r>
              <a:rPr lang="en-US" dirty="0" smtClean="0"/>
              <a:t>It is aggravated in pregnancy by the increased uterine weight, venous stasis in the legs and increased venous </a:t>
            </a:r>
            <a:r>
              <a:rPr lang="en-US" dirty="0" err="1" smtClean="0"/>
              <a:t>distensibility</a:t>
            </a:r>
            <a:r>
              <a:rPr lang="en-US" dirty="0" smtClean="0"/>
              <a:t>.</a:t>
            </a:r>
          </a:p>
          <a:p>
            <a:r>
              <a:rPr lang="en-US" dirty="0" smtClean="0"/>
              <a:t>Exercise modification</a:t>
            </a:r>
          </a:p>
          <a:p>
            <a:r>
              <a:rPr lang="en-US" dirty="0" smtClean="0"/>
              <a:t>External support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Joint Laxity</a:t>
            </a:r>
          </a:p>
          <a:p>
            <a:pPr>
              <a:buNone/>
            </a:pPr>
            <a:endParaRPr lang="en-US" dirty="0" smtClean="0"/>
          </a:p>
          <a:p>
            <a:pPr>
              <a:buNone/>
            </a:pPr>
            <a:r>
              <a:rPr lang="en-US" dirty="0" smtClean="0"/>
              <a:t>All joint structures are at increased risk of injury during pregnancy and during the immediate postpartum period.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Nerve compression syndromes</a:t>
            </a:r>
            <a:endParaRPr lang="en-US" dirty="0"/>
          </a:p>
        </p:txBody>
      </p:sp>
      <p:sp>
        <p:nvSpPr>
          <p:cNvPr id="3" name="Content Placeholder 2"/>
          <p:cNvSpPr>
            <a:spLocks noGrp="1"/>
          </p:cNvSpPr>
          <p:nvPr>
            <p:ph idx="1"/>
          </p:nvPr>
        </p:nvSpPr>
        <p:spPr/>
        <p:txBody>
          <a:bodyPr>
            <a:normAutofit lnSpcReduction="10000"/>
          </a:bodyPr>
          <a:lstStyle/>
          <a:p>
            <a:r>
              <a:rPr lang="en-US" dirty="0" smtClean="0"/>
              <a:t>Postural changes in neck and upper quarter</a:t>
            </a:r>
          </a:p>
          <a:p>
            <a:r>
              <a:rPr lang="en-US" dirty="0" smtClean="0"/>
              <a:t>Fluid retention</a:t>
            </a:r>
          </a:p>
          <a:p>
            <a:r>
              <a:rPr lang="en-US" dirty="0" smtClean="0"/>
              <a:t>Hormonal changes</a:t>
            </a:r>
          </a:p>
          <a:p>
            <a:r>
              <a:rPr lang="en-US" dirty="0" smtClean="0"/>
              <a:t>Circulatory compromise</a:t>
            </a:r>
          </a:p>
          <a:p>
            <a:pPr>
              <a:buFont typeface="Wingdings" pitchFamily="2" charset="2"/>
              <a:buChar char="Ø"/>
            </a:pPr>
            <a:r>
              <a:rPr lang="en-US" dirty="0" smtClean="0"/>
              <a:t>Postural correction exercises</a:t>
            </a:r>
          </a:p>
          <a:p>
            <a:pPr>
              <a:buFont typeface="Wingdings" pitchFamily="2" charset="2"/>
              <a:buChar char="Ø"/>
            </a:pPr>
            <a:r>
              <a:rPr lang="en-US" dirty="0" smtClean="0"/>
              <a:t>Ergonomics assessment</a:t>
            </a:r>
          </a:p>
          <a:p>
            <a:pPr>
              <a:buFont typeface="Wingdings" pitchFamily="2" charset="2"/>
              <a:buChar char="Ø"/>
            </a:pPr>
            <a:r>
              <a:rPr lang="en-US" dirty="0" smtClean="0"/>
              <a:t>Modalities</a:t>
            </a:r>
          </a:p>
          <a:p>
            <a:pPr>
              <a:buFont typeface="Wingdings" pitchFamily="2" charset="2"/>
              <a:buChar char="Ø"/>
            </a:pPr>
            <a:r>
              <a:rPr lang="en-US" dirty="0" smtClean="0"/>
              <a:t>splints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Pelvic floor dysfunction</a:t>
            </a:r>
            <a:br>
              <a:rPr lang="en-US" dirty="0" smtClean="0"/>
            </a:br>
            <a:endParaRPr lang="en-US" dirty="0"/>
          </a:p>
        </p:txBody>
      </p:sp>
      <p:sp>
        <p:nvSpPr>
          <p:cNvPr id="3" name="Content Placeholder 2"/>
          <p:cNvSpPr>
            <a:spLocks noGrp="1"/>
          </p:cNvSpPr>
          <p:nvPr>
            <p:ph idx="1"/>
          </p:nvPr>
        </p:nvSpPr>
        <p:spPr/>
        <p:txBody>
          <a:bodyPr/>
          <a:lstStyle/>
          <a:p>
            <a:pPr>
              <a:buNone/>
            </a:pPr>
            <a:endParaRPr lang="en-US" dirty="0"/>
          </a:p>
        </p:txBody>
      </p:sp>
      <p:pic>
        <p:nvPicPr>
          <p:cNvPr id="3075" name="Picture 3"/>
          <p:cNvPicPr>
            <a:picLocks noChangeAspect="1" noChangeArrowheads="1"/>
          </p:cNvPicPr>
          <p:nvPr/>
        </p:nvPicPr>
        <p:blipFill>
          <a:blip r:embed="rId2" cstate="print"/>
          <a:srcRect/>
          <a:stretch>
            <a:fillRect/>
          </a:stretch>
        </p:blipFill>
        <p:spPr bwMode="auto">
          <a:xfrm>
            <a:off x="304801" y="2057401"/>
            <a:ext cx="6096000" cy="46482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2286000"/>
          </a:xfrm>
        </p:spPr>
        <p:txBody>
          <a:bodyPr>
            <a:normAutofit lnSpcReduction="10000"/>
          </a:bodyPr>
          <a:lstStyle/>
          <a:p>
            <a:pPr>
              <a:buNone/>
            </a:pPr>
            <a:r>
              <a:rPr lang="en-US" dirty="0" smtClean="0"/>
              <a:t>A </a:t>
            </a:r>
            <a:r>
              <a:rPr lang="en-US" dirty="0" err="1" smtClean="0"/>
              <a:t>prolapse</a:t>
            </a:r>
            <a:r>
              <a:rPr lang="en-US" dirty="0" smtClean="0"/>
              <a:t> is a supportive impairment. It refers to the descent of any of the pelvic viscera out of their normal alignment because of muscular, </a:t>
            </a:r>
            <a:r>
              <a:rPr lang="en-US" dirty="0" err="1" smtClean="0"/>
              <a:t>fascial</a:t>
            </a:r>
            <a:r>
              <a:rPr lang="en-US" dirty="0" smtClean="0"/>
              <a:t>, and/or </a:t>
            </a:r>
            <a:r>
              <a:rPr lang="en-US" dirty="0" err="1" smtClean="0"/>
              <a:t>ligamentous</a:t>
            </a:r>
            <a:r>
              <a:rPr lang="en-US" dirty="0" smtClean="0"/>
              <a:t> deficits, and increased abdominal pressure</a:t>
            </a:r>
          </a:p>
          <a:p>
            <a:pPr>
              <a:buNone/>
            </a:pPr>
            <a:endParaRPr lang="en-US" dirty="0"/>
          </a:p>
        </p:txBody>
      </p:sp>
      <p:pic>
        <p:nvPicPr>
          <p:cNvPr id="4099" name="Picture 3"/>
          <p:cNvPicPr>
            <a:picLocks noChangeAspect="1" noChangeArrowheads="1"/>
          </p:cNvPicPr>
          <p:nvPr/>
        </p:nvPicPr>
        <p:blipFill>
          <a:blip r:embed="rId2" cstate="print"/>
          <a:srcRect/>
          <a:stretch>
            <a:fillRect/>
          </a:stretch>
        </p:blipFill>
        <p:spPr bwMode="auto">
          <a:xfrm>
            <a:off x="152400" y="2514600"/>
            <a:ext cx="8763000" cy="41148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Involuntary loss of bladder or bowel contents, often a result of both neuromuscular and musculoskeletal impairments, often occurs in combination with </a:t>
            </a:r>
            <a:r>
              <a:rPr lang="en-US" dirty="0" err="1" smtClean="0"/>
              <a:t>prolapse</a:t>
            </a:r>
            <a:r>
              <a:rPr lang="en-US" dirty="0" smtClean="0"/>
              <a:t>.</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309360"/>
          </a:xfrm>
        </p:spPr>
        <p:txBody>
          <a:bodyPr>
            <a:normAutofit lnSpcReduction="10000"/>
          </a:bodyPr>
          <a:lstStyle/>
          <a:p>
            <a:pPr>
              <a:buNone/>
            </a:pPr>
            <a:r>
              <a:rPr lang="en-US" b="1" dirty="0" smtClean="0"/>
              <a:t>Potential Impairments and Functional Limitations</a:t>
            </a:r>
          </a:p>
          <a:p>
            <a:pPr>
              <a:buNone/>
            </a:pPr>
            <a:endParaRPr lang="en-US" b="1" dirty="0" smtClean="0"/>
          </a:p>
          <a:p>
            <a:r>
              <a:rPr lang="en-US" dirty="0" smtClean="0"/>
              <a:t>Stress, pain, and muscle imbalances from faulty postures</a:t>
            </a:r>
          </a:p>
          <a:p>
            <a:endParaRPr lang="en-US" dirty="0" smtClean="0"/>
          </a:p>
          <a:p>
            <a:r>
              <a:rPr lang="en-US" dirty="0" smtClean="0"/>
              <a:t>Poor body mechanics; related to lack of knowledge, changing body size and caring for growing child</a:t>
            </a:r>
          </a:p>
          <a:p>
            <a:endParaRPr lang="en-US" dirty="0" smtClean="0"/>
          </a:p>
          <a:p>
            <a:r>
              <a:rPr lang="en-US" dirty="0" smtClean="0"/>
              <a:t>Lower extremity edema and discomfort from altered circulation, varicose veins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004560"/>
          </a:xfrm>
        </p:spPr>
        <p:txBody>
          <a:bodyPr>
            <a:normAutofit fontScale="92500"/>
          </a:bodyPr>
          <a:lstStyle/>
          <a:p>
            <a:r>
              <a:rPr lang="en-US" dirty="0" smtClean="0"/>
              <a:t>Pelvic floor dysfunction</a:t>
            </a:r>
          </a:p>
          <a:p>
            <a:pPr>
              <a:buNone/>
            </a:pPr>
            <a:r>
              <a:rPr lang="en-US" dirty="0" smtClean="0"/>
              <a:t>• Urinary or fecal incontinence</a:t>
            </a:r>
          </a:p>
          <a:p>
            <a:pPr>
              <a:buNone/>
            </a:pPr>
            <a:r>
              <a:rPr lang="en-US" dirty="0" smtClean="0"/>
              <a:t>• Organ </a:t>
            </a:r>
            <a:r>
              <a:rPr lang="en-US" dirty="0" err="1" smtClean="0"/>
              <a:t>prolapse</a:t>
            </a:r>
            <a:endParaRPr lang="en-US" dirty="0" smtClean="0"/>
          </a:p>
          <a:p>
            <a:pPr>
              <a:buNone/>
            </a:pPr>
            <a:r>
              <a:rPr lang="en-US" dirty="0" smtClean="0"/>
              <a:t>• </a:t>
            </a:r>
            <a:r>
              <a:rPr lang="en-US" dirty="0" err="1" smtClean="0"/>
              <a:t>Hypertonus</a:t>
            </a:r>
            <a:endParaRPr lang="en-US" dirty="0" smtClean="0"/>
          </a:p>
          <a:p>
            <a:pPr>
              <a:buNone/>
            </a:pPr>
            <a:r>
              <a:rPr lang="en-US" dirty="0" smtClean="0"/>
              <a:t>• Poor episiotomy healing</a:t>
            </a:r>
          </a:p>
          <a:p>
            <a:pPr>
              <a:buNone/>
            </a:pPr>
            <a:r>
              <a:rPr lang="en-US" dirty="0" smtClean="0"/>
              <a:t>• Poor </a:t>
            </a:r>
            <a:r>
              <a:rPr lang="en-US" dirty="0" err="1" smtClean="0"/>
              <a:t>proprioceptive</a:t>
            </a:r>
            <a:r>
              <a:rPr lang="en-US" dirty="0" smtClean="0"/>
              <a:t> awareness and disuse atrophy</a:t>
            </a:r>
          </a:p>
          <a:p>
            <a:pPr>
              <a:buNone/>
            </a:pPr>
            <a:endParaRPr lang="en-US" dirty="0" smtClean="0"/>
          </a:p>
          <a:p>
            <a:r>
              <a:rPr lang="en-US" dirty="0" smtClean="0"/>
              <a:t>Abdominal muscle stretch, trauma, and </a:t>
            </a:r>
            <a:r>
              <a:rPr lang="en-US" dirty="0" err="1" smtClean="0"/>
              <a:t>diastasis</a:t>
            </a:r>
            <a:r>
              <a:rPr lang="en-US" dirty="0" smtClean="0"/>
              <a:t> </a:t>
            </a:r>
            <a:r>
              <a:rPr lang="en-US" dirty="0" err="1" smtClean="0"/>
              <a:t>recti</a:t>
            </a:r>
            <a:endParaRPr lang="en-US" dirty="0" smtClean="0"/>
          </a:p>
          <a:p>
            <a:endParaRPr lang="en-US" dirty="0" smtClean="0"/>
          </a:p>
          <a:p>
            <a:r>
              <a:rPr lang="en-US" dirty="0" smtClean="0"/>
              <a:t>Potential decrease in cardiovascular fitness</a:t>
            </a:r>
          </a:p>
          <a:p>
            <a:endParaRPr lang="en-US" dirty="0" smtClean="0"/>
          </a:p>
          <a:p>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a:t>
            </a:r>
            <a:endParaRPr lang="en-IN" dirty="0"/>
          </a:p>
        </p:txBody>
      </p:sp>
      <p:sp>
        <p:nvSpPr>
          <p:cNvPr id="3" name="Content Placeholder 2"/>
          <p:cNvSpPr>
            <a:spLocks noGrp="1"/>
          </p:cNvSpPr>
          <p:nvPr>
            <p:ph idx="1"/>
          </p:nvPr>
        </p:nvSpPr>
        <p:spPr/>
        <p:txBody>
          <a:bodyPr/>
          <a:lstStyle/>
          <a:p>
            <a:r>
              <a:rPr lang="en-IN" dirty="0" smtClean="0"/>
              <a:t>At the end of the lecture the students will be able to:</a:t>
            </a:r>
          </a:p>
          <a:p>
            <a:r>
              <a:rPr lang="en-IN" dirty="0" smtClean="0"/>
              <a:t>Enumerate different pregnancy induced pathology</a:t>
            </a:r>
          </a:p>
          <a:p>
            <a:r>
              <a:rPr lang="en-IN" dirty="0" smtClean="0"/>
              <a:t>Describe in brief about physiotherapy during antenatal period</a:t>
            </a:r>
            <a:r>
              <a:rPr lang="en-IN" smtClean="0"/>
              <a:t>, labour </a:t>
            </a:r>
            <a:r>
              <a:rPr lang="en-IN" dirty="0" smtClean="0"/>
              <a:t>and post natal period.</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6324600"/>
          </a:xfrm>
        </p:spPr>
        <p:txBody>
          <a:bodyPr>
            <a:normAutofit fontScale="92500" lnSpcReduction="10000"/>
          </a:bodyPr>
          <a:lstStyle/>
          <a:p>
            <a:r>
              <a:rPr lang="en-US" dirty="0" smtClean="0"/>
              <a:t>Lack of knowledge of body changes and safe exercises to use during and after pregnancy</a:t>
            </a:r>
          </a:p>
          <a:p>
            <a:endParaRPr lang="en-US" dirty="0" smtClean="0"/>
          </a:p>
          <a:p>
            <a:r>
              <a:rPr lang="en-US" dirty="0" smtClean="0"/>
              <a:t>Changing body image</a:t>
            </a:r>
          </a:p>
          <a:p>
            <a:endParaRPr lang="en-US" dirty="0" smtClean="0"/>
          </a:p>
          <a:p>
            <a:r>
              <a:rPr lang="en-US" dirty="0" smtClean="0"/>
              <a:t>Lack of physical preparation (strength, endurance, relaxation) necessary for labor and delivery</a:t>
            </a:r>
          </a:p>
          <a:p>
            <a:endParaRPr lang="en-US" dirty="0" smtClean="0"/>
          </a:p>
          <a:p>
            <a:r>
              <a:rPr lang="en-US" dirty="0" smtClean="0"/>
              <a:t>Lack of knowledge of appropriate positioning for optimal comfort in labor and delivery</a:t>
            </a:r>
          </a:p>
          <a:p>
            <a:endParaRPr lang="en-US" dirty="0" smtClean="0"/>
          </a:p>
          <a:p>
            <a:r>
              <a:rPr lang="en-US" dirty="0" smtClean="0"/>
              <a:t>Lack of adequate postpartum rehabilitation</a:t>
            </a:r>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Physiotherapy during Antenatal period</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Education</a:t>
            </a:r>
            <a:endParaRPr lang="en-US" dirty="0"/>
          </a:p>
        </p:txBody>
      </p:sp>
      <p:sp>
        <p:nvSpPr>
          <p:cNvPr id="3" name="Content Placeholder 2"/>
          <p:cNvSpPr>
            <a:spLocks noGrp="1"/>
          </p:cNvSpPr>
          <p:nvPr>
            <p:ph idx="1"/>
          </p:nvPr>
        </p:nvSpPr>
        <p:spPr>
          <a:xfrm>
            <a:off x="457200" y="1295400"/>
            <a:ext cx="8229600" cy="1752600"/>
          </a:xfrm>
        </p:spPr>
        <p:txBody>
          <a:bodyPr>
            <a:normAutofit fontScale="92500" lnSpcReduction="10000"/>
          </a:bodyPr>
          <a:lstStyle/>
          <a:p>
            <a:r>
              <a:rPr lang="en-US" dirty="0" smtClean="0"/>
              <a:t>Do not exceed 5 minutes of supine positioning at any one time after the first trimester of pregnancy to avoid vena cava compression by the uterus.</a:t>
            </a:r>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2133600" y="2743200"/>
            <a:ext cx="4524375" cy="2209800"/>
          </a:xfrm>
          <a:prstGeom prst="rect">
            <a:avLst/>
          </a:prstGeom>
          <a:noFill/>
          <a:ln w="9525">
            <a:noFill/>
            <a:miter lim="800000"/>
            <a:headEnd/>
            <a:tailEnd/>
          </a:ln>
          <a:effectLst/>
        </p:spPr>
      </p:pic>
      <p:sp>
        <p:nvSpPr>
          <p:cNvPr id="6" name="TextBox 5"/>
          <p:cNvSpPr txBox="1"/>
          <p:nvPr/>
        </p:nvSpPr>
        <p:spPr>
          <a:xfrm>
            <a:off x="228600" y="5334000"/>
            <a:ext cx="8763000" cy="1200329"/>
          </a:xfrm>
          <a:prstGeom prst="rect">
            <a:avLst/>
          </a:prstGeom>
          <a:noFill/>
        </p:spPr>
        <p:txBody>
          <a:bodyPr wrap="square" rtlCol="0">
            <a:spAutoFit/>
          </a:bodyPr>
          <a:lstStyle/>
          <a:p>
            <a:r>
              <a:rPr lang="en-US" sz="2400" dirty="0" smtClean="0"/>
              <a:t>To prevent inferior vena cava compression when the patient is</a:t>
            </a:r>
          </a:p>
          <a:p>
            <a:r>
              <a:rPr lang="en-US" sz="2400" dirty="0" smtClean="0"/>
              <a:t>lying supine, a folded towel can be placed under the right side of the pelvis so the patient is tipped slightly to the left</a:t>
            </a:r>
            <a:r>
              <a:rPr lang="en-US" dirty="0" smtClean="0"/>
              <a: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To avoid the effects of orthostatic hypotension, instruct the woman to always rise slowly when moving from lying down or sitting to standing positions.</a:t>
            </a:r>
          </a:p>
          <a:p>
            <a:endParaRPr lang="en-US" dirty="0" smtClean="0"/>
          </a:p>
          <a:p>
            <a:r>
              <a:rPr lang="en-US" dirty="0" smtClean="0"/>
              <a:t>Discourage breath-holding and avoid activities that tend to elicit the </a:t>
            </a:r>
            <a:r>
              <a:rPr lang="en-US" dirty="0" err="1" smtClean="0"/>
              <a:t>Valsalva</a:t>
            </a:r>
            <a:r>
              <a:rPr lang="en-US" dirty="0" smtClean="0"/>
              <a:t> maneuver because this may lead to undesirable downward forces on the uterus and pelvic floor.</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Encourage complete bladder emptying before exercise.</a:t>
            </a:r>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Aerobic Exercises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It consist of an activity which involves large muscle group in a continues rhythmic manner, like walking, cycling, dancing etc.</a:t>
            </a:r>
          </a:p>
          <a:p>
            <a:pPr>
              <a:buNone/>
            </a:pPr>
            <a:endParaRPr lang="en-US" dirty="0" smtClean="0"/>
          </a:p>
          <a:p>
            <a:pPr>
              <a:buNone/>
            </a:pPr>
            <a:r>
              <a:rPr lang="en-US" dirty="0" smtClean="0"/>
              <a:t>Activities which may be harmful in pregnancy are:</a:t>
            </a:r>
          </a:p>
          <a:p>
            <a:pPr>
              <a:buNone/>
            </a:pPr>
            <a:r>
              <a:rPr lang="en-US" dirty="0" smtClean="0"/>
              <a:t>Scuba diving and exertion in supine.</a:t>
            </a:r>
          </a:p>
          <a:p>
            <a:pPr>
              <a:buNone/>
            </a:pPr>
            <a:endParaRPr lang="en-US" dirty="0" smtClean="0"/>
          </a:p>
          <a:p>
            <a:pPr>
              <a:buNone/>
            </a:pPr>
            <a:r>
              <a:rPr lang="en-US" dirty="0" smtClean="0"/>
              <a:t>When doing skiing and jogging should be done with caution.</a:t>
            </a:r>
          </a:p>
          <a:p>
            <a:pPr>
              <a:buNone/>
            </a:pP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Intensity of exercise:</a:t>
            </a:r>
          </a:p>
          <a:p>
            <a:pPr>
              <a:buNone/>
            </a:pPr>
            <a:r>
              <a:rPr lang="en-US" dirty="0" smtClean="0"/>
              <a:t>60-90% of Maximal heart rate. </a:t>
            </a:r>
          </a:p>
          <a:p>
            <a:pPr>
              <a:buNone/>
            </a:pPr>
            <a:r>
              <a:rPr lang="en-US" dirty="0" smtClean="0"/>
              <a:t>Lower end of this range should be considered appropriate.</a:t>
            </a:r>
          </a:p>
          <a:p>
            <a:pPr>
              <a:buNone/>
            </a:pPr>
            <a:endParaRPr lang="en-US" dirty="0" smtClean="0"/>
          </a:p>
          <a:p>
            <a:pPr>
              <a:buNone/>
            </a:pPr>
            <a:r>
              <a:rPr lang="en-US" dirty="0" smtClean="0"/>
              <a:t>RPE : 12-14 on 6-20 scales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Duration:</a:t>
            </a:r>
          </a:p>
          <a:p>
            <a:pPr>
              <a:buNone/>
            </a:pPr>
            <a:r>
              <a:rPr lang="en-US" dirty="0" smtClean="0"/>
              <a:t>If prescribing prolonged exercise (more than 45 minutes) take following into consideration:</a:t>
            </a:r>
          </a:p>
          <a:p>
            <a:pPr marL="651510" indent="-514350">
              <a:buAutoNum type="arabicPeriod"/>
            </a:pPr>
            <a:r>
              <a:rPr lang="en-US" dirty="0" smtClean="0"/>
              <a:t>Thermoregulation</a:t>
            </a:r>
          </a:p>
          <a:p>
            <a:pPr marL="651510" indent="-514350">
              <a:buAutoNum type="arabicPeriod"/>
            </a:pPr>
            <a:r>
              <a:rPr lang="en-US" dirty="0" smtClean="0"/>
              <a:t>Proper hydration</a:t>
            </a:r>
          </a:p>
          <a:p>
            <a:pPr marL="651510" indent="-514350">
              <a:buNone/>
            </a:pPr>
            <a:endParaRPr lang="en-US" dirty="0" smtClean="0"/>
          </a:p>
          <a:p>
            <a:pPr marL="651510" indent="-514350">
              <a:buNone/>
            </a:pPr>
            <a:r>
              <a:rPr lang="en-US" dirty="0" smtClean="0"/>
              <a:t>Give short sessions with proper break in between.</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Frequency:</a:t>
            </a:r>
          </a:p>
          <a:p>
            <a:pPr>
              <a:buNone/>
            </a:pPr>
            <a:endParaRPr lang="en-US" dirty="0" smtClean="0"/>
          </a:p>
          <a:p>
            <a:pPr>
              <a:buNone/>
            </a:pPr>
            <a:r>
              <a:rPr lang="en-US" dirty="0" smtClean="0"/>
              <a:t>30 minutes a day in absence of any other contraindication.</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Absolute Contraindications</a:t>
            </a:r>
            <a:br>
              <a:rPr lang="en-US" dirty="0" smtClean="0"/>
            </a:br>
            <a:r>
              <a:rPr lang="en-US" dirty="0" smtClean="0"/>
              <a:t>for exercise</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Incompetent cervix: early dilation of the cervix before</a:t>
            </a:r>
          </a:p>
          <a:p>
            <a:pPr>
              <a:buNone/>
            </a:pPr>
            <a:r>
              <a:rPr lang="en-US" dirty="0" smtClean="0"/>
              <a:t>the pregnancy is full term</a:t>
            </a:r>
          </a:p>
          <a:p>
            <a:pPr>
              <a:buNone/>
            </a:pPr>
            <a:endParaRPr lang="en-US" dirty="0" smtClean="0"/>
          </a:p>
          <a:p>
            <a:pPr>
              <a:buNone/>
            </a:pPr>
            <a:r>
              <a:rPr lang="en-US" dirty="0" smtClean="0"/>
              <a:t>Vaginal bleeding, especially second or third trimester</a:t>
            </a:r>
          </a:p>
          <a:p>
            <a:pPr>
              <a:buNone/>
            </a:pPr>
            <a:endParaRPr lang="en-US" dirty="0" smtClean="0"/>
          </a:p>
          <a:p>
            <a:pPr>
              <a:buNone/>
            </a:pPr>
            <a:r>
              <a:rPr lang="en-US" dirty="0" smtClean="0"/>
              <a:t>Placenta </a:t>
            </a:r>
            <a:r>
              <a:rPr lang="en-US" dirty="0" err="1" smtClean="0"/>
              <a:t>previa</a:t>
            </a:r>
            <a:r>
              <a:rPr lang="en-US" dirty="0" smtClean="0"/>
              <a:t>: placenta is located on the uterus in</a:t>
            </a:r>
          </a:p>
          <a:p>
            <a:pPr>
              <a:buNone/>
            </a:pPr>
            <a:r>
              <a:rPr lang="en-US" dirty="0" smtClean="0"/>
              <a:t>a position where it may detach before the baby is</a:t>
            </a:r>
          </a:p>
          <a:p>
            <a:pPr>
              <a:buNone/>
            </a:pPr>
            <a:r>
              <a:rPr lang="en-US" dirty="0" smtClean="0"/>
              <a:t>delivered.</a:t>
            </a:r>
          </a:p>
          <a:p>
            <a:pPr>
              <a:buNone/>
            </a:pPr>
            <a:endParaRPr lang="en-US" dirty="0" smtClean="0"/>
          </a:p>
          <a:p>
            <a:pPr>
              <a:buNone/>
            </a:pPr>
            <a:r>
              <a:rPr lang="en-US" dirty="0" smtClean="0"/>
              <a:t>Multiple gestation with risk of premature labor.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PREGNANCY-INDUCED PATHOLOGY</a:t>
            </a:r>
            <a:endParaRPr lang="en-US" dirty="0"/>
          </a:p>
        </p:txBody>
      </p:sp>
      <p:sp>
        <p:nvSpPr>
          <p:cNvPr id="3" name="Content Placeholder 2"/>
          <p:cNvSpPr>
            <a:spLocks noGrp="1"/>
          </p:cNvSpPr>
          <p:nvPr>
            <p:ph sz="half" idx="1"/>
          </p:nvPr>
        </p:nvSpPr>
        <p:spPr>
          <a:xfrm>
            <a:off x="0" y="1600200"/>
            <a:ext cx="4038600" cy="5257800"/>
          </a:xfrm>
        </p:spPr>
        <p:txBody>
          <a:bodyPr>
            <a:normAutofit/>
          </a:bodyPr>
          <a:lstStyle/>
          <a:p>
            <a:r>
              <a:rPr lang="en-US" b="1" u="sng" dirty="0" err="1" smtClean="0">
                <a:solidFill>
                  <a:srgbClr val="FFFF00"/>
                </a:solidFill>
              </a:rPr>
              <a:t>Diastasis</a:t>
            </a:r>
            <a:r>
              <a:rPr lang="en-US" b="1" u="sng" dirty="0" smtClean="0">
                <a:solidFill>
                  <a:srgbClr val="FFFF00"/>
                </a:solidFill>
              </a:rPr>
              <a:t> </a:t>
            </a:r>
            <a:r>
              <a:rPr lang="en-US" b="1" u="sng" dirty="0" err="1" smtClean="0">
                <a:solidFill>
                  <a:srgbClr val="FFFF00"/>
                </a:solidFill>
              </a:rPr>
              <a:t>Recti</a:t>
            </a:r>
            <a:endParaRPr lang="en-US" b="1" u="sng" dirty="0" smtClean="0">
              <a:solidFill>
                <a:srgbClr val="FFFF00"/>
              </a:solidFill>
            </a:endParaRPr>
          </a:p>
          <a:p>
            <a:pPr>
              <a:buNone/>
            </a:pPr>
            <a:r>
              <a:rPr lang="en-US" dirty="0" err="1" smtClean="0"/>
              <a:t>Diastasis</a:t>
            </a:r>
            <a:r>
              <a:rPr lang="en-US" dirty="0" smtClean="0"/>
              <a:t> </a:t>
            </a:r>
            <a:r>
              <a:rPr lang="en-US" dirty="0" err="1" smtClean="0"/>
              <a:t>recti</a:t>
            </a:r>
            <a:r>
              <a:rPr lang="en-US" dirty="0" smtClean="0"/>
              <a:t> is separation of the rectus </a:t>
            </a:r>
            <a:r>
              <a:rPr lang="en-US" dirty="0" err="1" smtClean="0"/>
              <a:t>abdominis</a:t>
            </a:r>
            <a:r>
              <a:rPr lang="en-US" dirty="0" smtClean="0"/>
              <a:t> muscle in the midline at the </a:t>
            </a:r>
            <a:r>
              <a:rPr lang="en-US" dirty="0" err="1" smtClean="0"/>
              <a:t>linea</a:t>
            </a:r>
            <a:r>
              <a:rPr lang="en-US" dirty="0" smtClean="0"/>
              <a:t> alba. </a:t>
            </a:r>
          </a:p>
          <a:p>
            <a:pPr>
              <a:buNone/>
            </a:pPr>
            <a:endParaRPr lang="en-US" b="1" dirty="0" smtClean="0"/>
          </a:p>
          <a:p>
            <a:endParaRPr lang="en-US" dirty="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3962400" y="1752600"/>
            <a:ext cx="5181600" cy="4724400"/>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915400" cy="6156960"/>
          </a:xfrm>
        </p:spPr>
        <p:txBody>
          <a:bodyPr>
            <a:normAutofit fontScale="92500" lnSpcReduction="20000"/>
          </a:bodyPr>
          <a:lstStyle/>
          <a:p>
            <a:pPr>
              <a:buFont typeface="Arial" pitchFamily="34" charset="0"/>
              <a:buChar char="•"/>
            </a:pPr>
            <a:r>
              <a:rPr lang="en-US" dirty="0" smtClean="0"/>
              <a:t>Pre-</a:t>
            </a:r>
            <a:r>
              <a:rPr lang="en-US" dirty="0" err="1" smtClean="0"/>
              <a:t>eclampsia</a:t>
            </a:r>
            <a:r>
              <a:rPr lang="en-US" dirty="0" smtClean="0"/>
              <a:t>: pregnancy-induced hypertension</a:t>
            </a:r>
          </a:p>
          <a:p>
            <a:pPr>
              <a:buFont typeface="Arial" pitchFamily="34" charset="0"/>
              <a:buChar char="•"/>
            </a:pPr>
            <a:endParaRPr lang="en-US" dirty="0" smtClean="0"/>
          </a:p>
          <a:p>
            <a:pPr>
              <a:buFont typeface="Arial" pitchFamily="34" charset="0"/>
              <a:buChar char="•"/>
            </a:pPr>
            <a:r>
              <a:rPr lang="en-US" dirty="0" smtClean="0"/>
              <a:t>Rupture of membranes: loss of amniotic fluid before the onset of labor.</a:t>
            </a:r>
          </a:p>
          <a:p>
            <a:pPr>
              <a:buFont typeface="Arial" pitchFamily="34" charset="0"/>
              <a:buChar char="•"/>
            </a:pPr>
            <a:endParaRPr lang="en-US" dirty="0" smtClean="0"/>
          </a:p>
          <a:p>
            <a:pPr>
              <a:buFont typeface="Arial" pitchFamily="34" charset="0"/>
              <a:buChar char="•"/>
            </a:pPr>
            <a:r>
              <a:rPr lang="en-US" dirty="0" smtClean="0"/>
              <a:t>Premature labor: labor beginning before the 37th week of pregnancy</a:t>
            </a:r>
          </a:p>
          <a:p>
            <a:pPr>
              <a:buFont typeface="Arial" pitchFamily="34" charset="0"/>
              <a:buChar char="•"/>
            </a:pPr>
            <a:endParaRPr lang="en-US" dirty="0" smtClean="0"/>
          </a:p>
          <a:p>
            <a:pPr>
              <a:buFont typeface="Arial" pitchFamily="34" charset="0"/>
              <a:buChar char="•"/>
            </a:pPr>
            <a:r>
              <a:rPr lang="en-US" dirty="0" smtClean="0"/>
              <a:t>Maternal heart disease, thyroid disease or serious respiratory muscle disorder</a:t>
            </a:r>
          </a:p>
          <a:p>
            <a:pPr>
              <a:buFont typeface="Arial" pitchFamily="34" charset="0"/>
              <a:buChar char="•"/>
            </a:pPr>
            <a:endParaRPr lang="en-US" dirty="0" smtClean="0"/>
          </a:p>
          <a:p>
            <a:pPr>
              <a:buFont typeface="Arial" pitchFamily="34" charset="0"/>
              <a:buChar char="•"/>
            </a:pPr>
            <a:r>
              <a:rPr lang="en-US" dirty="0" smtClean="0"/>
              <a:t>Maternal type 1 diabetes</a:t>
            </a:r>
          </a:p>
          <a:p>
            <a:pPr>
              <a:buFont typeface="Arial" pitchFamily="34" charset="0"/>
              <a:buChar char="•"/>
            </a:pPr>
            <a:endParaRPr lang="en-US" dirty="0" smtClean="0"/>
          </a:p>
          <a:p>
            <a:pPr>
              <a:buFont typeface="Arial" pitchFamily="34" charset="0"/>
              <a:buChar char="•"/>
            </a:pPr>
            <a:r>
              <a:rPr lang="en-US" dirty="0" smtClean="0"/>
              <a:t>Intrauterine growth retardation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Precautions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Exercises may require modification.</a:t>
            </a:r>
          </a:p>
          <a:p>
            <a:endParaRPr lang="en-US" dirty="0" smtClean="0"/>
          </a:p>
          <a:p>
            <a:pPr>
              <a:buFont typeface="Arial" pitchFamily="34" charset="0"/>
              <a:buChar char="•"/>
            </a:pPr>
            <a:r>
              <a:rPr lang="en-US" dirty="0" smtClean="0"/>
              <a:t>Gestational diabetes</a:t>
            </a:r>
          </a:p>
          <a:p>
            <a:pPr>
              <a:buFont typeface="Arial" pitchFamily="34" charset="0"/>
              <a:buChar char="•"/>
            </a:pPr>
            <a:r>
              <a:rPr lang="en-US" dirty="0" smtClean="0"/>
              <a:t>Severe anemia</a:t>
            </a:r>
          </a:p>
          <a:p>
            <a:pPr>
              <a:buFont typeface="Arial" pitchFamily="34" charset="0"/>
              <a:buChar char="•"/>
            </a:pPr>
            <a:r>
              <a:rPr lang="en-US" dirty="0" smtClean="0"/>
              <a:t>Systemic infection</a:t>
            </a:r>
          </a:p>
          <a:p>
            <a:pPr>
              <a:buFont typeface="Arial" pitchFamily="34" charset="0"/>
              <a:buChar char="•"/>
            </a:pPr>
            <a:r>
              <a:rPr lang="en-US" dirty="0" smtClean="0"/>
              <a:t>Extreme fatigue</a:t>
            </a:r>
          </a:p>
          <a:p>
            <a:pPr>
              <a:buFont typeface="Arial" pitchFamily="34" charset="0"/>
              <a:buChar char="•"/>
            </a:pPr>
            <a:r>
              <a:rPr lang="en-US" dirty="0" smtClean="0"/>
              <a:t>Musculoskeletal complaints and/or pain</a:t>
            </a:r>
          </a:p>
          <a:p>
            <a:pPr>
              <a:buFont typeface="Arial" pitchFamily="34" charset="0"/>
              <a:buChar char="•"/>
            </a:pPr>
            <a:r>
              <a:rPr lang="en-US" dirty="0" smtClean="0"/>
              <a:t>Overheating</a:t>
            </a:r>
          </a:p>
          <a:p>
            <a:pPr>
              <a:buFont typeface="Arial" pitchFamily="34" charset="0"/>
              <a:buChar char="•"/>
            </a:pPr>
            <a:r>
              <a:rPr lang="en-US" dirty="0" smtClean="0"/>
              <a:t>Extreme obesity or extreme underweight/eating disorder</a:t>
            </a:r>
          </a:p>
          <a:p>
            <a:pPr>
              <a:buFont typeface="Arial" pitchFamily="34" charset="0"/>
              <a:buChar char="•"/>
            </a:pPr>
            <a:r>
              <a:rPr lang="en-US" dirty="0" err="1" smtClean="0"/>
              <a:t>Diastasis</a:t>
            </a:r>
            <a:r>
              <a:rPr lang="en-US" dirty="0" smtClean="0"/>
              <a:t> </a:t>
            </a:r>
            <a:r>
              <a:rPr lang="en-US" dirty="0" err="1" smtClean="0"/>
              <a:t>recti</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Posture Exercises</a:t>
            </a:r>
          </a:p>
          <a:p>
            <a:pPr>
              <a:buNone/>
            </a:pPr>
            <a:r>
              <a:rPr lang="en-US" dirty="0" smtClean="0"/>
              <a:t>The growing fetus places added stress on postural muscles as the center of gravity shifts forward and upward and the spine shifts to compensate and maintain stability. </a:t>
            </a:r>
          </a:p>
          <a:p>
            <a:pPr>
              <a:buNone/>
            </a:pPr>
            <a:endParaRPr lang="en-US" dirty="0" smtClean="0"/>
          </a:p>
          <a:p>
            <a:pPr>
              <a:buNone/>
            </a:pPr>
            <a:r>
              <a:rPr lang="en-US" dirty="0" smtClean="0"/>
              <a:t>In addition, after delivery, activities involving holding and caring for the baby stress postural muscles.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fontScale="92500" lnSpcReduction="10000"/>
          </a:bodyPr>
          <a:lstStyle/>
          <a:p>
            <a:pPr>
              <a:buNone/>
            </a:pPr>
            <a:r>
              <a:rPr lang="en-US" b="1" dirty="0" smtClean="0"/>
              <a:t>Some stretching exercise</a:t>
            </a:r>
          </a:p>
          <a:p>
            <a:endParaRPr lang="en-US" b="1" dirty="0" smtClean="0"/>
          </a:p>
          <a:p>
            <a:pPr>
              <a:buFont typeface="Arial" pitchFamily="34" charset="0"/>
              <a:buChar char="•"/>
            </a:pPr>
            <a:r>
              <a:rPr lang="en-US" dirty="0" smtClean="0"/>
              <a:t>Upper neck extensors and </a:t>
            </a:r>
            <a:r>
              <a:rPr lang="en-US" dirty="0" err="1" smtClean="0"/>
              <a:t>scalenes</a:t>
            </a:r>
            <a:r>
              <a:rPr lang="en-US" dirty="0" smtClean="0"/>
              <a:t> </a:t>
            </a:r>
          </a:p>
          <a:p>
            <a:pPr>
              <a:buFont typeface="Arial" pitchFamily="34" charset="0"/>
              <a:buChar char="•"/>
            </a:pPr>
            <a:r>
              <a:rPr lang="en-US" dirty="0" smtClean="0"/>
              <a:t>Scapular protractors, shoulder internal rotators, and</a:t>
            </a:r>
          </a:p>
          <a:p>
            <a:pPr>
              <a:buFont typeface="Arial" pitchFamily="34" charset="0"/>
              <a:buChar char="•"/>
            </a:pPr>
            <a:r>
              <a:rPr lang="en-US" dirty="0" err="1" smtClean="0"/>
              <a:t>levator</a:t>
            </a:r>
            <a:r>
              <a:rPr lang="en-US" dirty="0" smtClean="0"/>
              <a:t> scapulae </a:t>
            </a:r>
          </a:p>
          <a:p>
            <a:pPr>
              <a:buFont typeface="Arial" pitchFamily="34" charset="0"/>
              <a:buChar char="•"/>
            </a:pPr>
            <a:r>
              <a:rPr lang="en-US" dirty="0" smtClean="0"/>
              <a:t>Low back extensors </a:t>
            </a:r>
          </a:p>
          <a:p>
            <a:pPr>
              <a:buFont typeface="Arial" pitchFamily="34" charset="0"/>
              <a:buChar char="•"/>
            </a:pPr>
            <a:r>
              <a:rPr lang="en-US" dirty="0" smtClean="0"/>
              <a:t>Hip flexors, adductors, and hamstrings</a:t>
            </a:r>
          </a:p>
          <a:p>
            <a:pPr>
              <a:buFont typeface="Arial" pitchFamily="34" charset="0"/>
              <a:buChar char="•"/>
            </a:pPr>
            <a:r>
              <a:rPr lang="en-US" dirty="0" smtClean="0"/>
              <a:t>Ankle </a:t>
            </a:r>
            <a:r>
              <a:rPr lang="en-US" dirty="0" err="1" smtClean="0"/>
              <a:t>plantarflexors</a:t>
            </a:r>
            <a:endParaRPr lang="en-US" dirty="0" smtClean="0"/>
          </a:p>
          <a:p>
            <a:pPr>
              <a:buNone/>
            </a:pPr>
            <a:endParaRPr lang="en-US" dirty="0" smtClean="0"/>
          </a:p>
          <a:p>
            <a:pPr>
              <a:buNone/>
            </a:pPr>
            <a:r>
              <a:rPr lang="en-US" dirty="0" smtClean="0"/>
              <a:t>Caution: women with pelvic instabilities should not overstretch.</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normAutofit lnSpcReduction="10000"/>
          </a:bodyPr>
          <a:lstStyle/>
          <a:p>
            <a:pPr>
              <a:buNone/>
            </a:pPr>
            <a:r>
              <a:rPr lang="en-US" dirty="0" smtClean="0"/>
              <a:t>Some strengthening exercise</a:t>
            </a:r>
          </a:p>
          <a:p>
            <a:pPr>
              <a:buNone/>
            </a:pPr>
            <a:endParaRPr lang="en-US" dirty="0" smtClean="0"/>
          </a:p>
          <a:p>
            <a:pPr>
              <a:buFont typeface="Arial" pitchFamily="34" charset="0"/>
              <a:buChar char="•"/>
            </a:pPr>
            <a:r>
              <a:rPr lang="en-US" dirty="0" smtClean="0"/>
              <a:t>Upper neck flexors, lower neck and upper thoracic extensors </a:t>
            </a:r>
          </a:p>
          <a:p>
            <a:pPr>
              <a:buFont typeface="Arial" pitchFamily="34" charset="0"/>
              <a:buChar char="•"/>
            </a:pPr>
            <a:endParaRPr lang="en-US" dirty="0" smtClean="0"/>
          </a:p>
          <a:p>
            <a:pPr>
              <a:buFont typeface="Arial" pitchFamily="34" charset="0"/>
              <a:buChar char="•"/>
            </a:pPr>
            <a:r>
              <a:rPr lang="en-US" dirty="0" smtClean="0"/>
              <a:t>Scapular retractors and depressors </a:t>
            </a:r>
          </a:p>
          <a:p>
            <a:pPr>
              <a:buFont typeface="Arial" pitchFamily="34" charset="0"/>
              <a:buChar char="•"/>
            </a:pPr>
            <a:endParaRPr lang="en-US" dirty="0" smtClean="0"/>
          </a:p>
          <a:p>
            <a:pPr>
              <a:buFont typeface="Arial" pitchFamily="34" charset="0"/>
              <a:buChar char="•"/>
            </a:pPr>
            <a:r>
              <a:rPr lang="en-US" dirty="0" smtClean="0"/>
              <a:t>Shoulder external rotators </a:t>
            </a:r>
          </a:p>
          <a:p>
            <a:pPr>
              <a:buFont typeface="Arial" pitchFamily="34" charset="0"/>
              <a:buChar char="•"/>
            </a:pPr>
            <a:endParaRPr lang="en-US" dirty="0" smtClean="0"/>
          </a:p>
          <a:p>
            <a:pPr>
              <a:buFont typeface="Arial" pitchFamily="34" charset="0"/>
              <a:buChar char="•"/>
            </a:pPr>
            <a:r>
              <a:rPr lang="en-US" dirty="0" smtClean="0"/>
              <a:t>Trunk flexors (abdominals), particularly lower abdominals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Arial" pitchFamily="34" charset="0"/>
              <a:buChar char="•"/>
            </a:pPr>
            <a:r>
              <a:rPr lang="en-US" dirty="0" smtClean="0"/>
              <a:t>Hip extensors </a:t>
            </a:r>
          </a:p>
          <a:p>
            <a:pPr>
              <a:buFont typeface="Arial" pitchFamily="34" charset="0"/>
              <a:buChar char="•"/>
            </a:pPr>
            <a:endParaRPr lang="en-US" dirty="0" smtClean="0"/>
          </a:p>
          <a:p>
            <a:pPr>
              <a:buFont typeface="Arial" pitchFamily="34" charset="0"/>
              <a:buChar char="•"/>
            </a:pPr>
            <a:r>
              <a:rPr lang="en-US" dirty="0" smtClean="0"/>
              <a:t>Knee extensors </a:t>
            </a:r>
          </a:p>
          <a:p>
            <a:pPr>
              <a:buFont typeface="Arial" pitchFamily="34" charset="0"/>
              <a:buChar char="•"/>
            </a:pPr>
            <a:endParaRPr lang="en-US" dirty="0" smtClean="0"/>
          </a:p>
          <a:p>
            <a:pPr>
              <a:buFont typeface="Arial" pitchFamily="34" charset="0"/>
              <a:buChar char="•"/>
            </a:pPr>
            <a:r>
              <a:rPr lang="en-US" dirty="0" smtClean="0"/>
              <a:t>Ankle </a:t>
            </a:r>
            <a:r>
              <a:rPr lang="en-US" dirty="0" err="1" smtClean="0"/>
              <a:t>dorsiflexors</a:t>
            </a:r>
            <a:r>
              <a:rPr lang="en-US" dirty="0" smtClean="0"/>
              <a:t>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74638"/>
            <a:ext cx="8686800" cy="1143000"/>
          </a:xfrm>
        </p:spPr>
        <p:txBody>
          <a:bodyPr>
            <a:normAutofit fontScale="90000"/>
          </a:bodyPr>
          <a:lstStyle/>
          <a:p>
            <a:pPr algn="l"/>
            <a:r>
              <a:rPr lang="pt-BR" sz="3600" dirty="0" smtClean="0"/>
              <a:t>Corrective Exercises for Diastasis Recti</a:t>
            </a:r>
            <a:r>
              <a:rPr lang="pt-BR" dirty="0" smtClean="0"/>
              <a:t/>
            </a:r>
            <a:br>
              <a:rPr lang="pt-BR" dirty="0" smtClean="0"/>
            </a:br>
            <a:endParaRPr lang="en-US" dirty="0"/>
          </a:p>
        </p:txBody>
      </p:sp>
      <p:sp>
        <p:nvSpPr>
          <p:cNvPr id="6" name="Content Placeholder 5"/>
          <p:cNvSpPr>
            <a:spLocks noGrp="1"/>
          </p:cNvSpPr>
          <p:nvPr>
            <p:ph idx="1"/>
          </p:nvPr>
        </p:nvSpPr>
        <p:spPr/>
        <p:txBody>
          <a:bodyPr>
            <a:normAutofit/>
          </a:bodyPr>
          <a:lstStyle/>
          <a:p>
            <a:r>
              <a:rPr lang="en-US" dirty="0" smtClean="0"/>
              <a:t>A check for </a:t>
            </a:r>
            <a:r>
              <a:rPr lang="en-US" dirty="0" err="1" smtClean="0"/>
              <a:t>diastasis</a:t>
            </a:r>
            <a:r>
              <a:rPr lang="en-US" dirty="0" smtClean="0"/>
              <a:t> </a:t>
            </a:r>
            <a:r>
              <a:rPr lang="en-US" dirty="0" err="1" smtClean="0"/>
              <a:t>recti</a:t>
            </a:r>
            <a:r>
              <a:rPr lang="en-US" dirty="0" smtClean="0"/>
              <a:t> must always be performed before initiating abdominal exercise.</a:t>
            </a:r>
          </a:p>
          <a:p>
            <a:pPr>
              <a:buNone/>
            </a:pPr>
            <a:r>
              <a:rPr lang="en-US" dirty="0" smtClean="0"/>
              <a:t> </a:t>
            </a:r>
          </a:p>
          <a:p>
            <a:r>
              <a:rPr lang="en-US" dirty="0" smtClean="0"/>
              <a:t>Only the corrective exercises (head lift or head lift with pelvic tilt) should be used until the separation is corrected to 2 cm (two finger widths) or less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Head lift</a:t>
            </a:r>
            <a:br>
              <a:rPr lang="en-US" dirty="0" smtClean="0"/>
            </a:br>
            <a:endParaRPr lang="en-US" dirty="0"/>
          </a:p>
        </p:txBody>
      </p:sp>
      <p:sp>
        <p:nvSpPr>
          <p:cNvPr id="3" name="Content Placeholder 2"/>
          <p:cNvSpPr>
            <a:spLocks noGrp="1"/>
          </p:cNvSpPr>
          <p:nvPr>
            <p:ph sz="half" idx="1"/>
          </p:nvPr>
        </p:nvSpPr>
        <p:spPr>
          <a:xfrm>
            <a:off x="381000" y="990600"/>
            <a:ext cx="8153400" cy="762000"/>
          </a:xfrm>
        </p:spPr>
        <p:txBody>
          <a:bodyPr>
            <a:normAutofit/>
          </a:bodyPr>
          <a:lstStyle/>
          <a:p>
            <a:r>
              <a:rPr lang="en-US" i="1" dirty="0" smtClean="0"/>
              <a:t>Patient position and procedure: Hook-lying</a:t>
            </a:r>
          </a:p>
          <a:p>
            <a:endParaRPr lang="en-US" dirty="0" smtClean="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1295400" y="1828800"/>
            <a:ext cx="6324600" cy="419100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With her hands Crossed over midline at the level of the </a:t>
            </a:r>
            <a:r>
              <a:rPr lang="en-US" dirty="0" err="1" smtClean="0"/>
              <a:t>diastasis</a:t>
            </a:r>
            <a:r>
              <a:rPr lang="en-US" dirty="0" smtClean="0"/>
              <a:t> for support.</a:t>
            </a:r>
          </a:p>
          <a:p>
            <a:endParaRPr lang="en-US" dirty="0" smtClean="0"/>
          </a:p>
          <a:p>
            <a:r>
              <a:rPr lang="en-US" dirty="0" smtClean="0"/>
              <a:t>Have the woman exhale and lift only her head off the floor or until the point just before a bulge appears. </a:t>
            </a:r>
          </a:p>
          <a:p>
            <a:endParaRPr lang="en-US" dirty="0" smtClean="0"/>
          </a:p>
          <a:p>
            <a:r>
              <a:rPr lang="en-US" dirty="0" smtClean="0"/>
              <a:t>At the same time, her hands should gently approximate the rectus muscles toward midline</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004560"/>
          </a:xfrm>
        </p:spPr>
        <p:txBody>
          <a:bodyPr>
            <a:normAutofit fontScale="92500" lnSpcReduction="20000"/>
          </a:bodyPr>
          <a:lstStyle/>
          <a:p>
            <a:pPr algn="ctr">
              <a:buNone/>
            </a:pPr>
            <a:r>
              <a:rPr lang="en-US" sz="3000" b="1" u="sng" dirty="0" smtClean="0">
                <a:solidFill>
                  <a:srgbClr val="FFFF00"/>
                </a:solidFill>
              </a:rPr>
              <a:t>Head Lift with Pelvic Tilt</a:t>
            </a:r>
          </a:p>
          <a:p>
            <a:r>
              <a:rPr lang="en-US" i="1" dirty="0" smtClean="0"/>
              <a:t>Patient position and procedure: Hook-lying. </a:t>
            </a:r>
          </a:p>
          <a:p>
            <a:endParaRPr lang="en-US" i="1" dirty="0" smtClean="0"/>
          </a:p>
          <a:p>
            <a:r>
              <a:rPr lang="en-US" i="1" dirty="0" smtClean="0"/>
              <a:t>The arms are </a:t>
            </a:r>
            <a:r>
              <a:rPr lang="en-US" dirty="0" smtClean="0"/>
              <a:t>crossed over the </a:t>
            </a:r>
            <a:r>
              <a:rPr lang="en-US" dirty="0" err="1" smtClean="0"/>
              <a:t>diastasis</a:t>
            </a:r>
            <a:r>
              <a:rPr lang="en-US" dirty="0" smtClean="0"/>
              <a:t> for support as above. </a:t>
            </a:r>
          </a:p>
          <a:p>
            <a:endParaRPr lang="en-US" dirty="0" smtClean="0"/>
          </a:p>
          <a:p>
            <a:r>
              <a:rPr lang="en-US" dirty="0" smtClean="0"/>
              <a:t>Have the patient slowly lift her head off the floor while approximating the rectus muscles and performing a posterior pelvic tilt, then slowly lower her head and relax. </a:t>
            </a:r>
          </a:p>
          <a:p>
            <a:endParaRPr lang="en-US" dirty="0" smtClean="0"/>
          </a:p>
          <a:p>
            <a:r>
              <a:rPr lang="en-US" dirty="0" smtClean="0"/>
              <a:t>All abdominal contractions should be performed with an exhalation so that intra-abdominal pressure is minimized.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a:xfrm>
            <a:off x="457200" y="304800"/>
            <a:ext cx="8686800" cy="6004560"/>
          </a:xfrm>
        </p:spPr>
        <p:txBody>
          <a:bodyPr>
            <a:normAutofit fontScale="92500" lnSpcReduction="10000"/>
          </a:bodyPr>
          <a:lstStyle/>
          <a:p>
            <a:r>
              <a:rPr lang="en-US" dirty="0" err="1" smtClean="0"/>
              <a:t>Diastasis</a:t>
            </a:r>
            <a:r>
              <a:rPr lang="en-US" dirty="0" smtClean="0"/>
              <a:t> </a:t>
            </a:r>
            <a:r>
              <a:rPr lang="en-US" dirty="0" err="1" smtClean="0"/>
              <a:t>recti</a:t>
            </a:r>
            <a:r>
              <a:rPr lang="en-US" dirty="0" smtClean="0"/>
              <a:t> may occur in pregnancy as a result of hormonal effects on the connective tissue and the biomechanical changes of pregnancy.</a:t>
            </a:r>
          </a:p>
          <a:p>
            <a:endParaRPr lang="en-US" dirty="0" smtClean="0"/>
          </a:p>
          <a:p>
            <a:endParaRPr lang="en-US" dirty="0" smtClean="0"/>
          </a:p>
          <a:p>
            <a:r>
              <a:rPr lang="en-US" dirty="0" smtClean="0"/>
              <a:t> It may also develop during labor, especially with excessive breath-holding during the second stage.</a:t>
            </a:r>
          </a:p>
          <a:p>
            <a:endParaRPr lang="en-US" dirty="0" smtClean="0"/>
          </a:p>
          <a:p>
            <a:endParaRPr lang="en-US" dirty="0" smtClean="0"/>
          </a:p>
          <a:p>
            <a:r>
              <a:rPr lang="en-US" dirty="0" smtClean="0"/>
              <a:t>It can occur above, below, or at the level of the umbilicus but appears to be less common below the umbilicus.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Stabilization exercises</a:t>
            </a:r>
            <a:endParaRPr lang="en-US" dirty="0"/>
          </a:p>
        </p:txBody>
      </p:sp>
      <p:sp>
        <p:nvSpPr>
          <p:cNvPr id="3" name="Content Placeholder 2"/>
          <p:cNvSpPr>
            <a:spLocks noGrp="1"/>
          </p:cNvSpPr>
          <p:nvPr>
            <p:ph idx="1"/>
          </p:nvPr>
        </p:nvSpPr>
        <p:spPr/>
        <p:txBody>
          <a:bodyPr/>
          <a:lstStyle/>
          <a:p>
            <a:pPr>
              <a:buNone/>
            </a:pPr>
            <a:r>
              <a:rPr lang="en-US" dirty="0" smtClean="0"/>
              <a:t>Exercise for activating the abdominal and low back muscles and developing control of their stabilizing function in the lumbar spine and pelvis.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trunk exercise</a:t>
            </a:r>
            <a:endParaRPr lang="en-US" dirty="0"/>
          </a:p>
        </p:txBody>
      </p:sp>
      <p:sp>
        <p:nvSpPr>
          <p:cNvPr id="3" name="Content Placeholder 2"/>
          <p:cNvSpPr>
            <a:spLocks noGrp="1"/>
          </p:cNvSpPr>
          <p:nvPr>
            <p:ph idx="1"/>
          </p:nvPr>
        </p:nvSpPr>
        <p:spPr/>
        <p:txBody>
          <a:bodyPr/>
          <a:lstStyle/>
          <a:p>
            <a:pPr>
              <a:buNone/>
            </a:pPr>
            <a:r>
              <a:rPr lang="en-US" dirty="0" smtClean="0"/>
              <a:t>Pelvic motion training</a:t>
            </a:r>
          </a:p>
          <a:p>
            <a:r>
              <a:rPr lang="en-US" dirty="0" smtClean="0"/>
              <a:t>These exercises are helpful in cases of posture related back pain, they are beneficial for improving </a:t>
            </a:r>
            <a:r>
              <a:rPr lang="en-US" dirty="0" err="1" smtClean="0"/>
              <a:t>proprioceptive</a:t>
            </a:r>
            <a:r>
              <a:rPr lang="en-US" dirty="0" smtClean="0"/>
              <a:t> awareness as well as lumbar, pelvic and hip mobility.</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a:bodyPr>
          <a:lstStyle/>
          <a:p>
            <a:pPr>
              <a:buFont typeface="Wingdings" pitchFamily="2" charset="2"/>
              <a:buChar char="Ø"/>
            </a:pPr>
            <a:r>
              <a:rPr lang="en-US" dirty="0" smtClean="0"/>
              <a:t>Pelvic tilting exercise</a:t>
            </a:r>
          </a:p>
          <a:p>
            <a:pPr>
              <a:buNone/>
            </a:pPr>
            <a:r>
              <a:rPr lang="en-US" dirty="0" smtClean="0"/>
              <a:t>Begin in quadruped. Instruct the patient to perform posterior pelvic tilt., have her lower abdominals contracted </a:t>
            </a:r>
            <a:r>
              <a:rPr lang="en-US" dirty="0" err="1" smtClean="0"/>
              <a:t>isometrically</a:t>
            </a:r>
            <a:r>
              <a:rPr lang="en-US" dirty="0" smtClean="0"/>
              <a:t> and hold.</a:t>
            </a:r>
          </a:p>
          <a:p>
            <a:pPr>
              <a:buFont typeface="Wingdings" pitchFamily="2" charset="2"/>
              <a:buChar char="Ø"/>
            </a:pPr>
            <a:r>
              <a:rPr lang="en-US" dirty="0" smtClean="0"/>
              <a:t>Pelvic clock: hook lying: ask her to visualize a face of clock on her lower abdomen. Ask her to slowly move back and forth. Then ask her to move back and forth between 3 and 9 o’clock. </a:t>
            </a:r>
          </a:p>
          <a:p>
            <a:pPr>
              <a:buFont typeface="Wingdings" pitchFamily="2" charset="2"/>
              <a:buChar char="Ø"/>
            </a:pPr>
            <a:r>
              <a:rPr lang="en-US" dirty="0" smtClean="0"/>
              <a:t>Trunk curls: curl ups and down can be given in very initial stage.</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2743200"/>
          </a:xfrm>
        </p:spPr>
        <p:txBody>
          <a:bodyPr>
            <a:normAutofit/>
          </a:bodyPr>
          <a:lstStyle/>
          <a:p>
            <a:r>
              <a:rPr lang="en-US" b="1" u="sng" dirty="0" smtClean="0">
                <a:solidFill>
                  <a:srgbClr val="FFFF00"/>
                </a:solidFill>
              </a:rPr>
              <a:t>Modified Upper and Lower Extremity Strengthening</a:t>
            </a:r>
          </a:p>
          <a:p>
            <a:pPr>
              <a:buNone/>
            </a:pPr>
            <a:endParaRPr lang="en-US" b="1" u="sng" dirty="0" smtClean="0">
              <a:solidFill>
                <a:srgbClr val="FFFF00"/>
              </a:solidFill>
            </a:endParaRPr>
          </a:p>
          <a:p>
            <a:r>
              <a:rPr lang="en-US" b="1" dirty="0" smtClean="0"/>
              <a:t>Supine Bridging</a:t>
            </a:r>
          </a:p>
          <a:p>
            <a:endParaRPr lang="en-US" b="1" dirty="0" smtClean="0"/>
          </a:p>
          <a:p>
            <a:pPr>
              <a:buNone/>
            </a:pP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1371600" y="2514600"/>
            <a:ext cx="6172200" cy="3886200"/>
          </a:xfrm>
          <a:prstGeom prst="rect">
            <a:avLst/>
          </a:prstGeom>
          <a:noFill/>
          <a:ln w="9525">
            <a:noFill/>
            <a:miter lim="800000"/>
            <a:headEnd/>
            <a:tailEnd/>
          </a:ln>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i="1" dirty="0" smtClean="0"/>
              <a:t>Patient position and procedure: Supine in the hook-lying </a:t>
            </a:r>
            <a:r>
              <a:rPr lang="en-US" dirty="0" smtClean="0"/>
              <a:t>position. </a:t>
            </a:r>
          </a:p>
          <a:p>
            <a:r>
              <a:rPr lang="en-US" dirty="0" smtClean="0"/>
              <a:t>Have the patient perform a posterior pelvic tilt and then lift her pelvis off the floor. </a:t>
            </a:r>
          </a:p>
          <a:p>
            <a:pPr>
              <a:buNone/>
            </a:pPr>
            <a:endParaRPr lang="en-US" dirty="0" smtClean="0"/>
          </a:p>
          <a:p>
            <a:r>
              <a:rPr lang="en-US" dirty="0" smtClean="0"/>
              <a:t>She can do repetitive bridges, or hold the bridge position and alternately flex and extend her upper extremities to emphasize the stabilization function of the hip extensors and trunk musculature.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Quadruped Leg Raising</a:t>
            </a:r>
            <a:br>
              <a:rPr lang="en-US" dirty="0" smtClean="0"/>
            </a:br>
            <a:endParaRPr lang="en-US" dirty="0"/>
          </a:p>
        </p:txBody>
      </p:sp>
      <p:pic>
        <p:nvPicPr>
          <p:cNvPr id="4" name="Picture 2"/>
          <p:cNvPicPr>
            <a:picLocks noGrp="1" noChangeAspect="1" noChangeArrowheads="1"/>
          </p:cNvPicPr>
          <p:nvPr>
            <p:ph idx="1"/>
          </p:nvPr>
        </p:nvPicPr>
        <p:blipFill>
          <a:blip r:embed="rId2" cstate="print"/>
          <a:srcRect/>
          <a:stretch>
            <a:fillRect/>
          </a:stretch>
        </p:blipFill>
        <p:spPr bwMode="auto">
          <a:xfrm rot="5400000">
            <a:off x="1714500" y="114300"/>
            <a:ext cx="5486401" cy="7543801"/>
          </a:xfrm>
          <a:prstGeom prst="rect">
            <a:avLst/>
          </a:prstGeom>
          <a:noFill/>
          <a:ln w="9525">
            <a:noFill/>
            <a:miter lim="800000"/>
            <a:headEnd/>
            <a:tailEnd/>
          </a:ln>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6172200"/>
          </a:xfrm>
        </p:spPr>
        <p:txBody>
          <a:bodyPr>
            <a:normAutofit fontScale="92500"/>
          </a:bodyPr>
          <a:lstStyle/>
          <a:p>
            <a:endParaRPr lang="en-US" i="1" dirty="0" smtClean="0"/>
          </a:p>
          <a:p>
            <a:r>
              <a:rPr lang="en-US" i="1" dirty="0" smtClean="0"/>
              <a:t>Patient position and procedure: On hands and knees </a:t>
            </a:r>
            <a:r>
              <a:rPr lang="en-US" dirty="0" smtClean="0"/>
              <a:t>(hands may be in fists or palms open and flat). </a:t>
            </a:r>
          </a:p>
          <a:p>
            <a:pPr>
              <a:buNone/>
            </a:pPr>
            <a:endParaRPr lang="en-US" dirty="0" smtClean="0"/>
          </a:p>
          <a:p>
            <a:r>
              <a:rPr lang="en-US" dirty="0" smtClean="0"/>
              <a:t>Instruct the woman to first perform a posterior pelvic tilt, and then slowly lift one leg, extending the hip to a level no higher than the pelvis while maintaining the posterior pelvic tilt</a:t>
            </a:r>
          </a:p>
          <a:p>
            <a:pPr>
              <a:buNone/>
            </a:pPr>
            <a:r>
              <a:rPr lang="en-US" dirty="0" smtClean="0"/>
              <a:t> She then slowly lowers the leg and repeats with the opposite side. The knee may remain flexed or can be straightened throughout the exercise.</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Standing Push-Ups</a:t>
            </a:r>
            <a:br>
              <a:rPr lang="en-US" dirty="0" smtClean="0"/>
            </a:br>
            <a:endParaRPr lang="en-US" dirty="0"/>
          </a:p>
        </p:txBody>
      </p:sp>
      <p:sp>
        <p:nvSpPr>
          <p:cNvPr id="3" name="Content Placeholder 2"/>
          <p:cNvSpPr>
            <a:spLocks noGrp="1"/>
          </p:cNvSpPr>
          <p:nvPr>
            <p:ph idx="1"/>
          </p:nvPr>
        </p:nvSpPr>
        <p:spPr>
          <a:xfrm>
            <a:off x="0" y="838200"/>
            <a:ext cx="9144000" cy="6019800"/>
          </a:xfrm>
        </p:spPr>
        <p:txBody>
          <a:bodyPr>
            <a:normAutofit fontScale="92500" lnSpcReduction="10000"/>
          </a:bodyPr>
          <a:lstStyle/>
          <a:p>
            <a:r>
              <a:rPr lang="en-US" i="1" dirty="0" smtClean="0"/>
              <a:t>Patient position and procedure: </a:t>
            </a:r>
          </a:p>
          <a:p>
            <a:pPr>
              <a:buNone/>
            </a:pPr>
            <a:r>
              <a:rPr lang="en-US" i="1" dirty="0" smtClean="0"/>
              <a:t>Standing, facing a wall, </a:t>
            </a:r>
            <a:r>
              <a:rPr lang="en-US" dirty="0" smtClean="0"/>
              <a:t>feet pointing straight forward, shoulder-width apart, and approximately an arm-length away from the wall.  The palms are placed on the wall at shoulder height. </a:t>
            </a:r>
          </a:p>
          <a:p>
            <a:pPr>
              <a:buNone/>
            </a:pPr>
            <a:endParaRPr lang="en-US" dirty="0" smtClean="0"/>
          </a:p>
          <a:p>
            <a:r>
              <a:rPr lang="en-US" dirty="0" smtClean="0"/>
              <a:t>Have the woman slowly bend the elbows, bringing her upper body close to the wall, maintaining a stable pelvic tilt, and keeping the heels on the floor. </a:t>
            </a:r>
          </a:p>
          <a:p>
            <a:endParaRPr lang="en-US" dirty="0" smtClean="0"/>
          </a:p>
          <a:p>
            <a:r>
              <a:rPr lang="en-US" dirty="0" smtClean="0"/>
              <a:t>Her elbows should be shoulder height. She then slowly pushes with her arms, bringing the body back to the original position.</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Perineum and Adductor Flexibility</a:t>
            </a:r>
            <a:br>
              <a:rPr lang="en-US" dirty="0" smtClean="0"/>
            </a:br>
            <a:endParaRPr lang="en-US" dirty="0"/>
          </a:p>
        </p:txBody>
      </p:sp>
      <p:sp>
        <p:nvSpPr>
          <p:cNvPr id="3" name="Content Placeholder 2"/>
          <p:cNvSpPr>
            <a:spLocks noGrp="1"/>
          </p:cNvSpPr>
          <p:nvPr>
            <p:ph idx="1"/>
          </p:nvPr>
        </p:nvSpPr>
        <p:spPr>
          <a:xfrm>
            <a:off x="457200" y="1219200"/>
            <a:ext cx="8229600" cy="5638800"/>
          </a:xfrm>
        </p:spPr>
        <p:txBody>
          <a:bodyPr>
            <a:normAutofit/>
          </a:bodyPr>
          <a:lstStyle/>
          <a:p>
            <a:pPr>
              <a:buNone/>
            </a:pPr>
            <a:r>
              <a:rPr lang="en-US" dirty="0" smtClean="0"/>
              <a:t>These exercises prepare the legs and pelvis for childbirth.</a:t>
            </a:r>
          </a:p>
          <a:p>
            <a:endParaRPr lang="en-US" b="1" dirty="0" smtClean="0"/>
          </a:p>
          <a:p>
            <a:pPr>
              <a:buNone/>
            </a:pPr>
            <a:r>
              <a:rPr lang="en-US" b="1" dirty="0" smtClean="0"/>
              <a:t>Self-Stretching</a:t>
            </a:r>
          </a:p>
          <a:p>
            <a:r>
              <a:rPr lang="en-US" i="1" dirty="0" smtClean="0"/>
              <a:t>Patient position and procedure: Supine or side-lying.</a:t>
            </a:r>
          </a:p>
          <a:p>
            <a:pPr>
              <a:buNone/>
            </a:pPr>
            <a:r>
              <a:rPr lang="en-US" dirty="0" smtClean="0"/>
              <a:t>Instruct the patient to abduct the hips and pull the knees toward the sides of her chest and hold the position for as long as is comfortable (at least to the count of 10).</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endParaRPr lang="en-US" dirty="0" smtClean="0"/>
          </a:p>
          <a:p>
            <a:r>
              <a:rPr lang="en-US" i="1" dirty="0" smtClean="0"/>
              <a:t>Patient position and procedure: Sitting on a short stool </a:t>
            </a:r>
            <a:r>
              <a:rPr lang="en-US" dirty="0" smtClean="0"/>
              <a:t>with the hips abducted as far as possible and feet flat on the floor. </a:t>
            </a:r>
          </a:p>
          <a:p>
            <a:endParaRPr lang="en-US" dirty="0" smtClean="0"/>
          </a:p>
          <a:p>
            <a:r>
              <a:rPr lang="en-US" dirty="0" smtClean="0"/>
              <a:t>Have her flex forward slightly at the hips (keeping the back straight), or have her gently press her knees outward with her hands for an additional stretch.</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a:t>
            </a:r>
            <a:endParaRPr lang="en-US" dirty="0"/>
          </a:p>
        </p:txBody>
      </p:sp>
      <p:sp>
        <p:nvSpPr>
          <p:cNvPr id="3" name="Content Placeholder 2"/>
          <p:cNvSpPr>
            <a:spLocks noGrp="1"/>
          </p:cNvSpPr>
          <p:nvPr>
            <p:ph idx="1"/>
          </p:nvPr>
        </p:nvSpPr>
        <p:spPr/>
        <p:txBody>
          <a:bodyPr>
            <a:normAutofit lnSpcReduction="10000"/>
          </a:bodyPr>
          <a:lstStyle/>
          <a:p>
            <a:r>
              <a:rPr lang="en-US" dirty="0" smtClean="0"/>
              <a:t>low back pain</a:t>
            </a:r>
          </a:p>
          <a:p>
            <a:endParaRPr lang="en-US" dirty="0" smtClean="0"/>
          </a:p>
          <a:p>
            <a:r>
              <a:rPr lang="en-US" dirty="0" smtClean="0"/>
              <a:t>inability to perform independent supine to sitting transitions</a:t>
            </a:r>
          </a:p>
          <a:p>
            <a:endParaRPr lang="en-US" dirty="0" smtClean="0"/>
          </a:p>
          <a:p>
            <a:r>
              <a:rPr lang="en-US" b="1" i="1" dirty="0" smtClean="0"/>
              <a:t>Decreased fetal protection</a:t>
            </a:r>
          </a:p>
          <a:p>
            <a:endParaRPr lang="en-US" b="1" i="1" dirty="0" smtClean="0"/>
          </a:p>
          <a:p>
            <a:r>
              <a:rPr lang="en-US" b="1" i="1" dirty="0" smtClean="0"/>
              <a:t>Potential for </a:t>
            </a:r>
            <a:r>
              <a:rPr lang="en-US" b="1" i="1" dirty="0" err="1" smtClean="0"/>
              <a:t>herniation</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Pelvic Floor Awareness, Training,</a:t>
            </a:r>
            <a:br>
              <a:rPr lang="en-US" dirty="0" smtClean="0"/>
            </a:br>
            <a:r>
              <a:rPr lang="en-US" dirty="0" smtClean="0"/>
              <a:t>and Strengthening</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Begin pelvic floor exercise training with an empty</a:t>
            </a:r>
          </a:p>
          <a:p>
            <a:pPr>
              <a:buNone/>
            </a:pPr>
            <a:r>
              <a:rPr lang="en-US" dirty="0" smtClean="0"/>
              <a:t>bladder. </a:t>
            </a:r>
          </a:p>
          <a:p>
            <a:pPr>
              <a:buNone/>
            </a:pPr>
            <a:endParaRPr lang="en-US" dirty="0" smtClean="0"/>
          </a:p>
          <a:p>
            <a:pPr>
              <a:buNone/>
            </a:pPr>
            <a:r>
              <a:rPr lang="en-US" dirty="0" smtClean="0"/>
              <a:t>Gravity-assisted positioning (hips higher than the</a:t>
            </a:r>
          </a:p>
          <a:p>
            <a:pPr>
              <a:buNone/>
            </a:pPr>
            <a:r>
              <a:rPr lang="en-US" dirty="0" smtClean="0"/>
              <a:t>heart, such as supported bridge or elbows/knees position) may be indicated initially for some women with extreme weakness and </a:t>
            </a:r>
            <a:r>
              <a:rPr lang="en-US" dirty="0" err="1" smtClean="0"/>
              <a:t>proprioceptive</a:t>
            </a:r>
            <a:r>
              <a:rPr lang="en-US" dirty="0" smtClean="0"/>
              <a:t> deficits. </a:t>
            </a:r>
          </a:p>
          <a:p>
            <a:pPr>
              <a:buNone/>
            </a:pPr>
            <a:endParaRPr 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Positional changes are introduced as strength and awareness improve (supine side-lying, quadruped, sitting, standing).</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lnSpcReduction="10000"/>
          </a:bodyPr>
          <a:lstStyle/>
          <a:p>
            <a:pPr>
              <a:buNone/>
            </a:pPr>
            <a:r>
              <a:rPr lang="en-US" b="1" dirty="0" smtClean="0"/>
              <a:t>Contract–Relax</a:t>
            </a:r>
          </a:p>
          <a:p>
            <a:pPr>
              <a:buNone/>
            </a:pPr>
            <a:endParaRPr lang="en-US" b="1" dirty="0" smtClean="0"/>
          </a:p>
          <a:p>
            <a:r>
              <a:rPr lang="en-US" dirty="0" smtClean="0"/>
              <a:t>Instruct the woman to tighten the pelvic floor as if attempting to stop urine flow or hold back gas. </a:t>
            </a:r>
          </a:p>
          <a:p>
            <a:endParaRPr lang="en-US" dirty="0" smtClean="0"/>
          </a:p>
          <a:p>
            <a:r>
              <a:rPr lang="en-US" dirty="0" smtClean="0"/>
              <a:t>Hold for 3 to 5 seconds and relax for at least the same length of time.</a:t>
            </a:r>
          </a:p>
          <a:p>
            <a:endParaRPr lang="en-US" dirty="0" smtClean="0"/>
          </a:p>
          <a:p>
            <a:r>
              <a:rPr lang="en-US" dirty="0" smtClean="0"/>
              <a:t>Repeat up to 10 times (if performed with proper technique).</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With significant coordination dysfunction or</a:t>
            </a:r>
          </a:p>
          <a:p>
            <a:pPr>
              <a:buNone/>
            </a:pPr>
            <a:r>
              <a:rPr lang="en-US" dirty="0" smtClean="0"/>
              <a:t>fatigue, substitution with the </a:t>
            </a:r>
            <a:r>
              <a:rPr lang="en-US" dirty="0" err="1" smtClean="0"/>
              <a:t>gluteals</a:t>
            </a:r>
            <a:r>
              <a:rPr lang="en-US" dirty="0" smtClean="0"/>
              <a:t>, abdominals, or hip adductors may occur. </a:t>
            </a:r>
          </a:p>
          <a:p>
            <a:pPr>
              <a:buNone/>
            </a:pPr>
            <a:endParaRPr lang="en-US" dirty="0" smtClean="0"/>
          </a:p>
          <a:p>
            <a:pPr>
              <a:buNone/>
            </a:pPr>
            <a:r>
              <a:rPr lang="en-US" dirty="0" smtClean="0"/>
              <a:t>To maximize </a:t>
            </a:r>
            <a:r>
              <a:rPr lang="en-US" dirty="0" err="1" smtClean="0"/>
              <a:t>proprioception</a:t>
            </a:r>
            <a:r>
              <a:rPr lang="en-US" dirty="0" smtClean="0"/>
              <a:t> and motor learning, it is important to emphasize isolation of the pelvic floor and avoid the substitute muscle actions.</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3200" b="1" u="sng" dirty="0" smtClean="0"/>
              <a:t>Quick Contractions</a:t>
            </a:r>
          </a:p>
          <a:p>
            <a:pPr>
              <a:buNone/>
            </a:pPr>
            <a:endParaRPr lang="en-US" dirty="0" smtClean="0"/>
          </a:p>
          <a:p>
            <a:pPr>
              <a:buNone/>
            </a:pPr>
            <a:r>
              <a:rPr lang="en-US" dirty="0" smtClean="0"/>
              <a:t>Have the woman perform quick, repeated contractions of the pelvic floor muscles while maintaining a normal breathing rate and keeping accessory muscles relaxed. </a:t>
            </a:r>
          </a:p>
          <a:p>
            <a:pPr>
              <a:buNone/>
            </a:pPr>
            <a:endParaRPr lang="en-US" dirty="0" smtClean="0"/>
          </a:p>
          <a:p>
            <a:pPr>
              <a:buNone/>
            </a:pPr>
            <a:r>
              <a:rPr lang="en-US" dirty="0" smtClean="0"/>
              <a:t>Try for 15 to 20 repetitions per set.</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3200" b="1" u="sng" dirty="0" smtClean="0"/>
              <a:t>Pelvic Floor Relaxation</a:t>
            </a:r>
          </a:p>
          <a:p>
            <a:endParaRPr lang="en-US" dirty="0" smtClean="0"/>
          </a:p>
          <a:p>
            <a:r>
              <a:rPr lang="en-US" dirty="0" smtClean="0"/>
              <a:t>Instruct the woman to contract the pelvic floor as in the strengthening exercise, then allow total voluntary release and relaxation of the pelvic floor.</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Unsafe Postures and Exercises During Pregnancy</a:t>
            </a:r>
            <a:br>
              <a:rPr lang="en-US" dirty="0" smtClean="0"/>
            </a:b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a:buNone/>
            </a:pPr>
            <a:r>
              <a:rPr lang="en-US" b="1" i="1" dirty="0" smtClean="0"/>
              <a:t>Knee–chest position with buttocks elevated above heart level. </a:t>
            </a:r>
          </a:p>
          <a:p>
            <a:pPr>
              <a:buNone/>
            </a:pPr>
            <a:endParaRPr lang="en-US" b="1" i="1" dirty="0" smtClean="0"/>
          </a:p>
          <a:p>
            <a:pPr>
              <a:buNone/>
            </a:pPr>
            <a:r>
              <a:rPr lang="en-US" b="1" i="1" dirty="0" smtClean="0"/>
              <a:t>An air embolism, although rare, can occur when </a:t>
            </a:r>
            <a:r>
              <a:rPr lang="en-US" dirty="0" smtClean="0"/>
              <a:t>the buttocks are elevated and the uterus moves superiorly.</a:t>
            </a:r>
          </a:p>
          <a:p>
            <a:pPr>
              <a:buNone/>
            </a:pPr>
            <a:endParaRPr lang="en-US" dirty="0" smtClean="0"/>
          </a:p>
          <a:p>
            <a:pPr>
              <a:buNone/>
            </a:pPr>
            <a:r>
              <a:rPr lang="en-US" dirty="0" smtClean="0"/>
              <a:t>The pressure change causes air to be introduced into the vagina and uterus, where it can enter the circulatory system through the open placental site. </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A pregnant woman is at risk </a:t>
            </a:r>
            <a:r>
              <a:rPr lang="en-US" i="1" dirty="0" smtClean="0"/>
              <a:t>only if bleeding or other symptoms of early placental </a:t>
            </a:r>
            <a:r>
              <a:rPr lang="en-US" dirty="0" smtClean="0"/>
              <a:t>detachment are present. </a:t>
            </a:r>
          </a:p>
          <a:p>
            <a:pPr>
              <a:buNone/>
            </a:pPr>
            <a:endParaRPr lang="en-US" dirty="0" smtClean="0"/>
          </a:p>
          <a:p>
            <a:pPr>
              <a:buNone/>
            </a:pPr>
            <a:r>
              <a:rPr lang="en-US" dirty="0" smtClean="0"/>
              <a:t>The pregnant woman should be instructed not to assume this position for 6 weeks postpartum.</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i="1" dirty="0" smtClean="0"/>
              <a:t>Bilateral straight-leg raising. </a:t>
            </a:r>
          </a:p>
          <a:p>
            <a:pPr>
              <a:buNone/>
            </a:pPr>
            <a:endParaRPr lang="en-US" b="1" i="1" dirty="0" smtClean="0"/>
          </a:p>
          <a:p>
            <a:r>
              <a:rPr lang="en-US" b="1" i="1" dirty="0" smtClean="0"/>
              <a:t>This exercise typically </a:t>
            </a:r>
            <a:r>
              <a:rPr lang="en-US" dirty="0" smtClean="0"/>
              <a:t>places more stress on the abdominal muscles and low back than they can tolerate. </a:t>
            </a:r>
          </a:p>
          <a:p>
            <a:endParaRPr lang="en-US" dirty="0" smtClean="0"/>
          </a:p>
          <a:p>
            <a:r>
              <a:rPr lang="en-US" dirty="0" smtClean="0"/>
              <a:t>It can cause back injury or </a:t>
            </a:r>
            <a:r>
              <a:rPr lang="en-US" dirty="0" err="1" smtClean="0"/>
              <a:t>diastasis</a:t>
            </a:r>
            <a:r>
              <a:rPr lang="en-US" dirty="0" smtClean="0"/>
              <a:t> </a:t>
            </a:r>
            <a:r>
              <a:rPr lang="en-US" dirty="0" err="1" smtClean="0"/>
              <a:t>recti</a:t>
            </a:r>
            <a:r>
              <a:rPr lang="en-US" dirty="0" smtClean="0"/>
              <a:t>, and therefore should not be attempted.</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304800"/>
            <a:ext cx="4267200" cy="5821363"/>
          </a:xfrm>
        </p:spPr>
        <p:txBody>
          <a:bodyPr>
            <a:normAutofit/>
          </a:bodyPr>
          <a:lstStyle/>
          <a:p>
            <a:r>
              <a:rPr lang="en-US" b="1" i="1" dirty="0" smtClean="0"/>
              <a:t>All-fours (quadruped) hip extension. </a:t>
            </a:r>
          </a:p>
          <a:p>
            <a:pPr>
              <a:buNone/>
            </a:pPr>
            <a:endParaRPr lang="en-US" dirty="0" smtClean="0"/>
          </a:p>
          <a:p>
            <a:pPr>
              <a:buNone/>
            </a:pPr>
            <a:r>
              <a:rPr lang="en-US" dirty="0" smtClean="0"/>
              <a:t>It becomes unsafe and can cause low back pain when the leg is elevated beyond the physiologic range of hip extension, causing the pelvis to tilt </a:t>
            </a:r>
            <a:r>
              <a:rPr lang="en-US" dirty="0" err="1" smtClean="0"/>
              <a:t>anteriorly</a:t>
            </a:r>
            <a:r>
              <a:rPr lang="en-US" dirty="0" smtClean="0"/>
              <a:t> and the lumbar spine to hyperextend.</a:t>
            </a:r>
            <a:endParaRPr lang="en-US" dirty="0"/>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5000624" y="1066800"/>
            <a:ext cx="3990975" cy="368220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Examination</a:t>
            </a:r>
          </a:p>
          <a:p>
            <a:pPr>
              <a:buNone/>
            </a:pPr>
            <a:r>
              <a:rPr lang="en-US" dirty="0" smtClean="0"/>
              <a:t>A self-test on or after the third postpartum day for optimal accuracy. </a:t>
            </a:r>
          </a:p>
          <a:p>
            <a:pPr>
              <a:buNone/>
            </a:pPr>
            <a:endParaRPr lang="en-US" dirty="0" smtClean="0"/>
          </a:p>
          <a:p>
            <a:pPr>
              <a:buNone/>
            </a:pPr>
            <a:r>
              <a:rPr lang="en-US" dirty="0" smtClean="0"/>
              <a:t>Until 3 days after delivery, the abdominal musculature has inadequate tone for valid test results.</a:t>
            </a:r>
          </a:p>
          <a:p>
            <a:pPr>
              <a:buNone/>
            </a:pPr>
            <a:endParaRPr lang="en-US" dirty="0" smtClean="0"/>
          </a:p>
          <a:p>
            <a:pPr>
              <a:buNone/>
            </a:pP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lnSpcReduction="10000"/>
          </a:bodyPr>
          <a:lstStyle/>
          <a:p>
            <a:pPr>
              <a:buNone/>
            </a:pPr>
            <a:r>
              <a:rPr lang="en-US" b="1" u="sng" dirty="0" smtClean="0"/>
              <a:t>Unilateral weight-bearing activities</a:t>
            </a:r>
          </a:p>
          <a:p>
            <a:endParaRPr lang="en-US" b="1" i="1" dirty="0" smtClean="0"/>
          </a:p>
          <a:p>
            <a:r>
              <a:rPr lang="en-US" b="1" i="1" dirty="0" smtClean="0"/>
              <a:t>Weight bearing on </a:t>
            </a:r>
            <a:r>
              <a:rPr lang="en-US" dirty="0" smtClean="0"/>
              <a:t>one leg (which includes slouched standing with the majority of weight shifted to one leg and the pelvis tilted down on the opposite side) during pregnancy can cause sacroiliac joint irritation and should be avoided by women with preexisting sacroiliac joint symptoms.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US" dirty="0"/>
          </a:p>
        </p:txBody>
      </p:sp>
      <p:sp>
        <p:nvSpPr>
          <p:cNvPr id="3" name="Content Placeholder 2"/>
          <p:cNvSpPr>
            <a:spLocks noGrp="1"/>
          </p:cNvSpPr>
          <p:nvPr>
            <p:ph idx="1"/>
          </p:nvPr>
        </p:nvSpPr>
        <p:spPr/>
        <p:txBody>
          <a:bodyPr/>
          <a:lstStyle/>
          <a:p>
            <a:pPr marL="651510" indent="-514350">
              <a:buAutoNum type="arabicPeriod"/>
            </a:pPr>
            <a:r>
              <a:rPr lang="en-US" dirty="0" smtClean="0"/>
              <a:t>Mention true or false.</a:t>
            </a:r>
          </a:p>
          <a:p>
            <a:pPr marL="651510" indent="-514350">
              <a:buNone/>
            </a:pPr>
            <a:r>
              <a:rPr lang="en-US" dirty="0" smtClean="0"/>
              <a:t>In SI joint dysfunction,  asymmetrical activities should be discouraged.</a:t>
            </a:r>
          </a:p>
          <a:p>
            <a:pPr marL="651510" indent="-514350">
              <a:buAutoNum type="alphaUcPeriod"/>
            </a:pPr>
            <a:r>
              <a:rPr lang="en-US" dirty="0" smtClean="0"/>
              <a:t>True</a:t>
            </a:r>
          </a:p>
          <a:p>
            <a:pPr marL="651510" indent="-514350">
              <a:buAutoNum type="alphaUcPeriod"/>
            </a:pPr>
            <a:r>
              <a:rPr lang="en-US" dirty="0" smtClean="0"/>
              <a:t>False</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2. Mention true or false :</a:t>
            </a:r>
          </a:p>
          <a:p>
            <a:pPr>
              <a:buNone/>
            </a:pPr>
            <a:r>
              <a:rPr lang="en-US" dirty="0" smtClean="0"/>
              <a:t>Gestational diabetes is a contra indication for exercise.</a:t>
            </a:r>
          </a:p>
          <a:p>
            <a:pPr marL="651510" indent="-514350">
              <a:buAutoNum type="alphaUcPeriod"/>
            </a:pPr>
            <a:r>
              <a:rPr lang="en-US" dirty="0" smtClean="0"/>
              <a:t>True</a:t>
            </a:r>
          </a:p>
          <a:p>
            <a:pPr marL="651510" indent="-514350">
              <a:buAutoNum type="alphaUcPeriod"/>
            </a:pPr>
            <a:r>
              <a:rPr lang="en-US" dirty="0" smtClean="0"/>
              <a:t>False</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 If you want to </a:t>
            </a:r>
            <a:r>
              <a:rPr lang="en-US" b="1" u="sng" dirty="0" smtClean="0">
                <a:effectLst>
                  <a:outerShdw blurRad="38100" dist="38100" dir="2700000" algn="tl">
                    <a:srgbClr val="000000">
                      <a:alpha val="43137"/>
                    </a:srgbClr>
                  </a:outerShdw>
                </a:effectLst>
              </a:rPr>
              <a:t>start</a:t>
            </a:r>
            <a:r>
              <a:rPr lang="en-US" dirty="0" smtClean="0"/>
              <a:t> pelvic floor muscle exercise, which of the following position you will chose?</a:t>
            </a:r>
          </a:p>
          <a:p>
            <a:pPr marL="651510" indent="-514350">
              <a:buAutoNum type="alphaUcPeriod"/>
            </a:pPr>
            <a:r>
              <a:rPr lang="en-US" dirty="0" smtClean="0"/>
              <a:t>Standing</a:t>
            </a:r>
          </a:p>
          <a:p>
            <a:pPr marL="651510" indent="-514350">
              <a:buAutoNum type="alphaUcPeriod"/>
            </a:pPr>
            <a:r>
              <a:rPr lang="en-US" dirty="0" smtClean="0"/>
              <a:t>Sitting</a:t>
            </a:r>
          </a:p>
          <a:p>
            <a:pPr marL="651510" indent="-514350">
              <a:buAutoNum type="alphaUcPeriod"/>
            </a:pPr>
            <a:r>
              <a:rPr lang="en-US" dirty="0" smtClean="0"/>
              <a:t>On elbows and </a:t>
            </a:r>
            <a:r>
              <a:rPr lang="en-US" dirty="0" err="1" smtClean="0"/>
              <a:t>kness</a:t>
            </a:r>
            <a:endParaRPr lang="en-US" dirty="0" smtClean="0"/>
          </a:p>
          <a:p>
            <a:pPr marL="651510" indent="-514350">
              <a:buAutoNum type="alphaUcPeriod"/>
            </a:pPr>
            <a:r>
              <a:rPr lang="en-US" dirty="0" err="1" smtClean="0"/>
              <a:t>Knealing</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4. Which of the following activities is to be done with caution during pregnancy</a:t>
            </a:r>
          </a:p>
          <a:p>
            <a:pPr>
              <a:buNone/>
            </a:pPr>
            <a:endParaRPr lang="en-US" dirty="0" smtClean="0"/>
          </a:p>
          <a:p>
            <a:pPr marL="651510" indent="-514350">
              <a:buAutoNum type="alphaUcPeriod"/>
            </a:pPr>
            <a:r>
              <a:rPr lang="en-US" dirty="0" smtClean="0"/>
              <a:t>Walking</a:t>
            </a:r>
          </a:p>
          <a:p>
            <a:pPr marL="651510" indent="-514350">
              <a:buAutoNum type="alphaUcPeriod"/>
            </a:pPr>
            <a:r>
              <a:rPr lang="en-US" dirty="0" smtClean="0"/>
              <a:t>Stationary cycling </a:t>
            </a:r>
          </a:p>
          <a:p>
            <a:pPr marL="651510" indent="-514350">
              <a:buAutoNum type="alphaUcPeriod"/>
            </a:pPr>
            <a:r>
              <a:rPr lang="en-US" dirty="0" smtClean="0"/>
              <a:t>Skiing</a:t>
            </a:r>
          </a:p>
          <a:p>
            <a:pPr marL="651510" indent="-514350">
              <a:buAutoNum type="alphaUcPeriod"/>
            </a:pPr>
            <a:r>
              <a:rPr lang="en-US" dirty="0" smtClean="0"/>
              <a:t>All of above</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5. While giving aerobic exercise, intensity range should be…</a:t>
            </a:r>
          </a:p>
          <a:p>
            <a:pPr>
              <a:buNone/>
            </a:pPr>
            <a:endParaRPr lang="en-US" dirty="0" smtClean="0"/>
          </a:p>
          <a:p>
            <a:pPr marL="651510" indent="-514350">
              <a:buAutoNum type="alphaUcPeriod"/>
            </a:pPr>
            <a:r>
              <a:rPr lang="en-US" dirty="0" smtClean="0"/>
              <a:t>0-9 on 20 RPE</a:t>
            </a:r>
          </a:p>
          <a:p>
            <a:pPr marL="651510" indent="-514350">
              <a:buAutoNum type="alphaUcPeriod"/>
            </a:pPr>
            <a:r>
              <a:rPr lang="en-US" dirty="0" smtClean="0"/>
              <a:t>B. 9-15 on RPE</a:t>
            </a:r>
          </a:p>
          <a:p>
            <a:pPr marL="651510" indent="-514350">
              <a:buAutoNum type="alphaUcPeriod"/>
            </a:pPr>
            <a:r>
              <a:rPr lang="en-US" dirty="0" smtClean="0"/>
              <a:t>12-15 on RPE</a:t>
            </a:r>
          </a:p>
          <a:p>
            <a:pPr marL="651510" indent="-514350">
              <a:buAutoNum type="alphaUcPeriod"/>
            </a:pPr>
            <a:r>
              <a:rPr lang="en-US" dirty="0" smtClean="0"/>
              <a:t>None of above</a:t>
            </a:r>
          </a:p>
          <a:p>
            <a:pPr>
              <a:buNone/>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Physiotherapy during labor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Relaxation and Breathing During Labor</a:t>
            </a:r>
            <a:br>
              <a:rPr lang="en-US" dirty="0" smtClean="0"/>
            </a:br>
            <a:endParaRPr lang="en-US" dirty="0"/>
          </a:p>
        </p:txBody>
      </p:sp>
      <p:sp>
        <p:nvSpPr>
          <p:cNvPr id="3" name="Content Placeholder 2"/>
          <p:cNvSpPr>
            <a:spLocks noGrp="1"/>
          </p:cNvSpPr>
          <p:nvPr>
            <p:ph idx="1"/>
          </p:nvPr>
        </p:nvSpPr>
        <p:spPr>
          <a:xfrm>
            <a:off x="457200" y="1219200"/>
            <a:ext cx="8229600" cy="5410200"/>
          </a:xfrm>
        </p:spPr>
        <p:txBody>
          <a:bodyPr>
            <a:normAutofit fontScale="77500" lnSpcReduction="20000"/>
          </a:bodyPr>
          <a:lstStyle/>
          <a:p>
            <a:pPr>
              <a:buNone/>
            </a:pPr>
            <a:r>
              <a:rPr lang="en-US" b="1" dirty="0" smtClean="0"/>
              <a:t> </a:t>
            </a:r>
            <a:endParaRPr lang="en-US" dirty="0" smtClean="0"/>
          </a:p>
          <a:p>
            <a:pPr>
              <a:buNone/>
            </a:pPr>
            <a:r>
              <a:rPr lang="en-US" b="1" dirty="0" smtClean="0"/>
              <a:t>First Stage</a:t>
            </a:r>
            <a:r>
              <a:rPr lang="en-US" dirty="0" smtClean="0"/>
              <a:t> </a:t>
            </a:r>
          </a:p>
          <a:p>
            <a:pPr>
              <a:buNone/>
            </a:pPr>
            <a:r>
              <a:rPr lang="en-US" dirty="0" smtClean="0"/>
              <a:t>As labor progresses, the contractions of the uterus become stronger, longer, and closer together. Relaxation during the contractions becomes more difficult. </a:t>
            </a:r>
          </a:p>
          <a:p>
            <a:endParaRPr lang="en-US" dirty="0" smtClean="0"/>
          </a:p>
          <a:p>
            <a:r>
              <a:rPr lang="en-US" dirty="0" smtClean="0"/>
              <a:t>Provide the woman with suggested techniques to assist in relaxation.</a:t>
            </a:r>
          </a:p>
          <a:p>
            <a:pPr>
              <a:buNone/>
            </a:pPr>
            <a:r>
              <a:rPr lang="en-US" dirty="0" smtClean="0"/>
              <a:t> </a:t>
            </a:r>
          </a:p>
          <a:p>
            <a:r>
              <a:rPr lang="en-US" dirty="0" smtClean="0"/>
              <a:t>Ensure the woman has emotional support from the father, family member, or special friend to provide encouragement and assist with overall comfort.</a:t>
            </a:r>
          </a:p>
          <a:p>
            <a:pPr>
              <a:buNone/>
            </a:pPr>
            <a:r>
              <a:rPr lang="en-US" dirty="0" smtClean="0"/>
              <a:t> </a:t>
            </a:r>
          </a:p>
          <a:p>
            <a:pPr>
              <a:buNone/>
            </a:pPr>
            <a:r>
              <a:rPr lang="en-US" dirty="0" smtClean="0"/>
              <a:t> </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Breathe slowly with each contraction; </a:t>
            </a:r>
          </a:p>
          <a:p>
            <a:endParaRPr lang="en-US" dirty="0" smtClean="0"/>
          </a:p>
          <a:p>
            <a:r>
              <a:rPr lang="en-US" dirty="0" smtClean="0"/>
              <a:t>Some women find it helpful to focus their attention on a specific visual object. Other suggestions include talking, or moaning during each contraction to prevent breath holding and encourage slow breathing.</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Massage or apply pressure to any areas that hurt such as the low back. Using the hands may help distract the focus from the contractions.</a:t>
            </a:r>
          </a:p>
          <a:p>
            <a:pPr>
              <a:buNone/>
            </a:pPr>
            <a:endParaRPr lang="en-US" dirty="0" smtClean="0"/>
          </a:p>
          <a:p>
            <a:pPr>
              <a:buNone/>
            </a:pPr>
            <a:r>
              <a:rPr lang="en-US" dirty="0" smtClean="0"/>
              <a:t> </a:t>
            </a:r>
          </a:p>
          <a:p>
            <a:r>
              <a:rPr lang="en-US" dirty="0" smtClean="0"/>
              <a:t>Apply heat or cold for local symptoms; wipe the face with a wet wash cloth.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775960"/>
          </a:xfrm>
        </p:spPr>
        <p:txBody>
          <a:bodyPr>
            <a:normAutofit fontScale="92500" lnSpcReduction="10000"/>
          </a:bodyPr>
          <a:lstStyle/>
          <a:p>
            <a:pPr>
              <a:buNone/>
            </a:pPr>
            <a:r>
              <a:rPr lang="en-US" i="1" dirty="0" smtClean="0"/>
              <a:t>Patient position and procedure: </a:t>
            </a:r>
          </a:p>
          <a:p>
            <a:r>
              <a:rPr lang="en-US" i="1" dirty="0" smtClean="0"/>
              <a:t>Hook-lying. </a:t>
            </a:r>
          </a:p>
          <a:p>
            <a:pPr>
              <a:buNone/>
            </a:pPr>
            <a:r>
              <a:rPr lang="en-US" i="1" dirty="0" smtClean="0"/>
              <a:t>Have the </a:t>
            </a:r>
            <a:r>
              <a:rPr lang="en-US" dirty="0" smtClean="0"/>
              <a:t>patient slowly raise her head and shoulders off the floor reaching her hands toward the knees, until the spines of the scapulae leave the floor. </a:t>
            </a:r>
          </a:p>
          <a:p>
            <a:pPr>
              <a:buNone/>
            </a:pPr>
            <a:endParaRPr lang="en-US" dirty="0" smtClean="0"/>
          </a:p>
          <a:p>
            <a:pPr>
              <a:buNone/>
            </a:pPr>
            <a:r>
              <a:rPr lang="en-US" dirty="0" smtClean="0"/>
              <a:t>Place the fingers of one hand horizontally across the midline of the abdomen at the umbilicus.</a:t>
            </a:r>
          </a:p>
          <a:p>
            <a:pPr>
              <a:buNone/>
            </a:pPr>
            <a:endParaRPr lang="en-US" dirty="0" smtClean="0"/>
          </a:p>
          <a:p>
            <a:pPr>
              <a:buNone/>
            </a:pPr>
            <a:r>
              <a:rPr lang="en-US" dirty="0" smtClean="0"/>
              <a:t>If a separation exists, the fingers will sink into the gap between the rectus muscles. </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Second Stage</a:t>
            </a:r>
            <a:endParaRPr lang="en-US" dirty="0" smtClean="0"/>
          </a:p>
          <a:p>
            <a:pPr>
              <a:buNone/>
            </a:pPr>
            <a:endParaRPr lang="en-US" dirty="0" smtClean="0"/>
          </a:p>
          <a:p>
            <a:pPr>
              <a:buNone/>
            </a:pPr>
            <a:r>
              <a:rPr lang="en-US" dirty="0" smtClean="0"/>
              <a:t>Once dilation of the cervix has occurred, the woman may become active in the birth process by assisting the uterus during a contraction in pushing the baby down the birth canal.</a:t>
            </a:r>
          </a:p>
          <a:p>
            <a:pPr>
              <a:buNone/>
            </a:pPr>
            <a:endParaRPr lang="en-US" dirty="0" smtClean="0"/>
          </a:p>
          <a:p>
            <a:r>
              <a:rPr lang="en-US" dirty="0" smtClean="0"/>
              <a:t>Teach her the following techniques: While bearing down, take in a breath, contract the abdominal wall, and slowly breathe out. This will cause increased pressure within the abdomen along with relaxation of the pelvic floor.</a:t>
            </a:r>
          </a:p>
          <a:p>
            <a:pPr>
              <a:buNone/>
            </a:pPr>
            <a:r>
              <a:rPr lang="en-US" dirty="0" smtClean="0"/>
              <a:t> </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Tell the woman that if she holds her breath, there will be increased tension and resistance in the pelvic floor. In addition, exertion with a closed glottis, known as the  </a:t>
            </a:r>
            <a:r>
              <a:rPr lang="en-US" dirty="0" err="1" smtClean="0"/>
              <a:t>Valsalva</a:t>
            </a:r>
            <a:r>
              <a:rPr lang="en-US" dirty="0" smtClean="0"/>
              <a:t> maneuver, has adverse effects on the cardiovascular system.</a:t>
            </a:r>
          </a:p>
          <a:p>
            <a:endParaRPr lang="en-US" dirty="0" smtClean="0"/>
          </a:p>
          <a:p>
            <a:endParaRPr lang="en-US" dirty="0" smtClean="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For maximum efficiency, maintain relaxation in the extremities, especially the legs and perineum. Keeping the face and jaw relaxed assists with this.</a:t>
            </a:r>
          </a:p>
          <a:p>
            <a:pPr>
              <a:buNone/>
            </a:pPr>
            <a:r>
              <a:rPr lang="en-US" dirty="0" smtClean="0"/>
              <a:t> </a:t>
            </a:r>
          </a:p>
          <a:p>
            <a:r>
              <a:rPr lang="en-US" dirty="0" smtClean="0"/>
              <a:t>Between contractions, perform total body relaxation. As the baby is delivered, just “let go” and breathe with light pants or groans to relax the pelvic floor as it stretches.</a:t>
            </a:r>
          </a:p>
          <a:p>
            <a:pPr>
              <a:buNone/>
            </a:pPr>
            <a:r>
              <a:rPr lang="en-US" dirty="0" smtClean="0"/>
              <a:t> </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Critical to the Postpartum Period</a:t>
            </a:r>
            <a:br>
              <a:rPr lang="en-US" dirty="0" smtClean="0"/>
            </a:br>
            <a:endParaRPr lang="en-US" dirty="0"/>
          </a:p>
        </p:txBody>
      </p:sp>
      <p:sp>
        <p:nvSpPr>
          <p:cNvPr id="3" name="Content Placeholder 2"/>
          <p:cNvSpPr>
            <a:spLocks noGrp="1"/>
          </p:cNvSpPr>
          <p:nvPr>
            <p:ph idx="1"/>
          </p:nvPr>
        </p:nvSpPr>
        <p:spPr>
          <a:xfrm>
            <a:off x="0" y="1600200"/>
            <a:ext cx="8991600" cy="5029200"/>
          </a:xfrm>
        </p:spPr>
        <p:txBody>
          <a:bodyPr>
            <a:normAutofit fontScale="85000" lnSpcReduction="10000"/>
          </a:bodyPr>
          <a:lstStyle/>
          <a:p>
            <a:r>
              <a:rPr lang="en-US" dirty="0" smtClean="0"/>
              <a:t>After an uncomplicated vaginal delivery, exercise can be started as soon as the woman feels able to exercise, and has been cleared by her physician or midwife.</a:t>
            </a:r>
          </a:p>
          <a:p>
            <a:pPr>
              <a:buNone/>
            </a:pPr>
            <a:r>
              <a:rPr lang="en-US" dirty="0" smtClean="0"/>
              <a:t> </a:t>
            </a:r>
          </a:p>
          <a:p>
            <a:r>
              <a:rPr lang="en-US" b="1" i="1" dirty="0" smtClean="0"/>
              <a:t>Pelvic floor strengthening. </a:t>
            </a:r>
            <a:endParaRPr lang="en-US" dirty="0" smtClean="0"/>
          </a:p>
          <a:p>
            <a:r>
              <a:rPr lang="en-US" dirty="0" smtClean="0"/>
              <a:t>Exercises should be resumed as soon after the birth as possible. These exercises may increase circulation and aid healing of lacerations or episiotomy.</a:t>
            </a:r>
          </a:p>
          <a:p>
            <a:pPr>
              <a:buNone/>
            </a:pPr>
            <a:endParaRPr lang="en-US" dirty="0" smtClean="0"/>
          </a:p>
          <a:p>
            <a:r>
              <a:rPr lang="en-US" dirty="0" smtClean="0"/>
              <a:t>Combining pelvic floor contractions with feeding or changing the baby may help them become integrated into the daily routine.</a:t>
            </a:r>
          </a:p>
          <a:p>
            <a:pPr>
              <a:buNone/>
            </a:pPr>
            <a:endParaRPr lang="en-US" dirty="0" smtClean="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852160"/>
          </a:xfrm>
        </p:spPr>
        <p:txBody>
          <a:bodyPr>
            <a:normAutofit fontScale="85000" lnSpcReduction="10000"/>
          </a:bodyPr>
          <a:lstStyle/>
          <a:p>
            <a:r>
              <a:rPr lang="en-US" b="1" i="1" dirty="0" err="1" smtClean="0"/>
              <a:t>Diastasis</a:t>
            </a:r>
            <a:r>
              <a:rPr lang="en-US" b="1" i="1" dirty="0" smtClean="0"/>
              <a:t> </a:t>
            </a:r>
            <a:r>
              <a:rPr lang="en-US" b="1" i="1" dirty="0" err="1" smtClean="0"/>
              <a:t>recti</a:t>
            </a:r>
            <a:r>
              <a:rPr lang="en-US" b="1" i="1" dirty="0" smtClean="0"/>
              <a:t> correction. </a:t>
            </a:r>
            <a:endParaRPr lang="en-US" dirty="0" smtClean="0"/>
          </a:p>
          <a:p>
            <a:r>
              <a:rPr lang="en-US" dirty="0" smtClean="0"/>
              <a:t>. The mother should be taught to test and encouraged to perform it on the third postpartum day. Corrective exercises should continue until the separation is two </a:t>
            </a:r>
            <a:r>
              <a:rPr lang="en-US" dirty="0" err="1" smtClean="0"/>
              <a:t>fingerwidths</a:t>
            </a:r>
            <a:r>
              <a:rPr lang="en-US" dirty="0" smtClean="0"/>
              <a:t> or less. </a:t>
            </a:r>
          </a:p>
          <a:p>
            <a:r>
              <a:rPr lang="en-US" dirty="0" smtClean="0"/>
              <a:t>At that time, more vigorous abdominal exercise can be resumed.</a:t>
            </a:r>
          </a:p>
          <a:p>
            <a:pPr>
              <a:buNone/>
            </a:pPr>
            <a:r>
              <a:rPr lang="en-US" dirty="0" smtClean="0"/>
              <a:t> </a:t>
            </a:r>
          </a:p>
          <a:p>
            <a:r>
              <a:rPr lang="en-US" b="1" i="1" dirty="0" smtClean="0"/>
              <a:t>Aerobic and strengthening exercises. </a:t>
            </a:r>
            <a:endParaRPr lang="en-US" dirty="0" smtClean="0"/>
          </a:p>
          <a:p>
            <a:pPr>
              <a:buNone/>
            </a:pPr>
            <a:endParaRPr lang="en-US" dirty="0" smtClean="0"/>
          </a:p>
          <a:p>
            <a:pPr>
              <a:buNone/>
            </a:pPr>
            <a:r>
              <a:rPr lang="en-US" dirty="0" smtClean="0"/>
              <a:t>As soon as the woman feels able, cardiopulmonary exercise can be resumed with gradual increasing intensity. A physical examination is suggested before the onset of vigorous exercise or sport-specific training.</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 R E C A U T I O N S</a:t>
            </a:r>
            <a:br>
              <a:rPr lang="en-US" dirty="0" smtClean="0"/>
            </a:br>
            <a:endParaRPr lang="en-US" dirty="0"/>
          </a:p>
        </p:txBody>
      </p:sp>
      <p:sp>
        <p:nvSpPr>
          <p:cNvPr id="3" name="Content Placeholder 2"/>
          <p:cNvSpPr>
            <a:spLocks noGrp="1"/>
          </p:cNvSpPr>
          <p:nvPr>
            <p:ph idx="1"/>
          </p:nvPr>
        </p:nvSpPr>
        <p:spPr>
          <a:xfrm>
            <a:off x="0" y="1600200"/>
            <a:ext cx="8991600" cy="5029200"/>
          </a:xfrm>
        </p:spPr>
        <p:txBody>
          <a:bodyPr>
            <a:normAutofit fontScale="85000" lnSpcReduction="10000"/>
          </a:bodyPr>
          <a:lstStyle/>
          <a:p>
            <a:r>
              <a:rPr lang="en-US" dirty="0" smtClean="0"/>
              <a:t>If bleeding increases or turns bright red, exercise should be postponed. Tell her to rest more and allow a longer recovery time.</a:t>
            </a:r>
          </a:p>
          <a:p>
            <a:pPr>
              <a:buNone/>
            </a:pPr>
            <a:r>
              <a:rPr lang="en-US" dirty="0" smtClean="0"/>
              <a:t> </a:t>
            </a:r>
          </a:p>
          <a:p>
            <a:r>
              <a:rPr lang="en-US" dirty="0" smtClean="0"/>
              <a:t>Joint laxity may be present for some time after delivery, especially if breastfeeding. Precautions should be taken to protect the joints as described previously.</a:t>
            </a:r>
          </a:p>
          <a:p>
            <a:pPr>
              <a:buNone/>
            </a:pPr>
            <a:r>
              <a:rPr lang="en-US" dirty="0" smtClean="0"/>
              <a:t> </a:t>
            </a:r>
          </a:p>
          <a:p>
            <a:r>
              <a:rPr lang="en-US" dirty="0" smtClean="0"/>
              <a:t>Adequate warm-up and cool-down time is important.</a:t>
            </a:r>
          </a:p>
          <a:p>
            <a:pPr>
              <a:buNone/>
            </a:pPr>
            <a:r>
              <a:rPr lang="en-US" dirty="0" smtClean="0"/>
              <a:t> </a:t>
            </a:r>
          </a:p>
          <a:p>
            <a:r>
              <a:rPr lang="en-US" dirty="0" smtClean="0"/>
              <a:t>Avoid the prone knee–chest position for at least 6 weeks postpartum because of the risk of air embolism.</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Physiotherapy after cesarean childbirth</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cesarean section is the delivery of a baby through an incision in the abdominal wall and uterus rather than through pelvis and vagina.</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5163"/>
          </a:xfrm>
        </p:spPr>
        <p:txBody>
          <a:bodyPr>
            <a:normAutofit/>
          </a:bodyPr>
          <a:lstStyle/>
          <a:p>
            <a:pPr>
              <a:buFont typeface="Wingdings" pitchFamily="2" charset="2"/>
              <a:buChar char="Ø"/>
            </a:pPr>
            <a:r>
              <a:rPr lang="en-US" dirty="0" smtClean="0"/>
              <a:t>Potential structural and functional impairment</a:t>
            </a:r>
          </a:p>
          <a:p>
            <a:r>
              <a:rPr lang="en-US" dirty="0" smtClean="0"/>
              <a:t>Risk of pulmonary, gastrointestinal or vascular complications</a:t>
            </a:r>
          </a:p>
          <a:p>
            <a:r>
              <a:rPr lang="en-US" dirty="0" smtClean="0"/>
              <a:t>Postsurgical pain and discomfort</a:t>
            </a:r>
          </a:p>
          <a:p>
            <a:r>
              <a:rPr lang="en-US" dirty="0" smtClean="0"/>
              <a:t>Development of adhesions at incision site</a:t>
            </a:r>
          </a:p>
          <a:p>
            <a:r>
              <a:rPr lang="en-US" dirty="0" smtClean="0"/>
              <a:t>Faulty posture</a:t>
            </a:r>
          </a:p>
          <a:p>
            <a:r>
              <a:rPr lang="en-US" dirty="0" smtClean="0"/>
              <a:t>Pelvic floor dysfunction</a:t>
            </a:r>
          </a:p>
          <a:p>
            <a:r>
              <a:rPr lang="en-US" dirty="0" smtClean="0"/>
              <a:t>Abdominal weakness, </a:t>
            </a:r>
            <a:r>
              <a:rPr lang="en-US" dirty="0" err="1" smtClean="0"/>
              <a:t>diastasis</a:t>
            </a:r>
            <a:r>
              <a:rPr lang="en-US" dirty="0" smtClean="0"/>
              <a:t> </a:t>
            </a:r>
            <a:r>
              <a:rPr lang="en-US" dirty="0" err="1" smtClean="0"/>
              <a:t>recti</a:t>
            </a:r>
            <a:endParaRPr lang="en-US" dirty="0" smtClean="0"/>
          </a:p>
          <a:p>
            <a:r>
              <a:rPr lang="en-US" dirty="0" smtClean="0"/>
              <a:t>General functional restriction</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lnSpcReduction="10000"/>
          </a:bodyPr>
          <a:lstStyle/>
          <a:p>
            <a:r>
              <a:rPr lang="en-US" dirty="0" smtClean="0"/>
              <a:t>Pelvic floor rehabilitation: many women experience prolong labor specially second stage. Also pregnancy itself creates significant strain on the pelvic floor musculature.</a:t>
            </a:r>
          </a:p>
          <a:p>
            <a:r>
              <a:rPr lang="en-US" dirty="0" smtClean="0"/>
              <a:t>Postsurgical rehabilitation: general postsurgical rehabilitation and postpartum intervention.</a:t>
            </a:r>
          </a:p>
          <a:p>
            <a:r>
              <a:rPr lang="en-US" dirty="0" smtClean="0"/>
              <a:t>Emotional support: woman with an unplanned C-section frequently feels as if her body failed her, causing her to have more conflicting emotions than woman with vaginal delivery.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a:xfrm>
            <a:off x="0" y="1676400"/>
            <a:ext cx="3200400" cy="4525963"/>
          </a:xfrm>
        </p:spPr>
        <p:txBody>
          <a:bodyPr/>
          <a:lstStyle/>
          <a:p>
            <a:r>
              <a:rPr lang="en-US" dirty="0" smtClean="0"/>
              <a:t>The number of  fingers that can be placed between the muscle bellies is then documented.</a:t>
            </a:r>
            <a:endParaRPr lang="en-US" dirty="0"/>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3048000" y="1371600"/>
            <a:ext cx="5867400" cy="5486400"/>
          </a:xfrm>
          <a:prstGeom prst="rect">
            <a:avLst/>
          </a:prstGeom>
          <a:noFill/>
          <a:ln w="9525">
            <a:noFill/>
            <a:miter lim="800000"/>
            <a:headEnd/>
            <a:tailEnd/>
          </a:ln>
          <a:effectLst/>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fontScale="92500" lnSpcReduction="10000"/>
          </a:bodyPr>
          <a:lstStyle/>
          <a:p>
            <a:pPr>
              <a:buFont typeface="Wingdings" pitchFamily="2" charset="2"/>
              <a:buChar char="Ø"/>
            </a:pPr>
            <a:r>
              <a:rPr lang="en-US" dirty="0" smtClean="0"/>
              <a:t>Exercises</a:t>
            </a:r>
          </a:p>
          <a:p>
            <a:r>
              <a:rPr lang="en-US" dirty="0" smtClean="0"/>
              <a:t>Begin preventive exercises as soon as possible</a:t>
            </a:r>
          </a:p>
          <a:p>
            <a:r>
              <a:rPr lang="en-US" dirty="0" smtClean="0"/>
              <a:t>Ankle pumping, active lower extremity ROM, walking</a:t>
            </a:r>
          </a:p>
          <a:p>
            <a:r>
              <a:rPr lang="en-US" dirty="0" smtClean="0"/>
              <a:t>Pelvic floor exercises</a:t>
            </a:r>
          </a:p>
          <a:p>
            <a:r>
              <a:rPr lang="en-US" dirty="0" smtClean="0"/>
              <a:t>Deep breathing, coughing, huffing</a:t>
            </a:r>
          </a:p>
          <a:p>
            <a:r>
              <a:rPr lang="en-US" dirty="0" smtClean="0"/>
              <a:t>Progress abdominal exercise slowly</a:t>
            </a:r>
          </a:p>
          <a:p>
            <a:r>
              <a:rPr lang="en-US" dirty="0" smtClean="0"/>
              <a:t>Teach postural correction</a:t>
            </a:r>
          </a:p>
          <a:p>
            <a:r>
              <a:rPr lang="en-US" dirty="0" smtClean="0"/>
              <a:t>Reinforce diaphragmatic breathing techniques</a:t>
            </a:r>
          </a:p>
          <a:p>
            <a:r>
              <a:rPr lang="en-US" dirty="0" smtClean="0"/>
              <a:t>Instruct woman to wait at least 6 to 8 weeks to start vigorous exercise.</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81000"/>
            <a:ext cx="8229600" cy="5745163"/>
          </a:xfrm>
        </p:spPr>
        <p:txBody>
          <a:bodyPr>
            <a:normAutofit lnSpcReduction="10000"/>
          </a:bodyPr>
          <a:lstStyle/>
          <a:p>
            <a:pPr>
              <a:buFont typeface="Wingdings" pitchFamily="2" charset="2"/>
              <a:buChar char="Ø"/>
            </a:pPr>
            <a:r>
              <a:rPr lang="en-US" dirty="0" smtClean="0"/>
              <a:t>Coughing and huffing</a:t>
            </a:r>
          </a:p>
          <a:p>
            <a:pPr>
              <a:buNone/>
            </a:pPr>
            <a:r>
              <a:rPr lang="en-US" dirty="0" smtClean="0"/>
              <a:t>Coughing is difficult after C-section so give huffing. Instruct the patient to support the incision with pillow or hands.</a:t>
            </a:r>
          </a:p>
          <a:p>
            <a:pPr>
              <a:buFont typeface="Wingdings" pitchFamily="2" charset="2"/>
              <a:buChar char="Ø"/>
            </a:pPr>
            <a:r>
              <a:rPr lang="en-US" dirty="0" smtClean="0"/>
              <a:t>Interventions to relieve intestinal gas pains</a:t>
            </a:r>
          </a:p>
          <a:p>
            <a:r>
              <a:rPr lang="en-US" dirty="0" smtClean="0"/>
              <a:t>Abdominal massage or kneading: have the patient lie supine or on left side. it is done with either long or circular strokes. Begin on the right side at ascending colon, stroking upwards then stroke across transverse colon from right to left and down the descending colon.</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Pelvic tilting and/or bridging: can be done along with massage</a:t>
            </a:r>
          </a:p>
          <a:p>
            <a:pPr>
              <a:buFont typeface="Wingdings" pitchFamily="2" charset="2"/>
              <a:buChar char="Ø"/>
            </a:pPr>
            <a:r>
              <a:rPr lang="en-US" dirty="0" smtClean="0"/>
              <a:t>Scar mobilization: cross friction massage as soon as sufficient healing has occurred. This will minimize adhesions.</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99760"/>
          </a:xfrm>
        </p:spPr>
        <p:txBody>
          <a:bodyPr/>
          <a:lstStyle/>
          <a:p>
            <a:pPr>
              <a:buNone/>
            </a:pPr>
            <a:r>
              <a:rPr lang="en-US" dirty="0" smtClean="0"/>
              <a:t>Query :</a:t>
            </a:r>
          </a:p>
          <a:p>
            <a:pPr>
              <a:buNone/>
            </a:pPr>
            <a:r>
              <a:rPr lang="en-US" dirty="0" smtClean="0"/>
              <a:t>Pelvic floor muscle exercise is important in preventing urinary incontinence during pregnancy???</a:t>
            </a:r>
          </a:p>
          <a:p>
            <a:pPr>
              <a:buNone/>
            </a:pPr>
            <a:endParaRPr lang="en-US" dirty="0" smtClean="0"/>
          </a:p>
          <a:p>
            <a:pPr>
              <a:buNone/>
            </a:pPr>
            <a:r>
              <a:rPr lang="en-US" dirty="0" smtClean="0"/>
              <a:t>P : Urinary incontinence during pregnancy</a:t>
            </a:r>
          </a:p>
          <a:p>
            <a:pPr>
              <a:buNone/>
            </a:pPr>
            <a:r>
              <a:rPr lang="en-US" dirty="0" smtClean="0"/>
              <a:t>I : Pelvic floor exercises</a:t>
            </a:r>
          </a:p>
          <a:p>
            <a:pPr>
              <a:buNone/>
            </a:pPr>
            <a:r>
              <a:rPr lang="en-US" dirty="0" smtClean="0"/>
              <a:t>C : No exercise of pelvic floor</a:t>
            </a:r>
          </a:p>
          <a:p>
            <a:pPr>
              <a:buNone/>
            </a:pPr>
            <a:r>
              <a:rPr lang="en-US" dirty="0" smtClean="0"/>
              <a:t>O : Urinary control</a:t>
            </a:r>
          </a:p>
          <a:p>
            <a:pPr>
              <a:buNone/>
            </a:pP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lstStyle/>
          <a:p>
            <a:r>
              <a:rPr lang="en-US" dirty="0" smtClean="0"/>
              <a:t>Pelvic floor muscle training during pregnancy to prevent urinary </a:t>
            </a:r>
            <a:r>
              <a:rPr lang="en-US" dirty="0" err="1" smtClean="0"/>
              <a:t>incontinance</a:t>
            </a:r>
            <a:r>
              <a:rPr lang="en-US" dirty="0" smtClean="0"/>
              <a:t> : A single blind randomized controlled trial</a:t>
            </a:r>
          </a:p>
          <a:p>
            <a:endParaRPr lang="en-US" dirty="0" smtClean="0"/>
          </a:p>
          <a:p>
            <a:pPr>
              <a:buNone/>
            </a:pPr>
            <a:r>
              <a:rPr lang="en-US" dirty="0" smtClean="0"/>
              <a:t>Obstetrics and Gynecology, Feb 2013</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lstStyle/>
          <a:p>
            <a:pPr>
              <a:buNone/>
            </a:pPr>
            <a:r>
              <a:rPr lang="en-US" dirty="0" smtClean="0"/>
              <a:t>Methods :</a:t>
            </a:r>
          </a:p>
          <a:p>
            <a:pPr>
              <a:buNone/>
            </a:pPr>
            <a:r>
              <a:rPr lang="en-US" dirty="0" err="1" smtClean="0"/>
              <a:t>Nulliparous</a:t>
            </a:r>
            <a:r>
              <a:rPr lang="en-US" dirty="0" smtClean="0"/>
              <a:t> women, at 18 weeks of pregnancy</a:t>
            </a:r>
          </a:p>
          <a:p>
            <a:pPr>
              <a:buNone/>
            </a:pPr>
            <a:r>
              <a:rPr lang="en-US" dirty="0" smtClean="0"/>
              <a:t>Recruited from Oct 1998 to May 2000, followed until April 2001.</a:t>
            </a:r>
          </a:p>
          <a:p>
            <a:pPr>
              <a:buNone/>
            </a:pPr>
            <a:endParaRPr lang="en-US" dirty="0" smtClean="0"/>
          </a:p>
          <a:p>
            <a:pPr>
              <a:buNone/>
            </a:pPr>
            <a:r>
              <a:rPr lang="en-US" dirty="0" smtClean="0"/>
              <a:t>Sample Size : 301</a:t>
            </a:r>
          </a:p>
          <a:p>
            <a:pPr>
              <a:buNone/>
            </a:pPr>
            <a:r>
              <a:rPr lang="en-US" dirty="0" smtClean="0"/>
              <a:t>Randomized into – Pelvic floor ms group</a:t>
            </a:r>
          </a:p>
          <a:p>
            <a:pPr>
              <a:buNone/>
            </a:pPr>
            <a:r>
              <a:rPr lang="en-US" dirty="0" smtClean="0"/>
              <a:t>                                      Control Group</a:t>
            </a:r>
          </a:p>
          <a:p>
            <a:pPr>
              <a:buNone/>
            </a:pP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Training group : Trained 60 minutes once a week for 12 weeks</a:t>
            </a:r>
          </a:p>
          <a:p>
            <a:endParaRPr lang="en-US" dirty="0" smtClean="0"/>
          </a:p>
          <a:p>
            <a:r>
              <a:rPr lang="en-US" dirty="0" smtClean="0"/>
              <a:t>Control group : Received customary information given by midwife or general practitioners</a:t>
            </a:r>
          </a:p>
          <a:p>
            <a:endParaRPr lang="en-US" dirty="0" smtClean="0"/>
          </a:p>
          <a:p>
            <a:r>
              <a:rPr lang="en-US" dirty="0" smtClean="0"/>
              <a:t>Assessment : 20 </a:t>
            </a:r>
            <a:r>
              <a:rPr lang="en-US" dirty="0" err="1" smtClean="0"/>
              <a:t>nd</a:t>
            </a:r>
            <a:r>
              <a:rPr lang="en-US" dirty="0" smtClean="0"/>
              <a:t> 30 weeks of gestation and 3 months after childbirth</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Outcome measure : Self report of urinary </a:t>
            </a:r>
            <a:r>
              <a:rPr lang="en-US" dirty="0" err="1" smtClean="0"/>
              <a:t>incontinance</a:t>
            </a:r>
            <a:endParaRPr lang="en-US" dirty="0" smtClean="0"/>
          </a:p>
          <a:p>
            <a:endParaRPr lang="en-US" dirty="0" smtClean="0"/>
          </a:p>
          <a:p>
            <a:r>
              <a:rPr lang="en-US" dirty="0" smtClean="0"/>
              <a:t>Conclusion : Intense pelvic floor muscle training during pregnancy prevents urinary incontinence during </a:t>
            </a:r>
            <a:r>
              <a:rPr lang="en-US" dirty="0" err="1" smtClean="0"/>
              <a:t>prenancy</a:t>
            </a:r>
            <a:r>
              <a:rPr lang="en-US" dirty="0" smtClean="0"/>
              <a:t> and after </a:t>
            </a:r>
            <a:r>
              <a:rPr lang="en-US" smtClean="0"/>
              <a:t>child birth.</a:t>
            </a:r>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600200"/>
            <a:ext cx="8458200" cy="4709160"/>
          </a:xfrm>
        </p:spPr>
        <p:txBody>
          <a:bodyPr/>
          <a:lstStyle/>
          <a:p>
            <a:r>
              <a:rPr lang="en-US" dirty="0" smtClean="0"/>
              <a:t>Effect of an exercise program on </a:t>
            </a:r>
            <a:r>
              <a:rPr lang="en-US" dirty="0" err="1" smtClean="0"/>
              <a:t>diastasis</a:t>
            </a:r>
            <a:r>
              <a:rPr lang="en-US" dirty="0" smtClean="0"/>
              <a:t> </a:t>
            </a:r>
            <a:r>
              <a:rPr lang="en-US" dirty="0" err="1" smtClean="0"/>
              <a:t>recti</a:t>
            </a:r>
            <a:r>
              <a:rPr lang="en-US" dirty="0" smtClean="0"/>
              <a:t> </a:t>
            </a:r>
            <a:r>
              <a:rPr lang="en-US" dirty="0" err="1" smtClean="0"/>
              <a:t>abdominis</a:t>
            </a:r>
            <a:r>
              <a:rPr lang="en-US" dirty="0" smtClean="0"/>
              <a:t> in pregnant women.</a:t>
            </a:r>
          </a:p>
          <a:p>
            <a:endParaRPr lang="en-US" dirty="0" smtClean="0"/>
          </a:p>
          <a:p>
            <a:pPr>
              <a:buNone/>
            </a:pPr>
            <a:r>
              <a:rPr lang="en-US" dirty="0" smtClean="0"/>
              <a:t>J of women’s health physical therapy 2005.  </a:t>
            </a:r>
            <a:r>
              <a:rPr lang="en-US" dirty="0" err="1" smtClean="0"/>
              <a:t>Vol</a:t>
            </a:r>
            <a:r>
              <a:rPr lang="en-US" dirty="0" smtClean="0"/>
              <a:t> 29, issue 1.</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Purpose : To determine effect of abdominal strengthening exercise program on presence and size of </a:t>
            </a:r>
            <a:r>
              <a:rPr lang="en-US" dirty="0" err="1" smtClean="0"/>
              <a:t>diastastic</a:t>
            </a:r>
            <a:r>
              <a:rPr lang="en-US" dirty="0" smtClean="0"/>
              <a:t>  </a:t>
            </a:r>
            <a:r>
              <a:rPr lang="en-US" dirty="0" err="1" smtClean="0"/>
              <a:t>recti</a:t>
            </a:r>
            <a:r>
              <a:rPr lang="en-US" dirty="0" smtClean="0"/>
              <a:t> in pregnant women.</a:t>
            </a:r>
          </a:p>
          <a:p>
            <a:endParaRPr lang="en-US" dirty="0" smtClean="0"/>
          </a:p>
          <a:p>
            <a:pPr>
              <a:buNone/>
            </a:pPr>
            <a:r>
              <a:rPr lang="en-US" dirty="0" smtClean="0"/>
              <a:t>P – Pregnant women with </a:t>
            </a:r>
            <a:r>
              <a:rPr lang="en-US" dirty="0" err="1" smtClean="0"/>
              <a:t>diastasis</a:t>
            </a:r>
            <a:r>
              <a:rPr lang="en-US" dirty="0" smtClean="0"/>
              <a:t> </a:t>
            </a:r>
            <a:r>
              <a:rPr lang="en-US" dirty="0" err="1" smtClean="0"/>
              <a:t>recti</a:t>
            </a:r>
            <a:endParaRPr lang="en-US" dirty="0" smtClean="0"/>
          </a:p>
          <a:p>
            <a:pPr>
              <a:buNone/>
            </a:pPr>
            <a:r>
              <a:rPr lang="en-US" dirty="0" smtClean="0"/>
              <a:t>I – Abdominal Strengthening program</a:t>
            </a:r>
          </a:p>
          <a:p>
            <a:pPr>
              <a:buNone/>
            </a:pPr>
            <a:r>
              <a:rPr lang="en-US" dirty="0" smtClean="0"/>
              <a:t>C – No strengthening</a:t>
            </a:r>
          </a:p>
          <a:p>
            <a:pPr>
              <a:buNone/>
            </a:pPr>
            <a:r>
              <a:rPr lang="en-US" dirty="0" smtClean="0"/>
              <a:t>O – Size of </a:t>
            </a:r>
            <a:r>
              <a:rPr lang="en-US" dirty="0" err="1" smtClean="0"/>
              <a:t>diastasis</a:t>
            </a:r>
            <a:r>
              <a:rPr lang="en-US" dirty="0" smtClean="0"/>
              <a:t> </a:t>
            </a:r>
            <a:r>
              <a:rPr lang="en-US" dirty="0" err="1" smtClean="0"/>
              <a:t>recti</a:t>
            </a:r>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a:xfrm>
            <a:off x="457200" y="457200"/>
            <a:ext cx="8229600" cy="5852160"/>
          </a:xfrm>
        </p:spPr>
        <p:txBody>
          <a:bodyPr>
            <a:normAutofit fontScale="92500" lnSpcReduction="20000"/>
          </a:bodyPr>
          <a:lstStyle/>
          <a:p>
            <a:pPr>
              <a:buNone/>
            </a:pPr>
            <a:r>
              <a:rPr lang="en-US" sz="3500" b="1" u="sng" dirty="0" smtClean="0">
                <a:solidFill>
                  <a:srgbClr val="FFFF00"/>
                </a:solidFill>
              </a:rPr>
              <a:t>Postural Back Pain</a:t>
            </a:r>
          </a:p>
          <a:p>
            <a:endParaRPr lang="en-US" b="1" dirty="0" smtClean="0"/>
          </a:p>
          <a:p>
            <a:r>
              <a:rPr lang="en-US" dirty="0" smtClean="0"/>
              <a:t>Back pain commonly occurs because of the postural changes of pregnancy, increased </a:t>
            </a:r>
            <a:r>
              <a:rPr lang="en-US" dirty="0" err="1" smtClean="0"/>
              <a:t>ligamentous</a:t>
            </a:r>
            <a:r>
              <a:rPr lang="en-US" dirty="0" smtClean="0"/>
              <a:t> laxity, and decreased abdominal muscle function.</a:t>
            </a:r>
          </a:p>
          <a:p>
            <a:endParaRPr lang="en-US" dirty="0" smtClean="0"/>
          </a:p>
          <a:p>
            <a:r>
              <a:rPr lang="en-US" dirty="0" smtClean="0"/>
              <a:t>The symptoms of low back pain usually worsen with muscle fatigue from static postures or as the day progresses; symptoms are usually relieved with rest or change of position.</a:t>
            </a:r>
          </a:p>
          <a:p>
            <a:r>
              <a:rPr lang="en-US" dirty="0" smtClean="0"/>
              <a:t>Women who are physically fit generally have less back pain during pregnancy.</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928360"/>
          </a:xfrm>
        </p:spPr>
        <p:txBody>
          <a:bodyPr/>
          <a:lstStyle/>
          <a:p>
            <a:r>
              <a:rPr lang="en-US" dirty="0" smtClean="0"/>
              <a:t>Method :</a:t>
            </a:r>
          </a:p>
          <a:p>
            <a:pPr>
              <a:buNone/>
            </a:pPr>
            <a:r>
              <a:rPr lang="en-US" dirty="0" smtClean="0"/>
              <a:t>2 groups</a:t>
            </a:r>
          </a:p>
          <a:p>
            <a:pPr>
              <a:buNone/>
            </a:pPr>
            <a:r>
              <a:rPr lang="en-US" dirty="0" smtClean="0"/>
              <a:t>In one group – 8 pregnant women participating  in abdominal exercise program</a:t>
            </a:r>
          </a:p>
          <a:p>
            <a:pPr>
              <a:buNone/>
            </a:pPr>
            <a:r>
              <a:rPr lang="en-US" dirty="0" smtClean="0"/>
              <a:t>Another group – 10 non </a:t>
            </a:r>
            <a:r>
              <a:rPr lang="en-US" dirty="0" err="1" smtClean="0"/>
              <a:t>exercsing</a:t>
            </a:r>
            <a:r>
              <a:rPr lang="en-US" dirty="0" smtClean="0"/>
              <a:t> pregnant women.</a:t>
            </a:r>
          </a:p>
          <a:p>
            <a:pPr>
              <a:buNone/>
            </a:pPr>
            <a:endParaRPr lang="en-US" dirty="0" smtClean="0"/>
          </a:p>
          <a:p>
            <a:pPr>
              <a:buNone/>
            </a:pPr>
            <a:endParaRPr lang="en-US" dirty="0" smtClean="0"/>
          </a:p>
          <a:p>
            <a:pPr>
              <a:buFont typeface="Wingdings" pitchFamily="2" charset="2"/>
              <a:buChar char="q"/>
            </a:pPr>
            <a:r>
              <a:rPr lang="en-US" dirty="0" smtClean="0"/>
              <a:t>Outcome : Distance between two rectus </a:t>
            </a:r>
            <a:r>
              <a:rPr lang="en-US" dirty="0" err="1" smtClean="0"/>
              <a:t>abdominis</a:t>
            </a:r>
            <a:r>
              <a:rPr lang="en-US" dirty="0" smtClean="0"/>
              <a:t> muscles</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lstStyle/>
          <a:p>
            <a:r>
              <a:rPr lang="en-US" dirty="0" smtClean="0"/>
              <a:t>Result:</a:t>
            </a:r>
          </a:p>
          <a:p>
            <a:pPr>
              <a:buNone/>
            </a:pPr>
            <a:r>
              <a:rPr lang="en-US" dirty="0" smtClean="0"/>
              <a:t>90% of non exercise women exhibited </a:t>
            </a:r>
            <a:r>
              <a:rPr lang="en-US" dirty="0" err="1" smtClean="0"/>
              <a:t>diastastic</a:t>
            </a:r>
            <a:r>
              <a:rPr lang="en-US" dirty="0" smtClean="0"/>
              <a:t> </a:t>
            </a:r>
            <a:r>
              <a:rPr lang="en-US" dirty="0" err="1" smtClean="0"/>
              <a:t>recti</a:t>
            </a:r>
            <a:r>
              <a:rPr lang="en-US" dirty="0" smtClean="0"/>
              <a:t> while only 12.5% of exercise women had condition.</a:t>
            </a:r>
          </a:p>
          <a:p>
            <a:pPr>
              <a:buNone/>
            </a:pPr>
            <a:endParaRPr lang="en-US" dirty="0" smtClean="0"/>
          </a:p>
          <a:p>
            <a:pPr>
              <a:buNone/>
            </a:pPr>
            <a:r>
              <a:rPr lang="en-US" dirty="0" smtClean="0"/>
              <a:t>So </a:t>
            </a:r>
            <a:r>
              <a:rPr lang="en-US" dirty="0" err="1" smtClean="0"/>
              <a:t>diastastic</a:t>
            </a:r>
            <a:r>
              <a:rPr lang="en-US" dirty="0" smtClean="0"/>
              <a:t> </a:t>
            </a:r>
            <a:r>
              <a:rPr lang="en-US" dirty="0" err="1" smtClean="0"/>
              <a:t>recti</a:t>
            </a:r>
            <a:r>
              <a:rPr lang="en-US" dirty="0" smtClean="0"/>
              <a:t> can be prevented by giving abdominal muscle exercise.</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US" dirty="0"/>
          </a:p>
        </p:txBody>
      </p:sp>
      <p:sp>
        <p:nvSpPr>
          <p:cNvPr id="3" name="Content Placeholder 2"/>
          <p:cNvSpPr>
            <a:spLocks noGrp="1"/>
          </p:cNvSpPr>
          <p:nvPr>
            <p:ph idx="1"/>
          </p:nvPr>
        </p:nvSpPr>
        <p:spPr/>
        <p:txBody>
          <a:bodyPr/>
          <a:lstStyle/>
          <a:p>
            <a:pPr marL="651510" indent="-514350">
              <a:buAutoNum type="arabicPeriod"/>
            </a:pPr>
            <a:r>
              <a:rPr lang="en-US" dirty="0" smtClean="0"/>
              <a:t>If bleeding occurs in a post natal women, exercise should be stopped..</a:t>
            </a:r>
          </a:p>
          <a:p>
            <a:pPr marL="651510" indent="-514350">
              <a:buNone/>
            </a:pPr>
            <a:r>
              <a:rPr lang="en-US" dirty="0" smtClean="0"/>
              <a:t>True or False</a:t>
            </a:r>
          </a:p>
          <a:p>
            <a:pPr marL="651510" indent="-514350">
              <a:buNone/>
            </a:pPr>
            <a:endParaRPr lang="en-US" dirty="0" smtClean="0"/>
          </a:p>
          <a:p>
            <a:pPr marL="651510" indent="-514350">
              <a:buAutoNum type="alphaUcPeriod"/>
            </a:pPr>
            <a:r>
              <a:rPr lang="en-US" dirty="0" smtClean="0"/>
              <a:t>True</a:t>
            </a:r>
          </a:p>
          <a:p>
            <a:pPr marL="651510" indent="-514350">
              <a:buAutoNum type="alphaUcPeriod"/>
            </a:pPr>
            <a:r>
              <a:rPr lang="en-US" dirty="0" smtClean="0"/>
              <a:t>False</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2. Knee to chest position is to be avoided for at least..</a:t>
            </a:r>
          </a:p>
          <a:p>
            <a:pPr marL="651510" indent="-514350">
              <a:buAutoNum type="alphaUcPeriod"/>
            </a:pPr>
            <a:r>
              <a:rPr lang="en-US" dirty="0" smtClean="0"/>
              <a:t>4 weeks</a:t>
            </a:r>
          </a:p>
          <a:p>
            <a:pPr marL="651510" indent="-514350">
              <a:buAutoNum type="alphaUcPeriod"/>
            </a:pPr>
            <a:r>
              <a:rPr lang="en-US" dirty="0" smtClean="0"/>
              <a:t>5 weeks</a:t>
            </a:r>
          </a:p>
          <a:p>
            <a:pPr marL="651510" indent="-514350">
              <a:buAutoNum type="alphaUcPeriod"/>
            </a:pPr>
            <a:r>
              <a:rPr lang="en-US" dirty="0" smtClean="0"/>
              <a:t>6 weeks</a:t>
            </a:r>
          </a:p>
          <a:p>
            <a:pPr marL="651510" indent="-514350">
              <a:buAutoNum type="alphaUcPeriod"/>
            </a:pPr>
            <a:r>
              <a:rPr lang="en-US" dirty="0" smtClean="0"/>
              <a:t>7 weeks</a:t>
            </a:r>
          </a:p>
          <a:p>
            <a:pPr>
              <a:buNone/>
            </a:pPr>
            <a:endParaRPr lang="en-US" dirty="0" smtClean="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3. Vigorous exercise should be avoided till</a:t>
            </a:r>
          </a:p>
          <a:p>
            <a:pPr marL="514350" indent="-514350">
              <a:buFont typeface="+mj-lt"/>
              <a:buAutoNum type="alphaUcPeriod"/>
            </a:pPr>
            <a:r>
              <a:rPr lang="en-US" dirty="0" smtClean="0"/>
              <a:t>1-2 weeks</a:t>
            </a:r>
          </a:p>
          <a:p>
            <a:pPr marL="514350" indent="-514350">
              <a:buFont typeface="+mj-lt"/>
              <a:buAutoNum type="alphaUcPeriod"/>
            </a:pPr>
            <a:r>
              <a:rPr lang="en-US" dirty="0" smtClean="0"/>
              <a:t>6-8 weeks</a:t>
            </a:r>
          </a:p>
          <a:p>
            <a:pPr marL="514350" indent="-514350">
              <a:buFont typeface="+mj-lt"/>
              <a:buAutoNum type="alphaUcPeriod"/>
            </a:pPr>
            <a:r>
              <a:rPr lang="en-US" dirty="0" smtClean="0"/>
              <a:t>8-12 weeks</a:t>
            </a:r>
          </a:p>
          <a:p>
            <a:pPr marL="514350" indent="-514350">
              <a:buFont typeface="+mj-lt"/>
              <a:buAutoNum type="alphaUcPeriod"/>
            </a:pPr>
            <a:r>
              <a:rPr lang="en-US" dirty="0" smtClean="0"/>
              <a:t>1 month</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4. Following of which is given extra to C-section woman compared to normal delivery</a:t>
            </a:r>
          </a:p>
          <a:p>
            <a:pPr marL="514350" indent="-514350">
              <a:buFont typeface="+mj-lt"/>
              <a:buAutoNum type="alphaUcPeriod"/>
            </a:pPr>
            <a:r>
              <a:rPr lang="en-US" dirty="0" smtClean="0"/>
              <a:t>Pelvic floor strengthening </a:t>
            </a:r>
          </a:p>
          <a:p>
            <a:pPr marL="514350" indent="-514350">
              <a:buFont typeface="+mj-lt"/>
              <a:buAutoNum type="alphaUcPeriod"/>
            </a:pPr>
            <a:r>
              <a:rPr lang="en-US" dirty="0" smtClean="0"/>
              <a:t>Abdominal exercises</a:t>
            </a:r>
          </a:p>
          <a:p>
            <a:pPr marL="514350" indent="-514350">
              <a:buFont typeface="+mj-lt"/>
              <a:buAutoNum type="alphaUcPeriod"/>
            </a:pPr>
            <a:r>
              <a:rPr lang="en-US" dirty="0" smtClean="0"/>
              <a:t>Emotional support</a:t>
            </a:r>
          </a:p>
          <a:p>
            <a:pPr marL="514350" indent="-514350">
              <a:buFont typeface="+mj-lt"/>
              <a:buAutoNum type="alphaUcPeriod"/>
            </a:pPr>
            <a:r>
              <a:rPr lang="en-US" dirty="0" smtClean="0"/>
              <a:t>None of above</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5. True of false</a:t>
            </a:r>
          </a:p>
          <a:p>
            <a:pPr>
              <a:buNone/>
            </a:pPr>
            <a:r>
              <a:rPr lang="en-US" dirty="0" err="1" smtClean="0"/>
              <a:t>Valsalva</a:t>
            </a:r>
            <a:r>
              <a:rPr lang="en-US" dirty="0" smtClean="0"/>
              <a:t> maneuver should be avoided during labor</a:t>
            </a:r>
          </a:p>
          <a:p>
            <a:pPr marL="514350" indent="-514350">
              <a:buFont typeface="+mj-lt"/>
              <a:buAutoNum type="alphaUcPeriod"/>
            </a:pPr>
            <a:r>
              <a:rPr lang="en-US" dirty="0" smtClean="0"/>
              <a:t>True</a:t>
            </a:r>
          </a:p>
          <a:p>
            <a:pPr marL="514350" indent="-514350">
              <a:buFont typeface="+mj-lt"/>
              <a:buAutoNum type="alphaUcPeriod"/>
            </a:pPr>
            <a:r>
              <a:rPr lang="en-US" dirty="0" smtClean="0"/>
              <a:t>false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3496</Words>
  <Application>Microsoft Office PowerPoint</Application>
  <PresentationFormat>On-screen Show (4:3)</PresentationFormat>
  <Paragraphs>467</Paragraphs>
  <Slides>96</Slides>
  <Notes>0</Notes>
  <HiddenSlides>3</HiddenSlides>
  <MMClips>0</MMClips>
  <ScaleCrop>false</ScaleCrop>
  <HeadingPairs>
    <vt:vector size="4" baseType="variant">
      <vt:variant>
        <vt:lpstr>Theme</vt:lpstr>
      </vt:variant>
      <vt:variant>
        <vt:i4>1</vt:i4>
      </vt:variant>
      <vt:variant>
        <vt:lpstr>Slide Titles</vt:lpstr>
      </vt:variant>
      <vt:variant>
        <vt:i4>96</vt:i4>
      </vt:variant>
    </vt:vector>
  </HeadingPairs>
  <TitlesOfParts>
    <vt:vector size="97" baseType="lpstr">
      <vt:lpstr>Office Theme</vt:lpstr>
      <vt:lpstr>Physiotherapy during antenatal &amp; postnatal period</vt:lpstr>
      <vt:lpstr>Objectives</vt:lpstr>
      <vt:lpstr>PREGNANCY-INDUCED PATHOLOGY</vt:lpstr>
      <vt:lpstr>Slide 4</vt:lpstr>
      <vt:lpstr>Significance</vt:lpstr>
      <vt:lpstr>Slide 6</vt:lpstr>
      <vt:lpstr>Slide 7</vt:lpstr>
      <vt:lpstr>Slide 8</vt:lpstr>
      <vt:lpstr>Slide 9</vt:lpstr>
      <vt:lpstr>Slide 10</vt:lpstr>
      <vt:lpstr>Slide 11</vt:lpstr>
      <vt:lpstr>Varicose veins</vt:lpstr>
      <vt:lpstr>Slide 13</vt:lpstr>
      <vt:lpstr>Nerve compression syndromes</vt:lpstr>
      <vt:lpstr>Pelvic floor dysfunction </vt:lpstr>
      <vt:lpstr>Slide 16</vt:lpstr>
      <vt:lpstr>Slide 17</vt:lpstr>
      <vt:lpstr>Slide 18</vt:lpstr>
      <vt:lpstr>Slide 19</vt:lpstr>
      <vt:lpstr>Slide 20</vt:lpstr>
      <vt:lpstr>Physiotherapy during Antenatal period</vt:lpstr>
      <vt:lpstr>Education</vt:lpstr>
      <vt:lpstr>Slide 23</vt:lpstr>
      <vt:lpstr>Slide 24</vt:lpstr>
      <vt:lpstr>Aerobic Exercises</vt:lpstr>
      <vt:lpstr>Slide 26</vt:lpstr>
      <vt:lpstr>Slide 27</vt:lpstr>
      <vt:lpstr>Slide 28</vt:lpstr>
      <vt:lpstr>Absolute Contraindications for exercise</vt:lpstr>
      <vt:lpstr>Slide 30</vt:lpstr>
      <vt:lpstr>Precautions</vt:lpstr>
      <vt:lpstr>Slide 32</vt:lpstr>
      <vt:lpstr>Slide 33</vt:lpstr>
      <vt:lpstr>Slide 34</vt:lpstr>
      <vt:lpstr>Slide 35</vt:lpstr>
      <vt:lpstr>Corrective Exercises for Diastasis Recti </vt:lpstr>
      <vt:lpstr>Head lift </vt:lpstr>
      <vt:lpstr>Slide 38</vt:lpstr>
      <vt:lpstr>Slide 39</vt:lpstr>
      <vt:lpstr>Stabilization exercises</vt:lpstr>
      <vt:lpstr>Dynamic trunk exercise</vt:lpstr>
      <vt:lpstr>Slide 42</vt:lpstr>
      <vt:lpstr>Slide 43</vt:lpstr>
      <vt:lpstr>Slide 44</vt:lpstr>
      <vt:lpstr>Quadruped Leg Raising </vt:lpstr>
      <vt:lpstr>Slide 46</vt:lpstr>
      <vt:lpstr>Standing Push-Ups </vt:lpstr>
      <vt:lpstr>Perineum and Adductor Flexibility </vt:lpstr>
      <vt:lpstr>Slide 49</vt:lpstr>
      <vt:lpstr>Pelvic Floor Awareness, Training, and Strengthening</vt:lpstr>
      <vt:lpstr>Slide 51</vt:lpstr>
      <vt:lpstr>Slide 52</vt:lpstr>
      <vt:lpstr>Slide 53</vt:lpstr>
      <vt:lpstr>Slide 54</vt:lpstr>
      <vt:lpstr>Slide 55</vt:lpstr>
      <vt:lpstr>Unsafe Postures and Exercises During Pregnancy </vt:lpstr>
      <vt:lpstr>Slide 57</vt:lpstr>
      <vt:lpstr>Slide 58</vt:lpstr>
      <vt:lpstr>Slide 59</vt:lpstr>
      <vt:lpstr>Slide 60</vt:lpstr>
      <vt:lpstr>MCQs</vt:lpstr>
      <vt:lpstr>Slide 62</vt:lpstr>
      <vt:lpstr>Slide 63</vt:lpstr>
      <vt:lpstr>Slide 64</vt:lpstr>
      <vt:lpstr>Slide 65</vt:lpstr>
      <vt:lpstr>Physiotherapy during labor</vt:lpstr>
      <vt:lpstr>Relaxation and Breathing During Labor </vt:lpstr>
      <vt:lpstr>Slide 68</vt:lpstr>
      <vt:lpstr>Slide 69</vt:lpstr>
      <vt:lpstr>Slide 70</vt:lpstr>
      <vt:lpstr>Slide 71</vt:lpstr>
      <vt:lpstr>Slide 72</vt:lpstr>
      <vt:lpstr>Exercise Critical to the Postpartum Period </vt:lpstr>
      <vt:lpstr>Slide 74</vt:lpstr>
      <vt:lpstr>P R E C A U T I O N S </vt:lpstr>
      <vt:lpstr>Physiotherapy after cesarean childbirth</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MCQs</vt:lpstr>
      <vt:lpstr>Slide 93</vt:lpstr>
      <vt:lpstr>Slide 94</vt:lpstr>
      <vt:lpstr>Slide 95</vt:lpstr>
      <vt:lpstr>Slide 96</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Corporate Edition</dc:creator>
  <cp:lastModifiedBy>HP</cp:lastModifiedBy>
  <cp:revision>27</cp:revision>
  <dcterms:created xsi:type="dcterms:W3CDTF">2017-05-02T09:33:30Z</dcterms:created>
  <dcterms:modified xsi:type="dcterms:W3CDTF">2020-08-18T10:19:02Z</dcterms:modified>
</cp:coreProperties>
</file>