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64" r:id="rId13"/>
    <p:sldId id="265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2" autoAdjust="0"/>
    <p:restoredTop sz="94660"/>
  </p:normalViewPr>
  <p:slideViewPr>
    <p:cSldViewPr>
      <p:cViewPr varScale="1">
        <p:scale>
          <a:sx n="73" d="100"/>
          <a:sy n="73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9E9D4D-6CF2-4439-A4F5-07CB78AD1B77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AEAAC1-E54A-4CD8-8F61-EE1E14CFF59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1000108"/>
            <a:ext cx="754857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NATURE AND SCOPE OF</a:t>
            </a:r>
            <a:br>
              <a:rPr lang="en-US" dirty="0" smtClean="0"/>
            </a:br>
            <a:r>
              <a:rPr lang="en-US" dirty="0" smtClean="0"/>
              <a:t>HUMAN RESOURCE MANAGEMENT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Dr. </a:t>
            </a:r>
            <a:r>
              <a:rPr lang="en-IN" dirty="0" err="1" smtClean="0"/>
              <a:t>Subhasish</a:t>
            </a:r>
            <a:r>
              <a:rPr lang="en-IN" dirty="0" smtClean="0"/>
              <a:t> </a:t>
            </a:r>
            <a:r>
              <a:rPr lang="en-IN" dirty="0" err="1" smtClean="0"/>
              <a:t>Chatterjee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5728"/>
            <a:ext cx="8153400" cy="5810272"/>
          </a:xfrm>
        </p:spPr>
        <p:txBody>
          <a:bodyPr/>
          <a:lstStyle/>
          <a:p>
            <a:r>
              <a:rPr lang="en-US" dirty="0" smtClean="0"/>
              <a:t>The Warwick Model:</a:t>
            </a:r>
            <a:endParaRPr lang="en-IN" dirty="0"/>
          </a:p>
        </p:txBody>
      </p:sp>
      <p:pic>
        <p:nvPicPr>
          <p:cNvPr id="3073" name="Picture 1" descr="C:\Users\acer\Desktop\WhatsApp Image 2019-03-08 at 11.11.35 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12896"/>
            <a:ext cx="7643866" cy="5130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28604"/>
            <a:ext cx="8153400" cy="5667396"/>
          </a:xfrm>
        </p:spPr>
        <p:txBody>
          <a:bodyPr/>
          <a:lstStyle/>
          <a:p>
            <a:r>
              <a:rPr lang="en-US" dirty="0" smtClean="0"/>
              <a:t>The Ulrich Model:</a:t>
            </a:r>
            <a:endParaRPr lang="en-IN" dirty="0"/>
          </a:p>
        </p:txBody>
      </p:sp>
      <p:pic>
        <p:nvPicPr>
          <p:cNvPr id="2049" name="Picture 1" descr="C:\Users\acer\Desktop\WhatsApp Image 2019-03-08 at 11.13.05 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4"/>
            <a:ext cx="8143932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HRM: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1" y="1643050"/>
          <a:ext cx="8786875" cy="4929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375"/>
                <a:gridCol w="1757375"/>
                <a:gridCol w="1757375"/>
                <a:gridCol w="1757375"/>
                <a:gridCol w="1757375"/>
              </a:tblGrid>
              <a:tr h="6900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DEVELOPMENT STATUS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OUTLOOK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EMPHASIS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</a:t>
                      </a:r>
                      <a:endParaRPr lang="en-IN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1920S-1930S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Beginning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Pragmatism of capitalists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Statutory,</a:t>
                      </a:r>
                      <a:r>
                        <a:rPr lang="en-US" baseline="0" dirty="0" smtClean="0"/>
                        <a:t> Welfare, paternalism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Clerical</a:t>
                      </a:r>
                      <a:endParaRPr lang="en-IN" dirty="0"/>
                    </a:p>
                  </a:txBody>
                  <a:tcPr/>
                </a:tc>
              </a:tr>
              <a:tr h="6900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1940s-1960s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Struggling for recognition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Technical, legalistic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Introduction</a:t>
                      </a:r>
                      <a:r>
                        <a:rPr lang="en-US" baseline="0" dirty="0" smtClean="0"/>
                        <a:t> of techniques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Administrative</a:t>
                      </a:r>
                      <a:endParaRPr lang="en-IN" dirty="0"/>
                    </a:p>
                  </a:txBody>
                  <a:tcPr/>
                </a:tc>
              </a:tr>
              <a:tr h="1577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1970s-1980s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Achieving sophistication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Professional,</a:t>
                      </a:r>
                      <a:r>
                        <a:rPr lang="en-US" baseline="0" dirty="0" smtClean="0"/>
                        <a:t> legalistic, impersonal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Regulatory, confirming, imposition of standards on other functions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Managerial</a:t>
                      </a:r>
                      <a:endParaRPr lang="en-IN" dirty="0"/>
                    </a:p>
                  </a:txBody>
                  <a:tcPr/>
                </a:tc>
              </a:tr>
              <a:tr h="9858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1990s-Present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Promising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Philosophical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Human values, productivity through people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Executive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Capital Management: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Human capital management is also known as talent management.</a:t>
            </a:r>
          </a:p>
          <a:p>
            <a:r>
              <a:rPr lang="en-US" dirty="0" smtClean="0"/>
              <a:t>HRM treats people as an </a:t>
            </a:r>
            <a:r>
              <a:rPr lang="en-US" dirty="0" err="1" smtClean="0"/>
              <a:t>organisational</a:t>
            </a:r>
            <a:r>
              <a:rPr lang="en-US" dirty="0" smtClean="0"/>
              <a:t> resource. HCM </a:t>
            </a:r>
            <a:r>
              <a:rPr lang="en-US" dirty="0" err="1" smtClean="0"/>
              <a:t>recognises</a:t>
            </a:r>
            <a:r>
              <a:rPr lang="en-US" dirty="0" smtClean="0"/>
              <a:t> that people are investors of their personal human capital and this provides the main source of value for an </a:t>
            </a:r>
            <a:r>
              <a:rPr lang="en-US" dirty="0" err="1" smtClean="0"/>
              <a:t>organisation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Organisations</a:t>
            </a:r>
            <a:r>
              <a:rPr lang="en-US" dirty="0" smtClean="0"/>
              <a:t> do not own capital but can rent it from their employees. As a result, human capital is highly precarious and is in constant danger of being lost when an employee exits the </a:t>
            </a:r>
            <a:r>
              <a:rPr lang="en-US" dirty="0" err="1" smtClean="0"/>
              <a:t>organisation</a:t>
            </a:r>
            <a:r>
              <a:rPr lang="en-US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153400" cy="206217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THANK YOU…!!!!!!!</a:t>
            </a:r>
            <a:endParaRPr lang="en-IN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Nature</a:t>
            </a:r>
          </a:p>
          <a:p>
            <a:r>
              <a:rPr lang="en-US" dirty="0" smtClean="0"/>
              <a:t>Functions</a:t>
            </a:r>
          </a:p>
          <a:p>
            <a:r>
              <a:rPr lang="en-US" dirty="0" smtClean="0"/>
              <a:t>Personnel Policies</a:t>
            </a:r>
          </a:p>
          <a:p>
            <a:r>
              <a:rPr lang="en-US" dirty="0" smtClean="0"/>
              <a:t>HRM Models</a:t>
            </a:r>
          </a:p>
          <a:p>
            <a:r>
              <a:rPr lang="en-US" dirty="0" smtClean="0"/>
              <a:t>Evolution of HRM</a:t>
            </a:r>
          </a:p>
          <a:p>
            <a:r>
              <a:rPr lang="en-US" dirty="0" smtClean="0"/>
              <a:t>Human Capital Management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HRM consists of people related functions such as hiring, training and development, performance review, compensation, safety etc.</a:t>
            </a:r>
          </a:p>
          <a:p>
            <a:r>
              <a:rPr lang="en-US" dirty="0" smtClean="0"/>
              <a:t>HRM necessitates alignment of HR policies and practices with the </a:t>
            </a:r>
            <a:r>
              <a:rPr lang="en-US" dirty="0" err="1" smtClean="0"/>
              <a:t>organisation’s</a:t>
            </a:r>
            <a:r>
              <a:rPr lang="en-US" dirty="0" smtClean="0"/>
              <a:t> strategies.</a:t>
            </a:r>
          </a:p>
          <a:p>
            <a:r>
              <a:rPr lang="en-US" dirty="0" smtClean="0"/>
              <a:t>HRM involves application of management principles and functions to people management.</a:t>
            </a:r>
          </a:p>
          <a:p>
            <a:r>
              <a:rPr lang="en-US" dirty="0" smtClean="0"/>
              <a:t>HR activities are not the sole responsibility of the HR specialists.</a:t>
            </a:r>
          </a:p>
          <a:p>
            <a:r>
              <a:rPr lang="en-US" dirty="0" smtClean="0"/>
              <a:t>HR functions are not confined to business establishments only.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</a:p>
          <a:p>
            <a:r>
              <a:rPr lang="en-US" dirty="0" smtClean="0"/>
              <a:t>Staffing</a:t>
            </a:r>
          </a:p>
          <a:p>
            <a:r>
              <a:rPr lang="en-US" dirty="0" smtClean="0"/>
              <a:t>Developing</a:t>
            </a:r>
          </a:p>
          <a:p>
            <a:r>
              <a:rPr lang="en-US" dirty="0" smtClean="0"/>
              <a:t>Monitoring</a:t>
            </a:r>
          </a:p>
          <a:p>
            <a:r>
              <a:rPr lang="en-US" dirty="0" smtClean="0"/>
              <a:t>Managing relationships</a:t>
            </a:r>
          </a:p>
          <a:p>
            <a:r>
              <a:rPr lang="en-US" dirty="0" smtClean="0"/>
              <a:t>Managing change</a:t>
            </a:r>
          </a:p>
          <a:p>
            <a:r>
              <a:rPr lang="en-US" dirty="0" smtClean="0"/>
              <a:t>Evaluating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Personnel Policies: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A policy is a plan of action. It is a statement of intention committing the management to a general course of action.</a:t>
            </a:r>
          </a:p>
          <a:p>
            <a:pPr>
              <a:buNone/>
            </a:pPr>
            <a:r>
              <a:rPr lang="en-US" dirty="0" smtClean="0"/>
              <a:t>WHY ADOPT POLICIES????</a:t>
            </a:r>
          </a:p>
          <a:p>
            <a:r>
              <a:rPr lang="en-US" dirty="0" smtClean="0"/>
              <a:t>Helps management give deep thought to the basic needs of the employees as well as </a:t>
            </a:r>
            <a:r>
              <a:rPr lang="en-US" dirty="0" err="1" smtClean="0"/>
              <a:t>organisation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Established policies ensure consistent treatment of all personnel.</a:t>
            </a:r>
          </a:p>
          <a:p>
            <a:r>
              <a:rPr lang="en-US" dirty="0" smtClean="0"/>
              <a:t>Policies serve as standard of performance.</a:t>
            </a:r>
          </a:p>
          <a:p>
            <a:r>
              <a:rPr lang="en-US" dirty="0" smtClean="0"/>
              <a:t>Sound policies help resolve conflicts and builds employee motivation and loyalty.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few specific personnel policies are: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Policy of hiring people with due respect to factors like reservation, marital status etc.</a:t>
            </a:r>
          </a:p>
          <a:p>
            <a:r>
              <a:rPr lang="en-US" dirty="0" smtClean="0"/>
              <a:t>Policy on terms and conditions of employment like compensation, hours of work, overtime etc.</a:t>
            </a:r>
          </a:p>
          <a:p>
            <a:r>
              <a:rPr lang="en-US" dirty="0" smtClean="0"/>
              <a:t>Policy with regard to medical assistance like sick leave, company medical benefits etc.</a:t>
            </a:r>
          </a:p>
          <a:p>
            <a:r>
              <a:rPr lang="en-US" dirty="0" smtClean="0"/>
              <a:t>Policy regarding transport, housing, allowances etc.</a:t>
            </a:r>
          </a:p>
          <a:p>
            <a:r>
              <a:rPr lang="en-US" dirty="0" smtClean="0"/>
              <a:t>Policy regarding training and development like need and frequency for training.</a:t>
            </a:r>
          </a:p>
          <a:p>
            <a:r>
              <a:rPr lang="en-US" dirty="0" smtClean="0"/>
              <a:t>Policy regarding industrial relations like trade union recognition, grievance procedure etc.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HRM Models: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Fombrun</a:t>
            </a:r>
            <a:r>
              <a:rPr lang="en-US" dirty="0" smtClean="0"/>
              <a:t>, </a:t>
            </a:r>
            <a:r>
              <a:rPr lang="en-US" dirty="0" err="1" smtClean="0"/>
              <a:t>Tichy</a:t>
            </a:r>
            <a:r>
              <a:rPr lang="en-US" dirty="0" smtClean="0"/>
              <a:t> and </a:t>
            </a:r>
            <a:r>
              <a:rPr lang="en-US" dirty="0" err="1" smtClean="0"/>
              <a:t>Devanna</a:t>
            </a:r>
            <a:r>
              <a:rPr lang="en-US" dirty="0" smtClean="0"/>
              <a:t> Model:</a:t>
            </a:r>
            <a:endParaRPr lang="en-IN" dirty="0"/>
          </a:p>
        </p:txBody>
      </p:sp>
      <p:pic>
        <p:nvPicPr>
          <p:cNvPr id="8194" name="Picture 2" descr="Image result for the fombrun tichy and devanna mod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571744"/>
            <a:ext cx="8391525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57166"/>
            <a:ext cx="8153400" cy="5738834"/>
          </a:xfrm>
        </p:spPr>
        <p:txBody>
          <a:bodyPr/>
          <a:lstStyle/>
          <a:p>
            <a:r>
              <a:rPr lang="en-US" dirty="0" smtClean="0"/>
              <a:t>The Harvard Model:</a:t>
            </a:r>
            <a:endParaRPr lang="en-IN" dirty="0"/>
          </a:p>
        </p:txBody>
      </p:sp>
      <p:sp>
        <p:nvSpPr>
          <p:cNvPr id="5122" name="AutoShape 2" descr="Image result for harvard framework for human resource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124" name="AutoShape 4" descr="Image result for harvard framework for human resource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133" name="Picture 13" descr="C:\Users\acer\Desktop\WhatsApp Image 2019-03-08 at 11.09.17 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258919" y="-330150"/>
            <a:ext cx="4714909" cy="8661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28604"/>
            <a:ext cx="8153400" cy="5667396"/>
          </a:xfrm>
        </p:spPr>
        <p:txBody>
          <a:bodyPr/>
          <a:lstStyle/>
          <a:p>
            <a:r>
              <a:rPr lang="en-US" dirty="0" smtClean="0"/>
              <a:t>The Guest Model:</a:t>
            </a:r>
            <a:endParaRPr lang="en-IN" dirty="0"/>
          </a:p>
        </p:txBody>
      </p:sp>
      <p:pic>
        <p:nvPicPr>
          <p:cNvPr id="4097" name="Picture 1" descr="C:\Users\acer\Desktop\WhatsApp Image 2019-03-08 at 11.11.35 AM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0"/>
            <a:ext cx="8572528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149</TotalTime>
  <Words>443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NATURE AND SCOPE OF HUMAN RESOURCE MANAGEMENT</vt:lpstr>
      <vt:lpstr>CONTENTS:</vt:lpstr>
      <vt:lpstr>Nature:</vt:lpstr>
      <vt:lpstr>Functions:</vt:lpstr>
      <vt:lpstr>Personnel Policies:</vt:lpstr>
      <vt:lpstr>A few specific personnel policies are:</vt:lpstr>
      <vt:lpstr>HRM Models:</vt:lpstr>
      <vt:lpstr>Slide 8</vt:lpstr>
      <vt:lpstr>Slide 9</vt:lpstr>
      <vt:lpstr>Slide 10</vt:lpstr>
      <vt:lpstr>Slide 11</vt:lpstr>
      <vt:lpstr>Evolution of HRM:</vt:lpstr>
      <vt:lpstr>Human Capital Management:</vt:lpstr>
      <vt:lpstr>THANK YOU…!!!!!!!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AND SCOPE OF HUMAN RESOURCE MANAGEMENT</dc:title>
  <dc:creator>acer</dc:creator>
  <cp:lastModifiedBy>User</cp:lastModifiedBy>
  <cp:revision>18</cp:revision>
  <dcterms:created xsi:type="dcterms:W3CDTF">2019-03-07T17:07:34Z</dcterms:created>
  <dcterms:modified xsi:type="dcterms:W3CDTF">2020-08-27T06:11:47Z</dcterms:modified>
</cp:coreProperties>
</file>