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83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80FC2B3-0C95-4568-95C8-B4136AE35A7A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A91EF08-E05E-459E-BAFF-9D8CAF5C6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C2B3-0C95-4568-95C8-B4136AE35A7A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EF08-E05E-459E-BAFF-9D8CAF5C6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C2B3-0C95-4568-95C8-B4136AE35A7A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EF08-E05E-459E-BAFF-9D8CAF5C6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0FC2B3-0C95-4568-95C8-B4136AE35A7A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A91EF08-E05E-459E-BAFF-9D8CAF5C6C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80FC2B3-0C95-4568-95C8-B4136AE35A7A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A91EF08-E05E-459E-BAFF-9D8CAF5C6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C2B3-0C95-4568-95C8-B4136AE35A7A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EF08-E05E-459E-BAFF-9D8CAF5C6C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C2B3-0C95-4568-95C8-B4136AE35A7A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EF08-E05E-459E-BAFF-9D8CAF5C6C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0FC2B3-0C95-4568-95C8-B4136AE35A7A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91EF08-E05E-459E-BAFF-9D8CAF5C6C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C2B3-0C95-4568-95C8-B4136AE35A7A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EF08-E05E-459E-BAFF-9D8CAF5C6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0FC2B3-0C95-4568-95C8-B4136AE35A7A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A91EF08-E05E-459E-BAFF-9D8CAF5C6C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0FC2B3-0C95-4568-95C8-B4136AE35A7A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91EF08-E05E-459E-BAFF-9D8CAF5C6C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80FC2B3-0C95-4568-95C8-B4136AE35A7A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A91EF08-E05E-459E-BAFF-9D8CAF5C6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Organizational Development</a:t>
            </a:r>
            <a:br>
              <a:rPr lang="en-US" b="1" dirty="0"/>
            </a:br>
            <a:r>
              <a:rPr lang="en-US" b="1" dirty="0"/>
              <a:t>and Reinventing the</a:t>
            </a:r>
            <a:br>
              <a:rPr lang="en-US" b="1" dirty="0"/>
            </a:br>
            <a:r>
              <a:rPr lang="en-US" b="1" dirty="0" smtClean="0"/>
              <a:t>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Subhsish</a:t>
            </a:r>
            <a:r>
              <a:rPr lang="en-US" dirty="0" smtClean="0"/>
              <a:t> </a:t>
            </a:r>
            <a:r>
              <a:rPr lang="en-US" smtClean="0"/>
              <a:t>Chatterjee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274181"/>
            <a:ext cx="2276475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66416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Emergence of 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The need for new </a:t>
            </a:r>
            <a:r>
              <a:rPr lang="en-US" dirty="0" smtClean="0"/>
              <a:t>organizational forms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The focus on cultural change</a:t>
            </a:r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The increase in social awareness</a:t>
            </a:r>
          </a:p>
        </p:txBody>
      </p:sp>
    </p:spTree>
    <p:extLst>
      <p:ext uri="{BB962C8B-B14F-4D97-AF65-F5344CB8AC3E}">
        <p14:creationId xmlns:p14="http://schemas.microsoft.com/office/powerpoint/2010/main" xmlns="" val="80123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Only Constant is</a:t>
            </a:r>
            <a:br>
              <a:rPr lang="en-US" b="1" dirty="0"/>
            </a:br>
            <a:r>
              <a:rPr lang="en-US" b="1" dirty="0" smtClean="0"/>
              <a:t>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pace of change is </a:t>
            </a:r>
            <a:r>
              <a:rPr lang="en-US" dirty="0" smtClean="0"/>
              <a:t>constant</a:t>
            </a:r>
          </a:p>
          <a:p>
            <a:r>
              <a:rPr lang="en-US" dirty="0" smtClean="0"/>
              <a:t> </a:t>
            </a:r>
            <a:r>
              <a:rPr lang="en-US" dirty="0"/>
              <a:t>The fundamental nature </a:t>
            </a:r>
            <a:r>
              <a:rPr lang="en-US"/>
              <a:t>of </a:t>
            </a:r>
            <a:r>
              <a:rPr lang="en-US" smtClean="0"/>
              <a:t>managerial success </a:t>
            </a:r>
            <a:r>
              <a:rPr lang="en-US" dirty="0"/>
              <a:t>is changing.</a:t>
            </a:r>
          </a:p>
        </p:txBody>
      </p:sp>
    </p:spTree>
    <p:extLst>
      <p:ext uri="{BB962C8B-B14F-4D97-AF65-F5344CB8AC3E}">
        <p14:creationId xmlns:p14="http://schemas.microsoft.com/office/powerpoint/2010/main" xmlns="" val="1872472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Evolution of</a:t>
            </a:r>
            <a:br>
              <a:rPr lang="en-US" b="1" dirty="0"/>
            </a:br>
            <a:r>
              <a:rPr lang="en-US" b="1" dirty="0"/>
              <a:t>Organization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Organization </a:t>
            </a:r>
            <a:r>
              <a:rPr lang="en-US" dirty="0"/>
              <a:t>Development started </a:t>
            </a:r>
            <a:r>
              <a:rPr lang="en-US" dirty="0" smtClean="0"/>
              <a:t>in the </a:t>
            </a:r>
            <a:r>
              <a:rPr lang="en-US" dirty="0"/>
              <a:t>late 1940s at MIT and is </a:t>
            </a:r>
            <a:r>
              <a:rPr lang="en-US" dirty="0" smtClean="0"/>
              <a:t>deeply rooted </a:t>
            </a:r>
            <a:r>
              <a:rPr lang="en-US" dirty="0"/>
              <a:t>in the pioneering work of </a:t>
            </a:r>
            <a:r>
              <a:rPr lang="en-US" dirty="0" smtClean="0"/>
              <a:t>applied social </a:t>
            </a:r>
            <a:r>
              <a:rPr lang="en-US" dirty="0"/>
              <a:t>scientists like Kurt Lewin</a:t>
            </a:r>
            <a:r>
              <a:rPr lang="en-US" dirty="0" smtClean="0"/>
              <a:t>.</a:t>
            </a:r>
          </a:p>
          <a:p>
            <a:r>
              <a:rPr lang="en-US" dirty="0"/>
              <a:t>The term organization development </a:t>
            </a:r>
            <a:r>
              <a:rPr lang="en-US" dirty="0" smtClean="0"/>
              <a:t>is widely </a:t>
            </a:r>
            <a:r>
              <a:rPr lang="en-US" dirty="0"/>
              <a:t>attributed to Robert Blake </a:t>
            </a:r>
            <a:r>
              <a:rPr lang="en-US" dirty="0" smtClean="0"/>
              <a:t>and Jane </a:t>
            </a:r>
            <a:r>
              <a:rPr lang="en-US" dirty="0"/>
              <a:t>Mouton.</a:t>
            </a:r>
          </a:p>
        </p:txBody>
      </p:sp>
    </p:spTree>
    <p:extLst>
      <p:ext uri="{BB962C8B-B14F-4D97-AF65-F5344CB8AC3E}">
        <p14:creationId xmlns:p14="http://schemas.microsoft.com/office/powerpoint/2010/main" xmlns="" val="858373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Who Does Organization</a:t>
            </a:r>
            <a:br>
              <a:rPr lang="en-US" b="1" dirty="0"/>
            </a:br>
            <a:r>
              <a:rPr lang="en-US" b="1" dirty="0"/>
              <a:t>Development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Organization </a:t>
            </a:r>
            <a:r>
              <a:rPr lang="en-US" dirty="0"/>
              <a:t>Development </a:t>
            </a:r>
            <a:r>
              <a:rPr lang="en-US" dirty="0" smtClean="0"/>
              <a:t>Practitioners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OD </a:t>
            </a:r>
            <a:r>
              <a:rPr lang="en-US" dirty="0" smtClean="0"/>
              <a:t>Specialists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Organizational </a:t>
            </a:r>
            <a:r>
              <a:rPr lang="en-US" dirty="0" smtClean="0"/>
              <a:t>Consultants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Internal </a:t>
            </a:r>
            <a:r>
              <a:rPr lang="en-US" dirty="0" smtClean="0"/>
              <a:t>Practitioners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External </a:t>
            </a:r>
            <a:r>
              <a:rPr lang="en-US" dirty="0" smtClean="0"/>
              <a:t>Practitioners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Managers and leaders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0196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Organization </a:t>
            </a:r>
            <a:r>
              <a:rPr lang="en-US" b="1" dirty="0" smtClean="0"/>
              <a:t>Culture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Organization culture refers to a </a:t>
            </a:r>
            <a:r>
              <a:rPr lang="en-US" dirty="0" smtClean="0"/>
              <a:t>specific civilization</a:t>
            </a:r>
            <a:r>
              <a:rPr lang="en-US" dirty="0"/>
              <a:t>, society, or group and </a:t>
            </a:r>
            <a:r>
              <a:rPr lang="en-US" dirty="0" smtClean="0"/>
              <a:t>its distinguishing characteristics.</a:t>
            </a:r>
          </a:p>
          <a:p>
            <a:r>
              <a:rPr lang="en-US" dirty="0"/>
              <a:t>Pivotal norm – Norms that are essential to</a:t>
            </a:r>
          </a:p>
          <a:p>
            <a:pPr marL="0" indent="0">
              <a:buNone/>
            </a:pPr>
            <a:r>
              <a:rPr lang="en-US" dirty="0"/>
              <a:t>accomplishing the organizational goals</a:t>
            </a:r>
            <a:r>
              <a:rPr lang="en-US" dirty="0" smtClean="0"/>
              <a:t>.</a:t>
            </a:r>
          </a:p>
          <a:p>
            <a:r>
              <a:rPr lang="en-US" dirty="0"/>
              <a:t>Peripheral norms that support and contribute</a:t>
            </a:r>
          </a:p>
          <a:p>
            <a:pPr marL="0" indent="0">
              <a:buNone/>
            </a:pPr>
            <a:r>
              <a:rPr lang="en-US" dirty="0"/>
              <a:t>to the pivotal norms but not essential to the</a:t>
            </a:r>
          </a:p>
          <a:p>
            <a:pPr marL="0" indent="0">
              <a:buNone/>
            </a:pPr>
            <a:r>
              <a:rPr lang="en-US" dirty="0"/>
              <a:t>organization’s objective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4663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Socialization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Socialization may be defined as the</a:t>
            </a:r>
          </a:p>
          <a:p>
            <a:pPr marL="0" indent="0">
              <a:buNone/>
            </a:pPr>
            <a:r>
              <a:rPr lang="en-US" dirty="0"/>
              <a:t>process that adapts employees to </a:t>
            </a:r>
            <a:r>
              <a:rPr lang="en-US" dirty="0" smtClean="0"/>
              <a:t>the</a:t>
            </a:r>
          </a:p>
          <a:p>
            <a:pPr marL="0" indent="0">
              <a:buNone/>
            </a:pPr>
            <a:r>
              <a:rPr lang="en-US" dirty="0" smtClean="0"/>
              <a:t>organization culture.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9710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Socialization Process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119919776"/>
              </p:ext>
            </p:extLst>
          </p:nvPr>
        </p:nvGraphicFramePr>
        <p:xfrm>
          <a:off x="457200" y="2768626"/>
          <a:ext cx="8229600" cy="3067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5000"/>
                <a:gridCol w="2057400"/>
                <a:gridCol w="1981200"/>
                <a:gridCol w="2286000"/>
              </a:tblGrid>
              <a:tr h="21891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New Employee Expectations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01" marR="654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</a:rPr>
                        <a:t>Encounters Organization's Culture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01" marR="654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Adjustment to Culture Norms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01" marR="654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Results 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1.Performance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2.Commimtne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3.Obtaingoals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01" marR="654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84296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Encounter Organization’s</a:t>
            </a:r>
            <a:br>
              <a:rPr lang="en-US" b="1" dirty="0"/>
            </a:br>
            <a:r>
              <a:rPr lang="en-US" b="1" dirty="0"/>
              <a:t>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Deciding who is a member and who </a:t>
            </a:r>
            <a:r>
              <a:rPr lang="en-US" dirty="0" smtClean="0"/>
              <a:t>is not.</a:t>
            </a:r>
          </a:p>
          <a:p>
            <a:r>
              <a:rPr lang="en-US" dirty="0"/>
              <a:t>Developing an informal understanding</a:t>
            </a:r>
          </a:p>
          <a:p>
            <a:pPr marL="0" indent="0">
              <a:buNone/>
            </a:pPr>
            <a:r>
              <a:rPr lang="en-US" dirty="0" smtClean="0"/>
              <a:t> of </a:t>
            </a:r>
            <a:r>
              <a:rPr lang="en-US" dirty="0"/>
              <a:t>behavioral norms</a:t>
            </a:r>
            <a:r>
              <a:rPr lang="en-US" dirty="0" smtClean="0"/>
              <a:t>.</a:t>
            </a:r>
          </a:p>
          <a:p>
            <a:r>
              <a:rPr lang="en-US" dirty="0"/>
              <a:t>Separating friends from enemies.</a:t>
            </a:r>
          </a:p>
        </p:txBody>
      </p:sp>
    </p:spTree>
    <p:extLst>
      <p:ext uri="{BB962C8B-B14F-4D97-AF65-F5344CB8AC3E}">
        <p14:creationId xmlns:p14="http://schemas.microsoft.com/office/powerpoint/2010/main" xmlns="" val="2624924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Adjustment to Cultural</a:t>
            </a:r>
            <a:br>
              <a:rPr lang="en-US" b="1" dirty="0"/>
            </a:br>
            <a:r>
              <a:rPr lang="en-US" b="1" dirty="0"/>
              <a:t>Norms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Creative individualism- a less </a:t>
            </a:r>
            <a:r>
              <a:rPr lang="en-US" dirty="0" smtClean="0"/>
              <a:t>obvious</a:t>
            </a:r>
          </a:p>
          <a:p>
            <a:pPr marL="0" indent="0">
              <a:buNone/>
            </a:pPr>
            <a:r>
              <a:rPr lang="en-US" dirty="0" smtClean="0"/>
              <a:t>alternative  is for new members to accept </a:t>
            </a:r>
            <a:r>
              <a:rPr lang="en-US" dirty="0"/>
              <a:t>the pivotal norms and </a:t>
            </a:r>
            <a:r>
              <a:rPr lang="en-US" dirty="0" smtClean="0"/>
              <a:t>seriously question </a:t>
            </a:r>
            <a:r>
              <a:rPr lang="en-US" dirty="0"/>
              <a:t>the peripheral norms</a:t>
            </a:r>
            <a:r>
              <a:rPr lang="en-US" dirty="0" smtClean="0"/>
              <a:t>.</a:t>
            </a:r>
          </a:p>
          <a:p>
            <a:r>
              <a:rPr lang="en-US" dirty="0"/>
              <a:t>Only the more healthy organizations are</a:t>
            </a:r>
          </a:p>
          <a:p>
            <a:pPr marL="0" indent="0">
              <a:buNone/>
            </a:pPr>
            <a:r>
              <a:rPr lang="en-US" dirty="0"/>
              <a:t>allowed to change their norms.</a:t>
            </a:r>
          </a:p>
        </p:txBody>
      </p:sp>
    </p:spTree>
    <p:extLst>
      <p:ext uri="{BB962C8B-B14F-4D97-AF65-F5344CB8AC3E}">
        <p14:creationId xmlns:p14="http://schemas.microsoft.com/office/powerpoint/2010/main" xmlns="" val="3696890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Basic of Responses to</a:t>
            </a:r>
            <a:br>
              <a:rPr lang="en-US" b="1" dirty="0"/>
            </a:br>
            <a:r>
              <a:rPr lang="en-US" b="1" dirty="0"/>
              <a:t>Socialization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181100" y="2081625"/>
          <a:ext cx="6781800" cy="4053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1400"/>
                <a:gridCol w="2659380"/>
                <a:gridCol w="1811020"/>
              </a:tblGrid>
              <a:tr h="1600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Rebellion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Creative  Individualism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Conformity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43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Rejection of all                                         Values and Norms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Acceptance Only Pivotal </a:t>
                      </a:r>
                      <a:r>
                        <a:rPr lang="en-US" sz="2800" dirty="0" err="1">
                          <a:effectLst/>
                        </a:rPr>
                        <a:t>Values;Rejection</a:t>
                      </a:r>
                      <a:r>
                        <a:rPr lang="en-US" sz="2800" dirty="0">
                          <a:effectLst/>
                        </a:rPr>
                        <a:t> of all Others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Acceptance of All Values and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Norms.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383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467600" cy="1143000"/>
          </a:xfrm>
        </p:spPr>
        <p:txBody>
          <a:bodyPr/>
          <a:lstStyle/>
          <a:p>
            <a:r>
              <a:rPr lang="en-US" dirty="0" smtClean="0"/>
              <a:t>WHAT IS ORGANIZATIONAL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organization development (OD)comprises the long-range efforts and program aimed at improving and organizations ability to survive by changing its problem-solving and renewal 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1512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Psychological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psychological contracts may </a:t>
            </a:r>
            <a:r>
              <a:rPr lang="en-US" dirty="0" smtClean="0"/>
              <a:t>be defined </a:t>
            </a:r>
            <a:r>
              <a:rPr lang="en-US" dirty="0"/>
              <a:t>as an unwritten </a:t>
            </a:r>
            <a:r>
              <a:rPr lang="en-US" dirty="0" smtClean="0"/>
              <a:t>agreement between </a:t>
            </a:r>
            <a:r>
              <a:rPr lang="en-US" dirty="0"/>
              <a:t>individuals and </a:t>
            </a:r>
            <a:r>
              <a:rPr lang="en-US" dirty="0" smtClean="0"/>
              <a:t>the organization </a:t>
            </a:r>
            <a:r>
              <a:rPr lang="en-US" dirty="0"/>
              <a:t>for which they </a:t>
            </a:r>
            <a:r>
              <a:rPr lang="en-US" dirty="0" smtClean="0"/>
              <a:t>are members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836810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 Model of Organizational</a:t>
            </a:r>
            <a:br>
              <a:rPr lang="en-US" b="1" dirty="0"/>
            </a:br>
            <a:r>
              <a:rPr lang="en-US" b="1" dirty="0"/>
              <a:t>Development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860405" y="1584802"/>
          <a:ext cx="5423190" cy="5468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7770"/>
                <a:gridCol w="3045420"/>
              </a:tblGrid>
              <a:tr h="9051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Stage One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Anticipate a Need for Change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 anchor="b"/>
                </a:tc>
              </a:tr>
              <a:tr h="13577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Stage Two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Develop the Practitioner-Client Relationship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 anchor="b"/>
                </a:tc>
              </a:tr>
              <a:tr h="452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Stage Three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Diagnostic Phase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 anchor="b"/>
                </a:tc>
              </a:tr>
              <a:tr h="9051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Stage Four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Action Plan, </a:t>
                      </a:r>
                      <a:r>
                        <a:rPr lang="en-US" sz="2600" dirty="0" err="1">
                          <a:effectLst/>
                        </a:rPr>
                        <a:t>Strategies,and</a:t>
                      </a:r>
                      <a:r>
                        <a:rPr lang="en-US" sz="2600" dirty="0">
                          <a:effectLst/>
                        </a:rPr>
                        <a:t> Tech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 anchor="b"/>
                </a:tc>
              </a:tr>
              <a:tr h="9051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Stage Five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Self-Renewal, </a:t>
                      </a:r>
                      <a:r>
                        <a:rPr lang="en-US" sz="2600" dirty="0" err="1">
                          <a:effectLst/>
                        </a:rPr>
                        <a:t>Monitor,and</a:t>
                      </a:r>
                      <a:r>
                        <a:rPr lang="en-US" sz="2600" dirty="0">
                          <a:effectLst/>
                        </a:rPr>
                        <a:t> Stabilize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8352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n-US" dirty="0" smtClean="0"/>
              <a:t>                     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5596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>
            <a:normAutofit/>
          </a:bodyPr>
          <a:lstStyle/>
          <a:p>
            <a:r>
              <a:rPr lang="en-US" b="1" dirty="0"/>
              <a:t>Organizational</a:t>
            </a:r>
            <a:br>
              <a:rPr lang="en-US" b="1" dirty="0"/>
            </a:br>
            <a:r>
              <a:rPr lang="en-US" b="1" dirty="0"/>
              <a:t>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900" dirty="0" smtClean="0"/>
              <a:t>Richard </a:t>
            </a:r>
            <a:r>
              <a:rPr lang="en-US" sz="3900" dirty="0" err="1"/>
              <a:t>Beckhard</a:t>
            </a:r>
            <a:endParaRPr lang="en-US" sz="3900" dirty="0"/>
          </a:p>
          <a:p>
            <a:r>
              <a:rPr lang="en-US" dirty="0" smtClean="0"/>
              <a:t> </a:t>
            </a:r>
            <a:r>
              <a:rPr lang="en-US" dirty="0"/>
              <a:t>Planned</a:t>
            </a:r>
          </a:p>
          <a:p>
            <a:r>
              <a:rPr lang="en-US" dirty="0" smtClean="0"/>
              <a:t>Organization-wide</a:t>
            </a:r>
            <a:endParaRPr lang="en-US" dirty="0"/>
          </a:p>
          <a:p>
            <a:r>
              <a:rPr lang="en-US" dirty="0" smtClean="0"/>
              <a:t>Managed </a:t>
            </a:r>
            <a:r>
              <a:rPr lang="en-US" dirty="0"/>
              <a:t>from the top.</a:t>
            </a:r>
          </a:p>
          <a:p>
            <a:r>
              <a:rPr lang="en-US" dirty="0" smtClean="0"/>
              <a:t>To </a:t>
            </a:r>
            <a:r>
              <a:rPr lang="en-US" dirty="0"/>
              <a:t>increase the organization </a:t>
            </a:r>
            <a:r>
              <a:rPr lang="en-US" dirty="0" smtClean="0"/>
              <a:t>effectiveness and </a:t>
            </a:r>
            <a:r>
              <a:rPr lang="en-US" dirty="0"/>
              <a:t>health</a:t>
            </a:r>
          </a:p>
          <a:p>
            <a:r>
              <a:rPr lang="en-US" dirty="0" smtClean="0"/>
              <a:t> </a:t>
            </a:r>
            <a:r>
              <a:rPr lang="en-US" dirty="0"/>
              <a:t>Planned interventions in the </a:t>
            </a:r>
            <a:r>
              <a:rPr lang="en-US" dirty="0" smtClean="0"/>
              <a:t>organization’s processes using </a:t>
            </a:r>
            <a:r>
              <a:rPr lang="en-US" dirty="0"/>
              <a:t>behavioral </a:t>
            </a:r>
            <a:r>
              <a:rPr lang="en-US" dirty="0" smtClean="0"/>
              <a:t>science knowledge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64548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467600" cy="1143000"/>
          </a:xfrm>
        </p:spPr>
        <p:txBody>
          <a:bodyPr/>
          <a:lstStyle/>
          <a:p>
            <a:r>
              <a:rPr lang="en-US" b="1" dirty="0"/>
              <a:t>Organization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Development efforts are </a:t>
            </a:r>
            <a:r>
              <a:rPr lang="en-US" dirty="0" smtClean="0"/>
              <a:t>planned, systematic </a:t>
            </a:r>
          </a:p>
          <a:p>
            <a:pPr marL="0" indent="0">
              <a:buNone/>
            </a:pPr>
            <a:r>
              <a:rPr lang="en-US" dirty="0"/>
              <a:t>approaches to change.</a:t>
            </a:r>
          </a:p>
          <a:p>
            <a:r>
              <a:rPr lang="en-US" dirty="0" smtClean="0"/>
              <a:t>Long-term </a:t>
            </a:r>
            <a:r>
              <a:rPr lang="en-US" dirty="0"/>
              <a:t>efforts and programs </a:t>
            </a:r>
            <a:r>
              <a:rPr lang="en-US" dirty="0" smtClean="0"/>
              <a:t>aimed at </a:t>
            </a:r>
            <a:r>
              <a:rPr lang="en-US" dirty="0"/>
              <a:t>improving an organization's ability </a:t>
            </a:r>
            <a:r>
              <a:rPr lang="en-US" dirty="0" smtClean="0"/>
              <a:t>to survive </a:t>
            </a:r>
            <a:r>
              <a:rPr lang="en-US" dirty="0"/>
              <a:t>by changing it problems </a:t>
            </a:r>
            <a:r>
              <a:rPr lang="en-US" dirty="0" smtClean="0"/>
              <a:t>solving an renewal.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779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44562"/>
          </a:xfrm>
        </p:spPr>
        <p:txBody>
          <a:bodyPr/>
          <a:lstStyle/>
          <a:p>
            <a:r>
              <a:rPr lang="en-US" dirty="0" smtClean="0"/>
              <a:t>ORGANIZATION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OD is not a micro approach to change .</a:t>
            </a:r>
          </a:p>
          <a:p>
            <a:r>
              <a:rPr lang="en-US" dirty="0" smtClean="0"/>
              <a:t>OD is more than any single technique .</a:t>
            </a:r>
          </a:p>
          <a:p>
            <a:r>
              <a:rPr lang="en-US" dirty="0" smtClean="0"/>
              <a:t>OD does not include random or ad hoc changes .</a:t>
            </a:r>
          </a:p>
          <a:p>
            <a:r>
              <a:rPr lang="en-US" dirty="0" smtClean="0"/>
              <a:t>OD is aimed at  more than raising morale or attitude 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Characteristics of</a:t>
            </a:r>
            <a:br>
              <a:rPr lang="en-US" b="1" dirty="0"/>
            </a:br>
            <a:r>
              <a:rPr lang="en-US" b="1" dirty="0"/>
              <a:t>Organization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Change</a:t>
            </a:r>
          </a:p>
          <a:p>
            <a:r>
              <a:rPr lang="en-US" dirty="0" smtClean="0"/>
              <a:t>Collaborative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Performance</a:t>
            </a:r>
          </a:p>
          <a:p>
            <a:r>
              <a:rPr lang="en-US" dirty="0" smtClean="0"/>
              <a:t>Humanistic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Systems</a:t>
            </a:r>
          </a:p>
          <a:p>
            <a:r>
              <a:rPr lang="en-US" dirty="0" smtClean="0"/>
              <a:t>Scientifics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4988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Change 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person in an organization </a:t>
            </a:r>
            <a:r>
              <a:rPr lang="en-US" dirty="0" smtClean="0"/>
              <a:t>responsible for </a:t>
            </a:r>
            <a:r>
              <a:rPr lang="en-US" dirty="0"/>
              <a:t>changing existing patterns to obtain.</a:t>
            </a:r>
          </a:p>
        </p:txBody>
      </p:sp>
    </p:spTree>
    <p:extLst>
      <p:ext uri="{BB962C8B-B14F-4D97-AF65-F5344CB8AC3E}">
        <p14:creationId xmlns:p14="http://schemas.microsoft.com/office/powerpoint/2010/main" xmlns="" val="3167229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Why Organizational</a:t>
            </a:r>
            <a:br>
              <a:rPr lang="en-US" b="1" dirty="0"/>
            </a:br>
            <a:r>
              <a:rPr lang="en-US" b="1" dirty="0"/>
              <a:t>Development?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1.Level </a:t>
            </a:r>
            <a:r>
              <a:rPr lang="en-US" dirty="0"/>
              <a:t>of </a:t>
            </a:r>
            <a:r>
              <a:rPr lang="en-US" dirty="0" smtClean="0"/>
              <a:t>competition</a:t>
            </a:r>
          </a:p>
          <a:p>
            <a:pPr marL="0" indent="0">
              <a:buNone/>
            </a:pPr>
            <a:r>
              <a:rPr lang="en-US" dirty="0" smtClean="0"/>
              <a:t>2. Survival</a:t>
            </a:r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Improved </a:t>
            </a:r>
            <a:r>
              <a:rPr lang="en-US" dirty="0" smtClean="0"/>
              <a:t>performance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3172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Major Goals of Large-Scale</a:t>
            </a:r>
            <a:br>
              <a:rPr lang="en-US" b="1" dirty="0"/>
            </a:br>
            <a:r>
              <a:rPr lang="en-US" b="1" dirty="0"/>
              <a:t>Change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Increase productivity</a:t>
            </a:r>
          </a:p>
          <a:p>
            <a:r>
              <a:rPr lang="en-US" dirty="0"/>
              <a:t>Increase responsiveness to </a:t>
            </a:r>
            <a:r>
              <a:rPr lang="en-US" dirty="0" smtClean="0"/>
              <a:t>clients</a:t>
            </a:r>
          </a:p>
          <a:p>
            <a:r>
              <a:rPr lang="en-US" dirty="0" smtClean="0"/>
              <a:t>Improve </a:t>
            </a:r>
            <a:r>
              <a:rPr lang="en-US" dirty="0"/>
              <a:t>competitive positive (</a:t>
            </a:r>
            <a:r>
              <a:rPr lang="en-US" dirty="0" smtClean="0"/>
              <a:t>increase</a:t>
            </a:r>
          </a:p>
          <a:p>
            <a:pPr marL="0" indent="0">
              <a:buNone/>
            </a:pPr>
            <a:r>
              <a:rPr lang="en-US" dirty="0" smtClean="0"/>
              <a:t>productivity/decrease costs)</a:t>
            </a:r>
          </a:p>
          <a:p>
            <a:r>
              <a:rPr lang="en-US" dirty="0" smtClean="0"/>
              <a:t> </a:t>
            </a:r>
            <a:r>
              <a:rPr lang="en-US" dirty="0"/>
              <a:t>Increase employee involvement and</a:t>
            </a:r>
          </a:p>
          <a:p>
            <a:pPr marL="0" indent="0">
              <a:buNone/>
            </a:pPr>
            <a:r>
              <a:rPr lang="en-US" dirty="0" smtClean="0"/>
              <a:t>Participation</a:t>
            </a:r>
          </a:p>
          <a:p>
            <a:r>
              <a:rPr lang="en-US" dirty="0"/>
              <a:t>Increase employee </a:t>
            </a:r>
            <a:r>
              <a:rPr lang="en-US" dirty="0" smtClean="0"/>
              <a:t>morale</a:t>
            </a:r>
          </a:p>
          <a:p>
            <a:r>
              <a:rPr lang="en-US" dirty="0" smtClean="0"/>
              <a:t> </a:t>
            </a:r>
            <a:r>
              <a:rPr lang="en-US" dirty="0"/>
              <a:t>Develop new managerial skills </a:t>
            </a:r>
            <a:r>
              <a:rPr lang="en-US" dirty="0" err="1" smtClean="0"/>
              <a:t>andstrategies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447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</TotalTime>
  <Words>549</Words>
  <Application>Microsoft Office PowerPoint</Application>
  <PresentationFormat>On-screen Show (4:3)</PresentationFormat>
  <Paragraphs>111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Oriel</vt:lpstr>
      <vt:lpstr>Organizational Development and Reinventing the Organization</vt:lpstr>
      <vt:lpstr>WHAT IS ORGANIZATIONAL DEVELOPMENT</vt:lpstr>
      <vt:lpstr>Organizational Development</vt:lpstr>
      <vt:lpstr>Organization Development</vt:lpstr>
      <vt:lpstr>ORGANIZATION DEVELOPMENT</vt:lpstr>
      <vt:lpstr>Characteristics of Organization Development</vt:lpstr>
      <vt:lpstr>A Change Agent</vt:lpstr>
      <vt:lpstr>Why Organizational Development?</vt:lpstr>
      <vt:lpstr>Major Goals of Large-Scale Change Program</vt:lpstr>
      <vt:lpstr>The Emergence of OD</vt:lpstr>
      <vt:lpstr>The Only Constant is Change</vt:lpstr>
      <vt:lpstr>The Evolution of Organization Development</vt:lpstr>
      <vt:lpstr>Who Does Organization Development?</vt:lpstr>
      <vt:lpstr>The Organization Culture </vt:lpstr>
      <vt:lpstr>The Socialization Process</vt:lpstr>
      <vt:lpstr>The Socialization Process</vt:lpstr>
      <vt:lpstr>Encounter Organization’s Culture</vt:lpstr>
      <vt:lpstr>Adjustment to Cultural Norms</vt:lpstr>
      <vt:lpstr>Basic of Responses to Socialization</vt:lpstr>
      <vt:lpstr>Psychological Contracts</vt:lpstr>
      <vt:lpstr>A Model of Organizational Development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Development and Reinventing the Organization-Chapter 1</dc:title>
  <dc:creator>Anu</dc:creator>
  <cp:lastModifiedBy>User</cp:lastModifiedBy>
  <cp:revision>17</cp:revision>
  <dcterms:created xsi:type="dcterms:W3CDTF">2019-12-16T05:58:17Z</dcterms:created>
  <dcterms:modified xsi:type="dcterms:W3CDTF">2020-08-27T06:48:14Z</dcterms:modified>
</cp:coreProperties>
</file>