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412" r:id="rId3"/>
    <p:sldId id="294" r:id="rId4"/>
    <p:sldId id="295" r:id="rId5"/>
    <p:sldId id="298" r:id="rId6"/>
    <p:sldId id="299" r:id="rId7"/>
    <p:sldId id="363" r:id="rId8"/>
    <p:sldId id="308" r:id="rId9"/>
    <p:sldId id="309" r:id="rId10"/>
    <p:sldId id="310" r:id="rId11"/>
    <p:sldId id="311" r:id="rId12"/>
    <p:sldId id="312" r:id="rId13"/>
    <p:sldId id="313" r:id="rId14"/>
    <p:sldId id="362" r:id="rId15"/>
    <p:sldId id="410" r:id="rId16"/>
    <p:sldId id="411" r:id="rId17"/>
    <p:sldId id="401" r:id="rId18"/>
    <p:sldId id="41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29" autoAdjust="0"/>
  </p:normalViewPr>
  <p:slideViewPr>
    <p:cSldViewPr>
      <p:cViewPr>
        <p:scale>
          <a:sx n="60" d="100"/>
          <a:sy n="60" d="100"/>
        </p:scale>
        <p:origin x="-2244" y="-59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556BB4-FE56-4367-BF14-F534F9E127E9}" type="datetimeFigureOut">
              <a:rPr lang="en-US" smtClean="0"/>
              <a:pPr/>
              <a:t>4/1/2020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218CE2-C77C-47A7-8DD0-DCF30CE9A3B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1F3272-16E2-4AC1-A9F8-DFC9E948A616}"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E5AF5-FF83-485B-9D4B-5E65464E1A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1F3272-16E2-4AC1-A9F8-DFC9E948A616}"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E5AF5-FF83-485B-9D4B-5E65464E1A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1F3272-16E2-4AC1-A9F8-DFC9E948A616}"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E5AF5-FF83-485B-9D4B-5E65464E1A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1F3272-16E2-4AC1-A9F8-DFC9E948A616}"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E5AF5-FF83-485B-9D4B-5E65464E1AF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1F3272-16E2-4AC1-A9F8-DFC9E948A616}"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E5AF5-FF83-485B-9D4B-5E65464E1A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1F3272-16E2-4AC1-A9F8-DFC9E948A616}"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E5AF5-FF83-485B-9D4B-5E65464E1A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1F3272-16E2-4AC1-A9F8-DFC9E948A616}" type="datetimeFigureOut">
              <a:rPr lang="en-US" smtClean="0"/>
              <a:pPr/>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FE5AF5-FF83-485B-9D4B-5E65464E1AF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1F3272-16E2-4AC1-A9F8-DFC9E948A616}" type="datetimeFigureOut">
              <a:rPr lang="en-US" smtClean="0"/>
              <a:pPr/>
              <a:t>4/1/2020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FE5AF5-FF83-485B-9D4B-5E65464E1A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1F3272-16E2-4AC1-A9F8-DFC9E948A616}" type="datetimeFigureOut">
              <a:rPr lang="en-US" smtClean="0"/>
              <a:pPr/>
              <a:t>4/1/2020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FE5AF5-FF83-485B-9D4B-5E65464E1A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1F3272-16E2-4AC1-A9F8-DFC9E948A616}"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E5AF5-FF83-485B-9D4B-5E65464E1AF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1F3272-16E2-4AC1-A9F8-DFC9E948A616}"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E5AF5-FF83-485B-9D4B-5E65464E1AF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1F3272-16E2-4AC1-A9F8-DFC9E948A616}" type="datetimeFigureOut">
              <a:rPr lang="en-US" smtClean="0"/>
              <a:pPr/>
              <a:t>4/1/2020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E5AF5-FF83-485B-9D4B-5E65464E1A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subTitle" idx="1"/>
          </p:nvPr>
        </p:nvSpPr>
        <p:spPr>
          <a:xfrm>
            <a:off x="5029200" y="5105400"/>
            <a:ext cx="4114800" cy="1752600"/>
          </a:xfrm>
        </p:spPr>
        <p:txBody>
          <a:bodyPr/>
          <a:lstStyle/>
          <a:p>
            <a:pPr eaLnBrk="1" hangingPunct="1">
              <a:defRPr/>
            </a:pPr>
            <a:r>
              <a:rPr lang="en-US" sz="2800" b="1" i="1" dirty="0" smtClean="0">
                <a:solidFill>
                  <a:schemeClr val="accent6">
                    <a:lumMod val="50000"/>
                  </a:schemeClr>
                </a:solidFill>
              </a:rPr>
              <a:t>          </a:t>
            </a:r>
            <a:r>
              <a:rPr lang="en-US" b="1" i="1" dirty="0" smtClean="0">
                <a:solidFill>
                  <a:srgbClr val="002060"/>
                </a:solidFill>
              </a:rPr>
              <a:t>DR J M HARSODA       </a:t>
            </a:r>
            <a:r>
              <a:rPr lang="en-US" sz="2400" b="1" i="1" dirty="0" smtClean="0">
                <a:solidFill>
                  <a:srgbClr val="002060"/>
                </a:solidFill>
              </a:rPr>
              <a:t/>
            </a:r>
            <a:br>
              <a:rPr lang="en-US" sz="2400" b="1" i="1" dirty="0" smtClean="0">
                <a:solidFill>
                  <a:srgbClr val="002060"/>
                </a:solidFill>
              </a:rPr>
            </a:br>
            <a:r>
              <a:rPr lang="en-US" sz="2400" b="1" i="1" dirty="0" smtClean="0">
                <a:solidFill>
                  <a:srgbClr val="002060"/>
                </a:solidFill>
              </a:rPr>
              <a:t>                  </a:t>
            </a:r>
            <a:r>
              <a:rPr lang="en-US" sz="2000" b="1" i="1" dirty="0" smtClean="0">
                <a:solidFill>
                  <a:srgbClr val="002060"/>
                </a:solidFill>
              </a:rPr>
              <a:t>PROFESSOR AND HEAD</a:t>
            </a:r>
            <a:endParaRPr lang="en-US" altLang="en-US" sz="2000" b="1" dirty="0" smtClean="0">
              <a:solidFill>
                <a:srgbClr val="002060"/>
              </a:solidFill>
            </a:endParaRPr>
          </a:p>
        </p:txBody>
      </p:sp>
      <p:sp>
        <p:nvSpPr>
          <p:cNvPr id="5" name="Title 1"/>
          <p:cNvSpPr>
            <a:spLocks noGrp="1"/>
          </p:cNvSpPr>
          <p:nvPr/>
        </p:nvSpPr>
        <p:spPr>
          <a:xfrm>
            <a:off x="304800" y="2667000"/>
            <a:ext cx="8610600" cy="2438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b="1" i="1" dirty="0" smtClean="0">
                <a:solidFill>
                  <a:srgbClr val="FF0000"/>
                </a:solidFill>
              </a:rPr>
              <a:t>ENDOCRINOLOGY</a:t>
            </a:r>
            <a:br>
              <a:rPr lang="en-US" sz="4800" b="1" i="1" dirty="0" smtClean="0">
                <a:solidFill>
                  <a:srgbClr val="FF0000"/>
                </a:solidFill>
              </a:rPr>
            </a:br>
            <a:r>
              <a:rPr lang="en-US" sz="4800" b="1" dirty="0" smtClean="0">
                <a:solidFill>
                  <a:srgbClr val="0070C0"/>
                </a:solidFill>
              </a:rPr>
              <a:t>COMPETENCY CODE: </a:t>
            </a:r>
            <a:r>
              <a:rPr lang="en-US" sz="4800" b="1" dirty="0" smtClean="0">
                <a:solidFill>
                  <a:srgbClr val="FF0000"/>
                </a:solidFill>
              </a:rPr>
              <a:t>PY8.2 (</a:t>
            </a:r>
            <a:r>
              <a:rPr lang="en-US" sz="4800" b="1" dirty="0" err="1" smtClean="0">
                <a:solidFill>
                  <a:srgbClr val="FF0000"/>
                </a:solidFill>
              </a:rPr>
              <a:t>contd</a:t>
            </a:r>
            <a:r>
              <a:rPr lang="en-US" sz="4800" b="1" dirty="0" smtClean="0">
                <a:solidFill>
                  <a:srgbClr val="FF0000"/>
                </a:solidFill>
              </a:rPr>
              <a:t>…)  </a:t>
            </a:r>
            <a:r>
              <a:rPr lang="en-US" sz="4800" b="1" i="1" dirty="0" smtClean="0">
                <a:solidFill>
                  <a:srgbClr val="FF0000"/>
                </a:solidFill>
              </a:rPr>
              <a:t/>
            </a:r>
            <a:br>
              <a:rPr lang="en-US" sz="4800" b="1" i="1" dirty="0" smtClean="0">
                <a:solidFill>
                  <a:srgbClr val="FF0000"/>
                </a:solidFill>
              </a:rPr>
            </a:br>
            <a:r>
              <a:rPr lang="en-US" sz="4800" b="1" i="1" dirty="0" smtClean="0">
                <a:solidFill>
                  <a:srgbClr val="FF0000"/>
                </a:solidFill>
              </a:rPr>
              <a:t>BY              </a:t>
            </a:r>
            <a:endParaRPr lang="en-US" sz="4800" b="1" i="1" dirty="0">
              <a:solidFill>
                <a:srgbClr val="FF0000"/>
              </a:solidFill>
            </a:endParaRPr>
          </a:p>
        </p:txBody>
      </p:sp>
      <p:pic>
        <p:nvPicPr>
          <p:cNvPr id="8" name="pic"/>
          <p:cNvPicPr/>
          <p:nvPr/>
        </p:nvPicPr>
        <p:blipFill>
          <a:blip r:embed="rId2" cstate="print"/>
          <a:stretch>
            <a:fillRect/>
          </a:stretch>
        </p:blipFill>
        <p:spPr>
          <a:xfrm>
            <a:off x="3124200" y="381000"/>
            <a:ext cx="2743200" cy="2514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0" fill="hold"/>
                                        <p:tgtEl>
                                          <p:spTgt spid="6">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fontScale="90000"/>
          </a:bodyPr>
          <a:lstStyle/>
          <a:p>
            <a:r>
              <a:rPr lang="en-US" b="1" dirty="0" smtClean="0">
                <a:solidFill>
                  <a:srgbClr val="C00000"/>
                </a:solidFill>
              </a:rPr>
              <a:t>CONTD…..                     ENDOCRINOPATHIES</a:t>
            </a:r>
            <a:endParaRPr lang="en-US" dirty="0">
              <a:solidFill>
                <a:srgbClr val="C00000"/>
              </a:solidFill>
            </a:endParaRPr>
          </a:p>
        </p:txBody>
      </p:sp>
      <p:sp>
        <p:nvSpPr>
          <p:cNvPr id="3" name="Content Placeholder 2"/>
          <p:cNvSpPr>
            <a:spLocks noGrp="1"/>
          </p:cNvSpPr>
          <p:nvPr>
            <p:ph idx="1"/>
          </p:nvPr>
        </p:nvSpPr>
        <p:spPr>
          <a:xfrm>
            <a:off x="0" y="762000"/>
            <a:ext cx="9144000" cy="6096000"/>
          </a:xfrm>
        </p:spPr>
        <p:txBody>
          <a:bodyPr/>
          <a:lstStyle/>
          <a:p>
            <a:pPr>
              <a:buFont typeface="Wingdings" pitchFamily="2" charset="2"/>
              <a:buChar char="§"/>
            </a:pPr>
            <a:r>
              <a:rPr lang="en-US" sz="3600" b="1" dirty="0" smtClean="0">
                <a:solidFill>
                  <a:srgbClr val="7030A0"/>
                </a:solidFill>
              </a:rPr>
              <a:t>Diabetes </a:t>
            </a:r>
            <a:r>
              <a:rPr lang="en-US" sz="3600" b="1" dirty="0" err="1" smtClean="0">
                <a:solidFill>
                  <a:srgbClr val="7030A0"/>
                </a:solidFill>
              </a:rPr>
              <a:t>insipidus</a:t>
            </a:r>
            <a:r>
              <a:rPr lang="en-US" sz="3600" b="1" dirty="0" smtClean="0">
                <a:solidFill>
                  <a:srgbClr val="7030A0"/>
                </a:solidFill>
              </a:rPr>
              <a:t>:</a:t>
            </a:r>
          </a:p>
          <a:p>
            <a:r>
              <a:rPr lang="en-US" dirty="0" smtClean="0">
                <a:solidFill>
                  <a:srgbClr val="FF0000"/>
                </a:solidFill>
              </a:rPr>
              <a:t>Diabetes </a:t>
            </a:r>
            <a:r>
              <a:rPr lang="en-US" dirty="0" err="1" smtClean="0">
                <a:solidFill>
                  <a:srgbClr val="FF0000"/>
                </a:solidFill>
              </a:rPr>
              <a:t>insipidus</a:t>
            </a:r>
            <a:r>
              <a:rPr lang="en-US" dirty="0" smtClean="0">
                <a:solidFill>
                  <a:srgbClr val="FF0000"/>
                </a:solidFill>
              </a:rPr>
              <a:t> refers to a clinical condition of </a:t>
            </a:r>
            <a:r>
              <a:rPr lang="en-US" dirty="0" err="1" smtClean="0">
                <a:solidFill>
                  <a:srgbClr val="FF0000"/>
                </a:solidFill>
              </a:rPr>
              <a:t>polyuria</a:t>
            </a:r>
            <a:r>
              <a:rPr lang="en-US" dirty="0" smtClean="0">
                <a:solidFill>
                  <a:srgbClr val="FF0000"/>
                </a:solidFill>
              </a:rPr>
              <a:t> that occurs either due to deficiency of ADH release or failure of renal response to ADH.</a:t>
            </a:r>
          </a:p>
          <a:p>
            <a:pPr>
              <a:buFont typeface="Wingdings" pitchFamily="2" charset="2"/>
              <a:buChar char="§"/>
            </a:pPr>
            <a:r>
              <a:rPr lang="en-US" sz="3600" b="1" dirty="0" smtClean="0">
                <a:solidFill>
                  <a:srgbClr val="7030A0"/>
                </a:solidFill>
              </a:rPr>
              <a:t>Characteristic features of Diabetes </a:t>
            </a:r>
            <a:r>
              <a:rPr lang="en-US" sz="3600" b="1" dirty="0" err="1" smtClean="0">
                <a:solidFill>
                  <a:srgbClr val="7030A0"/>
                </a:solidFill>
              </a:rPr>
              <a:t>insipidus</a:t>
            </a:r>
            <a:r>
              <a:rPr lang="en-US" sz="3600" b="1" dirty="0" smtClean="0">
                <a:solidFill>
                  <a:srgbClr val="7030A0"/>
                </a:solidFill>
              </a:rPr>
              <a:t>:</a:t>
            </a:r>
          </a:p>
          <a:p>
            <a:r>
              <a:rPr lang="en-US" dirty="0" err="1" smtClean="0">
                <a:solidFill>
                  <a:srgbClr val="FF0000"/>
                </a:solidFill>
              </a:rPr>
              <a:t>Polyuria</a:t>
            </a:r>
            <a:r>
              <a:rPr lang="en-US" dirty="0" smtClean="0">
                <a:solidFill>
                  <a:srgbClr val="FF0000"/>
                </a:solidFill>
              </a:rPr>
              <a:t>.</a:t>
            </a:r>
          </a:p>
          <a:p>
            <a:r>
              <a:rPr lang="en-US" dirty="0" err="1" smtClean="0">
                <a:solidFill>
                  <a:srgbClr val="FF0000"/>
                </a:solidFill>
              </a:rPr>
              <a:t>Polydipsia</a:t>
            </a:r>
            <a:r>
              <a:rPr lang="en-US" dirty="0" smtClean="0">
                <a:solidFill>
                  <a:srgbClr val="FF0000"/>
                </a:solidFill>
              </a:rPr>
              <a:t>.</a:t>
            </a:r>
          </a:p>
          <a:p>
            <a:r>
              <a:rPr lang="en-US" dirty="0" smtClean="0">
                <a:solidFill>
                  <a:srgbClr val="FF0000"/>
                </a:solidFill>
              </a:rPr>
              <a:t>Dehydration.</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solidFill>
                  <a:schemeClr val="accent6">
                    <a:lumMod val="75000"/>
                  </a:schemeClr>
                </a:solidFill>
              </a:rPr>
              <a:t>OXYTOCIN</a:t>
            </a:r>
            <a:endParaRPr lang="en-US" b="1" dirty="0">
              <a:solidFill>
                <a:schemeClr val="accent6">
                  <a:lumMod val="75000"/>
                </a:schemeClr>
              </a:solidFill>
            </a:endParaRPr>
          </a:p>
        </p:txBody>
      </p:sp>
      <p:sp>
        <p:nvSpPr>
          <p:cNvPr id="3" name="Content Placeholder 2"/>
          <p:cNvSpPr>
            <a:spLocks noGrp="1"/>
          </p:cNvSpPr>
          <p:nvPr>
            <p:ph idx="1"/>
          </p:nvPr>
        </p:nvSpPr>
        <p:spPr>
          <a:xfrm>
            <a:off x="0" y="685800"/>
            <a:ext cx="9144000" cy="6172200"/>
          </a:xfrm>
        </p:spPr>
        <p:txBody>
          <a:bodyPr/>
          <a:lstStyle/>
          <a:p>
            <a:pPr>
              <a:buFont typeface="Wingdings" pitchFamily="2" charset="2"/>
              <a:buChar char="§"/>
            </a:pPr>
            <a:r>
              <a:rPr lang="en-US" b="1" dirty="0" smtClean="0">
                <a:solidFill>
                  <a:srgbClr val="002060"/>
                </a:solidFill>
              </a:rPr>
              <a:t>SITE OF FORMATION: </a:t>
            </a:r>
            <a:r>
              <a:rPr lang="en-US" b="1" dirty="0" err="1" smtClean="0">
                <a:solidFill>
                  <a:srgbClr val="FF0000"/>
                </a:solidFill>
              </a:rPr>
              <a:t>Oxytocin</a:t>
            </a:r>
            <a:r>
              <a:rPr lang="en-US" b="1" dirty="0" smtClean="0">
                <a:solidFill>
                  <a:srgbClr val="FF0000"/>
                </a:solidFill>
              </a:rPr>
              <a:t> is synthesized mainly in the </a:t>
            </a:r>
            <a:r>
              <a:rPr lang="en-US" b="1" dirty="0" err="1" smtClean="0">
                <a:solidFill>
                  <a:srgbClr val="FF0000"/>
                </a:solidFill>
              </a:rPr>
              <a:t>paraventricular</a:t>
            </a:r>
            <a:r>
              <a:rPr lang="en-US" b="1" dirty="0" smtClean="0">
                <a:solidFill>
                  <a:srgbClr val="FF0000"/>
                </a:solidFill>
              </a:rPr>
              <a:t> nuclei of the hypothalamus and stored in the pars nervosa.</a:t>
            </a:r>
          </a:p>
          <a:p>
            <a:pPr>
              <a:buFont typeface="Wingdings" pitchFamily="2" charset="2"/>
              <a:buChar char="§"/>
            </a:pPr>
            <a:r>
              <a:rPr lang="en-US" b="1" dirty="0" smtClean="0">
                <a:solidFill>
                  <a:srgbClr val="7030A0"/>
                </a:solidFill>
              </a:rPr>
              <a:t>CHEMISTRY :</a:t>
            </a:r>
            <a:r>
              <a:rPr lang="en-US" b="1" dirty="0" smtClean="0">
                <a:solidFill>
                  <a:srgbClr val="002060"/>
                </a:solidFill>
              </a:rPr>
              <a:t> </a:t>
            </a:r>
            <a:r>
              <a:rPr lang="en-US" b="1" dirty="0" err="1" smtClean="0">
                <a:solidFill>
                  <a:srgbClr val="7030A0"/>
                </a:solidFill>
              </a:rPr>
              <a:t>Oxytocin</a:t>
            </a:r>
            <a:r>
              <a:rPr lang="en-US" b="1" dirty="0" smtClean="0">
                <a:solidFill>
                  <a:srgbClr val="7030A0"/>
                </a:solidFill>
              </a:rPr>
              <a:t> </a:t>
            </a:r>
            <a:r>
              <a:rPr lang="en-US" dirty="0" smtClean="0">
                <a:solidFill>
                  <a:srgbClr val="7030A0"/>
                </a:solidFill>
              </a:rPr>
              <a:t>is polypeptide, containing nine amino acids with a Mol. Wt. 1000.</a:t>
            </a:r>
          </a:p>
          <a:p>
            <a:pPr>
              <a:buFont typeface="Wingdings" pitchFamily="2" charset="2"/>
              <a:buChar char="§"/>
            </a:pPr>
            <a:r>
              <a:rPr lang="en-US" b="1" dirty="0" smtClean="0">
                <a:solidFill>
                  <a:srgbClr val="7030A0"/>
                </a:solidFill>
              </a:rPr>
              <a:t>SITE OF ACTION: Smooth muscles of uterus and mammary glands.</a:t>
            </a:r>
          </a:p>
          <a:p>
            <a:pPr>
              <a:buFont typeface="Wingdings" pitchFamily="2" charset="2"/>
              <a:buChar char="§"/>
            </a:pPr>
            <a:r>
              <a:rPr lang="en-US" b="1" dirty="0" smtClean="0">
                <a:solidFill>
                  <a:srgbClr val="7030A0"/>
                </a:solidFill>
              </a:rPr>
              <a:t>MECHENISM OF ACTION : </a:t>
            </a:r>
            <a:r>
              <a:rPr lang="en-US" dirty="0" smtClean="0">
                <a:solidFill>
                  <a:srgbClr val="7030A0"/>
                </a:solidFill>
              </a:rPr>
              <a:t>Mediated through                     </a:t>
            </a:r>
            <a:r>
              <a:rPr lang="en-US" dirty="0" err="1" smtClean="0">
                <a:solidFill>
                  <a:srgbClr val="7030A0"/>
                </a:solidFill>
              </a:rPr>
              <a:t>Phospholipase</a:t>
            </a:r>
            <a:r>
              <a:rPr lang="en-US" dirty="0" smtClean="0">
                <a:solidFill>
                  <a:srgbClr val="7030A0"/>
                </a:solidFill>
              </a:rPr>
              <a:t> </a:t>
            </a:r>
            <a:r>
              <a:rPr lang="en-US" sz="3600" dirty="0" smtClean="0">
                <a:solidFill>
                  <a:srgbClr val="7030A0"/>
                </a:solidFill>
              </a:rPr>
              <a:t>C </a:t>
            </a:r>
            <a:r>
              <a:rPr lang="en-US" dirty="0" smtClean="0">
                <a:solidFill>
                  <a:srgbClr val="7030A0"/>
                </a:solidFill>
              </a:rPr>
              <a:t>Second Messenger System.</a:t>
            </a:r>
          </a:p>
          <a:p>
            <a:pPr>
              <a:buNone/>
            </a:pPr>
            <a:endParaRPr lang="en-US" dirty="0">
              <a:solidFill>
                <a:srgbClr val="7030A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p>
            <a:r>
              <a:rPr lang="en-US" b="1" dirty="0" smtClean="0">
                <a:solidFill>
                  <a:schemeClr val="accent6">
                    <a:lumMod val="75000"/>
                  </a:schemeClr>
                </a:solidFill>
              </a:rPr>
              <a:t>CONTD…..                                OXYTOCIN</a:t>
            </a:r>
            <a:endParaRPr lang="en-US" dirty="0"/>
          </a:p>
        </p:txBody>
      </p:sp>
      <p:sp>
        <p:nvSpPr>
          <p:cNvPr id="3" name="Content Placeholder 2"/>
          <p:cNvSpPr>
            <a:spLocks noGrp="1"/>
          </p:cNvSpPr>
          <p:nvPr>
            <p:ph idx="1"/>
          </p:nvPr>
        </p:nvSpPr>
        <p:spPr>
          <a:xfrm>
            <a:off x="0" y="762000"/>
            <a:ext cx="9144000" cy="6096000"/>
          </a:xfrm>
        </p:spPr>
        <p:txBody>
          <a:bodyPr>
            <a:normAutofit fontScale="92500"/>
          </a:bodyPr>
          <a:lstStyle/>
          <a:p>
            <a:pPr>
              <a:buFont typeface="Wingdings" pitchFamily="2" charset="2"/>
              <a:buChar char="§"/>
            </a:pPr>
            <a:r>
              <a:rPr lang="en-US" b="1" dirty="0" smtClean="0">
                <a:solidFill>
                  <a:srgbClr val="7030A0"/>
                </a:solidFill>
              </a:rPr>
              <a:t>PHYSIOLOGICAL  ACTIONS: </a:t>
            </a:r>
          </a:p>
          <a:p>
            <a:r>
              <a:rPr lang="en-US" b="1" dirty="0" err="1" smtClean="0">
                <a:solidFill>
                  <a:srgbClr val="FF0000"/>
                </a:solidFill>
              </a:rPr>
              <a:t>Oxytocin</a:t>
            </a:r>
            <a:r>
              <a:rPr lang="en-US" b="1" dirty="0" smtClean="0">
                <a:solidFill>
                  <a:srgbClr val="FF0000"/>
                </a:solidFill>
              </a:rPr>
              <a:t> </a:t>
            </a:r>
            <a:r>
              <a:rPr lang="en-US" dirty="0" smtClean="0">
                <a:solidFill>
                  <a:srgbClr val="FF0000"/>
                </a:solidFill>
              </a:rPr>
              <a:t>stimulates contraction of smooth muscle of uterus (</a:t>
            </a:r>
            <a:r>
              <a:rPr lang="en-US" dirty="0" err="1" smtClean="0">
                <a:solidFill>
                  <a:srgbClr val="FF0000"/>
                </a:solidFill>
              </a:rPr>
              <a:t>myometrium</a:t>
            </a:r>
            <a:r>
              <a:rPr lang="en-US" dirty="0" smtClean="0">
                <a:solidFill>
                  <a:srgbClr val="FF0000"/>
                </a:solidFill>
              </a:rPr>
              <a:t>) at the end of gestation.</a:t>
            </a:r>
          </a:p>
          <a:p>
            <a:r>
              <a:rPr lang="en-US" b="1" dirty="0" err="1" smtClean="0">
                <a:solidFill>
                  <a:srgbClr val="FF0000"/>
                </a:solidFill>
              </a:rPr>
              <a:t>Oxytocin</a:t>
            </a:r>
            <a:r>
              <a:rPr lang="en-US" dirty="0" smtClean="0">
                <a:solidFill>
                  <a:srgbClr val="FF0000"/>
                </a:solidFill>
              </a:rPr>
              <a:t> plays a role in labor and has been shown to be a useful </a:t>
            </a:r>
            <a:r>
              <a:rPr lang="en-US" dirty="0" err="1" smtClean="0">
                <a:solidFill>
                  <a:srgbClr val="FF0000"/>
                </a:solidFill>
              </a:rPr>
              <a:t>theraputic</a:t>
            </a:r>
            <a:r>
              <a:rPr lang="en-US" dirty="0" smtClean="0">
                <a:solidFill>
                  <a:srgbClr val="FF0000"/>
                </a:solidFill>
              </a:rPr>
              <a:t> agent in the induction of labor.</a:t>
            </a:r>
          </a:p>
          <a:p>
            <a:r>
              <a:rPr lang="en-US" b="1" dirty="0" smtClean="0">
                <a:solidFill>
                  <a:srgbClr val="FF0000"/>
                </a:solidFill>
              </a:rPr>
              <a:t>Milk let-down or milk ejection reflex:</a:t>
            </a:r>
          </a:p>
          <a:p>
            <a:pPr>
              <a:buNone/>
            </a:pPr>
            <a:r>
              <a:rPr lang="en-US" dirty="0" smtClean="0">
                <a:solidFill>
                  <a:srgbClr val="FF0000"/>
                </a:solidFill>
              </a:rPr>
              <a:t>    Stimulation of the tactile receptors in the </a:t>
            </a:r>
            <a:r>
              <a:rPr lang="en-US" dirty="0" err="1" smtClean="0">
                <a:solidFill>
                  <a:srgbClr val="FF0000"/>
                </a:solidFill>
              </a:rPr>
              <a:t>areolar</a:t>
            </a:r>
            <a:r>
              <a:rPr lang="en-US" dirty="0" smtClean="0">
                <a:solidFill>
                  <a:srgbClr val="FF0000"/>
                </a:solidFill>
              </a:rPr>
              <a:t> region of the female breast during suckling activates </a:t>
            </a:r>
            <a:r>
              <a:rPr lang="en-US" dirty="0" err="1" smtClean="0">
                <a:solidFill>
                  <a:srgbClr val="FF0000"/>
                </a:solidFill>
              </a:rPr>
              <a:t>somesthetic</a:t>
            </a:r>
            <a:r>
              <a:rPr lang="en-US" dirty="0" smtClean="0">
                <a:solidFill>
                  <a:srgbClr val="FF0000"/>
                </a:solidFill>
              </a:rPr>
              <a:t> neural pathways, which transmit this signal to the hypothalamus. This leads to the reflex secretion of </a:t>
            </a:r>
            <a:r>
              <a:rPr lang="en-US" dirty="0" err="1" smtClean="0">
                <a:solidFill>
                  <a:srgbClr val="FF0000"/>
                </a:solidFill>
              </a:rPr>
              <a:t>oxytocin</a:t>
            </a:r>
            <a:r>
              <a:rPr lang="en-US" dirty="0" smtClean="0">
                <a:solidFill>
                  <a:srgbClr val="FF0000"/>
                </a:solidFill>
              </a:rPr>
              <a:t> into blood stream and to milk release following a latent period of 30-60 seconds.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p>
            <a:r>
              <a:rPr lang="en-US" b="1" dirty="0" smtClean="0">
                <a:solidFill>
                  <a:srgbClr val="7030A0"/>
                </a:solidFill>
              </a:rPr>
              <a:t>CONTD…..                                OXYTOCIN</a:t>
            </a:r>
            <a:endParaRPr lang="en-US" dirty="0">
              <a:solidFill>
                <a:srgbClr val="7030A0"/>
              </a:solidFill>
            </a:endParaRPr>
          </a:p>
        </p:txBody>
      </p:sp>
      <p:sp>
        <p:nvSpPr>
          <p:cNvPr id="3" name="Content Placeholder 2"/>
          <p:cNvSpPr>
            <a:spLocks noGrp="1"/>
          </p:cNvSpPr>
          <p:nvPr>
            <p:ph idx="1"/>
          </p:nvPr>
        </p:nvSpPr>
        <p:spPr>
          <a:xfrm>
            <a:off x="0" y="838200"/>
            <a:ext cx="9144000" cy="5287963"/>
          </a:xfrm>
        </p:spPr>
        <p:txBody>
          <a:bodyPr/>
          <a:lstStyle/>
          <a:p>
            <a:r>
              <a:rPr lang="en-US" b="1" dirty="0" err="1" smtClean="0">
                <a:solidFill>
                  <a:srgbClr val="FF0000"/>
                </a:solidFill>
              </a:rPr>
              <a:t>Oxytocin</a:t>
            </a:r>
            <a:r>
              <a:rPr lang="en-US" b="1" dirty="0" smtClean="0">
                <a:solidFill>
                  <a:srgbClr val="FF0000"/>
                </a:solidFill>
              </a:rPr>
              <a:t> </a:t>
            </a:r>
            <a:r>
              <a:rPr lang="en-US" dirty="0" smtClean="0">
                <a:solidFill>
                  <a:srgbClr val="FF0000"/>
                </a:solidFill>
              </a:rPr>
              <a:t>secretion can be conditioned so that the physical stimulation of the nipple no longer is required. Thus, lactating women can experience milk release in response to the sight and sound of a baby.</a:t>
            </a:r>
          </a:p>
          <a:p>
            <a:r>
              <a:rPr lang="en-US" b="1" dirty="0" err="1" smtClean="0">
                <a:solidFill>
                  <a:srgbClr val="FF0000"/>
                </a:solidFill>
              </a:rPr>
              <a:t>Oxytocin</a:t>
            </a:r>
            <a:r>
              <a:rPr lang="en-US" b="1" dirty="0" smtClean="0">
                <a:solidFill>
                  <a:srgbClr val="FF0000"/>
                </a:solidFill>
              </a:rPr>
              <a:t> i</a:t>
            </a:r>
            <a:r>
              <a:rPr lang="en-US" dirty="0" smtClean="0">
                <a:solidFill>
                  <a:srgbClr val="FF0000"/>
                </a:solidFill>
              </a:rPr>
              <a:t>s produced in man and also is released during genital tract stimulation. The role of this hormone in men is unknown.</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ypothalamus_RYO_Page_20"/>
          <p:cNvPicPr>
            <a:picLocks noChangeAspect="1" noChangeArrowheads="1"/>
          </p:cNvPicPr>
          <p:nvPr/>
        </p:nvPicPr>
        <p:blipFill>
          <a:blip r:embed="rId2" cstate="print"/>
          <a:srcRect/>
          <a:stretch>
            <a:fillRect/>
          </a:stretch>
        </p:blipFill>
        <p:spPr bwMode="auto">
          <a:xfrm>
            <a:off x="-609600" y="-228600"/>
            <a:ext cx="10363200" cy="72390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rmAutofit fontScale="90000"/>
          </a:bodyPr>
          <a:lstStyle/>
          <a:p>
            <a:r>
              <a:rPr lang="en-US" b="1" dirty="0" smtClean="0">
                <a:solidFill>
                  <a:srgbClr val="C00000"/>
                </a:solidFill>
              </a:rPr>
              <a:t>MCQ TEST AFTER END OF LECTURE</a:t>
            </a:r>
            <a:endParaRPr lang="en-US" dirty="0">
              <a:solidFill>
                <a:srgbClr val="C00000"/>
              </a:solidFill>
            </a:endParaRPr>
          </a:p>
        </p:txBody>
      </p:sp>
      <p:sp>
        <p:nvSpPr>
          <p:cNvPr id="3" name="Content Placeholder 2"/>
          <p:cNvSpPr>
            <a:spLocks noGrp="1"/>
          </p:cNvSpPr>
          <p:nvPr>
            <p:ph idx="1"/>
          </p:nvPr>
        </p:nvSpPr>
        <p:spPr>
          <a:xfrm>
            <a:off x="0" y="533400"/>
            <a:ext cx="9144000" cy="6324600"/>
          </a:xfrm>
        </p:spPr>
        <p:txBody>
          <a:bodyPr>
            <a:noAutofit/>
          </a:bodyPr>
          <a:lstStyle/>
          <a:p>
            <a:pPr>
              <a:buNone/>
            </a:pPr>
            <a:r>
              <a:rPr lang="en-US" b="1" dirty="0" smtClean="0">
                <a:solidFill>
                  <a:srgbClr val="0000CC"/>
                </a:solidFill>
              </a:rPr>
              <a:t>1</a:t>
            </a:r>
            <a:r>
              <a:rPr lang="en-US" b="1" dirty="0" smtClean="0">
                <a:solidFill>
                  <a:schemeClr val="accent6">
                    <a:lumMod val="50000"/>
                  </a:schemeClr>
                </a:solidFill>
              </a:rPr>
              <a:t> </a:t>
            </a:r>
            <a:r>
              <a:rPr lang="en-US" b="1" dirty="0" err="1" smtClean="0">
                <a:solidFill>
                  <a:srgbClr val="FF0000"/>
                </a:solidFill>
              </a:rPr>
              <a:t>Oxytocin</a:t>
            </a:r>
            <a:r>
              <a:rPr lang="en-US" b="1" dirty="0" smtClean="0">
                <a:solidFill>
                  <a:srgbClr val="FF0000"/>
                </a:solidFill>
              </a:rPr>
              <a:t> is synthesized mainly in hypothalamus by </a:t>
            </a:r>
            <a:endParaRPr lang="en-US" sz="2800" b="1" dirty="0" smtClean="0">
              <a:solidFill>
                <a:srgbClr val="0000CC"/>
              </a:solidFill>
            </a:endParaRPr>
          </a:p>
          <a:p>
            <a:pPr>
              <a:buNone/>
            </a:pPr>
            <a:r>
              <a:rPr lang="en-US" b="1" dirty="0" smtClean="0">
                <a:solidFill>
                  <a:srgbClr val="CC0099"/>
                </a:solidFill>
              </a:rPr>
              <a:t>    A</a:t>
            </a:r>
            <a:r>
              <a:rPr lang="en-US" dirty="0" smtClean="0">
                <a:solidFill>
                  <a:srgbClr val="002060"/>
                </a:solidFill>
              </a:rPr>
              <a:t>  </a:t>
            </a:r>
            <a:r>
              <a:rPr lang="en-US" dirty="0" err="1" smtClean="0">
                <a:solidFill>
                  <a:srgbClr val="002060"/>
                </a:solidFill>
              </a:rPr>
              <a:t>supraoptic</a:t>
            </a:r>
            <a:r>
              <a:rPr lang="en-US" dirty="0" smtClean="0">
                <a:solidFill>
                  <a:srgbClr val="002060"/>
                </a:solidFill>
              </a:rPr>
              <a:t> nuclei </a:t>
            </a:r>
            <a:endParaRPr lang="en-US" b="1" dirty="0" smtClean="0">
              <a:solidFill>
                <a:srgbClr val="CC0099"/>
              </a:solidFill>
            </a:endParaRPr>
          </a:p>
          <a:p>
            <a:pPr>
              <a:buNone/>
            </a:pPr>
            <a:r>
              <a:rPr lang="en-US" sz="2800" b="1" dirty="0" smtClean="0">
                <a:solidFill>
                  <a:srgbClr val="CC0099"/>
                </a:solidFill>
              </a:rPr>
              <a:t>     B  </a:t>
            </a:r>
            <a:r>
              <a:rPr lang="en-US" sz="2800" b="1" dirty="0" err="1" smtClean="0">
                <a:solidFill>
                  <a:srgbClr val="CC0099"/>
                </a:solidFill>
              </a:rPr>
              <a:t>Tubercinerum</a:t>
            </a:r>
            <a:r>
              <a:rPr lang="en-US" sz="2800" b="1" dirty="0" smtClean="0">
                <a:solidFill>
                  <a:srgbClr val="CC0099"/>
                </a:solidFill>
              </a:rPr>
              <a:t> </a:t>
            </a:r>
            <a:r>
              <a:rPr lang="en-US" sz="2800" dirty="0" smtClean="0">
                <a:solidFill>
                  <a:srgbClr val="002060"/>
                </a:solidFill>
              </a:rPr>
              <a:t>nuclei </a:t>
            </a:r>
            <a:endParaRPr lang="en-US" sz="2800" b="1" dirty="0" smtClean="0">
              <a:solidFill>
                <a:srgbClr val="CC0099"/>
              </a:solidFill>
            </a:endParaRPr>
          </a:p>
          <a:p>
            <a:pPr>
              <a:buNone/>
            </a:pPr>
            <a:r>
              <a:rPr lang="en-US" sz="2800" b="1" dirty="0" smtClean="0">
                <a:solidFill>
                  <a:srgbClr val="CC0099"/>
                </a:solidFill>
              </a:rPr>
              <a:t>     C </a:t>
            </a:r>
            <a:r>
              <a:rPr lang="en-US" sz="2800" b="1" dirty="0" smtClean="0">
                <a:solidFill>
                  <a:srgbClr val="FF0000"/>
                </a:solidFill>
              </a:rPr>
              <a:t>  </a:t>
            </a:r>
            <a:r>
              <a:rPr lang="en-US" sz="2800" b="1" dirty="0" err="1" smtClean="0">
                <a:solidFill>
                  <a:srgbClr val="FF0000"/>
                </a:solidFill>
              </a:rPr>
              <a:t>Paraventricular</a:t>
            </a:r>
            <a:r>
              <a:rPr lang="en-US" sz="2800" b="1" dirty="0" smtClean="0">
                <a:solidFill>
                  <a:srgbClr val="FF0000"/>
                </a:solidFill>
              </a:rPr>
              <a:t> nuclei </a:t>
            </a:r>
          </a:p>
          <a:p>
            <a:pPr>
              <a:buNone/>
            </a:pPr>
            <a:r>
              <a:rPr lang="en-US" sz="2800" b="1" dirty="0" smtClean="0">
                <a:solidFill>
                  <a:srgbClr val="FF0000"/>
                </a:solidFill>
              </a:rPr>
              <a:t>     D  None of above</a:t>
            </a:r>
            <a:endParaRPr lang="en-US" sz="2800" dirty="0" smtClean="0">
              <a:solidFill>
                <a:srgbClr val="FF0000"/>
              </a:solidFill>
            </a:endParaRPr>
          </a:p>
          <a:p>
            <a:pPr>
              <a:buNone/>
            </a:pPr>
            <a:r>
              <a:rPr lang="en-US" b="1" dirty="0" smtClean="0">
                <a:solidFill>
                  <a:srgbClr val="FF0000"/>
                </a:solidFill>
              </a:rPr>
              <a:t>2 Milk let-down or milk ejection reflex is initiated by</a:t>
            </a:r>
            <a:r>
              <a:rPr lang="en-US" sz="2800" b="1" dirty="0" smtClean="0">
                <a:solidFill>
                  <a:srgbClr val="FF0000"/>
                </a:solidFill>
              </a:rPr>
              <a:t>:</a:t>
            </a:r>
          </a:p>
          <a:p>
            <a:pPr>
              <a:buNone/>
            </a:pPr>
            <a:r>
              <a:rPr lang="en-US" sz="2800" b="1" dirty="0" smtClean="0">
                <a:solidFill>
                  <a:srgbClr val="CC0099"/>
                </a:solidFill>
              </a:rPr>
              <a:t>     A  </a:t>
            </a:r>
            <a:r>
              <a:rPr lang="en-US" sz="2800" b="1" dirty="0" err="1" smtClean="0">
                <a:solidFill>
                  <a:srgbClr val="CC0099"/>
                </a:solidFill>
              </a:rPr>
              <a:t>Prolactin</a:t>
            </a:r>
            <a:endParaRPr lang="en-US" sz="2800" b="1" dirty="0" smtClean="0">
              <a:solidFill>
                <a:srgbClr val="CC0099"/>
              </a:solidFill>
            </a:endParaRPr>
          </a:p>
          <a:p>
            <a:pPr>
              <a:buNone/>
            </a:pPr>
            <a:r>
              <a:rPr lang="en-US" sz="2800" b="1" dirty="0" smtClean="0">
                <a:solidFill>
                  <a:srgbClr val="CC0099"/>
                </a:solidFill>
              </a:rPr>
              <a:t>     B  </a:t>
            </a:r>
            <a:r>
              <a:rPr lang="en-US" sz="2800" b="1" dirty="0" err="1" smtClean="0">
                <a:solidFill>
                  <a:srgbClr val="CC0099"/>
                </a:solidFill>
              </a:rPr>
              <a:t>Oxytocin</a:t>
            </a:r>
            <a:endParaRPr lang="en-US" sz="2800" b="1" dirty="0" smtClean="0">
              <a:solidFill>
                <a:srgbClr val="CC0099"/>
              </a:solidFill>
            </a:endParaRPr>
          </a:p>
          <a:p>
            <a:pPr>
              <a:buNone/>
            </a:pPr>
            <a:r>
              <a:rPr lang="en-US" sz="2800" b="1" dirty="0" smtClean="0">
                <a:solidFill>
                  <a:srgbClr val="CC0099"/>
                </a:solidFill>
              </a:rPr>
              <a:t>     C  Vasopressin</a:t>
            </a:r>
          </a:p>
          <a:p>
            <a:pPr>
              <a:buNone/>
            </a:pPr>
            <a:r>
              <a:rPr lang="en-US" sz="2800" b="1" dirty="0" smtClean="0">
                <a:solidFill>
                  <a:srgbClr val="CC0099"/>
                </a:solidFill>
              </a:rPr>
              <a:t>     D  LH</a:t>
            </a:r>
            <a:endParaRPr lang="en-US" sz="2800" b="1" dirty="0">
              <a:solidFill>
                <a:srgbClr val="CC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2"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additive="base">
                                        <p:cTn id="47"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8"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additive="base">
                                        <p:cTn id="53"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4"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calcmode="lin" valueType="num">
                                      <p:cBhvr additive="base">
                                        <p:cTn id="59" dur="5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0" dur="5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anim calcmode="lin" valueType="num">
                                      <p:cBhvr additive="base">
                                        <p:cTn id="65" dur="5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6" dur="5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 calcmode="lin" valueType="num">
                                      <p:cBhvr additive="base">
                                        <p:cTn id="71" dur="5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72" dur="5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381000"/>
          </a:xfrm>
        </p:spPr>
        <p:txBody>
          <a:bodyPr>
            <a:normAutofit fontScale="90000"/>
          </a:bodyPr>
          <a:lstStyle/>
          <a:p>
            <a:r>
              <a:rPr lang="en-US" b="1" dirty="0" smtClean="0">
                <a:solidFill>
                  <a:srgbClr val="C00000"/>
                </a:solidFill>
              </a:rPr>
              <a:t>MCQ TEST AFTER END OF LECTURE</a:t>
            </a:r>
            <a:endParaRPr lang="en-US" dirty="0">
              <a:solidFill>
                <a:srgbClr val="C00000"/>
              </a:solidFill>
            </a:endParaRPr>
          </a:p>
        </p:txBody>
      </p:sp>
      <p:sp>
        <p:nvSpPr>
          <p:cNvPr id="3" name="Content Placeholder 2"/>
          <p:cNvSpPr>
            <a:spLocks noGrp="1"/>
          </p:cNvSpPr>
          <p:nvPr>
            <p:ph idx="1"/>
          </p:nvPr>
        </p:nvSpPr>
        <p:spPr>
          <a:xfrm>
            <a:off x="228600" y="762000"/>
            <a:ext cx="8915400" cy="5867400"/>
          </a:xfrm>
        </p:spPr>
        <p:txBody>
          <a:bodyPr>
            <a:noAutofit/>
          </a:bodyPr>
          <a:lstStyle/>
          <a:p>
            <a:pPr>
              <a:buNone/>
            </a:pPr>
            <a:r>
              <a:rPr lang="en-US" b="1" dirty="0" smtClean="0">
                <a:solidFill>
                  <a:srgbClr val="0000CC"/>
                </a:solidFill>
              </a:rPr>
              <a:t>3</a:t>
            </a:r>
            <a:r>
              <a:rPr lang="en-US" b="1" dirty="0" smtClean="0">
                <a:solidFill>
                  <a:schemeClr val="accent6">
                    <a:lumMod val="50000"/>
                  </a:schemeClr>
                </a:solidFill>
              </a:rPr>
              <a:t> </a:t>
            </a:r>
            <a:r>
              <a:rPr lang="en-US" dirty="0" err="1" smtClean="0">
                <a:solidFill>
                  <a:srgbClr val="FF0000"/>
                </a:solidFill>
              </a:rPr>
              <a:t>Exessive</a:t>
            </a:r>
            <a:r>
              <a:rPr lang="en-US" dirty="0" smtClean="0">
                <a:solidFill>
                  <a:srgbClr val="FF0000"/>
                </a:solidFill>
              </a:rPr>
              <a:t> ADH secretion leads to</a:t>
            </a:r>
            <a:r>
              <a:rPr lang="en-US" b="1" dirty="0" smtClean="0">
                <a:solidFill>
                  <a:srgbClr val="0000CC"/>
                </a:solidFill>
              </a:rPr>
              <a:t> </a:t>
            </a:r>
            <a:r>
              <a:rPr lang="en-US" sz="2800" b="1" dirty="0" smtClean="0">
                <a:solidFill>
                  <a:srgbClr val="0000CC"/>
                </a:solidFill>
              </a:rPr>
              <a:t>:  </a:t>
            </a:r>
          </a:p>
          <a:p>
            <a:pPr>
              <a:buNone/>
            </a:pPr>
            <a:r>
              <a:rPr lang="en-US" b="1" dirty="0" smtClean="0">
                <a:solidFill>
                  <a:srgbClr val="CC0099"/>
                </a:solidFill>
              </a:rPr>
              <a:t>    A </a:t>
            </a:r>
            <a:r>
              <a:rPr lang="en-US" b="1" dirty="0" smtClean="0">
                <a:solidFill>
                  <a:srgbClr val="7030A0"/>
                </a:solidFill>
              </a:rPr>
              <a:t>Diabetes </a:t>
            </a:r>
            <a:r>
              <a:rPr lang="en-US" b="1" dirty="0" err="1" smtClean="0">
                <a:solidFill>
                  <a:srgbClr val="7030A0"/>
                </a:solidFill>
              </a:rPr>
              <a:t>insipidus</a:t>
            </a:r>
            <a:r>
              <a:rPr lang="en-US" b="1" dirty="0" smtClean="0">
                <a:solidFill>
                  <a:srgbClr val="FF0000"/>
                </a:solidFill>
              </a:rPr>
              <a:t> </a:t>
            </a:r>
            <a:endParaRPr lang="en-US" b="1" dirty="0" smtClean="0">
              <a:solidFill>
                <a:srgbClr val="CC0099"/>
              </a:solidFill>
            </a:endParaRPr>
          </a:p>
          <a:p>
            <a:pPr>
              <a:buNone/>
            </a:pPr>
            <a:r>
              <a:rPr lang="en-US" sz="2800" b="1" dirty="0" smtClean="0">
                <a:solidFill>
                  <a:srgbClr val="CC0099"/>
                </a:solidFill>
              </a:rPr>
              <a:t>     B </a:t>
            </a:r>
            <a:r>
              <a:rPr lang="en-US" sz="2800" b="1" dirty="0" smtClean="0">
                <a:solidFill>
                  <a:schemeClr val="accent3">
                    <a:lumMod val="50000"/>
                  </a:schemeClr>
                </a:solidFill>
              </a:rPr>
              <a:t>SIADH</a:t>
            </a:r>
            <a:r>
              <a:rPr lang="en-US" sz="2800" b="1" dirty="0" smtClean="0">
                <a:solidFill>
                  <a:srgbClr val="CC0099"/>
                </a:solidFill>
              </a:rPr>
              <a:t> </a:t>
            </a:r>
          </a:p>
          <a:p>
            <a:pPr>
              <a:buNone/>
            </a:pPr>
            <a:r>
              <a:rPr lang="en-US" sz="2800" b="1" dirty="0" smtClean="0">
                <a:solidFill>
                  <a:srgbClr val="CC0099"/>
                </a:solidFill>
              </a:rPr>
              <a:t>     C </a:t>
            </a:r>
            <a:r>
              <a:rPr lang="en-US" sz="2800" b="1" dirty="0" smtClean="0">
                <a:solidFill>
                  <a:srgbClr val="7030A0"/>
                </a:solidFill>
              </a:rPr>
              <a:t>Diabetes mellitus</a:t>
            </a:r>
            <a:endParaRPr lang="en-US" sz="2800" b="1" dirty="0" smtClean="0">
              <a:solidFill>
                <a:srgbClr val="FF0000"/>
              </a:solidFill>
            </a:endParaRPr>
          </a:p>
          <a:p>
            <a:pPr>
              <a:buNone/>
            </a:pPr>
            <a:r>
              <a:rPr lang="en-US" sz="2800" b="1" dirty="0" smtClean="0">
                <a:solidFill>
                  <a:srgbClr val="FF0000"/>
                </a:solidFill>
              </a:rPr>
              <a:t>     D  </a:t>
            </a:r>
            <a:r>
              <a:rPr lang="en-US" sz="2800" dirty="0" err="1" smtClean="0">
                <a:solidFill>
                  <a:srgbClr val="FF0000"/>
                </a:solidFill>
              </a:rPr>
              <a:t>Hyponatriuria</a:t>
            </a:r>
            <a:r>
              <a:rPr lang="en-US" sz="2800" dirty="0" smtClean="0">
                <a:solidFill>
                  <a:srgbClr val="FF0000"/>
                </a:solidFill>
              </a:rPr>
              <a:t>.</a:t>
            </a:r>
          </a:p>
          <a:p>
            <a:pPr>
              <a:buNone/>
            </a:pPr>
            <a:r>
              <a:rPr lang="en-US" b="1" dirty="0" smtClean="0">
                <a:solidFill>
                  <a:srgbClr val="FF0000"/>
                </a:solidFill>
              </a:rPr>
              <a:t>4  One of following is symptom of </a:t>
            </a:r>
            <a:r>
              <a:rPr lang="en-US" sz="2800" b="1" dirty="0" smtClean="0">
                <a:solidFill>
                  <a:srgbClr val="7030A0"/>
                </a:solidFill>
              </a:rPr>
              <a:t>Diabetes </a:t>
            </a:r>
            <a:r>
              <a:rPr lang="en-US" sz="2800" b="1" dirty="0" err="1" smtClean="0">
                <a:solidFill>
                  <a:srgbClr val="7030A0"/>
                </a:solidFill>
              </a:rPr>
              <a:t>insipidus</a:t>
            </a:r>
            <a:r>
              <a:rPr lang="en-US" sz="2800" b="1" dirty="0" smtClean="0">
                <a:solidFill>
                  <a:srgbClr val="FF0000"/>
                </a:solidFill>
              </a:rPr>
              <a:t> :</a:t>
            </a:r>
          </a:p>
          <a:p>
            <a:pPr>
              <a:buNone/>
            </a:pPr>
            <a:r>
              <a:rPr lang="en-US" sz="2800" b="1" dirty="0" smtClean="0">
                <a:solidFill>
                  <a:srgbClr val="CC0099"/>
                </a:solidFill>
              </a:rPr>
              <a:t>     A  Metabolic </a:t>
            </a:r>
            <a:r>
              <a:rPr lang="en-US" sz="2800" b="1" dirty="0" err="1" smtClean="0">
                <a:solidFill>
                  <a:srgbClr val="CC0099"/>
                </a:solidFill>
              </a:rPr>
              <a:t>ketoacidosis</a:t>
            </a:r>
            <a:endParaRPr lang="en-US" sz="2800" b="1" dirty="0" smtClean="0">
              <a:solidFill>
                <a:srgbClr val="CC0099"/>
              </a:solidFill>
            </a:endParaRPr>
          </a:p>
          <a:p>
            <a:pPr>
              <a:buNone/>
            </a:pPr>
            <a:r>
              <a:rPr lang="en-US" sz="2800" b="1" dirty="0" smtClean="0">
                <a:solidFill>
                  <a:srgbClr val="CC0099"/>
                </a:solidFill>
              </a:rPr>
              <a:t>     B  Dehydration</a:t>
            </a:r>
          </a:p>
          <a:p>
            <a:pPr>
              <a:buNone/>
            </a:pPr>
            <a:r>
              <a:rPr lang="en-US" sz="2800" b="1" dirty="0" smtClean="0">
                <a:solidFill>
                  <a:srgbClr val="CC0099"/>
                </a:solidFill>
              </a:rPr>
              <a:t>     C</a:t>
            </a:r>
            <a:r>
              <a:rPr lang="en-US" sz="2800" dirty="0" smtClean="0">
                <a:solidFill>
                  <a:srgbClr val="FF0000"/>
                </a:solidFill>
              </a:rPr>
              <a:t>  </a:t>
            </a:r>
            <a:r>
              <a:rPr lang="en-US" sz="2800" dirty="0" err="1" smtClean="0">
                <a:solidFill>
                  <a:srgbClr val="FF0000"/>
                </a:solidFill>
              </a:rPr>
              <a:t>Overhydration</a:t>
            </a:r>
            <a:r>
              <a:rPr lang="en-US" sz="2800" b="1" dirty="0" smtClean="0">
                <a:solidFill>
                  <a:srgbClr val="FF0000"/>
                </a:solidFill>
              </a:rPr>
              <a:t>  </a:t>
            </a:r>
            <a:endParaRPr lang="en-US" sz="2800" b="1" dirty="0" smtClean="0">
              <a:solidFill>
                <a:srgbClr val="CC0099"/>
              </a:solidFill>
            </a:endParaRPr>
          </a:p>
          <a:p>
            <a:pPr>
              <a:buNone/>
            </a:pPr>
            <a:r>
              <a:rPr lang="en-US" sz="2800" b="1" dirty="0" smtClean="0">
                <a:solidFill>
                  <a:srgbClr val="CC0099"/>
                </a:solidFill>
              </a:rPr>
              <a:t>     D  None of above</a:t>
            </a:r>
            <a:endParaRPr lang="en-US" sz="2800" b="1" dirty="0">
              <a:solidFill>
                <a:srgbClr val="CC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2"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additive="base">
                                        <p:cTn id="47"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8"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additive="base">
                                        <p:cTn id="53"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4"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calcmode="lin" valueType="num">
                                      <p:cBhvr additive="base">
                                        <p:cTn id="59" dur="5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0" dur="5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anim calcmode="lin" valueType="num">
                                      <p:cBhvr additive="base">
                                        <p:cTn id="65" dur="5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6" dur="5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 calcmode="lin" valueType="num">
                                      <p:cBhvr additive="base">
                                        <p:cTn id="71" dur="5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72" dur="5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81000"/>
          </a:xfrm>
        </p:spPr>
        <p:txBody>
          <a:bodyPr>
            <a:normAutofit fontScale="90000"/>
          </a:bodyPr>
          <a:lstStyle/>
          <a:p>
            <a:r>
              <a:rPr lang="en-US" b="1" dirty="0" smtClean="0">
                <a:solidFill>
                  <a:srgbClr val="C00000"/>
                </a:solidFill>
              </a:rPr>
              <a:t>MCQ TEST AFTER END OF LECTURE</a:t>
            </a:r>
            <a:endParaRPr lang="en-US" dirty="0">
              <a:solidFill>
                <a:srgbClr val="C00000"/>
              </a:solidFill>
            </a:endParaRPr>
          </a:p>
        </p:txBody>
      </p:sp>
      <p:sp>
        <p:nvSpPr>
          <p:cNvPr id="3" name="Content Placeholder 2"/>
          <p:cNvSpPr>
            <a:spLocks noGrp="1"/>
          </p:cNvSpPr>
          <p:nvPr>
            <p:ph idx="1"/>
          </p:nvPr>
        </p:nvSpPr>
        <p:spPr>
          <a:xfrm>
            <a:off x="0" y="457200"/>
            <a:ext cx="9144000" cy="6400800"/>
          </a:xfrm>
        </p:spPr>
        <p:txBody>
          <a:bodyPr>
            <a:noAutofit/>
          </a:bodyPr>
          <a:lstStyle/>
          <a:p>
            <a:pPr>
              <a:buNone/>
            </a:pPr>
            <a:r>
              <a:rPr lang="en-US" b="1" dirty="0" smtClean="0">
                <a:solidFill>
                  <a:srgbClr val="0000CC"/>
                </a:solidFill>
              </a:rPr>
              <a:t>5 </a:t>
            </a:r>
            <a:r>
              <a:rPr lang="en-US" sz="2800" b="1" dirty="0" smtClean="0">
                <a:solidFill>
                  <a:srgbClr val="7030A0"/>
                </a:solidFill>
              </a:rPr>
              <a:t>Retention of sodium and excretion of potassium </a:t>
            </a:r>
            <a:r>
              <a:rPr lang="en-US" sz="2800" b="1" smtClean="0">
                <a:solidFill>
                  <a:srgbClr val="7030A0"/>
                </a:solidFill>
              </a:rPr>
              <a:t>by kidney </a:t>
            </a:r>
            <a:r>
              <a:rPr lang="en-US" sz="2800" b="1" dirty="0" smtClean="0">
                <a:solidFill>
                  <a:srgbClr val="7030A0"/>
                </a:solidFill>
              </a:rPr>
              <a:t>is action of </a:t>
            </a:r>
            <a:r>
              <a:rPr lang="en-US" sz="2800" b="1" dirty="0" smtClean="0">
                <a:solidFill>
                  <a:srgbClr val="9933FF"/>
                </a:solidFill>
              </a:rPr>
              <a:t>:  </a:t>
            </a:r>
          </a:p>
          <a:p>
            <a:r>
              <a:rPr lang="en-US" b="1" dirty="0" smtClean="0">
                <a:solidFill>
                  <a:srgbClr val="CC0099"/>
                </a:solidFill>
              </a:rPr>
              <a:t>A  </a:t>
            </a:r>
            <a:r>
              <a:rPr lang="en-US" b="1" dirty="0" err="1" smtClean="0">
                <a:solidFill>
                  <a:srgbClr val="FF0000"/>
                </a:solidFill>
              </a:rPr>
              <a:t>Cortisol</a:t>
            </a:r>
            <a:r>
              <a:rPr lang="en-US" b="1" dirty="0" smtClean="0">
                <a:solidFill>
                  <a:srgbClr val="FF0000"/>
                </a:solidFill>
              </a:rPr>
              <a:t> </a:t>
            </a:r>
          </a:p>
          <a:p>
            <a:r>
              <a:rPr lang="en-US" sz="2800" b="1" dirty="0" smtClean="0">
                <a:solidFill>
                  <a:srgbClr val="FF0000"/>
                </a:solidFill>
              </a:rPr>
              <a:t>B   </a:t>
            </a:r>
            <a:r>
              <a:rPr lang="en-US" sz="2800" dirty="0" smtClean="0">
                <a:solidFill>
                  <a:srgbClr val="FF0000"/>
                </a:solidFill>
              </a:rPr>
              <a:t>Androgen</a:t>
            </a:r>
            <a:r>
              <a:rPr lang="en-US" sz="2800" b="1" dirty="0" smtClean="0">
                <a:solidFill>
                  <a:srgbClr val="FF0000"/>
                </a:solidFill>
              </a:rPr>
              <a:t>  </a:t>
            </a:r>
          </a:p>
          <a:p>
            <a:r>
              <a:rPr lang="en-US" sz="2800" b="1" dirty="0" smtClean="0">
                <a:solidFill>
                  <a:srgbClr val="FF0000"/>
                </a:solidFill>
              </a:rPr>
              <a:t>C   </a:t>
            </a:r>
            <a:r>
              <a:rPr lang="en-US" sz="2800" dirty="0" err="1" smtClean="0">
                <a:solidFill>
                  <a:srgbClr val="FF0000"/>
                </a:solidFill>
              </a:rPr>
              <a:t>Aldosterone</a:t>
            </a:r>
            <a:endParaRPr lang="en-US" sz="2800" b="1" dirty="0" smtClean="0">
              <a:solidFill>
                <a:srgbClr val="FF0000"/>
              </a:solidFill>
            </a:endParaRPr>
          </a:p>
          <a:p>
            <a:r>
              <a:rPr lang="en-US" sz="2800" b="1" dirty="0" smtClean="0">
                <a:solidFill>
                  <a:srgbClr val="FF0000"/>
                </a:solidFill>
              </a:rPr>
              <a:t>D   H</a:t>
            </a:r>
            <a:r>
              <a:rPr lang="en-US" sz="2800" dirty="0" smtClean="0">
                <a:solidFill>
                  <a:srgbClr val="FF0000"/>
                </a:solidFill>
              </a:rPr>
              <a:t>ydrocortisone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2"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Autofit/>
          </a:bodyPr>
          <a:lstStyle/>
          <a:p>
            <a:r>
              <a:rPr lang="en-US" sz="6600" b="1" dirty="0" smtClean="0">
                <a:solidFill>
                  <a:srgbClr val="9933FF"/>
                </a:solidFill>
              </a:rPr>
              <a:t>POSTERIOR PITUITARY GLAND</a:t>
            </a:r>
            <a:endParaRPr lang="en-US" sz="6600" dirty="0">
              <a:solidFill>
                <a:srgbClr val="9933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r>
              <a:rPr lang="en-US" sz="3200" b="1" dirty="0" smtClean="0">
                <a:solidFill>
                  <a:srgbClr val="FF0000"/>
                </a:solidFill>
              </a:rPr>
              <a:t>HORMONES RELEASED FROM POSTERIOR PITUITARY</a:t>
            </a:r>
            <a:endParaRPr lang="en-US" sz="3200" b="1" dirty="0">
              <a:solidFill>
                <a:srgbClr val="FF0000"/>
              </a:solidFill>
            </a:endParaRPr>
          </a:p>
        </p:txBody>
      </p:sp>
      <p:pic>
        <p:nvPicPr>
          <p:cNvPr id="5" name="Picture 14" descr="11_13"/>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4800" y="762000"/>
            <a:ext cx="8382000" cy="57912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9"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0" fill="hold"/>
                                        <p:tgtEl>
                                          <p:spTgt spid="5"/>
                                        </p:tgtEl>
                                        <p:attrNameLst>
                                          <p:attrName>ppt_x</p:attrName>
                                        </p:attrNameLst>
                                      </p:cBhvr>
                                      <p:tavLst>
                                        <p:tav tm="0">
                                          <p:val>
                                            <p:strVal val="0-#ppt_w/2"/>
                                          </p:val>
                                        </p:tav>
                                        <p:tav tm="100000">
                                          <p:val>
                                            <p:strVal val="#ppt_x"/>
                                          </p:val>
                                        </p:tav>
                                      </p:tavLst>
                                    </p:anim>
                                    <p:anim calcmode="lin" valueType="num">
                                      <p:cBhvr additive="base">
                                        <p:cTn id="13" dur="5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solidFill>
                  <a:srgbClr val="FF0000"/>
                </a:solidFill>
              </a:rPr>
              <a:t>ANTIDIURETIC HORMONE (ADH)</a:t>
            </a:r>
            <a:endParaRPr lang="en-US" dirty="0">
              <a:solidFill>
                <a:srgbClr val="FF0000"/>
              </a:solidFill>
            </a:endParaRPr>
          </a:p>
        </p:txBody>
      </p:sp>
      <p:sp>
        <p:nvSpPr>
          <p:cNvPr id="3" name="Content Placeholder 2"/>
          <p:cNvSpPr>
            <a:spLocks noGrp="1"/>
          </p:cNvSpPr>
          <p:nvPr>
            <p:ph idx="1"/>
          </p:nvPr>
        </p:nvSpPr>
        <p:spPr>
          <a:xfrm>
            <a:off x="0" y="914400"/>
            <a:ext cx="9144000" cy="5943600"/>
          </a:xfrm>
        </p:spPr>
        <p:txBody>
          <a:bodyPr/>
          <a:lstStyle/>
          <a:p>
            <a:pPr>
              <a:buFont typeface="Wingdings" pitchFamily="2" charset="2"/>
              <a:buChar char="§"/>
            </a:pPr>
            <a:r>
              <a:rPr lang="en-US" sz="3600" b="1" dirty="0" smtClean="0">
                <a:solidFill>
                  <a:schemeClr val="accent6">
                    <a:lumMod val="75000"/>
                  </a:schemeClr>
                </a:solidFill>
              </a:rPr>
              <a:t>SITE OF FORMATION: </a:t>
            </a:r>
            <a:r>
              <a:rPr lang="en-US" dirty="0" smtClean="0">
                <a:solidFill>
                  <a:srgbClr val="002060"/>
                </a:solidFill>
              </a:rPr>
              <a:t>Hypothalamic hormone synthesized in the cells of the </a:t>
            </a:r>
            <a:r>
              <a:rPr lang="en-US" dirty="0" err="1" smtClean="0">
                <a:solidFill>
                  <a:srgbClr val="002060"/>
                </a:solidFill>
              </a:rPr>
              <a:t>supraoptic</a:t>
            </a:r>
            <a:r>
              <a:rPr lang="en-US" dirty="0" smtClean="0">
                <a:solidFill>
                  <a:srgbClr val="002060"/>
                </a:solidFill>
              </a:rPr>
              <a:t> nucleus .</a:t>
            </a:r>
          </a:p>
          <a:p>
            <a:r>
              <a:rPr lang="en-US" dirty="0" smtClean="0">
                <a:solidFill>
                  <a:srgbClr val="002060"/>
                </a:solidFill>
              </a:rPr>
              <a:t>Bound to </a:t>
            </a:r>
            <a:r>
              <a:rPr lang="en-US" dirty="0" err="1" smtClean="0">
                <a:solidFill>
                  <a:srgbClr val="002060"/>
                </a:solidFill>
              </a:rPr>
              <a:t>neurophysin</a:t>
            </a:r>
            <a:r>
              <a:rPr lang="en-US" dirty="0" smtClean="0">
                <a:solidFill>
                  <a:srgbClr val="002060"/>
                </a:solidFill>
              </a:rPr>
              <a:t> II &amp; stored in posterior pituitary.</a:t>
            </a:r>
          </a:p>
          <a:p>
            <a:r>
              <a:rPr lang="en-US" dirty="0" err="1" smtClean="0">
                <a:solidFill>
                  <a:srgbClr val="002060"/>
                </a:solidFill>
              </a:rPr>
              <a:t>Relesead</a:t>
            </a:r>
            <a:r>
              <a:rPr lang="en-US" dirty="0" smtClean="0">
                <a:solidFill>
                  <a:srgbClr val="002060"/>
                </a:solidFill>
              </a:rPr>
              <a:t> by nerve impulses arriving along the </a:t>
            </a:r>
            <a:r>
              <a:rPr lang="en-US" dirty="0" err="1" smtClean="0">
                <a:solidFill>
                  <a:srgbClr val="002060"/>
                </a:solidFill>
              </a:rPr>
              <a:t>hypothaloma-hypophysial</a:t>
            </a:r>
            <a:r>
              <a:rPr lang="en-US" dirty="0" smtClean="0">
                <a:solidFill>
                  <a:srgbClr val="002060"/>
                </a:solidFill>
              </a:rPr>
              <a:t> tract.</a:t>
            </a:r>
          </a:p>
          <a:p>
            <a:r>
              <a:rPr lang="en-US" dirty="0" smtClean="0">
                <a:solidFill>
                  <a:srgbClr val="002060"/>
                </a:solidFill>
              </a:rPr>
              <a:t>Hypothalamic nuclei that represent the main source of ADH are the </a:t>
            </a:r>
            <a:r>
              <a:rPr lang="en-US" dirty="0" err="1" smtClean="0">
                <a:solidFill>
                  <a:srgbClr val="002060"/>
                </a:solidFill>
              </a:rPr>
              <a:t>supraoptic</a:t>
            </a:r>
            <a:r>
              <a:rPr lang="en-US" dirty="0" smtClean="0">
                <a:solidFill>
                  <a:srgbClr val="002060"/>
                </a:solidFill>
              </a:rPr>
              <a:t> nuclei.</a:t>
            </a:r>
          </a:p>
          <a:p>
            <a:r>
              <a:rPr lang="en-US" dirty="0" smtClean="0">
                <a:solidFill>
                  <a:srgbClr val="002060"/>
                </a:solidFill>
              </a:rPr>
              <a:t>ADH stored (not synthesized) in parse nervosa.</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solidFill>
                  <a:srgbClr val="C00000"/>
                </a:solidFill>
              </a:rPr>
              <a:t> CONTD….                                          ADH</a:t>
            </a:r>
            <a:endParaRPr lang="en-US" dirty="0">
              <a:solidFill>
                <a:srgbClr val="C00000"/>
              </a:solidFill>
            </a:endParaRPr>
          </a:p>
        </p:txBody>
      </p:sp>
      <p:sp>
        <p:nvSpPr>
          <p:cNvPr id="3" name="Content Placeholder 2"/>
          <p:cNvSpPr>
            <a:spLocks noGrp="1"/>
          </p:cNvSpPr>
          <p:nvPr>
            <p:ph idx="1"/>
          </p:nvPr>
        </p:nvSpPr>
        <p:spPr>
          <a:xfrm>
            <a:off x="0" y="838200"/>
            <a:ext cx="9144000" cy="6019800"/>
          </a:xfrm>
        </p:spPr>
        <p:txBody>
          <a:bodyPr>
            <a:normAutofit fontScale="92500" lnSpcReduction="20000"/>
          </a:bodyPr>
          <a:lstStyle/>
          <a:p>
            <a:pPr>
              <a:buFont typeface="Wingdings" pitchFamily="2" charset="2"/>
              <a:buChar char="§"/>
            </a:pPr>
            <a:r>
              <a:rPr lang="en-US" sz="3900" b="1" dirty="0" smtClean="0">
                <a:solidFill>
                  <a:srgbClr val="7030A0"/>
                </a:solidFill>
              </a:rPr>
              <a:t>CHEMISTRY :</a:t>
            </a:r>
            <a:r>
              <a:rPr lang="en-US" sz="3900" dirty="0" smtClean="0">
                <a:solidFill>
                  <a:srgbClr val="7030A0"/>
                </a:solidFill>
              </a:rPr>
              <a:t>  </a:t>
            </a:r>
            <a:r>
              <a:rPr lang="en-US" dirty="0" smtClean="0">
                <a:solidFill>
                  <a:srgbClr val="7030A0"/>
                </a:solidFill>
              </a:rPr>
              <a:t>ADH (vasopressin) is polypeptide, containing nine amino acids with a Mol. Wt. 1000.</a:t>
            </a:r>
          </a:p>
          <a:p>
            <a:pPr>
              <a:buFont typeface="Wingdings" pitchFamily="2" charset="2"/>
              <a:buChar char="§"/>
            </a:pPr>
            <a:r>
              <a:rPr lang="en-US" sz="3900" b="1" dirty="0" smtClean="0">
                <a:solidFill>
                  <a:srgbClr val="7030A0"/>
                </a:solidFill>
              </a:rPr>
              <a:t>SITE OF ACTION: </a:t>
            </a:r>
            <a:r>
              <a:rPr lang="en-US" dirty="0" smtClean="0">
                <a:solidFill>
                  <a:srgbClr val="7030A0"/>
                </a:solidFill>
              </a:rPr>
              <a:t>Kidney and blood vessels.</a:t>
            </a:r>
          </a:p>
          <a:p>
            <a:pPr>
              <a:buFont typeface="Wingdings" pitchFamily="2" charset="2"/>
              <a:buChar char="§"/>
            </a:pPr>
            <a:r>
              <a:rPr lang="en-US" sz="3900" b="1" dirty="0" smtClean="0">
                <a:solidFill>
                  <a:srgbClr val="7030A0"/>
                </a:solidFill>
              </a:rPr>
              <a:t>MECHENISM OF ACTION : </a:t>
            </a:r>
            <a:r>
              <a:rPr lang="en-US" dirty="0" smtClean="0">
                <a:solidFill>
                  <a:srgbClr val="7030A0"/>
                </a:solidFill>
              </a:rPr>
              <a:t>Acts via three types of receptors </a:t>
            </a:r>
            <a:r>
              <a:rPr lang="en-US" b="1" dirty="0" smtClean="0">
                <a:solidFill>
                  <a:srgbClr val="7030A0"/>
                </a:solidFill>
              </a:rPr>
              <a:t>(</a:t>
            </a:r>
            <a:r>
              <a:rPr lang="en-US" b="1" i="1" dirty="0" smtClean="0">
                <a:solidFill>
                  <a:srgbClr val="7030A0"/>
                </a:solidFill>
              </a:rPr>
              <a:t>V</a:t>
            </a:r>
            <a:r>
              <a:rPr lang="en-US" sz="2400" b="1" i="1" dirty="0" smtClean="0">
                <a:solidFill>
                  <a:srgbClr val="7030A0"/>
                </a:solidFill>
              </a:rPr>
              <a:t>1A</a:t>
            </a:r>
            <a:r>
              <a:rPr lang="en-US" b="1" i="1" dirty="0" smtClean="0">
                <a:solidFill>
                  <a:srgbClr val="7030A0"/>
                </a:solidFill>
              </a:rPr>
              <a:t>,V</a:t>
            </a:r>
            <a:r>
              <a:rPr lang="en-US" sz="2400" b="1" i="1" dirty="0" smtClean="0">
                <a:solidFill>
                  <a:srgbClr val="7030A0"/>
                </a:solidFill>
              </a:rPr>
              <a:t>1B</a:t>
            </a:r>
            <a:r>
              <a:rPr lang="en-US" b="1" i="1" dirty="0" smtClean="0">
                <a:solidFill>
                  <a:srgbClr val="7030A0"/>
                </a:solidFill>
              </a:rPr>
              <a:t>, V</a:t>
            </a:r>
            <a:r>
              <a:rPr lang="en-US" sz="2000" b="1" i="1" dirty="0" smtClean="0">
                <a:solidFill>
                  <a:srgbClr val="7030A0"/>
                </a:solidFill>
              </a:rPr>
              <a:t>2</a:t>
            </a:r>
            <a:r>
              <a:rPr lang="en-US" b="1" dirty="0" smtClean="0">
                <a:solidFill>
                  <a:srgbClr val="7030A0"/>
                </a:solidFill>
              </a:rPr>
              <a:t>) </a:t>
            </a:r>
            <a:r>
              <a:rPr lang="en-US" dirty="0" smtClean="0">
                <a:solidFill>
                  <a:srgbClr val="7030A0"/>
                </a:solidFill>
              </a:rPr>
              <a:t>all are coupled to G-proteins.</a:t>
            </a:r>
          </a:p>
          <a:p>
            <a:pPr>
              <a:buFont typeface="Wingdings" pitchFamily="2" charset="2"/>
              <a:buChar char="§"/>
            </a:pPr>
            <a:r>
              <a:rPr lang="en-US" sz="3900" b="1" dirty="0" smtClean="0">
                <a:solidFill>
                  <a:srgbClr val="7030A0"/>
                </a:solidFill>
              </a:rPr>
              <a:t>PHYSIOLOGICAL ACTIONS: </a:t>
            </a:r>
          </a:p>
          <a:p>
            <a:r>
              <a:rPr lang="en-US" b="1" dirty="0" smtClean="0">
                <a:solidFill>
                  <a:srgbClr val="7030A0"/>
                </a:solidFill>
              </a:rPr>
              <a:t>Regulation of water balance </a:t>
            </a:r>
            <a:r>
              <a:rPr lang="en-US" dirty="0" smtClean="0">
                <a:solidFill>
                  <a:srgbClr val="7030A0"/>
                </a:solidFill>
              </a:rPr>
              <a:t>by increases water </a:t>
            </a:r>
            <a:r>
              <a:rPr lang="en-US" dirty="0" err="1" smtClean="0">
                <a:solidFill>
                  <a:srgbClr val="7030A0"/>
                </a:solidFill>
              </a:rPr>
              <a:t>reabsorption</a:t>
            </a:r>
            <a:r>
              <a:rPr lang="en-US" dirty="0" smtClean="0">
                <a:solidFill>
                  <a:srgbClr val="7030A0"/>
                </a:solidFill>
              </a:rPr>
              <a:t> and decreases urine volume through renal </a:t>
            </a:r>
            <a:r>
              <a:rPr lang="en-US" dirty="0" err="1" smtClean="0">
                <a:solidFill>
                  <a:srgbClr val="7030A0"/>
                </a:solidFill>
              </a:rPr>
              <a:t>nephron</a:t>
            </a:r>
            <a:r>
              <a:rPr lang="en-US" dirty="0" smtClean="0">
                <a:solidFill>
                  <a:srgbClr val="7030A0"/>
                </a:solidFill>
              </a:rPr>
              <a:t>.</a:t>
            </a:r>
          </a:p>
          <a:p>
            <a:r>
              <a:rPr lang="en-US" b="1" dirty="0" smtClean="0">
                <a:solidFill>
                  <a:srgbClr val="7030A0"/>
                </a:solidFill>
              </a:rPr>
              <a:t>Vasoconstrictor effect: </a:t>
            </a:r>
            <a:r>
              <a:rPr lang="en-US" dirty="0" smtClean="0">
                <a:solidFill>
                  <a:srgbClr val="7030A0"/>
                </a:solidFill>
              </a:rPr>
              <a:t>ADH ( high dose) </a:t>
            </a:r>
            <a:r>
              <a:rPr lang="en-US" sz="3500" dirty="0" smtClean="0">
                <a:solidFill>
                  <a:srgbClr val="7030A0"/>
                </a:solidFill>
              </a:rPr>
              <a:t>Via </a:t>
            </a:r>
            <a:r>
              <a:rPr lang="en-US" sz="3500" i="1" dirty="0" smtClean="0">
                <a:solidFill>
                  <a:srgbClr val="7030A0"/>
                </a:solidFill>
              </a:rPr>
              <a:t> </a:t>
            </a:r>
            <a:r>
              <a:rPr lang="en-US" sz="3500" b="1" i="1" dirty="0" smtClean="0">
                <a:solidFill>
                  <a:srgbClr val="7030A0"/>
                </a:solidFill>
              </a:rPr>
              <a:t>V</a:t>
            </a:r>
            <a:r>
              <a:rPr lang="en-US" sz="2200" b="1" i="1" dirty="0" smtClean="0">
                <a:solidFill>
                  <a:srgbClr val="7030A0"/>
                </a:solidFill>
              </a:rPr>
              <a:t>1A </a:t>
            </a:r>
            <a:r>
              <a:rPr lang="en-US" dirty="0" smtClean="0">
                <a:solidFill>
                  <a:srgbClr val="7030A0"/>
                </a:solidFill>
              </a:rPr>
              <a:t>receptors, it produces; peripheral vasoconstriction increases blood pressure, because of this reason is also called </a:t>
            </a:r>
            <a:r>
              <a:rPr lang="en-US" b="1" i="1" dirty="0" smtClean="0">
                <a:solidFill>
                  <a:srgbClr val="7030A0"/>
                </a:solidFill>
              </a:rPr>
              <a:t>vasopressin.</a:t>
            </a:r>
            <a:r>
              <a:rPr lang="en-US" b="1" dirty="0" smtClean="0">
                <a:solidFill>
                  <a:srgbClr val="7030A0"/>
                </a:solidFill>
              </a:rPr>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p>
            <a:r>
              <a:rPr lang="en-US" dirty="0" smtClean="0">
                <a:solidFill>
                  <a:srgbClr val="C00000"/>
                </a:solidFill>
              </a:rPr>
              <a:t>CONTD….                                          ADH</a:t>
            </a:r>
            <a:endParaRPr lang="en-US" dirty="0"/>
          </a:p>
        </p:txBody>
      </p:sp>
      <p:sp>
        <p:nvSpPr>
          <p:cNvPr id="3" name="Content Placeholder 2"/>
          <p:cNvSpPr>
            <a:spLocks noGrp="1"/>
          </p:cNvSpPr>
          <p:nvPr>
            <p:ph idx="1"/>
          </p:nvPr>
        </p:nvSpPr>
        <p:spPr>
          <a:xfrm>
            <a:off x="0" y="762000"/>
            <a:ext cx="9144000" cy="6096000"/>
          </a:xfrm>
        </p:spPr>
        <p:txBody>
          <a:bodyPr>
            <a:normAutofit lnSpcReduction="10000"/>
          </a:bodyPr>
          <a:lstStyle/>
          <a:p>
            <a:r>
              <a:rPr lang="en-US" b="1" dirty="0" smtClean="0">
                <a:solidFill>
                  <a:srgbClr val="7030A0"/>
                </a:solidFill>
              </a:rPr>
              <a:t>Action on anterior pituitary: </a:t>
            </a:r>
            <a:r>
              <a:rPr lang="en-US" dirty="0" smtClean="0">
                <a:solidFill>
                  <a:srgbClr val="7030A0"/>
                </a:solidFill>
              </a:rPr>
              <a:t>Via </a:t>
            </a:r>
            <a:r>
              <a:rPr lang="en-US" b="1" i="1" dirty="0" smtClean="0">
                <a:solidFill>
                  <a:srgbClr val="7030A0"/>
                </a:solidFill>
              </a:rPr>
              <a:t>V</a:t>
            </a:r>
            <a:r>
              <a:rPr lang="en-US" sz="2400" b="1" i="1" dirty="0" smtClean="0">
                <a:solidFill>
                  <a:srgbClr val="7030A0"/>
                </a:solidFill>
              </a:rPr>
              <a:t>1B</a:t>
            </a:r>
            <a:r>
              <a:rPr lang="en-US" dirty="0" smtClean="0">
                <a:solidFill>
                  <a:srgbClr val="7030A0"/>
                </a:solidFill>
              </a:rPr>
              <a:t> receptors stimulates the release of ACTH from anterior pituitary thereby control </a:t>
            </a:r>
            <a:r>
              <a:rPr lang="en-US" dirty="0" err="1" smtClean="0">
                <a:solidFill>
                  <a:srgbClr val="7030A0"/>
                </a:solidFill>
              </a:rPr>
              <a:t>aldosterone</a:t>
            </a:r>
            <a:r>
              <a:rPr lang="en-US" dirty="0" smtClean="0">
                <a:solidFill>
                  <a:srgbClr val="7030A0"/>
                </a:solidFill>
              </a:rPr>
              <a:t> secretion.</a:t>
            </a:r>
          </a:p>
          <a:p>
            <a:r>
              <a:rPr lang="en-US" dirty="0" smtClean="0">
                <a:solidFill>
                  <a:srgbClr val="7030A0"/>
                </a:solidFill>
              </a:rPr>
              <a:t>Via </a:t>
            </a:r>
            <a:r>
              <a:rPr lang="en-US" b="1" i="1" dirty="0" smtClean="0">
                <a:solidFill>
                  <a:srgbClr val="7030A0"/>
                </a:solidFill>
              </a:rPr>
              <a:t>V</a:t>
            </a:r>
            <a:r>
              <a:rPr lang="en-US" sz="2400" b="1" i="1" dirty="0" smtClean="0">
                <a:solidFill>
                  <a:srgbClr val="7030A0"/>
                </a:solidFill>
              </a:rPr>
              <a:t>1A</a:t>
            </a:r>
            <a:r>
              <a:rPr lang="en-US" dirty="0" smtClean="0">
                <a:solidFill>
                  <a:srgbClr val="7030A0"/>
                </a:solidFill>
              </a:rPr>
              <a:t> receptors causes </a:t>
            </a:r>
            <a:r>
              <a:rPr lang="en-US" b="1" dirty="0" err="1" smtClean="0">
                <a:solidFill>
                  <a:srgbClr val="7030A0"/>
                </a:solidFill>
              </a:rPr>
              <a:t>glycogenolysis</a:t>
            </a:r>
            <a:r>
              <a:rPr lang="en-US" b="1" dirty="0" smtClean="0">
                <a:solidFill>
                  <a:srgbClr val="7030A0"/>
                </a:solidFill>
              </a:rPr>
              <a:t> i</a:t>
            </a:r>
            <a:r>
              <a:rPr lang="en-US" dirty="0" smtClean="0">
                <a:solidFill>
                  <a:srgbClr val="7030A0"/>
                </a:solidFill>
              </a:rPr>
              <a:t>n the liver.</a:t>
            </a:r>
          </a:p>
          <a:p>
            <a:pPr>
              <a:buFont typeface="Wingdings" pitchFamily="2" charset="2"/>
              <a:buChar char="§"/>
            </a:pPr>
            <a:r>
              <a:rPr lang="en-US" sz="3600" b="1" dirty="0" smtClean="0">
                <a:solidFill>
                  <a:srgbClr val="7030A0"/>
                </a:solidFill>
              </a:rPr>
              <a:t>REGULATION OF ADH:</a:t>
            </a:r>
          </a:p>
          <a:p>
            <a:r>
              <a:rPr lang="en-US" b="1" dirty="0" smtClean="0">
                <a:solidFill>
                  <a:srgbClr val="7030A0"/>
                </a:solidFill>
              </a:rPr>
              <a:t>Effective plasma osmotic pressure                                   or plasma </a:t>
            </a:r>
            <a:r>
              <a:rPr lang="en-US" b="1" dirty="0" err="1" smtClean="0">
                <a:solidFill>
                  <a:srgbClr val="7030A0"/>
                </a:solidFill>
              </a:rPr>
              <a:t>osmolality</a:t>
            </a:r>
            <a:r>
              <a:rPr lang="en-US" b="1" dirty="0" smtClean="0">
                <a:solidFill>
                  <a:srgbClr val="7030A0"/>
                </a:solidFill>
              </a:rPr>
              <a:t>.</a:t>
            </a:r>
          </a:p>
          <a:p>
            <a:r>
              <a:rPr lang="en-US" b="1" dirty="0" smtClean="0">
                <a:solidFill>
                  <a:srgbClr val="7030A0"/>
                </a:solidFill>
              </a:rPr>
              <a:t>Change in blood volume.</a:t>
            </a:r>
          </a:p>
          <a:p>
            <a:r>
              <a:rPr lang="en-US" b="1" dirty="0" smtClean="0">
                <a:solidFill>
                  <a:srgbClr val="7030A0"/>
                </a:solidFill>
              </a:rPr>
              <a:t>Other factors affecting ADH secretion.</a:t>
            </a:r>
          </a:p>
          <a:p>
            <a:pPr>
              <a:buNone/>
            </a:pPr>
            <a:r>
              <a:rPr lang="en-US" dirty="0" smtClean="0">
                <a:solidFill>
                  <a:srgbClr val="7030A0"/>
                </a:solidFill>
              </a:rPr>
              <a:t>         Stress of pain, chronic emotional stress,            </a:t>
            </a:r>
          </a:p>
          <a:p>
            <a:pPr>
              <a:buNone/>
            </a:pPr>
            <a:r>
              <a:rPr lang="en-US" dirty="0" smtClean="0">
                <a:solidFill>
                  <a:srgbClr val="7030A0"/>
                </a:solidFill>
              </a:rPr>
              <a:t>         and surgical trauma.</a:t>
            </a:r>
            <a:endParaRPr lang="en-US" dirty="0">
              <a:solidFill>
                <a:srgbClr val="7030A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ypothalamus_RYO_Page_21"/>
          <p:cNvPicPr>
            <a:picLocks noChangeAspect="1" noChangeArrowheads="1"/>
          </p:cNvPicPr>
          <p:nvPr/>
        </p:nvPicPr>
        <p:blipFill>
          <a:blip r:embed="rId2" cstate="print"/>
          <a:srcRect/>
          <a:stretch>
            <a:fillRect/>
          </a:stretch>
        </p:blipFill>
        <p:spPr bwMode="auto">
          <a:xfrm>
            <a:off x="-685800" y="-381000"/>
            <a:ext cx="10287000" cy="75438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p>
            <a:r>
              <a:rPr lang="en-US" b="1" dirty="0" smtClean="0">
                <a:solidFill>
                  <a:srgbClr val="FF0000"/>
                </a:solidFill>
              </a:rPr>
              <a:t>ENDOCRINOPATHIES</a:t>
            </a:r>
            <a:endParaRPr lang="en-US" b="1" dirty="0">
              <a:solidFill>
                <a:srgbClr val="FF0000"/>
              </a:solidFill>
            </a:endParaRPr>
          </a:p>
        </p:txBody>
      </p:sp>
      <p:sp>
        <p:nvSpPr>
          <p:cNvPr id="3" name="Content Placeholder 2"/>
          <p:cNvSpPr>
            <a:spLocks noGrp="1"/>
          </p:cNvSpPr>
          <p:nvPr>
            <p:ph idx="1"/>
          </p:nvPr>
        </p:nvSpPr>
        <p:spPr>
          <a:xfrm>
            <a:off x="0" y="762000"/>
            <a:ext cx="9144000" cy="6096000"/>
          </a:xfrm>
        </p:spPr>
        <p:txBody>
          <a:bodyPr>
            <a:normAutofit lnSpcReduction="10000"/>
          </a:bodyPr>
          <a:lstStyle/>
          <a:p>
            <a:pPr>
              <a:buFont typeface="Wingdings" pitchFamily="2" charset="2"/>
              <a:buChar char="§"/>
            </a:pPr>
            <a:r>
              <a:rPr lang="en-US" sz="3600" b="1" dirty="0" smtClean="0">
                <a:solidFill>
                  <a:srgbClr val="7030A0"/>
                </a:solidFill>
              </a:rPr>
              <a:t>Abnormalities of ADH secretion include:</a:t>
            </a:r>
          </a:p>
          <a:p>
            <a:r>
              <a:rPr lang="en-US" dirty="0" smtClean="0">
                <a:solidFill>
                  <a:schemeClr val="accent6">
                    <a:lumMod val="75000"/>
                  </a:schemeClr>
                </a:solidFill>
              </a:rPr>
              <a:t>Syndrome of inappropriate hyper secretion of ADH</a:t>
            </a:r>
          </a:p>
          <a:p>
            <a:pPr>
              <a:buNone/>
            </a:pPr>
            <a:r>
              <a:rPr lang="en-US" dirty="0" smtClean="0">
                <a:solidFill>
                  <a:schemeClr val="accent6">
                    <a:lumMod val="75000"/>
                  </a:schemeClr>
                </a:solidFill>
              </a:rPr>
              <a:t>    (SIADH).</a:t>
            </a:r>
          </a:p>
          <a:p>
            <a:r>
              <a:rPr lang="en-US" dirty="0" smtClean="0">
                <a:solidFill>
                  <a:schemeClr val="accent6">
                    <a:lumMod val="75000"/>
                  </a:schemeClr>
                </a:solidFill>
              </a:rPr>
              <a:t>Diabetes </a:t>
            </a:r>
            <a:r>
              <a:rPr lang="en-US" dirty="0" err="1" smtClean="0">
                <a:solidFill>
                  <a:schemeClr val="accent6">
                    <a:lumMod val="75000"/>
                  </a:schemeClr>
                </a:solidFill>
              </a:rPr>
              <a:t>insipidus</a:t>
            </a:r>
            <a:r>
              <a:rPr lang="en-US" dirty="0" smtClean="0">
                <a:solidFill>
                  <a:schemeClr val="accent6">
                    <a:lumMod val="75000"/>
                  </a:schemeClr>
                </a:solidFill>
              </a:rPr>
              <a:t>.</a:t>
            </a:r>
          </a:p>
          <a:p>
            <a:pPr>
              <a:buFont typeface="Wingdings" pitchFamily="2" charset="2"/>
              <a:buChar char="§"/>
            </a:pPr>
            <a:r>
              <a:rPr lang="en-US" sz="3600" b="1" dirty="0" smtClean="0">
                <a:solidFill>
                  <a:srgbClr val="002060"/>
                </a:solidFill>
              </a:rPr>
              <a:t>SIADH:</a:t>
            </a:r>
          </a:p>
          <a:p>
            <a:pPr>
              <a:buNone/>
            </a:pPr>
            <a:r>
              <a:rPr lang="en-US" dirty="0" smtClean="0"/>
              <a:t>    </a:t>
            </a:r>
            <a:r>
              <a:rPr lang="en-US" dirty="0" smtClean="0">
                <a:solidFill>
                  <a:srgbClr val="FF0000"/>
                </a:solidFill>
              </a:rPr>
              <a:t>SIADH refers to a </a:t>
            </a:r>
            <a:r>
              <a:rPr lang="en-US" dirty="0" err="1" smtClean="0">
                <a:solidFill>
                  <a:srgbClr val="FF0000"/>
                </a:solidFill>
              </a:rPr>
              <a:t>conditon</a:t>
            </a:r>
            <a:r>
              <a:rPr lang="en-US" dirty="0" smtClean="0">
                <a:solidFill>
                  <a:srgbClr val="FF0000"/>
                </a:solidFill>
              </a:rPr>
              <a:t> in which ADH secretion is increased despite the presence of                     hypo-</a:t>
            </a:r>
            <a:r>
              <a:rPr lang="en-US" dirty="0" err="1" smtClean="0">
                <a:solidFill>
                  <a:srgbClr val="FF0000"/>
                </a:solidFill>
              </a:rPr>
              <a:t>osmolality</a:t>
            </a:r>
            <a:r>
              <a:rPr lang="en-US" dirty="0" smtClean="0">
                <a:solidFill>
                  <a:srgbClr val="FF0000"/>
                </a:solidFill>
              </a:rPr>
              <a:t>.</a:t>
            </a:r>
          </a:p>
          <a:p>
            <a:pPr>
              <a:buNone/>
            </a:pPr>
            <a:r>
              <a:rPr lang="en-US" dirty="0" smtClean="0">
                <a:solidFill>
                  <a:srgbClr val="FF0000"/>
                </a:solidFill>
              </a:rPr>
              <a:t>    </a:t>
            </a:r>
            <a:r>
              <a:rPr lang="en-US" dirty="0" err="1" smtClean="0">
                <a:solidFill>
                  <a:srgbClr val="FF0000"/>
                </a:solidFill>
              </a:rPr>
              <a:t>Exessive</a:t>
            </a:r>
            <a:r>
              <a:rPr lang="en-US" dirty="0" smtClean="0">
                <a:solidFill>
                  <a:srgbClr val="FF0000"/>
                </a:solidFill>
              </a:rPr>
              <a:t> ADH secretion leads to water intoxication (</a:t>
            </a:r>
            <a:r>
              <a:rPr lang="en-US" dirty="0" err="1" smtClean="0">
                <a:solidFill>
                  <a:srgbClr val="FF0000"/>
                </a:solidFill>
              </a:rPr>
              <a:t>overhydration</a:t>
            </a:r>
            <a:r>
              <a:rPr lang="en-US" dirty="0" smtClean="0">
                <a:solidFill>
                  <a:srgbClr val="FF0000"/>
                </a:solidFill>
              </a:rPr>
              <a:t>), and because of this SIADH is also called </a:t>
            </a:r>
            <a:r>
              <a:rPr lang="en-US" b="1" i="1" dirty="0" smtClean="0">
                <a:solidFill>
                  <a:srgbClr val="FF0000"/>
                </a:solidFill>
              </a:rPr>
              <a:t>dilution syndrome</a:t>
            </a:r>
            <a:r>
              <a:rPr lang="en-US" b="1" dirty="0" smtClean="0">
                <a:solidFill>
                  <a:srgbClr val="FF0000"/>
                </a:solidFill>
              </a:rPr>
              <a:t>.</a:t>
            </a:r>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fontScale="90000"/>
          </a:bodyPr>
          <a:lstStyle/>
          <a:p>
            <a:r>
              <a:rPr lang="en-US" b="1" dirty="0" smtClean="0">
                <a:solidFill>
                  <a:srgbClr val="FF0000"/>
                </a:solidFill>
              </a:rPr>
              <a:t>CONTD…..                     ENDOCRINOPATHIES</a:t>
            </a:r>
            <a:endParaRPr lang="en-US" dirty="0">
              <a:solidFill>
                <a:srgbClr val="FF0000"/>
              </a:solidFill>
            </a:endParaRPr>
          </a:p>
        </p:txBody>
      </p:sp>
      <p:sp>
        <p:nvSpPr>
          <p:cNvPr id="3" name="Content Placeholder 2"/>
          <p:cNvSpPr>
            <a:spLocks noGrp="1"/>
          </p:cNvSpPr>
          <p:nvPr>
            <p:ph idx="1"/>
          </p:nvPr>
        </p:nvSpPr>
        <p:spPr>
          <a:xfrm>
            <a:off x="0" y="762000"/>
            <a:ext cx="9144000" cy="6096000"/>
          </a:xfrm>
        </p:spPr>
        <p:txBody>
          <a:bodyPr/>
          <a:lstStyle/>
          <a:p>
            <a:pPr>
              <a:buFont typeface="Wingdings" pitchFamily="2" charset="2"/>
              <a:buChar char="§"/>
            </a:pPr>
            <a:r>
              <a:rPr lang="en-US" sz="3600" b="1" dirty="0" smtClean="0">
                <a:solidFill>
                  <a:srgbClr val="0070C0"/>
                </a:solidFill>
              </a:rPr>
              <a:t>Characteristic features of SIADH:</a:t>
            </a:r>
          </a:p>
          <a:p>
            <a:r>
              <a:rPr lang="en-US" dirty="0" smtClean="0">
                <a:solidFill>
                  <a:srgbClr val="FF0000"/>
                </a:solidFill>
              </a:rPr>
              <a:t>Water retention.</a:t>
            </a:r>
          </a:p>
          <a:p>
            <a:r>
              <a:rPr lang="en-US" dirty="0" err="1" smtClean="0">
                <a:solidFill>
                  <a:srgbClr val="FF0000"/>
                </a:solidFill>
              </a:rPr>
              <a:t>Hypernatriuria</a:t>
            </a:r>
            <a:r>
              <a:rPr lang="en-US" dirty="0" smtClean="0">
                <a:solidFill>
                  <a:srgbClr val="FF0000"/>
                </a:solidFill>
              </a:rPr>
              <a:t>.</a:t>
            </a:r>
          </a:p>
          <a:p>
            <a:r>
              <a:rPr lang="en-US" dirty="0" err="1" smtClean="0">
                <a:solidFill>
                  <a:srgbClr val="FF0000"/>
                </a:solidFill>
              </a:rPr>
              <a:t>Hyponatraemia</a:t>
            </a:r>
            <a:r>
              <a:rPr lang="en-US" dirty="0" smtClean="0">
                <a:solidFill>
                  <a:srgbClr val="FF0000"/>
                </a:solidFill>
              </a:rPr>
              <a:t>.</a:t>
            </a:r>
          </a:p>
          <a:p>
            <a:r>
              <a:rPr lang="en-US" dirty="0" err="1" smtClean="0">
                <a:solidFill>
                  <a:srgbClr val="FF0000"/>
                </a:solidFill>
              </a:rPr>
              <a:t>Oedema</a:t>
            </a:r>
            <a:r>
              <a:rPr lang="en-US" dirty="0" smtClean="0">
                <a:solidFill>
                  <a:srgbClr val="FF0000"/>
                </a:solidFill>
              </a:rPr>
              <a:t>.</a:t>
            </a:r>
          </a:p>
          <a:p>
            <a:pPr>
              <a:buFont typeface="Wingdings" pitchFamily="2" charset="2"/>
              <a:buChar char="§"/>
            </a:pPr>
            <a:r>
              <a:rPr lang="en-US" sz="3600" b="1" dirty="0" smtClean="0">
                <a:solidFill>
                  <a:srgbClr val="002060"/>
                </a:solidFill>
              </a:rPr>
              <a:t>Treatment:</a:t>
            </a:r>
          </a:p>
          <a:p>
            <a:r>
              <a:rPr lang="en-US" b="1" dirty="0" smtClean="0">
                <a:solidFill>
                  <a:schemeClr val="accent3">
                    <a:lumMod val="50000"/>
                  </a:schemeClr>
                </a:solidFill>
              </a:rPr>
              <a:t>SIADH </a:t>
            </a:r>
            <a:r>
              <a:rPr lang="en-US" dirty="0" smtClean="0">
                <a:solidFill>
                  <a:schemeClr val="accent3">
                    <a:lumMod val="50000"/>
                  </a:schemeClr>
                </a:solidFill>
              </a:rPr>
              <a:t>can be treated with drugs like </a:t>
            </a:r>
            <a:r>
              <a:rPr lang="en-US" dirty="0" err="1" smtClean="0">
                <a:solidFill>
                  <a:schemeClr val="accent3">
                    <a:lumMod val="50000"/>
                  </a:schemeClr>
                </a:solidFill>
              </a:rPr>
              <a:t>demeclocycline</a:t>
            </a:r>
            <a:r>
              <a:rPr lang="en-US" dirty="0" smtClean="0">
                <a:solidFill>
                  <a:schemeClr val="accent3">
                    <a:lumMod val="50000"/>
                  </a:schemeClr>
                </a:solidFill>
              </a:rPr>
              <a:t>, that block the effect of ADH on kidneys.</a:t>
            </a:r>
            <a:endParaRPr lang="en-US" dirty="0">
              <a:solidFill>
                <a:schemeClr val="accent3">
                  <a:lumMod val="5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3710</TotalTime>
  <Words>764</Words>
  <Application>Microsoft Office PowerPoint</Application>
  <PresentationFormat>On-screen Show (4:3)</PresentationFormat>
  <Paragraphs>91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POSTERIOR PITUITARY GLAND</vt:lpstr>
      <vt:lpstr>HORMONES RELEASED FROM POSTERIOR PITUITARY</vt:lpstr>
      <vt:lpstr>ANTIDIURETIC HORMONE (ADH)</vt:lpstr>
      <vt:lpstr> CONTD….                                          ADH</vt:lpstr>
      <vt:lpstr>CONTD….                                          ADH</vt:lpstr>
      <vt:lpstr>Slide 7</vt:lpstr>
      <vt:lpstr>ENDOCRINOPATHIES</vt:lpstr>
      <vt:lpstr>CONTD…..                     ENDOCRINOPATHIES</vt:lpstr>
      <vt:lpstr>CONTD…..                     ENDOCRINOPATHIES</vt:lpstr>
      <vt:lpstr>OXYTOCIN</vt:lpstr>
      <vt:lpstr>CONTD…..                                OXYTOCIN</vt:lpstr>
      <vt:lpstr>CONTD…..                                OXYTOCIN</vt:lpstr>
      <vt:lpstr>Slide 14</vt:lpstr>
      <vt:lpstr>MCQ TEST AFTER END OF LECTURE</vt:lpstr>
      <vt:lpstr>MCQ TEST AFTER END OF LECTURE</vt:lpstr>
      <vt:lpstr>MCQ TEST AFTER END OF LECTURE</vt:lpstr>
      <vt:lpstr>Slide 18</vt:lpstr>
    </vt:vector>
  </TitlesOfParts>
  <Company>svu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ENDOCRINE SYSTEM</dc:title>
  <dc:creator>physiology1</dc:creator>
  <cp:lastModifiedBy>user</cp:lastModifiedBy>
  <cp:revision>453</cp:revision>
  <dcterms:created xsi:type="dcterms:W3CDTF">2005-12-31T18:50:37Z</dcterms:created>
  <dcterms:modified xsi:type="dcterms:W3CDTF">2020-04-01T04:06:47Z</dcterms:modified>
</cp:coreProperties>
</file>