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13" r:id="rId2"/>
    <p:sldId id="415" r:id="rId3"/>
    <p:sldId id="271" r:id="rId4"/>
    <p:sldId id="272" r:id="rId5"/>
    <p:sldId id="301" r:id="rId6"/>
    <p:sldId id="300" r:id="rId7"/>
    <p:sldId id="258" r:id="rId8"/>
    <p:sldId id="274" r:id="rId9"/>
    <p:sldId id="259" r:id="rId10"/>
    <p:sldId id="361" r:id="rId11"/>
    <p:sldId id="277" r:id="rId12"/>
    <p:sldId id="283" r:id="rId13"/>
    <p:sldId id="276" r:id="rId14"/>
    <p:sldId id="285" r:id="rId15"/>
    <p:sldId id="280" r:id="rId16"/>
    <p:sldId id="286" r:id="rId17"/>
    <p:sldId id="281" r:id="rId18"/>
    <p:sldId id="287" r:id="rId19"/>
    <p:sldId id="279" r:id="rId20"/>
    <p:sldId id="284" r:id="rId21"/>
    <p:sldId id="288" r:id="rId22"/>
    <p:sldId id="289" r:id="rId23"/>
    <p:sldId id="290" r:id="rId24"/>
    <p:sldId id="291" r:id="rId25"/>
    <p:sldId id="292" r:id="rId26"/>
    <p:sldId id="293" r:id="rId27"/>
    <p:sldId id="407" r:id="rId28"/>
    <p:sldId id="408" r:id="rId29"/>
    <p:sldId id="409" r:id="rId30"/>
    <p:sldId id="41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29" autoAdjust="0"/>
  </p:normalViewPr>
  <p:slideViewPr>
    <p:cSldViewPr>
      <p:cViewPr>
        <p:scale>
          <a:sx n="60" d="100"/>
          <a:sy n="60" d="100"/>
        </p:scale>
        <p:origin x="-224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56BB4-FE56-4367-BF14-F534F9E127E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18CE2-C77C-47A7-8DD0-DCF30CE9A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18CE2-C77C-47A7-8DD0-DCF30CE9A3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18CE2-C77C-47A7-8DD0-DCF30CE9A3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18CE2-C77C-47A7-8DD0-DCF30CE9A3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3272-16E2-4AC1-A9F8-DFC9E948A61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E5AF5-FF83-485B-9D4B-5E65464E1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610600" cy="2438400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ENDOCRINOLOGY</a:t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COMPETENCY CODE: </a:t>
            </a:r>
            <a:r>
              <a:rPr lang="en-US" sz="4800" b="1" dirty="0" smtClean="0">
                <a:solidFill>
                  <a:srgbClr val="FF0000"/>
                </a:solidFill>
              </a:rPr>
              <a:t>PY8.2 (</a:t>
            </a:r>
            <a:r>
              <a:rPr lang="en-US" sz="4800" b="1" dirty="0" err="1" smtClean="0">
                <a:solidFill>
                  <a:srgbClr val="FF0000"/>
                </a:solidFill>
              </a:rPr>
              <a:t>contd</a:t>
            </a:r>
            <a:r>
              <a:rPr lang="en-US" sz="4800" b="1" dirty="0" smtClean="0">
                <a:solidFill>
                  <a:srgbClr val="FF0000"/>
                </a:solidFill>
              </a:rPr>
              <a:t>…)  </a:t>
            </a:r>
            <a:r>
              <a:rPr lang="en-US" sz="4800" b="1" i="1" dirty="0" smtClean="0">
                <a:solidFill>
                  <a:srgbClr val="FF0000"/>
                </a:solidFill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BY              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105400"/>
            <a:ext cx="4114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n-US" b="1" i="1" dirty="0" smtClean="0">
                <a:solidFill>
                  <a:srgbClr val="002060"/>
                </a:solidFill>
              </a:rPr>
              <a:t>DR J M HARSODA       </a:t>
            </a:r>
            <a:r>
              <a:rPr lang="en-US" sz="2400" b="1" i="1" dirty="0" smtClean="0">
                <a:solidFill>
                  <a:srgbClr val="002060"/>
                </a:solidFill>
              </a:rPr>
              <a:t/>
            </a:r>
            <a:br>
              <a:rPr lang="en-US" sz="2400" b="1" i="1" dirty="0" smtClean="0">
                <a:solidFill>
                  <a:srgbClr val="002060"/>
                </a:solidFill>
              </a:rPr>
            </a:br>
            <a:r>
              <a:rPr lang="en-US" sz="2400" b="1" i="1" dirty="0" smtClean="0">
                <a:solidFill>
                  <a:srgbClr val="002060"/>
                </a:solidFill>
              </a:rPr>
              <a:t>                  </a:t>
            </a:r>
            <a:r>
              <a:rPr lang="en-US" sz="2000" b="1" i="1" dirty="0" smtClean="0">
                <a:solidFill>
                  <a:srgbClr val="002060"/>
                </a:solidFill>
              </a:rPr>
              <a:t>PROFESSOR AND HEAD</a:t>
            </a:r>
            <a:endParaRPr lang="en-US" alt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381000"/>
            <a:ext cx="2743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ypothalamus_RYO_Page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58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HORMONES OF THE ANTERIOR PITUITARY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GROWTH HORMONE (GH)              SOMATOTROPHIN (STH)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THYROID STIMULATING HORMONE (TSH)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ADRENOCORTICOTROPHIC HORMONE (ACTH)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GONADOTROPHIC HORMONES (GTH)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FOLLICLE STIMULATING HORMONE (FSH)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LUTEINIZING HORMONE/INTERSTITIAL CELL STIMULATING HORMONE( LH/ICSH)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PROLACTIN/LACTOTROPHIC HORMONE(LTH)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PROOPIOMELANOCORTIN (POMC)</a:t>
            </a:r>
          </a:p>
          <a:p>
            <a:pPr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   B-</a:t>
            </a:r>
            <a:r>
              <a:rPr lang="en-US" b="1" dirty="0" smtClean="0">
                <a:solidFill>
                  <a:srgbClr val="7030A0"/>
                </a:solidFill>
              </a:rPr>
              <a:t> LPH, </a:t>
            </a:r>
            <a:r>
              <a:rPr lang="el-GR" b="1" dirty="0" smtClean="0">
                <a:solidFill>
                  <a:srgbClr val="7030A0"/>
                </a:solidFill>
              </a:rPr>
              <a:t>α</a:t>
            </a:r>
            <a:r>
              <a:rPr lang="en-US" b="1" dirty="0" smtClean="0">
                <a:solidFill>
                  <a:srgbClr val="7030A0"/>
                </a:solidFill>
              </a:rPr>
              <a:t>-MSH AND </a:t>
            </a:r>
            <a:r>
              <a:rPr lang="en-US" b="1" i="1" dirty="0" smtClean="0">
                <a:solidFill>
                  <a:srgbClr val="7030A0"/>
                </a:solidFill>
              </a:rPr>
              <a:t>B</a:t>
            </a:r>
            <a:r>
              <a:rPr lang="en-US" b="1" dirty="0" smtClean="0">
                <a:solidFill>
                  <a:srgbClr val="7030A0"/>
                </a:solidFill>
              </a:rPr>
              <a:t>- ENDORPHIN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HORMONES OF THE ANTERIOR PITUITARY</a:t>
            </a:r>
            <a:endParaRPr lang="en-US" dirty="0"/>
          </a:p>
        </p:txBody>
      </p:sp>
      <p:pic>
        <p:nvPicPr>
          <p:cNvPr id="4" name="Picture 6" descr="11_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6" r="7576"/>
          <a:stretch>
            <a:fillRect/>
          </a:stretch>
        </p:blipFill>
        <p:spPr bwMode="auto">
          <a:xfrm>
            <a:off x="457200" y="381000"/>
            <a:ext cx="8153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GROWTH HORMONE (GH)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 smtClean="0">
                <a:solidFill>
                  <a:srgbClr val="002060"/>
                </a:solidFill>
              </a:rPr>
              <a:t>SITE OF FORMATION</a:t>
            </a:r>
          </a:p>
          <a:p>
            <a:r>
              <a:rPr lang="en-US" sz="5000" b="1" dirty="0" smtClean="0">
                <a:solidFill>
                  <a:srgbClr val="002060"/>
                </a:solidFill>
              </a:rPr>
              <a:t>CHEMISTRY</a:t>
            </a:r>
          </a:p>
          <a:p>
            <a:r>
              <a:rPr lang="en-US" sz="5000" b="1" dirty="0" smtClean="0">
                <a:solidFill>
                  <a:srgbClr val="002060"/>
                </a:solidFill>
              </a:rPr>
              <a:t>MECHANISM OF ACTION</a:t>
            </a:r>
          </a:p>
          <a:p>
            <a:r>
              <a:rPr lang="en-US" sz="5000" b="1" dirty="0" smtClean="0">
                <a:solidFill>
                  <a:srgbClr val="002060"/>
                </a:solidFill>
              </a:rPr>
              <a:t>SITE OF ACTION</a:t>
            </a:r>
          </a:p>
          <a:p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PHYSIOLOGICAL EFFECTS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      STIMULATION OF GROWTH OF BONE, CARTILAGE AND CONNECTIVE TISSUE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      ACTION ON CARBOHYDRATE METABOLISM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      ACTION ON FAT METABOLISM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      ACTION ON PROTEIN METABOLISM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      ACTION ON MINERAL METABOLISM</a:t>
            </a:r>
          </a:p>
          <a:p>
            <a:r>
              <a:rPr lang="en-US" sz="5000" b="1" dirty="0" smtClean="0">
                <a:solidFill>
                  <a:srgbClr val="002060"/>
                </a:solidFill>
              </a:rPr>
              <a:t>CONTROL OF SECRETION</a:t>
            </a:r>
          </a:p>
          <a:p>
            <a:r>
              <a:rPr lang="en-US" sz="5000" b="1" dirty="0" smtClean="0">
                <a:solidFill>
                  <a:srgbClr val="FF0000"/>
                </a:solidFill>
              </a:rPr>
              <a:t>ENDOCRINOPATHIES</a:t>
            </a:r>
          </a:p>
          <a:p>
            <a:r>
              <a:rPr lang="en-US" sz="5000" b="1" dirty="0" smtClean="0">
                <a:solidFill>
                  <a:srgbClr val="002060"/>
                </a:solidFill>
              </a:rPr>
              <a:t>DISORDERS ASSOCIATED WITH  INCREASED GH SECRETION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      IN CHILDREN (BEFORE EPIPHYSIAL FUSION) : </a:t>
            </a:r>
            <a:r>
              <a:rPr lang="en-US" sz="5000" b="1" dirty="0" smtClean="0">
                <a:solidFill>
                  <a:srgbClr val="FF0000"/>
                </a:solidFill>
              </a:rPr>
              <a:t>GIANTISM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      IN ADULT (AFTER EPIPHYSIAL FUSION) : </a:t>
            </a:r>
            <a:r>
              <a:rPr lang="en-US" sz="5000" b="1" dirty="0" smtClean="0">
                <a:solidFill>
                  <a:srgbClr val="FF0000"/>
                </a:solidFill>
              </a:rPr>
              <a:t>ACROMEGALY</a:t>
            </a:r>
          </a:p>
          <a:p>
            <a:r>
              <a:rPr lang="en-US" sz="5000" b="1" dirty="0" smtClean="0">
                <a:solidFill>
                  <a:srgbClr val="002060"/>
                </a:solidFill>
              </a:rPr>
              <a:t>DISORDERS ASSOCIATED WITH DECREASED GH SECRETION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      IN CHILDREN (BEFORE EPIPHYSIAL FUSION) : </a:t>
            </a:r>
            <a:r>
              <a:rPr lang="en-US" sz="5000" b="1" dirty="0" smtClean="0">
                <a:solidFill>
                  <a:srgbClr val="FF0000"/>
                </a:solidFill>
              </a:rPr>
              <a:t>DWARFISM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      IN ADULT (AFTER EPIPHYSIAL FUSION) : </a:t>
            </a:r>
            <a:r>
              <a:rPr lang="en-US" sz="5000" b="1" dirty="0" smtClean="0">
                <a:solidFill>
                  <a:srgbClr val="FF0000"/>
                </a:solidFill>
              </a:rPr>
              <a:t>PROGERIA</a:t>
            </a:r>
          </a:p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</a:rPr>
              <a:t>MISCELLANEOUS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FF0000"/>
                </a:solidFill>
              </a:rPr>
              <a:t>      KWASHIORKOR, AFRICAN PYGMIES, TURNER’ S SYNDROME, ACHONDROPLASIA AND KASPAR HAUSER SYNDROME</a:t>
            </a:r>
          </a:p>
          <a:p>
            <a:endParaRPr lang="en-US" sz="4200" b="1" dirty="0" smtClean="0"/>
          </a:p>
          <a:p>
            <a:endParaRPr lang="en-US" sz="3300" b="1" dirty="0" smtClean="0"/>
          </a:p>
          <a:p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GIANTISM OR GIGANTISM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DISORDERS ASSOCIATED WITH  INCREASED GH SECRETION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     IN CHILDREN (BEFORE EPIPHYSIAL FUSION) </a:t>
            </a:r>
          </a:p>
          <a:p>
            <a:r>
              <a:rPr lang="en-US" sz="3900" b="1" dirty="0" smtClean="0">
                <a:solidFill>
                  <a:srgbClr val="7030A0"/>
                </a:solidFill>
              </a:rPr>
              <a:t>Excessive growth of long bones.</a:t>
            </a:r>
          </a:p>
          <a:p>
            <a:r>
              <a:rPr lang="en-US" sz="3900" b="1" dirty="0" smtClean="0">
                <a:solidFill>
                  <a:srgbClr val="7030A0"/>
                </a:solidFill>
              </a:rPr>
              <a:t>Excessive tallness as much as 2.5 </a:t>
            </a:r>
            <a:r>
              <a:rPr lang="en-US" sz="3900" b="1" dirty="0" err="1" smtClean="0">
                <a:solidFill>
                  <a:srgbClr val="7030A0"/>
                </a:solidFill>
              </a:rPr>
              <a:t>mt</a:t>
            </a:r>
            <a:r>
              <a:rPr lang="en-US" sz="3900" b="1" dirty="0" smtClean="0">
                <a:solidFill>
                  <a:srgbClr val="7030A0"/>
                </a:solidFill>
              </a:rPr>
              <a:t> or 8 ft.</a:t>
            </a:r>
          </a:p>
          <a:p>
            <a:r>
              <a:rPr lang="en-US" sz="3900" b="1" dirty="0" smtClean="0">
                <a:solidFill>
                  <a:srgbClr val="7030A0"/>
                </a:solidFill>
              </a:rPr>
              <a:t>Bilateral </a:t>
            </a:r>
            <a:r>
              <a:rPr lang="en-US" sz="3900" b="1" dirty="0" err="1" smtClean="0">
                <a:solidFill>
                  <a:srgbClr val="7030A0"/>
                </a:solidFill>
              </a:rPr>
              <a:t>gynaecomastia</a:t>
            </a:r>
            <a:r>
              <a:rPr lang="en-US" sz="3900" b="1" dirty="0" smtClean="0">
                <a:solidFill>
                  <a:srgbClr val="7030A0"/>
                </a:solidFill>
              </a:rPr>
              <a:t>-(Enlargement of breast in male may be associated)</a:t>
            </a:r>
          </a:p>
          <a:p>
            <a:r>
              <a:rPr lang="en-US" sz="3900" b="1" dirty="0" smtClean="0">
                <a:solidFill>
                  <a:srgbClr val="7030A0"/>
                </a:solidFill>
              </a:rPr>
              <a:t>Large hands &amp; feet.</a:t>
            </a:r>
          </a:p>
          <a:p>
            <a:r>
              <a:rPr lang="en-US" sz="3900" b="1" dirty="0" smtClean="0">
                <a:solidFill>
                  <a:srgbClr val="7030A0"/>
                </a:solidFill>
              </a:rPr>
              <a:t>Coarse facial features.</a:t>
            </a:r>
          </a:p>
          <a:p>
            <a:r>
              <a:rPr lang="en-US" sz="3900" b="1" dirty="0" smtClean="0">
                <a:solidFill>
                  <a:srgbClr val="7030A0"/>
                </a:solidFill>
              </a:rPr>
              <a:t>Loss of libido/impotence</a:t>
            </a:r>
          </a:p>
          <a:p>
            <a:r>
              <a:rPr lang="en-US" sz="3900" b="1" dirty="0" err="1" smtClean="0">
                <a:solidFill>
                  <a:srgbClr val="7030A0"/>
                </a:solidFill>
              </a:rPr>
              <a:t>Hyperglycaemia</a:t>
            </a:r>
            <a:endParaRPr lang="en-US" sz="39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9933FF"/>
                </a:solidFill>
              </a:rPr>
              <a:t>GIANTISM OR GIGANTISM</a:t>
            </a:r>
            <a:endParaRPr lang="en-US" sz="4000" b="1" dirty="0">
              <a:solidFill>
                <a:srgbClr val="9933FF"/>
              </a:solidFill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533400"/>
            <a:ext cx="5181600" cy="6324600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ACROMEGALY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9933FF"/>
                </a:solidFill>
              </a:rPr>
              <a:t>Due to acidophilic cell tumor of anterior pituitary </a:t>
            </a:r>
          </a:p>
          <a:p>
            <a:pPr>
              <a:buNone/>
            </a:pPr>
            <a:r>
              <a:rPr lang="en-US" b="1" dirty="0" smtClean="0">
                <a:solidFill>
                  <a:srgbClr val="9933FF"/>
                </a:solidFill>
              </a:rPr>
              <a:t>    produces excessive secretion of GH during  adulthood </a:t>
            </a:r>
          </a:p>
          <a:p>
            <a:r>
              <a:rPr lang="en-US" b="1" dirty="0" smtClean="0">
                <a:solidFill>
                  <a:srgbClr val="9933FF"/>
                </a:solidFill>
              </a:rPr>
              <a:t>Headache, </a:t>
            </a:r>
            <a:r>
              <a:rPr lang="en-US" b="1" dirty="0" err="1" smtClean="0">
                <a:solidFill>
                  <a:srgbClr val="9933FF"/>
                </a:solidFill>
              </a:rPr>
              <a:t>bitemporal</a:t>
            </a:r>
            <a:r>
              <a:rPr lang="en-US" b="1" dirty="0" smtClean="0">
                <a:solidFill>
                  <a:srgbClr val="9933FF"/>
                </a:solidFill>
              </a:rPr>
              <a:t> </a:t>
            </a:r>
            <a:r>
              <a:rPr lang="en-US" b="1" dirty="0" err="1" smtClean="0">
                <a:solidFill>
                  <a:srgbClr val="9933FF"/>
                </a:solidFill>
              </a:rPr>
              <a:t>hemianopia</a:t>
            </a:r>
            <a:endParaRPr lang="en-US" b="1" i="1" dirty="0" smtClean="0">
              <a:solidFill>
                <a:srgbClr val="9933FF"/>
              </a:solidFill>
            </a:endParaRPr>
          </a:p>
          <a:p>
            <a:r>
              <a:rPr lang="en-US" b="1" dirty="0" err="1" smtClean="0">
                <a:solidFill>
                  <a:srgbClr val="9933FF"/>
                </a:solidFill>
              </a:rPr>
              <a:t>Prognathism:Elongation</a:t>
            </a:r>
            <a:r>
              <a:rPr lang="en-US" b="1" dirty="0" smtClean="0">
                <a:solidFill>
                  <a:srgbClr val="9933FF"/>
                </a:solidFill>
              </a:rPr>
              <a:t> &amp; widening of the mandible .</a:t>
            </a:r>
          </a:p>
          <a:p>
            <a:r>
              <a:rPr lang="en-US" b="1" dirty="0" smtClean="0">
                <a:solidFill>
                  <a:srgbClr val="9933FF"/>
                </a:solidFill>
              </a:rPr>
              <a:t>Enlargement of the frontal, mastoid, </a:t>
            </a:r>
            <a:r>
              <a:rPr lang="en-US" b="1" dirty="0" err="1" smtClean="0">
                <a:solidFill>
                  <a:srgbClr val="9933FF"/>
                </a:solidFill>
              </a:rPr>
              <a:t>ethmoid</a:t>
            </a:r>
            <a:r>
              <a:rPr lang="en-US" b="1" dirty="0" smtClean="0">
                <a:solidFill>
                  <a:srgbClr val="9933FF"/>
                </a:solidFill>
              </a:rPr>
              <a:t> &amp; maxillary sinuses, causing a prominent eye brow.</a:t>
            </a:r>
          </a:p>
          <a:p>
            <a:r>
              <a:rPr lang="en-US" b="1" dirty="0" err="1" smtClean="0">
                <a:solidFill>
                  <a:srgbClr val="9933FF"/>
                </a:solidFill>
              </a:rPr>
              <a:t>Thickning</a:t>
            </a:r>
            <a:r>
              <a:rPr lang="en-US" b="1" dirty="0" smtClean="0">
                <a:solidFill>
                  <a:srgbClr val="9933FF"/>
                </a:solidFill>
              </a:rPr>
              <a:t> of the skin and coarsening of the facial features.</a:t>
            </a:r>
          </a:p>
          <a:p>
            <a:r>
              <a:rPr lang="en-US" b="1" dirty="0" smtClean="0">
                <a:solidFill>
                  <a:srgbClr val="9933FF"/>
                </a:solidFill>
              </a:rPr>
              <a:t>Hypertrophy of the body soft tissues such as heart (</a:t>
            </a:r>
            <a:r>
              <a:rPr lang="en-US" b="1" dirty="0" err="1" smtClean="0">
                <a:solidFill>
                  <a:srgbClr val="9933FF"/>
                </a:solidFill>
              </a:rPr>
              <a:t>cardiomegaly</a:t>
            </a:r>
            <a:r>
              <a:rPr lang="en-US" b="1" dirty="0" smtClean="0">
                <a:solidFill>
                  <a:srgbClr val="9933FF"/>
                </a:solidFill>
              </a:rPr>
              <a:t>), liver (</a:t>
            </a:r>
            <a:r>
              <a:rPr lang="en-US" b="1" dirty="0" err="1" smtClean="0">
                <a:solidFill>
                  <a:srgbClr val="9933FF"/>
                </a:solidFill>
              </a:rPr>
              <a:t>hepatomegaly</a:t>
            </a:r>
            <a:r>
              <a:rPr lang="en-US" b="1" dirty="0" smtClean="0">
                <a:solidFill>
                  <a:srgbClr val="9933FF"/>
                </a:solidFill>
              </a:rPr>
              <a:t>), kidney (</a:t>
            </a:r>
            <a:r>
              <a:rPr lang="en-US" b="1" dirty="0" err="1" smtClean="0">
                <a:solidFill>
                  <a:srgbClr val="9933FF"/>
                </a:solidFill>
              </a:rPr>
              <a:t>renomegaly</a:t>
            </a:r>
            <a:r>
              <a:rPr lang="en-US" b="1" dirty="0" smtClean="0">
                <a:solidFill>
                  <a:srgbClr val="9933FF"/>
                </a:solidFill>
              </a:rPr>
              <a:t>), </a:t>
            </a:r>
            <a:r>
              <a:rPr lang="en-US" b="1" dirty="0" err="1" smtClean="0">
                <a:solidFill>
                  <a:srgbClr val="9933FF"/>
                </a:solidFill>
              </a:rPr>
              <a:t>instestine</a:t>
            </a:r>
            <a:r>
              <a:rPr lang="en-US" b="1" dirty="0" smtClean="0">
                <a:solidFill>
                  <a:srgbClr val="9933FF"/>
                </a:solidFill>
              </a:rPr>
              <a:t>, spleen (</a:t>
            </a:r>
            <a:r>
              <a:rPr lang="en-US" b="1" dirty="0" err="1" smtClean="0">
                <a:solidFill>
                  <a:srgbClr val="9933FF"/>
                </a:solidFill>
              </a:rPr>
              <a:t>splenomegaly</a:t>
            </a:r>
            <a:r>
              <a:rPr lang="en-US" b="1" dirty="0" smtClean="0">
                <a:solidFill>
                  <a:srgbClr val="9933FF"/>
                </a:solidFill>
              </a:rPr>
              <a:t>), tongue &amp; muscles.</a:t>
            </a:r>
          </a:p>
          <a:p>
            <a:r>
              <a:rPr lang="en-US" b="1" dirty="0" err="1" smtClean="0">
                <a:solidFill>
                  <a:srgbClr val="9933FF"/>
                </a:solidFill>
              </a:rPr>
              <a:t>Kyphosis</a:t>
            </a:r>
            <a:r>
              <a:rPr lang="en-US" b="1" dirty="0" smtClean="0">
                <a:solidFill>
                  <a:srgbClr val="9933FF"/>
                </a:solidFill>
              </a:rPr>
              <a:t> and </a:t>
            </a:r>
            <a:r>
              <a:rPr lang="en-US" b="1" dirty="0" err="1" smtClean="0">
                <a:solidFill>
                  <a:srgbClr val="9933FF"/>
                </a:solidFill>
              </a:rPr>
              <a:t>hirsutism</a:t>
            </a:r>
            <a:r>
              <a:rPr lang="en-US" b="1" dirty="0" smtClean="0">
                <a:solidFill>
                  <a:srgbClr val="9933FF"/>
                </a:solidFill>
              </a:rPr>
              <a:t>.</a:t>
            </a:r>
          </a:p>
          <a:p>
            <a:endParaRPr lang="en-US" dirty="0" smtClean="0">
              <a:solidFill>
                <a:srgbClr val="9933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ACROMEGALY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Pictures\acrome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6576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Pictures\acromegaly_facial_featu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"/>
            <a:ext cx="54864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19600"/>
            <a:ext cx="3429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9933FF"/>
                </a:solidFill>
              </a:rPr>
              <a:t>DWARFISM</a:t>
            </a:r>
            <a:endParaRPr lang="en-US" sz="3600" b="1" dirty="0">
              <a:solidFill>
                <a:srgbClr val="99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DISORDERS ASSOCIATED WITH DECREASED GH SECRETION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IN CHILDREN (BEFORE EPIPHYSIAL FUSION).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Shortness of stature (height  3 to 4 feet ).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Normal mental activity.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Plumpness (fatness).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Immature faces.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Delicate extremities.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Sexual maturity does not occur when associated    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with </a:t>
            </a:r>
            <a:r>
              <a:rPr lang="en-US" b="1" dirty="0" err="1" smtClean="0">
                <a:solidFill>
                  <a:srgbClr val="002060"/>
                </a:solidFill>
              </a:rPr>
              <a:t>gonadotrophin</a:t>
            </a:r>
            <a:r>
              <a:rPr lang="en-US" b="1" dirty="0" smtClean="0">
                <a:solidFill>
                  <a:srgbClr val="002060"/>
                </a:solidFill>
              </a:rPr>
              <a:t> deficiency.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Impaired hair growth and a tendency toward 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fasting hyperglycemia.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CLINICAL FEATURES OF DWARFISM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Pictures\dwarfis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962400" cy="6476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Pictures\dwarfis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5105400" cy="64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0250" y="2057400"/>
            <a:ext cx="8020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HYPOPHYSIS </a:t>
            </a:r>
            <a:endParaRPr lang="en-US" sz="7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(</a:t>
            </a:r>
            <a:r>
              <a:rPr lang="en-US" sz="7200" b="1" dirty="0" smtClean="0">
                <a:solidFill>
                  <a:srgbClr val="C00000"/>
                </a:solidFill>
              </a:rPr>
              <a:t>PITUITARY GLAND)</a:t>
            </a:r>
            <a:endParaRPr lang="en-US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PROGERIA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J:\450progeriaXX_close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343400" cy="6172200"/>
          </a:xfrm>
          <a:prstGeom prst="rect">
            <a:avLst/>
          </a:prstGeom>
          <a:noFill/>
        </p:spPr>
      </p:pic>
      <p:pic>
        <p:nvPicPr>
          <p:cNvPr id="3" name="Picture 2" descr="J:\prog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40386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PROLACTIN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</a:rPr>
              <a:t>Prolactin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is also called </a:t>
            </a:r>
            <a:r>
              <a:rPr lang="en-US" sz="2800" b="1" dirty="0" err="1" smtClean="0">
                <a:solidFill>
                  <a:srgbClr val="FF0000"/>
                </a:solidFill>
              </a:rPr>
              <a:t>lactogenic</a:t>
            </a:r>
            <a:r>
              <a:rPr lang="en-US" sz="2800" b="1" dirty="0" smtClean="0">
                <a:solidFill>
                  <a:srgbClr val="FF0000"/>
                </a:solidFill>
              </a:rPr>
              <a:t> or </a:t>
            </a:r>
            <a:r>
              <a:rPr lang="en-US" sz="2800" b="1" dirty="0" err="1" smtClean="0">
                <a:solidFill>
                  <a:srgbClr val="FF0000"/>
                </a:solidFill>
              </a:rPr>
              <a:t>mammotrophic</a:t>
            </a:r>
            <a:r>
              <a:rPr lang="en-US" sz="2800" b="1" dirty="0" smtClean="0">
                <a:solidFill>
                  <a:srgbClr val="FF0000"/>
                </a:solidFill>
              </a:rPr>
              <a:t> or </a:t>
            </a:r>
            <a:r>
              <a:rPr lang="en-US" sz="2800" b="1" dirty="0" err="1" smtClean="0">
                <a:solidFill>
                  <a:srgbClr val="FF0000"/>
                </a:solidFill>
              </a:rPr>
              <a:t>galactopoetic</a:t>
            </a:r>
            <a:r>
              <a:rPr lang="en-US" sz="2800" b="1" dirty="0" smtClean="0">
                <a:solidFill>
                  <a:srgbClr val="FF0000"/>
                </a:solidFill>
              </a:rPr>
              <a:t> hormone.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SITE OF FORMATION:  </a:t>
            </a:r>
            <a:r>
              <a:rPr lang="en-US" sz="2800" b="1" dirty="0" smtClean="0">
                <a:solidFill>
                  <a:srgbClr val="7030A0"/>
                </a:solidFill>
              </a:rPr>
              <a:t>Anterior pituitary acidophil cells.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</a:rPr>
              <a:t>CHEMISTRY : It is a single peptide chain containing 199  amino acids Mol. Wt.23,000 to 25000.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SITE OF ACTION 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</a:rPr>
              <a:t>Mammary glands.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</a:rPr>
              <a:t>MECHENISM OF ACTION : Through cyclic AMP mediated hormone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CONTD.....                             PROLACTIN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Normal serum levels in adults: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         Females :   8 </a:t>
            </a:r>
            <a:r>
              <a:rPr lang="en-US" sz="2800" b="1" dirty="0" err="1" smtClean="0">
                <a:solidFill>
                  <a:srgbClr val="0070C0"/>
                </a:solidFill>
              </a:rPr>
              <a:t>ng</a:t>
            </a:r>
            <a:r>
              <a:rPr lang="en-US" sz="2800" b="1" dirty="0" smtClean="0">
                <a:solidFill>
                  <a:srgbClr val="0070C0"/>
                </a:solidFill>
              </a:rPr>
              <a:t>/ml plasma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         Males     :   5 </a:t>
            </a:r>
            <a:r>
              <a:rPr lang="en-US" sz="2800" b="1" dirty="0" err="1" smtClean="0">
                <a:solidFill>
                  <a:srgbClr val="0070C0"/>
                </a:solidFill>
              </a:rPr>
              <a:t>ng</a:t>
            </a:r>
            <a:r>
              <a:rPr lang="en-US" sz="2800" b="1" dirty="0" smtClean="0">
                <a:solidFill>
                  <a:srgbClr val="0070C0"/>
                </a:solidFill>
              </a:rPr>
              <a:t>/ml plasma.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PHYSIOLOGICAL ACTIONS :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During pregnancy, the mammary ducts give rise              to lobules of alveoli which are </a:t>
            </a:r>
            <a:r>
              <a:rPr lang="en-US" b="1" dirty="0" err="1" smtClean="0">
                <a:solidFill>
                  <a:srgbClr val="0070C0"/>
                </a:solidFill>
              </a:rPr>
              <a:t>secretory</a:t>
            </a:r>
            <a:r>
              <a:rPr lang="en-US" b="1" dirty="0" smtClean="0">
                <a:solidFill>
                  <a:srgbClr val="0070C0"/>
                </a:solidFill>
              </a:rPr>
              <a:t> structures of  this tissue. This differentiation require  </a:t>
            </a:r>
            <a:r>
              <a:rPr lang="en-US" b="1" dirty="0" err="1" smtClean="0">
                <a:solidFill>
                  <a:srgbClr val="0070C0"/>
                </a:solidFill>
              </a:rPr>
              <a:t>prolactin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oestrogen</a:t>
            </a:r>
            <a:r>
              <a:rPr lang="en-US" b="1" dirty="0" smtClean="0">
                <a:solidFill>
                  <a:srgbClr val="0070C0"/>
                </a:solidFill>
              </a:rPr>
              <a:t> and progesterone.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CONTD.....                                   PROLACTIN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Once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lobuloalveolar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system is developed, the role of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prolactin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and corticosteroids in milk production.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GH &amp; thyroid hormone enhance milk secretion.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Immediately following pregnancy,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prolactin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stimulates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galactosyltransferase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activity, leading to the synthesis of lactose.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 women, high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rerum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level of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prolactin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are associated with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supressed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LH secretion and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anovulation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 OF PROLACTIN SECRETION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solidFill>
                  <a:srgbClr val="0070C0"/>
                </a:solidFill>
              </a:rPr>
              <a:t>Stimuli that increase </a:t>
            </a:r>
            <a:r>
              <a:rPr lang="en-US" sz="3800" b="1" dirty="0" err="1" smtClean="0">
                <a:solidFill>
                  <a:srgbClr val="0070C0"/>
                </a:solidFill>
              </a:rPr>
              <a:t>prolactin</a:t>
            </a:r>
            <a:r>
              <a:rPr lang="en-US" sz="3800" b="1" dirty="0" smtClean="0">
                <a:solidFill>
                  <a:srgbClr val="0070C0"/>
                </a:solidFill>
              </a:rPr>
              <a:t> secretion: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-  Act via stimulating </a:t>
            </a:r>
            <a:r>
              <a:rPr lang="en-US" b="1" dirty="0" err="1" smtClean="0">
                <a:solidFill>
                  <a:srgbClr val="002060"/>
                </a:solidFill>
              </a:rPr>
              <a:t>prolactin</a:t>
            </a:r>
            <a:r>
              <a:rPr lang="en-US" b="1" dirty="0" smtClean="0">
                <a:solidFill>
                  <a:srgbClr val="002060"/>
                </a:solidFill>
              </a:rPr>
              <a:t> releasing factor (PRF).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 -  Secretion increases 2-3 hrs after the onset of sleep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and continues throughout  the sleep time.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 -  Exercise &amp; various stresses such as surgical  operation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myocardial infarction etc.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-  Pregnancy- plasma </a:t>
            </a:r>
            <a:r>
              <a:rPr lang="en-US" b="1" dirty="0" err="1" smtClean="0">
                <a:solidFill>
                  <a:srgbClr val="002060"/>
                </a:solidFill>
              </a:rPr>
              <a:t>prolactin</a:t>
            </a:r>
            <a:r>
              <a:rPr lang="en-US" b="1" dirty="0" smtClean="0">
                <a:solidFill>
                  <a:srgbClr val="002060"/>
                </a:solidFill>
              </a:rPr>
              <a:t> levels begin to  increases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by 8</a:t>
            </a:r>
            <a:r>
              <a:rPr lang="en-US" b="1" baseline="30000" dirty="0" smtClean="0">
                <a:solidFill>
                  <a:srgbClr val="002060"/>
                </a:solidFill>
              </a:rPr>
              <a:t>th</a:t>
            </a:r>
            <a:r>
              <a:rPr lang="en-US" b="1" dirty="0" smtClean="0">
                <a:solidFill>
                  <a:srgbClr val="002060"/>
                </a:solidFill>
              </a:rPr>
              <a:t>week of pregnancy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 -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Nursing &amp; breast stimulation raises the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prolactin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levels to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  250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ng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/ml. 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CONTD….                         CONTROL OF PROLACTIN SECRETION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dirty="0" smtClean="0">
                <a:solidFill>
                  <a:srgbClr val="002060"/>
                </a:solidFill>
              </a:rPr>
              <a:t>Stimuli that inhibit </a:t>
            </a:r>
            <a:r>
              <a:rPr lang="en-US" sz="3800" b="1" dirty="0" err="1" smtClean="0">
                <a:solidFill>
                  <a:srgbClr val="002060"/>
                </a:solidFill>
              </a:rPr>
              <a:t>prolactin</a:t>
            </a:r>
            <a:r>
              <a:rPr lang="en-US" sz="3800" b="1" dirty="0" smtClean="0">
                <a:solidFill>
                  <a:srgbClr val="002060"/>
                </a:solidFill>
              </a:rPr>
              <a:t> secretion: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-  Through an inhibitory peptide, </a:t>
            </a:r>
            <a:r>
              <a:rPr lang="en-US" b="1" dirty="0" err="1" smtClean="0">
                <a:solidFill>
                  <a:srgbClr val="C00000"/>
                </a:solidFill>
              </a:rPr>
              <a:t>prolactin</a:t>
            </a:r>
            <a:r>
              <a:rPr lang="en-US" b="1" dirty="0" smtClean="0">
                <a:solidFill>
                  <a:srgbClr val="C00000"/>
                </a:solidFill>
              </a:rPr>
              <a:t> inhibiting factor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(PIF), which is released by the hypothalamus  into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</a:t>
            </a:r>
            <a:r>
              <a:rPr lang="en-US" b="1" dirty="0" err="1" smtClean="0">
                <a:solidFill>
                  <a:srgbClr val="C00000"/>
                </a:solidFill>
              </a:rPr>
              <a:t>hypothalamo</a:t>
            </a:r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</a:rPr>
              <a:t>hypophysial</a:t>
            </a:r>
            <a:r>
              <a:rPr lang="en-US" b="1" dirty="0" smtClean="0">
                <a:solidFill>
                  <a:srgbClr val="C00000"/>
                </a:solidFill>
              </a:rPr>
              <a:t> portal vessels.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-  PIF inhibit </a:t>
            </a:r>
            <a:r>
              <a:rPr lang="en-US" b="1" dirty="0" err="1" smtClean="0">
                <a:solidFill>
                  <a:srgbClr val="C00000"/>
                </a:solidFill>
              </a:rPr>
              <a:t>prolactin</a:t>
            </a:r>
            <a:r>
              <a:rPr lang="en-US" b="1" dirty="0" smtClean="0">
                <a:solidFill>
                  <a:srgbClr val="C00000"/>
                </a:solidFill>
              </a:rPr>
              <a:t> secretion by an action on the </a:t>
            </a:r>
            <a:r>
              <a:rPr lang="en-US" b="1" dirty="0" err="1" smtClean="0">
                <a:solidFill>
                  <a:srgbClr val="C00000"/>
                </a:solidFill>
              </a:rPr>
              <a:t>prolactin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secreting cells of the anterior pituitary.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-  Dopamine may be the main PIF, therefore serotonin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antagonists and dopamine agonists block the secretion of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</a:t>
            </a:r>
            <a:r>
              <a:rPr lang="en-US" b="1" dirty="0" err="1" smtClean="0">
                <a:solidFill>
                  <a:srgbClr val="C00000"/>
                </a:solidFill>
              </a:rPr>
              <a:t>prolactin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ENDOCRINOPATHIES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Hyperprolactinemia</a:t>
            </a:r>
            <a:r>
              <a:rPr lang="en-US" sz="3600" b="1" dirty="0" smtClean="0">
                <a:solidFill>
                  <a:srgbClr val="FF0000"/>
                </a:solidFill>
              </a:rPr>
              <a:t>:-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sz="2400" b="1" dirty="0" smtClean="0">
                <a:solidFill>
                  <a:srgbClr val="7030A0"/>
                </a:solidFill>
              </a:rPr>
              <a:t>DISORDERS ASSOCIATED WITH  INCREASED PROLACTIN SECRETION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    In women, elevated serum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prolactin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manifests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      infertility and menstrual abnormalities.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 -    In men,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hyperprolactenemia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is cause of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      decreased libido and impotence.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Treatment of </a:t>
            </a:r>
            <a:r>
              <a:rPr lang="en-US" b="1" dirty="0" err="1" smtClean="0">
                <a:solidFill>
                  <a:srgbClr val="0070C0"/>
                </a:solidFill>
              </a:rPr>
              <a:t>prolactin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hypersecretion</a:t>
            </a:r>
            <a:r>
              <a:rPr lang="en-US" b="1" dirty="0" smtClean="0">
                <a:solidFill>
                  <a:srgbClr val="0070C0"/>
                </a:solidFill>
              </a:rPr>
              <a:t> includes administration of </a:t>
            </a:r>
            <a:r>
              <a:rPr lang="en-US" b="1" dirty="0" err="1" smtClean="0">
                <a:solidFill>
                  <a:srgbClr val="0070C0"/>
                </a:solidFill>
              </a:rPr>
              <a:t>bromocriptine</a:t>
            </a:r>
            <a:r>
              <a:rPr lang="en-US" b="1" dirty="0" smtClean="0">
                <a:solidFill>
                  <a:srgbClr val="0070C0"/>
                </a:solidFill>
              </a:rPr>
              <a:t>, a dopamine-agonist that lowers </a:t>
            </a:r>
            <a:r>
              <a:rPr lang="en-US" b="1" dirty="0" err="1" smtClean="0">
                <a:solidFill>
                  <a:srgbClr val="0070C0"/>
                </a:solidFill>
              </a:rPr>
              <a:t>prolactin</a:t>
            </a:r>
            <a:r>
              <a:rPr lang="en-US" b="1" dirty="0" smtClean="0">
                <a:solidFill>
                  <a:srgbClr val="0070C0"/>
                </a:solidFill>
              </a:rPr>
              <a:t> levels.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MCQ TEST AFTER END OF LECTURE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The pituitary gland lies in a bony walled cavity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:  </a:t>
            </a:r>
          </a:p>
          <a:p>
            <a:pPr>
              <a:buNone/>
            </a:pPr>
            <a:r>
              <a:rPr lang="en-US" b="1" dirty="0" smtClean="0">
                <a:solidFill>
                  <a:srgbClr val="CC0099"/>
                </a:solidFill>
              </a:rPr>
              <a:t>   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Median eminence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 B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Sella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turcica</a:t>
            </a:r>
            <a:r>
              <a:rPr lang="en-US" sz="2800" b="1" dirty="0" smtClean="0">
                <a:solidFill>
                  <a:srgbClr val="CC0099"/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 C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Infundibulum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D 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Ventrical</a:t>
            </a:r>
            <a:r>
              <a:rPr lang="en-US" sz="2800" b="1" dirty="0" smtClean="0">
                <a:solidFill>
                  <a:srgbClr val="FF0000"/>
                </a:solidFill>
              </a:rPr>
              <a:t>  of hypothalamus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2 One of the following is </a:t>
            </a:r>
            <a:r>
              <a:rPr lang="en-US" sz="2800" b="1" dirty="0" smtClean="0">
                <a:solidFill>
                  <a:srgbClr val="002060"/>
                </a:solidFill>
              </a:rPr>
              <a:t>Protein and polypeptide type hormone</a:t>
            </a:r>
            <a:r>
              <a:rPr lang="en-US" sz="2800" b="1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 A  </a:t>
            </a:r>
            <a:r>
              <a:rPr lang="en-US" sz="2800" b="1" dirty="0" err="1" smtClean="0">
                <a:solidFill>
                  <a:srgbClr val="CC0099"/>
                </a:solidFill>
              </a:rPr>
              <a:t>Cortisol</a:t>
            </a:r>
            <a:endParaRPr lang="en-US" sz="2800" b="1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 </a:t>
            </a:r>
            <a:r>
              <a:rPr lang="en-US" sz="2800" b="1" smtClean="0">
                <a:solidFill>
                  <a:srgbClr val="CC0099"/>
                </a:solidFill>
              </a:rPr>
              <a:t>B  Testosterone</a:t>
            </a:r>
            <a:endParaRPr lang="en-US" sz="2800" b="1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 C</a:t>
            </a:r>
            <a:r>
              <a:rPr lang="en-US" sz="2800" b="1" dirty="0" smtClean="0">
                <a:solidFill>
                  <a:srgbClr val="FF0000"/>
                </a:solidFill>
              </a:rPr>
              <a:t>  PTH</a:t>
            </a:r>
            <a:endParaRPr lang="en-US" sz="2800" b="1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 D  </a:t>
            </a:r>
            <a:r>
              <a:rPr lang="en-US" sz="2800" b="1" dirty="0" err="1" smtClean="0">
                <a:solidFill>
                  <a:srgbClr val="CC0099"/>
                </a:solidFill>
              </a:rPr>
              <a:t>Thyroxine</a:t>
            </a:r>
            <a:endParaRPr lang="en-US" sz="28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MCQ TEST AFTER END OF LECTURE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40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3 One of the following hormone secreted from   ant </a:t>
            </a:r>
            <a:r>
              <a:rPr lang="en-US" b="1" dirty="0" err="1" smtClean="0">
                <a:solidFill>
                  <a:srgbClr val="0000CC"/>
                </a:solidFill>
              </a:rPr>
              <a:t>pituitory</a:t>
            </a:r>
            <a:r>
              <a:rPr lang="en-US" b="1" dirty="0" smtClean="0">
                <a:solidFill>
                  <a:srgbClr val="0000CC"/>
                </a:solidFill>
              </a:rPr>
              <a:t>:  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C0099"/>
                </a:solidFill>
              </a:rPr>
              <a:t>    A  PTH</a:t>
            </a:r>
          </a:p>
          <a:p>
            <a:pPr>
              <a:buNone/>
            </a:pPr>
            <a:r>
              <a:rPr lang="en-US" b="1" dirty="0" smtClean="0">
                <a:solidFill>
                  <a:srgbClr val="CC0099"/>
                </a:solidFill>
              </a:rPr>
              <a:t>    B  ICSH</a:t>
            </a:r>
          </a:p>
          <a:p>
            <a:pPr>
              <a:buNone/>
            </a:pPr>
            <a:r>
              <a:rPr lang="en-US" b="1" dirty="0" smtClean="0">
                <a:solidFill>
                  <a:srgbClr val="CC0099"/>
                </a:solidFill>
              </a:rPr>
              <a:t>    C  ADH</a:t>
            </a:r>
          </a:p>
          <a:p>
            <a:pPr>
              <a:buNone/>
            </a:pPr>
            <a:r>
              <a:rPr lang="en-US" b="1" dirty="0" smtClean="0">
                <a:solidFill>
                  <a:srgbClr val="CC0099"/>
                </a:solidFill>
              </a:rPr>
              <a:t>    D  T3</a:t>
            </a:r>
            <a:endParaRPr lang="en-US" sz="2800" dirty="0" smtClean="0"/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4 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Milk Secretion   is initiated in female mammary glands by: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A  LTH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B  </a:t>
            </a:r>
            <a:r>
              <a:rPr lang="en-US" sz="2800" b="1" dirty="0" err="1" smtClean="0">
                <a:solidFill>
                  <a:srgbClr val="CC0099"/>
                </a:solidFill>
              </a:rPr>
              <a:t>Oxytocin</a:t>
            </a:r>
            <a:endParaRPr lang="en-US" sz="2800" b="1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C  ADH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D  ACTH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</a:t>
            </a:r>
            <a:endParaRPr lang="en-US" sz="28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MCQ TEST AFTER END OF LECTURE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</a:rPr>
              <a:t>5  </a:t>
            </a:r>
            <a:r>
              <a:rPr lang="en-US" sz="2800" b="1" dirty="0" smtClean="0">
                <a:solidFill>
                  <a:srgbClr val="9933FF"/>
                </a:solidFill>
              </a:rPr>
              <a:t>Headache, </a:t>
            </a:r>
            <a:r>
              <a:rPr lang="en-US" sz="2800" b="1" dirty="0" err="1" smtClean="0">
                <a:solidFill>
                  <a:srgbClr val="9933FF"/>
                </a:solidFill>
              </a:rPr>
              <a:t>bitemporal</a:t>
            </a:r>
            <a:r>
              <a:rPr lang="en-US" sz="2800" b="1" dirty="0" smtClean="0">
                <a:solidFill>
                  <a:srgbClr val="9933FF"/>
                </a:solidFill>
              </a:rPr>
              <a:t> </a:t>
            </a:r>
            <a:r>
              <a:rPr lang="en-US" sz="2800" b="1" dirty="0" err="1" smtClean="0">
                <a:solidFill>
                  <a:srgbClr val="9933FF"/>
                </a:solidFill>
              </a:rPr>
              <a:t>hemianopia</a:t>
            </a:r>
            <a:r>
              <a:rPr lang="en-US" sz="2800" b="1" dirty="0" smtClean="0">
                <a:solidFill>
                  <a:srgbClr val="9933FF"/>
                </a:solidFill>
              </a:rPr>
              <a:t> is one of the clinical feature of: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A  </a:t>
            </a:r>
            <a:r>
              <a:rPr lang="en-US" sz="2800" b="1" dirty="0" err="1" smtClean="0">
                <a:solidFill>
                  <a:srgbClr val="CC0099"/>
                </a:solidFill>
              </a:rPr>
              <a:t>Progeria</a:t>
            </a:r>
            <a:endParaRPr lang="en-US" sz="2800" b="1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B  </a:t>
            </a:r>
            <a:r>
              <a:rPr lang="en-US" sz="2800" b="1" dirty="0" err="1" smtClean="0">
                <a:solidFill>
                  <a:srgbClr val="CC0099"/>
                </a:solidFill>
              </a:rPr>
              <a:t>Acromegaly</a:t>
            </a:r>
            <a:endParaRPr lang="en-US" sz="2800" b="1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C  Dwarfism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D  Gigantism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 </a:t>
            </a:r>
            <a:endParaRPr lang="en-US" sz="2800" dirty="0" smtClean="0"/>
          </a:p>
          <a:p>
            <a:pPr>
              <a:buNone/>
            </a:pPr>
            <a:endParaRPr lang="en-US" sz="28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</a:rPr>
              <a:t>   </a:t>
            </a:r>
            <a:endParaRPr lang="en-US" sz="28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HYPOPHYSIS (PITUITARY GLAND)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GROSS ANATOMY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pituitary gland lies in a bony walled cavity, the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sella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turcica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in the sphenoid bone at the base of the skull.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Anterior pituitary (</a:t>
            </a:r>
            <a:r>
              <a:rPr lang="en-US" sz="3600" b="1" dirty="0" err="1" smtClean="0">
                <a:solidFill>
                  <a:srgbClr val="7030A0"/>
                </a:solidFill>
              </a:rPr>
              <a:t>Adenohypophysis</a:t>
            </a:r>
            <a:r>
              <a:rPr lang="en-US" sz="3600" b="1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Pars </a:t>
            </a:r>
            <a:r>
              <a:rPr lang="en-US" b="1" dirty="0" err="1" smtClean="0">
                <a:solidFill>
                  <a:srgbClr val="FF0000"/>
                </a:solidFill>
              </a:rPr>
              <a:t>distalis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Pars </a:t>
            </a:r>
            <a:r>
              <a:rPr lang="en-US" b="1" dirty="0" err="1" smtClean="0">
                <a:solidFill>
                  <a:srgbClr val="FF0000"/>
                </a:solidFill>
              </a:rPr>
              <a:t>intermedia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Pars </a:t>
            </a:r>
            <a:r>
              <a:rPr lang="en-US" b="1" dirty="0" err="1" smtClean="0">
                <a:solidFill>
                  <a:srgbClr val="FF0000"/>
                </a:solidFill>
              </a:rPr>
              <a:t>tuberalis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7030A0"/>
                </a:solidFill>
              </a:rPr>
              <a:t>Posterior pituitary (</a:t>
            </a:r>
            <a:r>
              <a:rPr lang="en-US" sz="3600" b="1" dirty="0" err="1" smtClean="0">
                <a:solidFill>
                  <a:srgbClr val="7030A0"/>
                </a:solidFill>
              </a:rPr>
              <a:t>Neurohypophysis</a:t>
            </a:r>
            <a:r>
              <a:rPr lang="en-US" sz="3600" b="1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Median eminence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Infundibular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stem (Pituitary stalk)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Pars nervosa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tus%20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867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THANK YOU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EMBRYOLOGICAL DEVELOPMENT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ADENOHYPOPHYSIS  </a:t>
            </a:r>
            <a:r>
              <a:rPr lang="en-US" dirty="0" smtClean="0">
                <a:solidFill>
                  <a:srgbClr val="FF0000"/>
                </a:solidFill>
              </a:rPr>
              <a:t>is derived from the primitive gut an upward extension(</a:t>
            </a:r>
            <a:r>
              <a:rPr lang="en-US" dirty="0" err="1" smtClean="0">
                <a:solidFill>
                  <a:srgbClr val="FF0000"/>
                </a:solidFill>
              </a:rPr>
              <a:t>Rathke</a:t>
            </a:r>
            <a:r>
              <a:rPr lang="en-US" dirty="0" smtClean="0">
                <a:solidFill>
                  <a:srgbClr val="FF0000"/>
                </a:solidFill>
              </a:rPr>
              <a:t>’ s pouch) of the epithelium of the primitive mouth cavity (</a:t>
            </a:r>
            <a:r>
              <a:rPr lang="en-US" dirty="0" err="1" smtClean="0">
                <a:solidFill>
                  <a:srgbClr val="FF0000"/>
                </a:solidFill>
              </a:rPr>
              <a:t>stomodeum</a:t>
            </a:r>
            <a:r>
              <a:rPr lang="en-US" dirty="0" smtClean="0">
                <a:solidFill>
                  <a:srgbClr val="FF0000"/>
                </a:solidFill>
              </a:rPr>
              <a:t>). The </a:t>
            </a:r>
            <a:r>
              <a:rPr lang="en-US" dirty="0" err="1" smtClean="0">
                <a:solidFill>
                  <a:srgbClr val="FF0000"/>
                </a:solidFill>
              </a:rPr>
              <a:t>adenohypophysis</a:t>
            </a:r>
            <a:r>
              <a:rPr lang="en-US" dirty="0" smtClean="0">
                <a:solidFill>
                  <a:srgbClr val="FF0000"/>
                </a:solidFill>
              </a:rPr>
              <a:t> is a derivative of </a:t>
            </a:r>
            <a:r>
              <a:rPr lang="en-US" dirty="0" err="1" smtClean="0">
                <a:solidFill>
                  <a:srgbClr val="FF0000"/>
                </a:solidFill>
              </a:rPr>
              <a:t>buccal</a:t>
            </a:r>
            <a:r>
              <a:rPr lang="en-US" dirty="0" smtClean="0">
                <a:solidFill>
                  <a:srgbClr val="FF0000"/>
                </a:solidFill>
              </a:rPr>
              <a:t> ectoderm.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NEUROHYPOPHYSIS 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s develops as a downward </a:t>
            </a:r>
            <a:r>
              <a:rPr lang="en-US" dirty="0" err="1" smtClean="0">
                <a:solidFill>
                  <a:srgbClr val="C00000"/>
                </a:solidFill>
              </a:rPr>
              <a:t>evagination</a:t>
            </a:r>
            <a:r>
              <a:rPr lang="en-US" dirty="0" smtClean="0">
                <a:solidFill>
                  <a:srgbClr val="C00000"/>
                </a:solidFill>
              </a:rPr>
              <a:t> of the neural tube at the base of the hypothalamus (</a:t>
            </a:r>
            <a:r>
              <a:rPr lang="en-US" dirty="0" err="1" smtClean="0">
                <a:solidFill>
                  <a:srgbClr val="C00000"/>
                </a:solidFill>
              </a:rPr>
              <a:t>infundibulum</a:t>
            </a:r>
            <a:r>
              <a:rPr lang="en-US" dirty="0" smtClean="0">
                <a:solidFill>
                  <a:srgbClr val="C00000"/>
                </a:solidFill>
              </a:rPr>
              <a:t>) and, therefore, represents a true extension of brain.                        The </a:t>
            </a:r>
            <a:r>
              <a:rPr lang="en-US" dirty="0" err="1" smtClean="0">
                <a:solidFill>
                  <a:srgbClr val="C00000"/>
                </a:solidFill>
              </a:rPr>
              <a:t>neurohypophysis</a:t>
            </a:r>
            <a:r>
              <a:rPr lang="en-US" dirty="0" smtClean="0">
                <a:solidFill>
                  <a:srgbClr val="C00000"/>
                </a:solidFill>
              </a:rPr>
              <a:t> is a derivative of neural ectoderm.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9933FF"/>
                </a:solidFill>
              </a:rPr>
              <a:t>HISTOLOGY OF ADENOHYPOPHYSIS</a:t>
            </a:r>
            <a:endParaRPr lang="en-US" b="1" dirty="0">
              <a:solidFill>
                <a:srgbClr val="99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                                       </a:t>
            </a:r>
            <a:r>
              <a:rPr lang="en-US" sz="3600" b="1" dirty="0" smtClean="0">
                <a:solidFill>
                  <a:srgbClr val="002060"/>
                </a:solidFill>
              </a:rPr>
              <a:t>CELLS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CHROMOPHILS      </a:t>
            </a:r>
            <a:r>
              <a:rPr lang="en-US" b="1" dirty="0" smtClean="0"/>
              <a:t>                      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CHROMOPHOBES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ACIDOPHILS                                  </a:t>
            </a:r>
            <a:r>
              <a:rPr lang="en-US" b="1" dirty="0" smtClean="0">
                <a:solidFill>
                  <a:srgbClr val="7030A0"/>
                </a:solidFill>
              </a:rPr>
              <a:t>BASOPHILS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SOMATOTROPHS            LACTOTROPHS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GONADOTROPHS             THYROTROPHS       CORTICOTROPHS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905000"/>
            <a:ext cx="6172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495006" y="1752600"/>
            <a:ext cx="305594" cy="79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704306" y="4076700"/>
            <a:ext cx="381794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256506" y="2171700"/>
            <a:ext cx="534194" cy="794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429500" y="2171700"/>
            <a:ext cx="533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19200" y="4267200"/>
            <a:ext cx="3124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86000" y="3276600"/>
            <a:ext cx="6172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086997" y="4724003"/>
            <a:ext cx="1371600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219200" y="5410200"/>
            <a:ext cx="71628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952897" y="4533503"/>
            <a:ext cx="533400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4077494" y="4533106"/>
            <a:ext cx="533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8154194" y="5638800"/>
            <a:ext cx="456406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2667000" y="3048000"/>
            <a:ext cx="457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2058194" y="3504406"/>
            <a:ext cx="457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8230394" y="3505200"/>
            <a:ext cx="456406" cy="794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4382294" y="5676900"/>
            <a:ext cx="532606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991394" y="5715000"/>
            <a:ext cx="456406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HISTOLOGY OF ANTERIOR PITUITARY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J:\histology-pitu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206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PHYSIOLOGIC ANATOMY OF PITUITORY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                      3</a:t>
            </a:r>
            <a:r>
              <a:rPr lang="en-US" sz="2600" b="1" baseline="30000" dirty="0" smtClean="0">
                <a:solidFill>
                  <a:srgbClr val="FFFF00"/>
                </a:solidFill>
              </a:rPr>
              <a:t>rd</a:t>
            </a:r>
            <a:r>
              <a:rPr lang="en-US" sz="2600" b="1" dirty="0" smtClean="0">
                <a:solidFill>
                  <a:srgbClr val="FFFF00"/>
                </a:solidFill>
              </a:rPr>
              <a:t>  VENTRICAL  OF HYPOTHALAMUS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MAMMILARY BODY                                                                 OPTIC CHIASMA</a:t>
            </a:r>
          </a:p>
          <a:p>
            <a:pPr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INFUNDIBULUM                                                                        MEDIANEMINENCE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POSTERIOR PITUITORY                                                            ANERIOR PITUITORY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(NEUROHYPOPHYSIS )                                                             (ADENOHYPOPHYSIS)</a:t>
            </a:r>
          </a:p>
          <a:p>
            <a:pPr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                                                                                              </a:t>
            </a:r>
          </a:p>
          <a:p>
            <a:pPr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SELLA TURCICA                                                                              PARS INTERMEDIA</a:t>
            </a:r>
          </a:p>
          <a:p>
            <a:pPr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SPHENOID BONE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2400" b="1" dirty="0" smtClean="0"/>
              <a:t>                                                                                                                                 </a:t>
            </a:r>
            <a:r>
              <a:rPr lang="en-US" sz="2400" dirty="0" smtClean="0"/>
              <a:t>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050" name="Freeform 2"/>
          <p:cNvSpPr>
            <a:spLocks/>
          </p:cNvSpPr>
          <p:nvPr/>
        </p:nvSpPr>
        <p:spPr bwMode="auto">
          <a:xfrm>
            <a:off x="2971800" y="2133600"/>
            <a:ext cx="1578386" cy="2438400"/>
          </a:xfrm>
          <a:custGeom>
            <a:avLst/>
            <a:gdLst>
              <a:gd name="connsiteX0" fmla="*/ 0 w 2550"/>
              <a:gd name="connsiteY0" fmla="*/ 0 h 3898"/>
              <a:gd name="connsiteX1" fmla="*/ 267 w 2550"/>
              <a:gd name="connsiteY1" fmla="*/ 73 h 3898"/>
              <a:gd name="connsiteX2" fmla="*/ 578 w 2550"/>
              <a:gd name="connsiteY2" fmla="*/ 218 h 3898"/>
              <a:gd name="connsiteX3" fmla="*/ 778 w 2550"/>
              <a:gd name="connsiteY3" fmla="*/ 364 h 3898"/>
              <a:gd name="connsiteX4" fmla="*/ 889 w 2550"/>
              <a:gd name="connsiteY4" fmla="*/ 437 h 3898"/>
              <a:gd name="connsiteX5" fmla="*/ 1089 w 2550"/>
              <a:gd name="connsiteY5" fmla="*/ 691 h 3898"/>
              <a:gd name="connsiteX6" fmla="*/ 978 w 2550"/>
              <a:gd name="connsiteY6" fmla="*/ 509 h 3898"/>
              <a:gd name="connsiteX7" fmla="*/ 1178 w 2550"/>
              <a:gd name="connsiteY7" fmla="*/ 910 h 3898"/>
              <a:gd name="connsiteX8" fmla="*/ 1245 w 2550"/>
              <a:gd name="connsiteY8" fmla="*/ 1364 h 3898"/>
              <a:gd name="connsiteX9" fmla="*/ 1089 w 2550"/>
              <a:gd name="connsiteY9" fmla="*/ 1728 h 3898"/>
              <a:gd name="connsiteX10" fmla="*/ 934 w 2550"/>
              <a:gd name="connsiteY10" fmla="*/ 1947 h 3898"/>
              <a:gd name="connsiteX11" fmla="*/ 756 w 2550"/>
              <a:gd name="connsiteY11" fmla="*/ 2165 h 3898"/>
              <a:gd name="connsiteX12" fmla="*/ 556 w 2550"/>
              <a:gd name="connsiteY12" fmla="*/ 2565 h 3898"/>
              <a:gd name="connsiteX13" fmla="*/ 623 w 2550"/>
              <a:gd name="connsiteY13" fmla="*/ 3184 h 3898"/>
              <a:gd name="connsiteX14" fmla="*/ 1080 w 2550"/>
              <a:gd name="connsiteY14" fmla="*/ 3685 h 3898"/>
              <a:gd name="connsiteX15" fmla="*/ 1575 w 2550"/>
              <a:gd name="connsiteY15" fmla="*/ 3865 h 3898"/>
              <a:gd name="connsiteX16" fmla="*/ 2100 w 2550"/>
              <a:gd name="connsiteY16" fmla="*/ 3880 h 3898"/>
              <a:gd name="connsiteX17" fmla="*/ 2550 w 2550"/>
              <a:gd name="connsiteY17" fmla="*/ 3790 h 3898"/>
              <a:gd name="connsiteX0" fmla="*/ 0 w 2550"/>
              <a:gd name="connsiteY0" fmla="*/ 0 h 3898"/>
              <a:gd name="connsiteX1" fmla="*/ 267 w 2550"/>
              <a:gd name="connsiteY1" fmla="*/ 73 h 3898"/>
              <a:gd name="connsiteX2" fmla="*/ 578 w 2550"/>
              <a:gd name="connsiteY2" fmla="*/ 218 h 3898"/>
              <a:gd name="connsiteX3" fmla="*/ 778 w 2550"/>
              <a:gd name="connsiteY3" fmla="*/ 364 h 3898"/>
              <a:gd name="connsiteX4" fmla="*/ 889 w 2550"/>
              <a:gd name="connsiteY4" fmla="*/ 437 h 3898"/>
              <a:gd name="connsiteX5" fmla="*/ 1089 w 2550"/>
              <a:gd name="connsiteY5" fmla="*/ 691 h 3898"/>
              <a:gd name="connsiteX6" fmla="*/ 978 w 2550"/>
              <a:gd name="connsiteY6" fmla="*/ 509 h 3898"/>
              <a:gd name="connsiteX7" fmla="*/ 1178 w 2550"/>
              <a:gd name="connsiteY7" fmla="*/ 910 h 3898"/>
              <a:gd name="connsiteX8" fmla="*/ 1245 w 2550"/>
              <a:gd name="connsiteY8" fmla="*/ 1364 h 3898"/>
              <a:gd name="connsiteX9" fmla="*/ 1089 w 2550"/>
              <a:gd name="connsiteY9" fmla="*/ 1728 h 3898"/>
              <a:gd name="connsiteX10" fmla="*/ 934 w 2550"/>
              <a:gd name="connsiteY10" fmla="*/ 1947 h 3898"/>
              <a:gd name="connsiteX11" fmla="*/ 756 w 2550"/>
              <a:gd name="connsiteY11" fmla="*/ 2165 h 3898"/>
              <a:gd name="connsiteX12" fmla="*/ 556 w 2550"/>
              <a:gd name="connsiteY12" fmla="*/ 2565 h 3898"/>
              <a:gd name="connsiteX13" fmla="*/ 623 w 2550"/>
              <a:gd name="connsiteY13" fmla="*/ 3184 h 3898"/>
              <a:gd name="connsiteX14" fmla="*/ 1080 w 2550"/>
              <a:gd name="connsiteY14" fmla="*/ 3685 h 3898"/>
              <a:gd name="connsiteX15" fmla="*/ 1575 w 2550"/>
              <a:gd name="connsiteY15" fmla="*/ 3865 h 3898"/>
              <a:gd name="connsiteX16" fmla="*/ 2100 w 2550"/>
              <a:gd name="connsiteY16" fmla="*/ 3880 h 3898"/>
              <a:gd name="connsiteX17" fmla="*/ 2550 w 2550"/>
              <a:gd name="connsiteY17" fmla="*/ 3790 h 3898"/>
              <a:gd name="connsiteX0" fmla="*/ 0 w 2641"/>
              <a:gd name="connsiteY0" fmla="*/ 0 h 3898"/>
              <a:gd name="connsiteX1" fmla="*/ 267 w 2641"/>
              <a:gd name="connsiteY1" fmla="*/ 73 h 3898"/>
              <a:gd name="connsiteX2" fmla="*/ 578 w 2641"/>
              <a:gd name="connsiteY2" fmla="*/ 218 h 3898"/>
              <a:gd name="connsiteX3" fmla="*/ 778 w 2641"/>
              <a:gd name="connsiteY3" fmla="*/ 364 h 3898"/>
              <a:gd name="connsiteX4" fmla="*/ 889 w 2641"/>
              <a:gd name="connsiteY4" fmla="*/ 437 h 3898"/>
              <a:gd name="connsiteX5" fmla="*/ 1089 w 2641"/>
              <a:gd name="connsiteY5" fmla="*/ 691 h 3898"/>
              <a:gd name="connsiteX6" fmla="*/ 978 w 2641"/>
              <a:gd name="connsiteY6" fmla="*/ 509 h 3898"/>
              <a:gd name="connsiteX7" fmla="*/ 1178 w 2641"/>
              <a:gd name="connsiteY7" fmla="*/ 910 h 3898"/>
              <a:gd name="connsiteX8" fmla="*/ 1245 w 2641"/>
              <a:gd name="connsiteY8" fmla="*/ 1364 h 3898"/>
              <a:gd name="connsiteX9" fmla="*/ 1089 w 2641"/>
              <a:gd name="connsiteY9" fmla="*/ 1728 h 3898"/>
              <a:gd name="connsiteX10" fmla="*/ 934 w 2641"/>
              <a:gd name="connsiteY10" fmla="*/ 1947 h 3898"/>
              <a:gd name="connsiteX11" fmla="*/ 756 w 2641"/>
              <a:gd name="connsiteY11" fmla="*/ 2165 h 3898"/>
              <a:gd name="connsiteX12" fmla="*/ 556 w 2641"/>
              <a:gd name="connsiteY12" fmla="*/ 2565 h 3898"/>
              <a:gd name="connsiteX13" fmla="*/ 623 w 2641"/>
              <a:gd name="connsiteY13" fmla="*/ 3184 h 3898"/>
              <a:gd name="connsiteX14" fmla="*/ 1080 w 2641"/>
              <a:gd name="connsiteY14" fmla="*/ 3685 h 3898"/>
              <a:gd name="connsiteX15" fmla="*/ 1575 w 2641"/>
              <a:gd name="connsiteY15" fmla="*/ 3865 h 3898"/>
              <a:gd name="connsiteX16" fmla="*/ 2100 w 2641"/>
              <a:gd name="connsiteY16" fmla="*/ 3880 h 3898"/>
              <a:gd name="connsiteX17" fmla="*/ 2550 w 2641"/>
              <a:gd name="connsiteY17" fmla="*/ 3790 h 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41" h="3898">
                <a:moveTo>
                  <a:pt x="0" y="0"/>
                </a:moveTo>
                <a:cubicBezTo>
                  <a:pt x="44" y="12"/>
                  <a:pt x="170" y="36"/>
                  <a:pt x="267" y="73"/>
                </a:cubicBezTo>
                <a:cubicBezTo>
                  <a:pt x="363" y="109"/>
                  <a:pt x="494" y="170"/>
                  <a:pt x="578" y="218"/>
                </a:cubicBezTo>
                <a:cubicBezTo>
                  <a:pt x="663" y="267"/>
                  <a:pt x="726" y="327"/>
                  <a:pt x="778" y="364"/>
                </a:cubicBezTo>
                <a:cubicBezTo>
                  <a:pt x="830" y="400"/>
                  <a:pt x="837" y="382"/>
                  <a:pt x="889" y="437"/>
                </a:cubicBezTo>
                <a:cubicBezTo>
                  <a:pt x="941" y="491"/>
                  <a:pt x="1075" y="679"/>
                  <a:pt x="1089" y="691"/>
                </a:cubicBezTo>
                <a:cubicBezTo>
                  <a:pt x="1104" y="703"/>
                  <a:pt x="963" y="473"/>
                  <a:pt x="978" y="509"/>
                </a:cubicBezTo>
                <a:cubicBezTo>
                  <a:pt x="993" y="546"/>
                  <a:pt x="1134" y="768"/>
                  <a:pt x="1178" y="910"/>
                </a:cubicBezTo>
                <a:cubicBezTo>
                  <a:pt x="1223" y="1051"/>
                  <a:pt x="1260" y="1229"/>
                  <a:pt x="1245" y="1364"/>
                </a:cubicBezTo>
                <a:cubicBezTo>
                  <a:pt x="1230" y="1500"/>
                  <a:pt x="1141" y="1631"/>
                  <a:pt x="1089" y="1728"/>
                </a:cubicBezTo>
                <a:cubicBezTo>
                  <a:pt x="1038" y="1825"/>
                  <a:pt x="990" y="1874"/>
                  <a:pt x="934" y="1947"/>
                </a:cubicBezTo>
                <a:cubicBezTo>
                  <a:pt x="877" y="2019"/>
                  <a:pt x="818" y="2062"/>
                  <a:pt x="756" y="2165"/>
                </a:cubicBezTo>
                <a:cubicBezTo>
                  <a:pt x="694" y="2268"/>
                  <a:pt x="578" y="2395"/>
                  <a:pt x="556" y="2565"/>
                </a:cubicBezTo>
                <a:cubicBezTo>
                  <a:pt x="534" y="2735"/>
                  <a:pt x="536" y="2997"/>
                  <a:pt x="623" y="3184"/>
                </a:cubicBezTo>
                <a:cubicBezTo>
                  <a:pt x="710" y="3371"/>
                  <a:pt x="921" y="3572"/>
                  <a:pt x="1080" y="3685"/>
                </a:cubicBezTo>
                <a:cubicBezTo>
                  <a:pt x="1239" y="3798"/>
                  <a:pt x="1405" y="3832"/>
                  <a:pt x="1575" y="3865"/>
                </a:cubicBezTo>
                <a:cubicBezTo>
                  <a:pt x="1745" y="3898"/>
                  <a:pt x="1938" y="3892"/>
                  <a:pt x="2100" y="3880"/>
                </a:cubicBezTo>
                <a:cubicBezTo>
                  <a:pt x="2262" y="3868"/>
                  <a:pt x="2641" y="3765"/>
                  <a:pt x="2550" y="3790"/>
                </a:cubicBezTo>
              </a:path>
            </a:pathLst>
          </a:cu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Freeform 3"/>
          <p:cNvSpPr>
            <a:spLocks/>
          </p:cNvSpPr>
          <p:nvPr/>
        </p:nvSpPr>
        <p:spPr bwMode="auto">
          <a:xfrm>
            <a:off x="4343400" y="1828800"/>
            <a:ext cx="1219200" cy="2667000"/>
          </a:xfrm>
          <a:custGeom>
            <a:avLst/>
            <a:gdLst>
              <a:gd name="connsiteX0" fmla="*/ 1844 w 1844"/>
              <a:gd name="connsiteY0" fmla="*/ 25 h 3885"/>
              <a:gd name="connsiteX1" fmla="*/ 1794 w 1844"/>
              <a:gd name="connsiteY1" fmla="*/ 6 h 3885"/>
              <a:gd name="connsiteX2" fmla="*/ 1567 w 1844"/>
              <a:gd name="connsiteY2" fmla="*/ 6 h 3885"/>
              <a:gd name="connsiteX3" fmla="*/ 1341 w 1844"/>
              <a:gd name="connsiteY3" fmla="*/ 44 h 3885"/>
              <a:gd name="connsiteX4" fmla="*/ 913 w 1844"/>
              <a:gd name="connsiteY4" fmla="*/ 174 h 3885"/>
              <a:gd name="connsiteX5" fmla="*/ 561 w 1844"/>
              <a:gd name="connsiteY5" fmla="*/ 361 h 3885"/>
              <a:gd name="connsiteX6" fmla="*/ 183 w 1844"/>
              <a:gd name="connsiteY6" fmla="*/ 754 h 3885"/>
              <a:gd name="connsiteX7" fmla="*/ 57 w 1844"/>
              <a:gd name="connsiteY7" fmla="*/ 1108 h 3885"/>
              <a:gd name="connsiteX8" fmla="*/ 32 w 1844"/>
              <a:gd name="connsiteY8" fmla="*/ 1463 h 3885"/>
              <a:gd name="connsiteX9" fmla="*/ 247 w 1844"/>
              <a:gd name="connsiteY9" fmla="*/ 1935 h 3885"/>
              <a:gd name="connsiteX10" fmla="*/ 412 w 1844"/>
              <a:gd name="connsiteY10" fmla="*/ 2160 h 3885"/>
              <a:gd name="connsiteX11" fmla="*/ 592 w 1844"/>
              <a:gd name="connsiteY11" fmla="*/ 2385 h 3885"/>
              <a:gd name="connsiteX12" fmla="*/ 712 w 1844"/>
              <a:gd name="connsiteY12" fmla="*/ 2625 h 3885"/>
              <a:gd name="connsiteX13" fmla="*/ 787 w 1844"/>
              <a:gd name="connsiteY13" fmla="*/ 2977 h 3885"/>
              <a:gd name="connsiteX14" fmla="*/ 772 w 1844"/>
              <a:gd name="connsiteY14" fmla="*/ 3420 h 3885"/>
              <a:gd name="connsiteX15" fmla="*/ 562 w 1844"/>
              <a:gd name="connsiteY15" fmla="*/ 3720 h 3885"/>
              <a:gd name="connsiteX16" fmla="*/ 247 w 1844"/>
              <a:gd name="connsiteY16" fmla="*/ 3885 h 3885"/>
              <a:gd name="connsiteX0" fmla="*/ 1844 w 1844"/>
              <a:gd name="connsiteY0" fmla="*/ 25 h 3885"/>
              <a:gd name="connsiteX1" fmla="*/ 1794 w 1844"/>
              <a:gd name="connsiteY1" fmla="*/ 6 h 3885"/>
              <a:gd name="connsiteX2" fmla="*/ 1567 w 1844"/>
              <a:gd name="connsiteY2" fmla="*/ 6 h 3885"/>
              <a:gd name="connsiteX3" fmla="*/ 1341 w 1844"/>
              <a:gd name="connsiteY3" fmla="*/ 44 h 3885"/>
              <a:gd name="connsiteX4" fmla="*/ 913 w 1844"/>
              <a:gd name="connsiteY4" fmla="*/ 174 h 3885"/>
              <a:gd name="connsiteX5" fmla="*/ 561 w 1844"/>
              <a:gd name="connsiteY5" fmla="*/ 361 h 3885"/>
              <a:gd name="connsiteX6" fmla="*/ 183 w 1844"/>
              <a:gd name="connsiteY6" fmla="*/ 754 h 3885"/>
              <a:gd name="connsiteX7" fmla="*/ 57 w 1844"/>
              <a:gd name="connsiteY7" fmla="*/ 1108 h 3885"/>
              <a:gd name="connsiteX8" fmla="*/ 32 w 1844"/>
              <a:gd name="connsiteY8" fmla="*/ 1463 h 3885"/>
              <a:gd name="connsiteX9" fmla="*/ 247 w 1844"/>
              <a:gd name="connsiteY9" fmla="*/ 1935 h 3885"/>
              <a:gd name="connsiteX10" fmla="*/ 412 w 1844"/>
              <a:gd name="connsiteY10" fmla="*/ 2160 h 3885"/>
              <a:gd name="connsiteX11" fmla="*/ 592 w 1844"/>
              <a:gd name="connsiteY11" fmla="*/ 2385 h 3885"/>
              <a:gd name="connsiteX12" fmla="*/ 712 w 1844"/>
              <a:gd name="connsiteY12" fmla="*/ 2625 h 3885"/>
              <a:gd name="connsiteX13" fmla="*/ 787 w 1844"/>
              <a:gd name="connsiteY13" fmla="*/ 2977 h 3885"/>
              <a:gd name="connsiteX14" fmla="*/ 772 w 1844"/>
              <a:gd name="connsiteY14" fmla="*/ 3420 h 3885"/>
              <a:gd name="connsiteX15" fmla="*/ 562 w 1844"/>
              <a:gd name="connsiteY15" fmla="*/ 3720 h 3885"/>
              <a:gd name="connsiteX16" fmla="*/ 247 w 1844"/>
              <a:gd name="connsiteY16" fmla="*/ 3885 h 3885"/>
              <a:gd name="connsiteX0" fmla="*/ 1844 w 1844"/>
              <a:gd name="connsiteY0" fmla="*/ 25 h 3885"/>
              <a:gd name="connsiteX1" fmla="*/ 1794 w 1844"/>
              <a:gd name="connsiteY1" fmla="*/ 6 h 3885"/>
              <a:gd name="connsiteX2" fmla="*/ 1567 w 1844"/>
              <a:gd name="connsiteY2" fmla="*/ 6 h 3885"/>
              <a:gd name="connsiteX3" fmla="*/ 1341 w 1844"/>
              <a:gd name="connsiteY3" fmla="*/ 44 h 3885"/>
              <a:gd name="connsiteX4" fmla="*/ 913 w 1844"/>
              <a:gd name="connsiteY4" fmla="*/ 174 h 3885"/>
              <a:gd name="connsiteX5" fmla="*/ 561 w 1844"/>
              <a:gd name="connsiteY5" fmla="*/ 361 h 3885"/>
              <a:gd name="connsiteX6" fmla="*/ 183 w 1844"/>
              <a:gd name="connsiteY6" fmla="*/ 754 h 3885"/>
              <a:gd name="connsiteX7" fmla="*/ 57 w 1844"/>
              <a:gd name="connsiteY7" fmla="*/ 1108 h 3885"/>
              <a:gd name="connsiteX8" fmla="*/ 32 w 1844"/>
              <a:gd name="connsiteY8" fmla="*/ 1463 h 3885"/>
              <a:gd name="connsiteX9" fmla="*/ 247 w 1844"/>
              <a:gd name="connsiteY9" fmla="*/ 1935 h 3885"/>
              <a:gd name="connsiteX10" fmla="*/ 412 w 1844"/>
              <a:gd name="connsiteY10" fmla="*/ 2160 h 3885"/>
              <a:gd name="connsiteX11" fmla="*/ 592 w 1844"/>
              <a:gd name="connsiteY11" fmla="*/ 2385 h 3885"/>
              <a:gd name="connsiteX12" fmla="*/ 712 w 1844"/>
              <a:gd name="connsiteY12" fmla="*/ 2625 h 3885"/>
              <a:gd name="connsiteX13" fmla="*/ 787 w 1844"/>
              <a:gd name="connsiteY13" fmla="*/ 2977 h 3885"/>
              <a:gd name="connsiteX14" fmla="*/ 772 w 1844"/>
              <a:gd name="connsiteY14" fmla="*/ 3420 h 3885"/>
              <a:gd name="connsiteX15" fmla="*/ 562 w 1844"/>
              <a:gd name="connsiteY15" fmla="*/ 3720 h 3885"/>
              <a:gd name="connsiteX16" fmla="*/ 247 w 1844"/>
              <a:gd name="connsiteY16" fmla="*/ 3885 h 3885"/>
              <a:gd name="connsiteX0" fmla="*/ 1844 w 1844"/>
              <a:gd name="connsiteY0" fmla="*/ 25 h 3885"/>
              <a:gd name="connsiteX1" fmla="*/ 1794 w 1844"/>
              <a:gd name="connsiteY1" fmla="*/ 6 h 3885"/>
              <a:gd name="connsiteX2" fmla="*/ 1567 w 1844"/>
              <a:gd name="connsiteY2" fmla="*/ 6 h 3885"/>
              <a:gd name="connsiteX3" fmla="*/ 1341 w 1844"/>
              <a:gd name="connsiteY3" fmla="*/ 44 h 3885"/>
              <a:gd name="connsiteX4" fmla="*/ 913 w 1844"/>
              <a:gd name="connsiteY4" fmla="*/ 174 h 3885"/>
              <a:gd name="connsiteX5" fmla="*/ 561 w 1844"/>
              <a:gd name="connsiteY5" fmla="*/ 361 h 3885"/>
              <a:gd name="connsiteX6" fmla="*/ 183 w 1844"/>
              <a:gd name="connsiteY6" fmla="*/ 754 h 3885"/>
              <a:gd name="connsiteX7" fmla="*/ 57 w 1844"/>
              <a:gd name="connsiteY7" fmla="*/ 1108 h 3885"/>
              <a:gd name="connsiteX8" fmla="*/ 32 w 1844"/>
              <a:gd name="connsiteY8" fmla="*/ 1463 h 3885"/>
              <a:gd name="connsiteX9" fmla="*/ 247 w 1844"/>
              <a:gd name="connsiteY9" fmla="*/ 1935 h 3885"/>
              <a:gd name="connsiteX10" fmla="*/ 412 w 1844"/>
              <a:gd name="connsiteY10" fmla="*/ 2160 h 3885"/>
              <a:gd name="connsiteX11" fmla="*/ 592 w 1844"/>
              <a:gd name="connsiteY11" fmla="*/ 2385 h 3885"/>
              <a:gd name="connsiteX12" fmla="*/ 712 w 1844"/>
              <a:gd name="connsiteY12" fmla="*/ 2625 h 3885"/>
              <a:gd name="connsiteX13" fmla="*/ 787 w 1844"/>
              <a:gd name="connsiteY13" fmla="*/ 2977 h 3885"/>
              <a:gd name="connsiteX14" fmla="*/ 772 w 1844"/>
              <a:gd name="connsiteY14" fmla="*/ 3420 h 3885"/>
              <a:gd name="connsiteX15" fmla="*/ 562 w 1844"/>
              <a:gd name="connsiteY15" fmla="*/ 3720 h 3885"/>
              <a:gd name="connsiteX16" fmla="*/ 247 w 1844"/>
              <a:gd name="connsiteY16" fmla="*/ 3885 h 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44" h="3885">
                <a:moveTo>
                  <a:pt x="1844" y="25"/>
                </a:moveTo>
                <a:cubicBezTo>
                  <a:pt x="1836" y="25"/>
                  <a:pt x="1839" y="9"/>
                  <a:pt x="1794" y="6"/>
                </a:cubicBezTo>
                <a:cubicBezTo>
                  <a:pt x="1748" y="4"/>
                  <a:pt x="1643" y="0"/>
                  <a:pt x="1567" y="6"/>
                </a:cubicBezTo>
                <a:cubicBezTo>
                  <a:pt x="1492" y="12"/>
                  <a:pt x="1450" y="16"/>
                  <a:pt x="1341" y="44"/>
                </a:cubicBezTo>
                <a:cubicBezTo>
                  <a:pt x="1232" y="71"/>
                  <a:pt x="1044" y="121"/>
                  <a:pt x="913" y="174"/>
                </a:cubicBezTo>
                <a:cubicBezTo>
                  <a:pt x="782" y="228"/>
                  <a:pt x="681" y="265"/>
                  <a:pt x="561" y="361"/>
                </a:cubicBezTo>
                <a:cubicBezTo>
                  <a:pt x="440" y="457"/>
                  <a:pt x="267" y="629"/>
                  <a:pt x="183" y="754"/>
                </a:cubicBezTo>
                <a:cubicBezTo>
                  <a:pt x="99" y="878"/>
                  <a:pt x="82" y="990"/>
                  <a:pt x="57" y="1108"/>
                </a:cubicBezTo>
                <a:cubicBezTo>
                  <a:pt x="32" y="1227"/>
                  <a:pt x="0" y="1325"/>
                  <a:pt x="32" y="1463"/>
                </a:cubicBezTo>
                <a:cubicBezTo>
                  <a:pt x="64" y="1601"/>
                  <a:pt x="184" y="1819"/>
                  <a:pt x="247" y="1935"/>
                </a:cubicBezTo>
                <a:cubicBezTo>
                  <a:pt x="310" y="2051"/>
                  <a:pt x="355" y="2085"/>
                  <a:pt x="412" y="2160"/>
                </a:cubicBezTo>
                <a:cubicBezTo>
                  <a:pt x="469" y="2235"/>
                  <a:pt x="542" y="2308"/>
                  <a:pt x="592" y="2385"/>
                </a:cubicBezTo>
                <a:cubicBezTo>
                  <a:pt x="642" y="2462"/>
                  <a:pt x="679" y="2526"/>
                  <a:pt x="712" y="2625"/>
                </a:cubicBezTo>
                <a:cubicBezTo>
                  <a:pt x="745" y="2724"/>
                  <a:pt x="777" y="2845"/>
                  <a:pt x="787" y="2977"/>
                </a:cubicBezTo>
                <a:cubicBezTo>
                  <a:pt x="797" y="3109"/>
                  <a:pt x="809" y="3296"/>
                  <a:pt x="772" y="3420"/>
                </a:cubicBezTo>
                <a:cubicBezTo>
                  <a:pt x="735" y="3544"/>
                  <a:pt x="650" y="3643"/>
                  <a:pt x="562" y="3720"/>
                </a:cubicBezTo>
                <a:cubicBezTo>
                  <a:pt x="475" y="3798"/>
                  <a:pt x="313" y="3851"/>
                  <a:pt x="247" y="3885"/>
                </a:cubicBezTo>
              </a:path>
            </a:pathLst>
          </a:cu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3200400" y="1524000"/>
            <a:ext cx="762000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" y="165"/>
              </a:cxn>
              <a:cxn ang="0">
                <a:pos x="570" y="435"/>
              </a:cxn>
              <a:cxn ang="0">
                <a:pos x="780" y="810"/>
              </a:cxn>
              <a:cxn ang="0">
                <a:pos x="855" y="1080"/>
              </a:cxn>
            </a:cxnLst>
            <a:rect l="0" t="0" r="r" b="b"/>
            <a:pathLst>
              <a:path w="855" h="1080">
                <a:moveTo>
                  <a:pt x="0" y="0"/>
                </a:moveTo>
                <a:cubicBezTo>
                  <a:pt x="50" y="27"/>
                  <a:pt x="205" y="93"/>
                  <a:pt x="300" y="165"/>
                </a:cubicBezTo>
                <a:cubicBezTo>
                  <a:pt x="395" y="237"/>
                  <a:pt x="490" y="328"/>
                  <a:pt x="570" y="435"/>
                </a:cubicBezTo>
                <a:cubicBezTo>
                  <a:pt x="650" y="542"/>
                  <a:pt x="733" y="703"/>
                  <a:pt x="780" y="810"/>
                </a:cubicBezTo>
                <a:cubicBezTo>
                  <a:pt x="827" y="917"/>
                  <a:pt x="843" y="1038"/>
                  <a:pt x="855" y="1080"/>
                </a:cubicBezTo>
              </a:path>
            </a:pathLst>
          </a:cu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3962400" y="1371600"/>
            <a:ext cx="990600" cy="933450"/>
          </a:xfrm>
          <a:custGeom>
            <a:avLst/>
            <a:gdLst/>
            <a:ahLst/>
            <a:cxnLst>
              <a:cxn ang="0">
                <a:pos x="0" y="1005"/>
              </a:cxn>
              <a:cxn ang="0">
                <a:pos x="75" y="690"/>
              </a:cxn>
              <a:cxn ang="0">
                <a:pos x="210" y="420"/>
              </a:cxn>
              <a:cxn ang="0">
                <a:pos x="345" y="270"/>
              </a:cxn>
              <a:cxn ang="0">
                <a:pos x="495" y="150"/>
              </a:cxn>
              <a:cxn ang="0">
                <a:pos x="675" y="60"/>
              </a:cxn>
              <a:cxn ang="0">
                <a:pos x="915" y="0"/>
              </a:cxn>
            </a:cxnLst>
            <a:rect l="0" t="0" r="r" b="b"/>
            <a:pathLst>
              <a:path w="915" h="1005">
                <a:moveTo>
                  <a:pt x="0" y="1005"/>
                </a:moveTo>
                <a:cubicBezTo>
                  <a:pt x="10" y="953"/>
                  <a:pt x="40" y="787"/>
                  <a:pt x="75" y="690"/>
                </a:cubicBezTo>
                <a:cubicBezTo>
                  <a:pt x="110" y="593"/>
                  <a:pt x="165" y="490"/>
                  <a:pt x="210" y="420"/>
                </a:cubicBezTo>
                <a:cubicBezTo>
                  <a:pt x="255" y="350"/>
                  <a:pt x="298" y="315"/>
                  <a:pt x="345" y="270"/>
                </a:cubicBezTo>
                <a:cubicBezTo>
                  <a:pt x="392" y="225"/>
                  <a:pt x="440" y="185"/>
                  <a:pt x="495" y="150"/>
                </a:cubicBezTo>
                <a:cubicBezTo>
                  <a:pt x="550" y="115"/>
                  <a:pt x="605" y="85"/>
                  <a:pt x="675" y="60"/>
                </a:cubicBezTo>
                <a:cubicBezTo>
                  <a:pt x="745" y="35"/>
                  <a:pt x="865" y="12"/>
                  <a:pt x="915" y="0"/>
                </a:cubicBezTo>
              </a:path>
            </a:pathLst>
          </a:cu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2514600" y="1828800"/>
            <a:ext cx="476250" cy="615950"/>
          </a:xfrm>
          <a:prstGeom prst="ellips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562600" y="1600200"/>
            <a:ext cx="476250" cy="615950"/>
          </a:xfrm>
          <a:prstGeom prst="ellips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3886200" y="2971800"/>
            <a:ext cx="533400" cy="1600200"/>
          </a:xfrm>
          <a:custGeom>
            <a:avLst/>
            <a:gdLst/>
            <a:ahLst/>
            <a:cxnLst>
              <a:cxn ang="0">
                <a:pos x="0" y="2673"/>
              </a:cxn>
              <a:cxn ang="0">
                <a:pos x="60" y="2085"/>
              </a:cxn>
              <a:cxn ang="0">
                <a:pos x="195" y="1275"/>
              </a:cxn>
              <a:cxn ang="0">
                <a:pos x="360" y="600"/>
              </a:cxn>
              <a:cxn ang="0">
                <a:pos x="525" y="225"/>
              </a:cxn>
              <a:cxn ang="0">
                <a:pos x="675" y="0"/>
              </a:cxn>
            </a:cxnLst>
            <a:rect l="0" t="0" r="r" b="b"/>
            <a:pathLst>
              <a:path w="675" h="2673">
                <a:moveTo>
                  <a:pt x="0" y="2673"/>
                </a:moveTo>
                <a:cubicBezTo>
                  <a:pt x="10" y="2575"/>
                  <a:pt x="28" y="2318"/>
                  <a:pt x="60" y="2085"/>
                </a:cubicBezTo>
                <a:cubicBezTo>
                  <a:pt x="92" y="1852"/>
                  <a:pt x="145" y="1522"/>
                  <a:pt x="195" y="1275"/>
                </a:cubicBezTo>
                <a:cubicBezTo>
                  <a:pt x="245" y="1028"/>
                  <a:pt x="305" y="775"/>
                  <a:pt x="360" y="600"/>
                </a:cubicBezTo>
                <a:cubicBezTo>
                  <a:pt x="415" y="425"/>
                  <a:pt x="473" y="325"/>
                  <a:pt x="525" y="225"/>
                </a:cubicBezTo>
                <a:cubicBezTo>
                  <a:pt x="577" y="125"/>
                  <a:pt x="644" y="47"/>
                  <a:pt x="675" y="0"/>
                </a:cubicBezTo>
              </a:path>
            </a:pathLst>
          </a:custGeom>
          <a:noFill/>
          <a:ln w="5715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4038600" y="3048000"/>
            <a:ext cx="381000" cy="1524000"/>
          </a:xfrm>
          <a:custGeom>
            <a:avLst/>
            <a:gdLst/>
            <a:ahLst/>
            <a:cxnLst>
              <a:cxn ang="0">
                <a:pos x="0" y="2673"/>
              </a:cxn>
              <a:cxn ang="0">
                <a:pos x="60" y="2085"/>
              </a:cxn>
              <a:cxn ang="0">
                <a:pos x="195" y="1275"/>
              </a:cxn>
              <a:cxn ang="0">
                <a:pos x="360" y="600"/>
              </a:cxn>
              <a:cxn ang="0">
                <a:pos x="525" y="225"/>
              </a:cxn>
              <a:cxn ang="0">
                <a:pos x="675" y="0"/>
              </a:cxn>
            </a:cxnLst>
            <a:rect l="0" t="0" r="r" b="b"/>
            <a:pathLst>
              <a:path w="675" h="2673">
                <a:moveTo>
                  <a:pt x="0" y="2673"/>
                </a:moveTo>
                <a:cubicBezTo>
                  <a:pt x="10" y="2575"/>
                  <a:pt x="28" y="2318"/>
                  <a:pt x="60" y="2085"/>
                </a:cubicBezTo>
                <a:cubicBezTo>
                  <a:pt x="92" y="1852"/>
                  <a:pt x="145" y="1522"/>
                  <a:pt x="195" y="1275"/>
                </a:cubicBezTo>
                <a:cubicBezTo>
                  <a:pt x="245" y="1028"/>
                  <a:pt x="305" y="775"/>
                  <a:pt x="360" y="600"/>
                </a:cubicBezTo>
                <a:cubicBezTo>
                  <a:pt x="415" y="425"/>
                  <a:pt x="473" y="325"/>
                  <a:pt x="525" y="225"/>
                </a:cubicBezTo>
                <a:cubicBezTo>
                  <a:pt x="577" y="125"/>
                  <a:pt x="644" y="47"/>
                  <a:pt x="675" y="0"/>
                </a:cubicBezTo>
              </a:path>
            </a:pathLst>
          </a:custGeom>
          <a:noFill/>
          <a:ln w="5715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1905000" y="3352800"/>
            <a:ext cx="4632325" cy="1373188"/>
          </a:xfrm>
          <a:custGeom>
            <a:avLst/>
            <a:gdLst/>
            <a:ahLst/>
            <a:cxnLst>
              <a:cxn ang="0">
                <a:pos x="0" y="404"/>
              </a:cxn>
              <a:cxn ang="0">
                <a:pos x="782" y="351"/>
              </a:cxn>
              <a:cxn ang="0">
                <a:pos x="1363" y="387"/>
              </a:cxn>
              <a:cxn ang="0">
                <a:pos x="1860" y="520"/>
              </a:cxn>
              <a:cxn ang="0">
                <a:pos x="2022" y="1200"/>
              </a:cxn>
              <a:cxn ang="0">
                <a:pos x="2235" y="1660"/>
              </a:cxn>
              <a:cxn ang="0">
                <a:pos x="2580" y="1975"/>
              </a:cxn>
              <a:cxn ang="0">
                <a:pos x="3450" y="2155"/>
              </a:cxn>
              <a:cxn ang="0">
                <a:pos x="4365" y="2020"/>
              </a:cxn>
              <a:cxn ang="0">
                <a:pos x="4770" y="1750"/>
              </a:cxn>
              <a:cxn ang="0">
                <a:pos x="4905" y="1300"/>
              </a:cxn>
              <a:cxn ang="0">
                <a:pos x="4920" y="880"/>
              </a:cxn>
              <a:cxn ang="0">
                <a:pos x="4875" y="580"/>
              </a:cxn>
              <a:cxn ang="0">
                <a:pos x="4830" y="250"/>
              </a:cxn>
              <a:cxn ang="0">
                <a:pos x="5070" y="40"/>
              </a:cxn>
              <a:cxn ang="0">
                <a:pos x="5580" y="10"/>
              </a:cxn>
              <a:cxn ang="0">
                <a:pos x="5805" y="40"/>
              </a:cxn>
              <a:cxn ang="0">
                <a:pos x="5820" y="40"/>
              </a:cxn>
              <a:cxn ang="0">
                <a:pos x="6060" y="70"/>
              </a:cxn>
              <a:cxn ang="0">
                <a:pos x="6345" y="130"/>
              </a:cxn>
              <a:cxn ang="0">
                <a:pos x="6585" y="160"/>
              </a:cxn>
              <a:cxn ang="0">
                <a:pos x="6795" y="205"/>
              </a:cxn>
              <a:cxn ang="0">
                <a:pos x="6825" y="220"/>
              </a:cxn>
              <a:cxn ang="0">
                <a:pos x="6975" y="250"/>
              </a:cxn>
              <a:cxn ang="0">
                <a:pos x="7275" y="355"/>
              </a:cxn>
              <a:cxn ang="0">
                <a:pos x="7104" y="298"/>
              </a:cxn>
            </a:cxnLst>
            <a:rect l="0" t="0" r="r" b="b"/>
            <a:pathLst>
              <a:path w="7296" h="2162">
                <a:moveTo>
                  <a:pt x="0" y="404"/>
                </a:moveTo>
                <a:cubicBezTo>
                  <a:pt x="131" y="398"/>
                  <a:pt x="555" y="354"/>
                  <a:pt x="782" y="351"/>
                </a:cubicBezTo>
                <a:cubicBezTo>
                  <a:pt x="1008" y="349"/>
                  <a:pt x="1183" y="359"/>
                  <a:pt x="1363" y="387"/>
                </a:cubicBezTo>
                <a:cubicBezTo>
                  <a:pt x="1543" y="415"/>
                  <a:pt x="1750" y="385"/>
                  <a:pt x="1860" y="520"/>
                </a:cubicBezTo>
                <a:cubicBezTo>
                  <a:pt x="1970" y="655"/>
                  <a:pt x="1960" y="1010"/>
                  <a:pt x="2022" y="1200"/>
                </a:cubicBezTo>
                <a:cubicBezTo>
                  <a:pt x="2084" y="1390"/>
                  <a:pt x="2142" y="1531"/>
                  <a:pt x="2235" y="1660"/>
                </a:cubicBezTo>
                <a:cubicBezTo>
                  <a:pt x="2328" y="1789"/>
                  <a:pt x="2378" y="1893"/>
                  <a:pt x="2580" y="1975"/>
                </a:cubicBezTo>
                <a:cubicBezTo>
                  <a:pt x="2782" y="2057"/>
                  <a:pt x="3153" y="2148"/>
                  <a:pt x="3450" y="2155"/>
                </a:cubicBezTo>
                <a:cubicBezTo>
                  <a:pt x="3747" y="2162"/>
                  <a:pt x="4145" y="2087"/>
                  <a:pt x="4365" y="2020"/>
                </a:cubicBezTo>
                <a:cubicBezTo>
                  <a:pt x="4585" y="1953"/>
                  <a:pt x="4680" y="1870"/>
                  <a:pt x="4770" y="1750"/>
                </a:cubicBezTo>
                <a:cubicBezTo>
                  <a:pt x="4860" y="1630"/>
                  <a:pt x="4880" y="1445"/>
                  <a:pt x="4905" y="1300"/>
                </a:cubicBezTo>
                <a:cubicBezTo>
                  <a:pt x="4930" y="1155"/>
                  <a:pt x="4925" y="1000"/>
                  <a:pt x="4920" y="880"/>
                </a:cubicBezTo>
                <a:cubicBezTo>
                  <a:pt x="4915" y="760"/>
                  <a:pt x="4890" y="685"/>
                  <a:pt x="4875" y="580"/>
                </a:cubicBezTo>
                <a:cubicBezTo>
                  <a:pt x="4860" y="475"/>
                  <a:pt x="4798" y="340"/>
                  <a:pt x="4830" y="250"/>
                </a:cubicBezTo>
                <a:cubicBezTo>
                  <a:pt x="4862" y="160"/>
                  <a:pt x="4945" y="80"/>
                  <a:pt x="5070" y="40"/>
                </a:cubicBezTo>
                <a:cubicBezTo>
                  <a:pt x="5195" y="0"/>
                  <a:pt x="5458" y="10"/>
                  <a:pt x="5580" y="10"/>
                </a:cubicBezTo>
                <a:cubicBezTo>
                  <a:pt x="5702" y="10"/>
                  <a:pt x="5765" y="35"/>
                  <a:pt x="5805" y="40"/>
                </a:cubicBezTo>
                <a:cubicBezTo>
                  <a:pt x="5845" y="45"/>
                  <a:pt x="5777" y="35"/>
                  <a:pt x="5820" y="40"/>
                </a:cubicBezTo>
                <a:cubicBezTo>
                  <a:pt x="5863" y="45"/>
                  <a:pt x="5973" y="55"/>
                  <a:pt x="6060" y="70"/>
                </a:cubicBezTo>
                <a:cubicBezTo>
                  <a:pt x="6147" y="85"/>
                  <a:pt x="6258" y="115"/>
                  <a:pt x="6345" y="130"/>
                </a:cubicBezTo>
                <a:cubicBezTo>
                  <a:pt x="6432" y="145"/>
                  <a:pt x="6510" y="148"/>
                  <a:pt x="6585" y="160"/>
                </a:cubicBezTo>
                <a:cubicBezTo>
                  <a:pt x="6660" y="172"/>
                  <a:pt x="6755" y="195"/>
                  <a:pt x="6795" y="205"/>
                </a:cubicBezTo>
                <a:cubicBezTo>
                  <a:pt x="6835" y="215"/>
                  <a:pt x="6795" y="213"/>
                  <a:pt x="6825" y="220"/>
                </a:cubicBezTo>
                <a:cubicBezTo>
                  <a:pt x="6855" y="227"/>
                  <a:pt x="6900" y="228"/>
                  <a:pt x="6975" y="250"/>
                </a:cubicBezTo>
                <a:cubicBezTo>
                  <a:pt x="7050" y="272"/>
                  <a:pt x="7254" y="347"/>
                  <a:pt x="7275" y="355"/>
                </a:cubicBezTo>
                <a:cubicBezTo>
                  <a:pt x="7296" y="363"/>
                  <a:pt x="7140" y="310"/>
                  <a:pt x="7104" y="298"/>
                </a:cubicBezTo>
              </a:path>
            </a:pathLst>
          </a:custGeom>
          <a:noFill/>
          <a:ln w="57150">
            <a:solidFill>
              <a:srgbClr val="E7F3F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1676400" y="3505200"/>
            <a:ext cx="5016500" cy="1379538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555" y="420"/>
              </a:cxn>
              <a:cxn ang="0">
                <a:pos x="975" y="390"/>
              </a:cxn>
              <a:cxn ang="0">
                <a:pos x="1530" y="390"/>
              </a:cxn>
              <a:cxn ang="0">
                <a:pos x="2070" y="495"/>
              </a:cxn>
              <a:cxn ang="0">
                <a:pos x="2235" y="1140"/>
              </a:cxn>
              <a:cxn ang="0">
                <a:pos x="2370" y="1470"/>
              </a:cxn>
              <a:cxn ang="0">
                <a:pos x="2625" y="1800"/>
              </a:cxn>
              <a:cxn ang="0">
                <a:pos x="3015" y="2025"/>
              </a:cxn>
              <a:cxn ang="0">
                <a:pos x="3045" y="2040"/>
              </a:cxn>
              <a:cxn ang="0">
                <a:pos x="3806" y="2171"/>
              </a:cxn>
              <a:cxn ang="0">
                <a:pos x="4793" y="2052"/>
              </a:cxn>
              <a:cxn ang="0">
                <a:pos x="5355" y="1620"/>
              </a:cxn>
              <a:cxn ang="0">
                <a:pos x="5505" y="885"/>
              </a:cxn>
              <a:cxn ang="0">
                <a:pos x="5445" y="150"/>
              </a:cxn>
              <a:cxn ang="0">
                <a:pos x="5820" y="15"/>
              </a:cxn>
              <a:cxn ang="0">
                <a:pos x="6210" y="60"/>
              </a:cxn>
              <a:cxn ang="0">
                <a:pos x="6210" y="60"/>
              </a:cxn>
              <a:cxn ang="0">
                <a:pos x="6540" y="105"/>
              </a:cxn>
              <a:cxn ang="0">
                <a:pos x="6789" y="150"/>
              </a:cxn>
              <a:cxn ang="0">
                <a:pos x="7085" y="201"/>
              </a:cxn>
              <a:cxn ang="0">
                <a:pos x="7332" y="252"/>
              </a:cxn>
              <a:cxn ang="0">
                <a:pos x="7470" y="285"/>
              </a:cxn>
              <a:cxn ang="0">
                <a:pos x="7605" y="315"/>
              </a:cxn>
              <a:cxn ang="0">
                <a:pos x="7770" y="360"/>
              </a:cxn>
              <a:cxn ang="0">
                <a:pos x="7785" y="375"/>
              </a:cxn>
              <a:cxn ang="0">
                <a:pos x="7899" y="422"/>
              </a:cxn>
            </a:cxnLst>
            <a:rect l="0" t="0" r="r" b="b"/>
            <a:pathLst>
              <a:path w="7899" h="2173">
                <a:moveTo>
                  <a:pt x="0" y="495"/>
                </a:moveTo>
                <a:cubicBezTo>
                  <a:pt x="92" y="480"/>
                  <a:pt x="393" y="437"/>
                  <a:pt x="555" y="420"/>
                </a:cubicBezTo>
                <a:cubicBezTo>
                  <a:pt x="717" y="403"/>
                  <a:pt x="813" y="395"/>
                  <a:pt x="975" y="390"/>
                </a:cubicBezTo>
                <a:cubicBezTo>
                  <a:pt x="1137" y="385"/>
                  <a:pt x="1348" y="373"/>
                  <a:pt x="1530" y="390"/>
                </a:cubicBezTo>
                <a:cubicBezTo>
                  <a:pt x="1712" y="407"/>
                  <a:pt x="1953" y="370"/>
                  <a:pt x="2070" y="495"/>
                </a:cubicBezTo>
                <a:cubicBezTo>
                  <a:pt x="2187" y="620"/>
                  <a:pt x="2185" y="978"/>
                  <a:pt x="2235" y="1140"/>
                </a:cubicBezTo>
                <a:cubicBezTo>
                  <a:pt x="2285" y="1302"/>
                  <a:pt x="2305" y="1360"/>
                  <a:pt x="2370" y="1470"/>
                </a:cubicBezTo>
                <a:cubicBezTo>
                  <a:pt x="2435" y="1580"/>
                  <a:pt x="2518" y="1708"/>
                  <a:pt x="2625" y="1800"/>
                </a:cubicBezTo>
                <a:cubicBezTo>
                  <a:pt x="2732" y="1892"/>
                  <a:pt x="2945" y="1985"/>
                  <a:pt x="3015" y="2025"/>
                </a:cubicBezTo>
                <a:cubicBezTo>
                  <a:pt x="3085" y="2065"/>
                  <a:pt x="2913" y="2016"/>
                  <a:pt x="3045" y="2040"/>
                </a:cubicBezTo>
                <a:cubicBezTo>
                  <a:pt x="3177" y="2064"/>
                  <a:pt x="3515" y="2169"/>
                  <a:pt x="3806" y="2171"/>
                </a:cubicBezTo>
                <a:cubicBezTo>
                  <a:pt x="4097" y="2173"/>
                  <a:pt x="4535" y="2144"/>
                  <a:pt x="4793" y="2052"/>
                </a:cubicBezTo>
                <a:cubicBezTo>
                  <a:pt x="5051" y="1960"/>
                  <a:pt x="5236" y="1814"/>
                  <a:pt x="5355" y="1620"/>
                </a:cubicBezTo>
                <a:cubicBezTo>
                  <a:pt x="5474" y="1426"/>
                  <a:pt x="5490" y="1130"/>
                  <a:pt x="5505" y="885"/>
                </a:cubicBezTo>
                <a:cubicBezTo>
                  <a:pt x="5520" y="640"/>
                  <a:pt x="5393" y="295"/>
                  <a:pt x="5445" y="150"/>
                </a:cubicBezTo>
                <a:cubicBezTo>
                  <a:pt x="5497" y="5"/>
                  <a:pt x="5693" y="30"/>
                  <a:pt x="5820" y="15"/>
                </a:cubicBezTo>
                <a:cubicBezTo>
                  <a:pt x="5947" y="0"/>
                  <a:pt x="6145" y="52"/>
                  <a:pt x="6210" y="60"/>
                </a:cubicBezTo>
                <a:cubicBezTo>
                  <a:pt x="6275" y="68"/>
                  <a:pt x="6155" y="53"/>
                  <a:pt x="6210" y="60"/>
                </a:cubicBezTo>
                <a:cubicBezTo>
                  <a:pt x="6265" y="67"/>
                  <a:pt x="6444" y="90"/>
                  <a:pt x="6540" y="105"/>
                </a:cubicBezTo>
                <a:cubicBezTo>
                  <a:pt x="6636" y="120"/>
                  <a:pt x="6698" y="134"/>
                  <a:pt x="6789" y="150"/>
                </a:cubicBezTo>
                <a:cubicBezTo>
                  <a:pt x="6880" y="166"/>
                  <a:pt x="6995" y="185"/>
                  <a:pt x="7085" y="201"/>
                </a:cubicBezTo>
                <a:cubicBezTo>
                  <a:pt x="7175" y="218"/>
                  <a:pt x="7268" y="238"/>
                  <a:pt x="7332" y="252"/>
                </a:cubicBezTo>
                <a:cubicBezTo>
                  <a:pt x="7396" y="266"/>
                  <a:pt x="7425" y="275"/>
                  <a:pt x="7470" y="285"/>
                </a:cubicBezTo>
                <a:cubicBezTo>
                  <a:pt x="7515" y="295"/>
                  <a:pt x="7555" y="303"/>
                  <a:pt x="7605" y="315"/>
                </a:cubicBezTo>
                <a:cubicBezTo>
                  <a:pt x="7655" y="327"/>
                  <a:pt x="7740" y="350"/>
                  <a:pt x="7770" y="360"/>
                </a:cubicBezTo>
                <a:cubicBezTo>
                  <a:pt x="7800" y="370"/>
                  <a:pt x="7764" y="365"/>
                  <a:pt x="7785" y="375"/>
                </a:cubicBezTo>
                <a:cubicBezTo>
                  <a:pt x="7806" y="385"/>
                  <a:pt x="7875" y="412"/>
                  <a:pt x="7899" y="422"/>
                </a:cubicBezTo>
              </a:path>
            </a:pathLst>
          </a:custGeom>
          <a:noFill/>
          <a:ln w="57150">
            <a:solidFill>
              <a:srgbClr val="E7F3F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1600200" y="39624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1981200" y="38862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2438400" y="38100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1905000" y="51816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2133600" y="46482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2590800" y="44196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5257800" y="36576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5791200" y="37338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6248400" y="38100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5410200" y="44958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6324600" y="42672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2819400" y="48768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2438400" y="51054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3657600" y="51816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3200400" y="50292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5334000" y="41148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1676400" y="48006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4114800" y="51054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4572000" y="50292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5105400" y="48768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019800" y="5105400"/>
            <a:ext cx="4572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6248400" y="46482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2819400" y="55626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657600" y="61722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4191000" y="60960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4800600" y="60198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5334000" y="57912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5867400" y="5562600"/>
            <a:ext cx="381000" cy="3810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5867400" y="47244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2895600" y="60960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2286000" y="56388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5943600" y="41910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4191000" y="55626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y 49"/>
          <p:cNvSpPr/>
          <p:nvPr/>
        </p:nvSpPr>
        <p:spPr>
          <a:xfrm>
            <a:off x="3810000" y="57150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3352800" y="56388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5486400" y="52578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4876800" y="5486400"/>
            <a:ext cx="381000" cy="457200"/>
          </a:xfrm>
          <a:prstGeom prst="mathMultiply">
            <a:avLst/>
          </a:prstGeom>
          <a:noFill/>
          <a:ln w="38100">
            <a:solidFill>
              <a:srgbClr val="E7F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3582194" y="1447006"/>
            <a:ext cx="609600" cy="1588"/>
          </a:xfrm>
          <a:prstGeom prst="straightConnector1">
            <a:avLst/>
          </a:prstGeom>
          <a:ln w="57150">
            <a:solidFill>
              <a:srgbClr val="E7F3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057400" y="1905000"/>
            <a:ext cx="381000" cy="228600"/>
          </a:xfrm>
          <a:prstGeom prst="straightConnector1">
            <a:avLst/>
          </a:prstGeom>
          <a:ln w="57150">
            <a:solidFill>
              <a:srgbClr val="E7F3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6096000" y="1752600"/>
            <a:ext cx="381000" cy="76200"/>
          </a:xfrm>
          <a:prstGeom prst="straightConnector1">
            <a:avLst/>
          </a:prstGeom>
          <a:ln w="57150">
            <a:solidFill>
              <a:srgbClr val="E7F3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2050" idx="7"/>
          </p:cNvCxnSpPr>
          <p:nvPr/>
        </p:nvCxnSpPr>
        <p:spPr>
          <a:xfrm>
            <a:off x="2133600" y="2514600"/>
            <a:ext cx="1542228" cy="188252"/>
          </a:xfrm>
          <a:prstGeom prst="straightConnector1">
            <a:avLst/>
          </a:prstGeom>
          <a:ln w="57150">
            <a:solidFill>
              <a:srgbClr val="E7F3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4191000" y="2057400"/>
            <a:ext cx="2209800" cy="457200"/>
          </a:xfrm>
          <a:prstGeom prst="straightConnector1">
            <a:avLst/>
          </a:prstGeom>
          <a:ln w="57150">
            <a:solidFill>
              <a:srgbClr val="E7F3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>
            <a:off x="3657600" y="2438400"/>
            <a:ext cx="2667000" cy="76200"/>
          </a:xfrm>
          <a:prstGeom prst="straightConnector1">
            <a:avLst/>
          </a:prstGeom>
          <a:ln w="57150">
            <a:solidFill>
              <a:srgbClr val="E7F3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4419600" y="2819400"/>
            <a:ext cx="2057400" cy="6096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743200" y="2895600"/>
            <a:ext cx="914400" cy="838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0800000">
            <a:off x="4114800" y="3733800"/>
            <a:ext cx="2743200" cy="9906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905000" y="4267200"/>
            <a:ext cx="1143000" cy="457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0800000">
            <a:off x="5105400" y="5410200"/>
            <a:ext cx="1524002" cy="381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724275" algn="l"/>
              </a:tabLst>
            </a:pP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</a:rPr>
              <a:t>J M </a:t>
            </a:r>
            <a:r>
              <a:rPr lang="en-US" sz="1600" b="1" dirty="0" err="1" smtClean="0">
                <a:solidFill>
                  <a:srgbClr val="00B0F0"/>
                </a:solidFill>
                <a:latin typeface="Arial" pitchFamily="34" charset="0"/>
              </a:rPr>
              <a:t>Harsoda</a:t>
            </a: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</a:rPr>
              <a:t> (2011) EBES DOCUMENT, ENDOCRINOLOGY;SV.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2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2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7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7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2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2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0" grpId="0" animBg="1"/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14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HYPOPHYSIAL PORTAL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BLOOD SUPPLY OF THE ANTERIOR LOBE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derived from branches of the internal carotid arteries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(mainly the superior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hypophysial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artery).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The primary capillary plexus, </a:t>
            </a:r>
            <a:r>
              <a:rPr lang="en-US" dirty="0" smtClean="0">
                <a:solidFill>
                  <a:srgbClr val="7030A0"/>
                </a:solidFill>
              </a:rPr>
              <a:t>which emanates from the superior </a:t>
            </a:r>
            <a:r>
              <a:rPr lang="en-US" dirty="0" err="1" smtClean="0">
                <a:solidFill>
                  <a:srgbClr val="7030A0"/>
                </a:solidFill>
              </a:rPr>
              <a:t>hypophysial</a:t>
            </a:r>
            <a:r>
              <a:rPr lang="en-US" dirty="0" smtClean="0">
                <a:solidFill>
                  <a:srgbClr val="7030A0"/>
                </a:solidFill>
              </a:rPr>
              <a:t> artery from a set of long portal veins that carry blood downward into the anterior lobe.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anterior lobe receives </a:t>
            </a:r>
            <a:r>
              <a:rPr lang="en-US" dirty="0" smtClean="0">
                <a:solidFill>
                  <a:srgbClr val="FF0000"/>
                </a:solidFill>
              </a:rPr>
              <a:t>its remaining blood from the short portal veins, which originate in the </a:t>
            </a:r>
            <a:r>
              <a:rPr lang="en-US" b="1" dirty="0" smtClean="0">
                <a:solidFill>
                  <a:srgbClr val="FF0000"/>
                </a:solidFill>
              </a:rPr>
              <a:t>capillary plexus of inferior </a:t>
            </a:r>
            <a:r>
              <a:rPr lang="en-US" b="1" dirty="0" err="1" smtClean="0">
                <a:solidFill>
                  <a:srgbClr val="FF0000"/>
                </a:solidFill>
              </a:rPr>
              <a:t>hypophysial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artery at the base of the </a:t>
            </a:r>
            <a:r>
              <a:rPr lang="en-US" dirty="0" err="1" smtClean="0">
                <a:solidFill>
                  <a:srgbClr val="FF0000"/>
                </a:solidFill>
              </a:rPr>
              <a:t>infundibular</a:t>
            </a:r>
            <a:r>
              <a:rPr lang="en-US" dirty="0" smtClean="0">
                <a:solidFill>
                  <a:srgbClr val="FF0000"/>
                </a:solidFill>
              </a:rPr>
              <a:t> stem.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HYPOPHYSIAL PORTAL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rgbClr val="FFFF00"/>
          </a:solidFill>
          <a:ln w="38100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                   </a:t>
            </a: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Ventrical</a:t>
            </a:r>
            <a:r>
              <a:rPr lang="en-US" sz="2800" b="1" dirty="0" smtClean="0"/>
              <a:t> of hypothalamus</a:t>
            </a:r>
          </a:p>
          <a:p>
            <a:pPr>
              <a:buNone/>
            </a:pPr>
            <a:r>
              <a:rPr lang="en-US" sz="2800" b="1" dirty="0" smtClean="0"/>
              <a:t>     </a:t>
            </a:r>
            <a:r>
              <a:rPr lang="en-US" sz="2800" b="1" dirty="0" err="1" smtClean="0"/>
              <a:t>Magnocellular</a:t>
            </a:r>
            <a:r>
              <a:rPr lang="en-US" sz="2800" b="1" dirty="0" smtClean="0"/>
              <a:t>                                                    </a:t>
            </a:r>
            <a:r>
              <a:rPr lang="en-US" sz="2800" b="1" dirty="0" err="1" smtClean="0"/>
              <a:t>Parvicellular</a:t>
            </a:r>
            <a:r>
              <a:rPr lang="en-US" sz="2800" b="1" dirty="0" smtClean="0"/>
              <a:t>                     </a:t>
            </a:r>
            <a:r>
              <a:rPr lang="en-US" sz="2800" b="1" dirty="0" err="1" smtClean="0"/>
              <a:t>neurones</a:t>
            </a:r>
            <a:r>
              <a:rPr lang="en-US" sz="2800" b="1" dirty="0" smtClean="0"/>
              <a:t>                                                              </a:t>
            </a:r>
            <a:r>
              <a:rPr lang="en-US" sz="2800" b="1" dirty="0" err="1" smtClean="0"/>
              <a:t>neurones</a:t>
            </a:r>
            <a:endParaRPr lang="en-US" sz="2800" b="1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</a:t>
            </a:r>
            <a:r>
              <a:rPr lang="en-US" b="1" dirty="0" smtClean="0"/>
              <a:t>Int. Carotid</a:t>
            </a:r>
          </a:p>
          <a:p>
            <a:pPr>
              <a:buNone/>
            </a:pPr>
            <a:r>
              <a:rPr lang="en-US" sz="2800" b="1" dirty="0" smtClean="0"/>
              <a:t>   </a:t>
            </a:r>
            <a:r>
              <a:rPr lang="en-US" sz="2800" b="1" dirty="0" err="1" smtClean="0"/>
              <a:t>Infundibular</a:t>
            </a:r>
            <a:r>
              <a:rPr lang="en-US" sz="2800" b="1" dirty="0" smtClean="0"/>
              <a:t> stem   </a:t>
            </a:r>
            <a:r>
              <a:rPr lang="en-US" sz="2800" dirty="0" smtClean="0"/>
              <a:t>                            Sup. </a:t>
            </a:r>
            <a:r>
              <a:rPr lang="en-US" sz="2800" dirty="0" err="1" smtClean="0"/>
              <a:t>Hypophyseal</a:t>
            </a:r>
            <a:r>
              <a:rPr lang="en-US" sz="2800" dirty="0" smtClean="0"/>
              <a:t> artery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       </a:t>
            </a:r>
            <a:r>
              <a:rPr lang="en-US" sz="2800" b="1" dirty="0" smtClean="0"/>
              <a:t>portal veins  </a:t>
            </a:r>
          </a:p>
          <a:p>
            <a:pPr>
              <a:buNone/>
            </a:pPr>
            <a:r>
              <a:rPr lang="en-US" sz="2800" b="1" dirty="0" smtClean="0"/>
              <a:t>                                                                   (long and Short)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 POSTERIOR LOBE                                      ANTERIOR LOBE                                       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b="1" dirty="0" smtClean="0"/>
              <a:t>Int. Carotid</a:t>
            </a:r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800" b="1" dirty="0" smtClean="0"/>
              <a:t>Inf. </a:t>
            </a:r>
            <a:r>
              <a:rPr lang="en-US" sz="2800" b="1" dirty="0" err="1" smtClean="0"/>
              <a:t>Hypophyseal</a:t>
            </a:r>
            <a:r>
              <a:rPr lang="en-US" sz="2800" b="1" dirty="0" smtClean="0"/>
              <a:t> artery</a:t>
            </a:r>
            <a:endParaRPr lang="en-US" sz="2800" b="1" dirty="0"/>
          </a:p>
        </p:txBody>
      </p:sp>
      <p:sp>
        <p:nvSpPr>
          <p:cNvPr id="1026" name="Freeform 2"/>
          <p:cNvSpPr>
            <a:spLocks/>
          </p:cNvSpPr>
          <p:nvPr/>
        </p:nvSpPr>
        <p:spPr bwMode="auto">
          <a:xfrm>
            <a:off x="2427912" y="2362200"/>
            <a:ext cx="2296488" cy="2819400"/>
          </a:xfrm>
          <a:custGeom>
            <a:avLst/>
            <a:gdLst>
              <a:gd name="connsiteX0" fmla="*/ 0 w 2790"/>
              <a:gd name="connsiteY0" fmla="*/ 0 h 3990"/>
              <a:gd name="connsiteX1" fmla="*/ 267 w 2790"/>
              <a:gd name="connsiteY1" fmla="*/ 73 h 3990"/>
              <a:gd name="connsiteX2" fmla="*/ 578 w 2790"/>
              <a:gd name="connsiteY2" fmla="*/ 218 h 3990"/>
              <a:gd name="connsiteX3" fmla="*/ 778 w 2790"/>
              <a:gd name="connsiteY3" fmla="*/ 364 h 3990"/>
              <a:gd name="connsiteX4" fmla="*/ 889 w 2790"/>
              <a:gd name="connsiteY4" fmla="*/ 437 h 3990"/>
              <a:gd name="connsiteX5" fmla="*/ 1089 w 2790"/>
              <a:gd name="connsiteY5" fmla="*/ 691 h 3990"/>
              <a:gd name="connsiteX6" fmla="*/ 978 w 2790"/>
              <a:gd name="connsiteY6" fmla="*/ 509 h 3990"/>
              <a:gd name="connsiteX7" fmla="*/ 1178 w 2790"/>
              <a:gd name="connsiteY7" fmla="*/ 910 h 3990"/>
              <a:gd name="connsiteX8" fmla="*/ 1245 w 2790"/>
              <a:gd name="connsiteY8" fmla="*/ 1364 h 3990"/>
              <a:gd name="connsiteX9" fmla="*/ 1089 w 2790"/>
              <a:gd name="connsiteY9" fmla="*/ 1728 h 3990"/>
              <a:gd name="connsiteX10" fmla="*/ 840 w 2790"/>
              <a:gd name="connsiteY10" fmla="*/ 1900 h 3990"/>
              <a:gd name="connsiteX11" fmla="*/ 570 w 2790"/>
              <a:gd name="connsiteY11" fmla="*/ 2125 h 3990"/>
              <a:gd name="connsiteX12" fmla="*/ 360 w 2790"/>
              <a:gd name="connsiteY12" fmla="*/ 2605 h 3990"/>
              <a:gd name="connsiteX13" fmla="*/ 420 w 2790"/>
              <a:gd name="connsiteY13" fmla="*/ 3430 h 3990"/>
              <a:gd name="connsiteX14" fmla="*/ 900 w 2790"/>
              <a:gd name="connsiteY14" fmla="*/ 3895 h 3990"/>
              <a:gd name="connsiteX15" fmla="*/ 1500 w 2790"/>
              <a:gd name="connsiteY15" fmla="*/ 3925 h 3990"/>
              <a:gd name="connsiteX16" fmla="*/ 1620 w 2790"/>
              <a:gd name="connsiteY16" fmla="*/ 3925 h 3990"/>
              <a:gd name="connsiteX17" fmla="*/ 1725 w 2790"/>
              <a:gd name="connsiteY17" fmla="*/ 3940 h 3990"/>
              <a:gd name="connsiteX18" fmla="*/ 2400 w 2790"/>
              <a:gd name="connsiteY18" fmla="*/ 3970 h 3990"/>
              <a:gd name="connsiteX19" fmla="*/ 2790 w 2790"/>
              <a:gd name="connsiteY19" fmla="*/ 3820 h 3990"/>
              <a:gd name="connsiteX0" fmla="*/ 0 w 2790"/>
              <a:gd name="connsiteY0" fmla="*/ 0 h 3990"/>
              <a:gd name="connsiteX1" fmla="*/ 267 w 2790"/>
              <a:gd name="connsiteY1" fmla="*/ 73 h 3990"/>
              <a:gd name="connsiteX2" fmla="*/ 578 w 2790"/>
              <a:gd name="connsiteY2" fmla="*/ 218 h 3990"/>
              <a:gd name="connsiteX3" fmla="*/ 778 w 2790"/>
              <a:gd name="connsiteY3" fmla="*/ 364 h 3990"/>
              <a:gd name="connsiteX4" fmla="*/ 889 w 2790"/>
              <a:gd name="connsiteY4" fmla="*/ 437 h 3990"/>
              <a:gd name="connsiteX5" fmla="*/ 1089 w 2790"/>
              <a:gd name="connsiteY5" fmla="*/ 691 h 3990"/>
              <a:gd name="connsiteX6" fmla="*/ 978 w 2790"/>
              <a:gd name="connsiteY6" fmla="*/ 509 h 3990"/>
              <a:gd name="connsiteX7" fmla="*/ 1178 w 2790"/>
              <a:gd name="connsiteY7" fmla="*/ 910 h 3990"/>
              <a:gd name="connsiteX8" fmla="*/ 1245 w 2790"/>
              <a:gd name="connsiteY8" fmla="*/ 1364 h 3990"/>
              <a:gd name="connsiteX9" fmla="*/ 1089 w 2790"/>
              <a:gd name="connsiteY9" fmla="*/ 1728 h 3990"/>
              <a:gd name="connsiteX10" fmla="*/ 840 w 2790"/>
              <a:gd name="connsiteY10" fmla="*/ 1900 h 3990"/>
              <a:gd name="connsiteX11" fmla="*/ 570 w 2790"/>
              <a:gd name="connsiteY11" fmla="*/ 2125 h 3990"/>
              <a:gd name="connsiteX12" fmla="*/ 360 w 2790"/>
              <a:gd name="connsiteY12" fmla="*/ 2605 h 3990"/>
              <a:gd name="connsiteX13" fmla="*/ 420 w 2790"/>
              <a:gd name="connsiteY13" fmla="*/ 3430 h 3990"/>
              <a:gd name="connsiteX14" fmla="*/ 900 w 2790"/>
              <a:gd name="connsiteY14" fmla="*/ 3895 h 3990"/>
              <a:gd name="connsiteX15" fmla="*/ 1500 w 2790"/>
              <a:gd name="connsiteY15" fmla="*/ 3925 h 3990"/>
              <a:gd name="connsiteX16" fmla="*/ 1620 w 2790"/>
              <a:gd name="connsiteY16" fmla="*/ 3925 h 3990"/>
              <a:gd name="connsiteX17" fmla="*/ 1725 w 2790"/>
              <a:gd name="connsiteY17" fmla="*/ 3940 h 3990"/>
              <a:gd name="connsiteX18" fmla="*/ 2400 w 2790"/>
              <a:gd name="connsiteY18" fmla="*/ 3970 h 3990"/>
              <a:gd name="connsiteX19" fmla="*/ 2790 w 2790"/>
              <a:gd name="connsiteY19" fmla="*/ 3820 h 3990"/>
              <a:gd name="connsiteX0" fmla="*/ 473 w 3263"/>
              <a:gd name="connsiteY0" fmla="*/ 0 h 3990"/>
              <a:gd name="connsiteX1" fmla="*/ 44 w 3263"/>
              <a:gd name="connsiteY1" fmla="*/ 69 h 3990"/>
              <a:gd name="connsiteX2" fmla="*/ 740 w 3263"/>
              <a:gd name="connsiteY2" fmla="*/ 73 h 3990"/>
              <a:gd name="connsiteX3" fmla="*/ 1051 w 3263"/>
              <a:gd name="connsiteY3" fmla="*/ 218 h 3990"/>
              <a:gd name="connsiteX4" fmla="*/ 1251 w 3263"/>
              <a:gd name="connsiteY4" fmla="*/ 364 h 3990"/>
              <a:gd name="connsiteX5" fmla="*/ 1362 w 3263"/>
              <a:gd name="connsiteY5" fmla="*/ 437 h 3990"/>
              <a:gd name="connsiteX6" fmla="*/ 1562 w 3263"/>
              <a:gd name="connsiteY6" fmla="*/ 691 h 3990"/>
              <a:gd name="connsiteX7" fmla="*/ 1451 w 3263"/>
              <a:gd name="connsiteY7" fmla="*/ 509 h 3990"/>
              <a:gd name="connsiteX8" fmla="*/ 1651 w 3263"/>
              <a:gd name="connsiteY8" fmla="*/ 910 h 3990"/>
              <a:gd name="connsiteX9" fmla="*/ 1718 w 3263"/>
              <a:gd name="connsiteY9" fmla="*/ 1364 h 3990"/>
              <a:gd name="connsiteX10" fmla="*/ 1562 w 3263"/>
              <a:gd name="connsiteY10" fmla="*/ 1728 h 3990"/>
              <a:gd name="connsiteX11" fmla="*/ 1313 w 3263"/>
              <a:gd name="connsiteY11" fmla="*/ 1900 h 3990"/>
              <a:gd name="connsiteX12" fmla="*/ 1043 w 3263"/>
              <a:gd name="connsiteY12" fmla="*/ 2125 h 3990"/>
              <a:gd name="connsiteX13" fmla="*/ 833 w 3263"/>
              <a:gd name="connsiteY13" fmla="*/ 2605 h 3990"/>
              <a:gd name="connsiteX14" fmla="*/ 893 w 3263"/>
              <a:gd name="connsiteY14" fmla="*/ 3430 h 3990"/>
              <a:gd name="connsiteX15" fmla="*/ 1373 w 3263"/>
              <a:gd name="connsiteY15" fmla="*/ 3895 h 3990"/>
              <a:gd name="connsiteX16" fmla="*/ 1973 w 3263"/>
              <a:gd name="connsiteY16" fmla="*/ 3925 h 3990"/>
              <a:gd name="connsiteX17" fmla="*/ 2093 w 3263"/>
              <a:gd name="connsiteY17" fmla="*/ 3925 h 3990"/>
              <a:gd name="connsiteX18" fmla="*/ 2198 w 3263"/>
              <a:gd name="connsiteY18" fmla="*/ 3940 h 3990"/>
              <a:gd name="connsiteX19" fmla="*/ 2873 w 3263"/>
              <a:gd name="connsiteY19" fmla="*/ 3970 h 3990"/>
              <a:gd name="connsiteX20" fmla="*/ 3263 w 3263"/>
              <a:gd name="connsiteY20" fmla="*/ 3820 h 3990"/>
              <a:gd name="connsiteX0" fmla="*/ 473 w 3263"/>
              <a:gd name="connsiteY0" fmla="*/ 0 h 3990"/>
              <a:gd name="connsiteX1" fmla="*/ 44 w 3263"/>
              <a:gd name="connsiteY1" fmla="*/ 69 h 3990"/>
              <a:gd name="connsiteX2" fmla="*/ 740 w 3263"/>
              <a:gd name="connsiteY2" fmla="*/ 73 h 3990"/>
              <a:gd name="connsiteX3" fmla="*/ 1051 w 3263"/>
              <a:gd name="connsiteY3" fmla="*/ 218 h 3990"/>
              <a:gd name="connsiteX4" fmla="*/ 1251 w 3263"/>
              <a:gd name="connsiteY4" fmla="*/ 364 h 3990"/>
              <a:gd name="connsiteX5" fmla="*/ 1362 w 3263"/>
              <a:gd name="connsiteY5" fmla="*/ 437 h 3990"/>
              <a:gd name="connsiteX6" fmla="*/ 1562 w 3263"/>
              <a:gd name="connsiteY6" fmla="*/ 691 h 3990"/>
              <a:gd name="connsiteX7" fmla="*/ 1451 w 3263"/>
              <a:gd name="connsiteY7" fmla="*/ 509 h 3990"/>
              <a:gd name="connsiteX8" fmla="*/ 1651 w 3263"/>
              <a:gd name="connsiteY8" fmla="*/ 910 h 3990"/>
              <a:gd name="connsiteX9" fmla="*/ 1718 w 3263"/>
              <a:gd name="connsiteY9" fmla="*/ 1364 h 3990"/>
              <a:gd name="connsiteX10" fmla="*/ 1562 w 3263"/>
              <a:gd name="connsiteY10" fmla="*/ 1728 h 3990"/>
              <a:gd name="connsiteX11" fmla="*/ 1313 w 3263"/>
              <a:gd name="connsiteY11" fmla="*/ 1900 h 3990"/>
              <a:gd name="connsiteX12" fmla="*/ 1043 w 3263"/>
              <a:gd name="connsiteY12" fmla="*/ 2125 h 3990"/>
              <a:gd name="connsiteX13" fmla="*/ 833 w 3263"/>
              <a:gd name="connsiteY13" fmla="*/ 2605 h 3990"/>
              <a:gd name="connsiteX14" fmla="*/ 893 w 3263"/>
              <a:gd name="connsiteY14" fmla="*/ 3430 h 3990"/>
              <a:gd name="connsiteX15" fmla="*/ 1373 w 3263"/>
              <a:gd name="connsiteY15" fmla="*/ 3895 h 3990"/>
              <a:gd name="connsiteX16" fmla="*/ 1973 w 3263"/>
              <a:gd name="connsiteY16" fmla="*/ 3925 h 3990"/>
              <a:gd name="connsiteX17" fmla="*/ 2093 w 3263"/>
              <a:gd name="connsiteY17" fmla="*/ 3925 h 3990"/>
              <a:gd name="connsiteX18" fmla="*/ 2198 w 3263"/>
              <a:gd name="connsiteY18" fmla="*/ 3940 h 3990"/>
              <a:gd name="connsiteX19" fmla="*/ 2873 w 3263"/>
              <a:gd name="connsiteY19" fmla="*/ 3970 h 3990"/>
              <a:gd name="connsiteX20" fmla="*/ 3263 w 3263"/>
              <a:gd name="connsiteY20" fmla="*/ 3820 h 3990"/>
              <a:gd name="connsiteX0" fmla="*/ 473 w 3263"/>
              <a:gd name="connsiteY0" fmla="*/ 0 h 3990"/>
              <a:gd name="connsiteX1" fmla="*/ 44 w 3263"/>
              <a:gd name="connsiteY1" fmla="*/ 69 h 3990"/>
              <a:gd name="connsiteX2" fmla="*/ 740 w 3263"/>
              <a:gd name="connsiteY2" fmla="*/ 73 h 3990"/>
              <a:gd name="connsiteX3" fmla="*/ 1051 w 3263"/>
              <a:gd name="connsiteY3" fmla="*/ 218 h 3990"/>
              <a:gd name="connsiteX4" fmla="*/ 1251 w 3263"/>
              <a:gd name="connsiteY4" fmla="*/ 364 h 3990"/>
              <a:gd name="connsiteX5" fmla="*/ 1362 w 3263"/>
              <a:gd name="connsiteY5" fmla="*/ 437 h 3990"/>
              <a:gd name="connsiteX6" fmla="*/ 1562 w 3263"/>
              <a:gd name="connsiteY6" fmla="*/ 691 h 3990"/>
              <a:gd name="connsiteX7" fmla="*/ 1451 w 3263"/>
              <a:gd name="connsiteY7" fmla="*/ 509 h 3990"/>
              <a:gd name="connsiteX8" fmla="*/ 1651 w 3263"/>
              <a:gd name="connsiteY8" fmla="*/ 910 h 3990"/>
              <a:gd name="connsiteX9" fmla="*/ 1718 w 3263"/>
              <a:gd name="connsiteY9" fmla="*/ 1364 h 3990"/>
              <a:gd name="connsiteX10" fmla="*/ 1562 w 3263"/>
              <a:gd name="connsiteY10" fmla="*/ 1728 h 3990"/>
              <a:gd name="connsiteX11" fmla="*/ 1313 w 3263"/>
              <a:gd name="connsiteY11" fmla="*/ 1900 h 3990"/>
              <a:gd name="connsiteX12" fmla="*/ 1043 w 3263"/>
              <a:gd name="connsiteY12" fmla="*/ 2125 h 3990"/>
              <a:gd name="connsiteX13" fmla="*/ 833 w 3263"/>
              <a:gd name="connsiteY13" fmla="*/ 2605 h 3990"/>
              <a:gd name="connsiteX14" fmla="*/ 893 w 3263"/>
              <a:gd name="connsiteY14" fmla="*/ 3430 h 3990"/>
              <a:gd name="connsiteX15" fmla="*/ 1373 w 3263"/>
              <a:gd name="connsiteY15" fmla="*/ 3895 h 3990"/>
              <a:gd name="connsiteX16" fmla="*/ 1973 w 3263"/>
              <a:gd name="connsiteY16" fmla="*/ 3925 h 3990"/>
              <a:gd name="connsiteX17" fmla="*/ 2093 w 3263"/>
              <a:gd name="connsiteY17" fmla="*/ 3925 h 3990"/>
              <a:gd name="connsiteX18" fmla="*/ 2198 w 3263"/>
              <a:gd name="connsiteY18" fmla="*/ 3940 h 3990"/>
              <a:gd name="connsiteX19" fmla="*/ 2873 w 3263"/>
              <a:gd name="connsiteY19" fmla="*/ 3970 h 3990"/>
              <a:gd name="connsiteX20" fmla="*/ 3263 w 3263"/>
              <a:gd name="connsiteY20" fmla="*/ 3820 h 3990"/>
              <a:gd name="connsiteX0" fmla="*/ 473 w 3263"/>
              <a:gd name="connsiteY0" fmla="*/ 0 h 3990"/>
              <a:gd name="connsiteX1" fmla="*/ 44 w 3263"/>
              <a:gd name="connsiteY1" fmla="*/ 69 h 3990"/>
              <a:gd name="connsiteX2" fmla="*/ 740 w 3263"/>
              <a:gd name="connsiteY2" fmla="*/ 73 h 3990"/>
              <a:gd name="connsiteX3" fmla="*/ 1051 w 3263"/>
              <a:gd name="connsiteY3" fmla="*/ 218 h 3990"/>
              <a:gd name="connsiteX4" fmla="*/ 1251 w 3263"/>
              <a:gd name="connsiteY4" fmla="*/ 364 h 3990"/>
              <a:gd name="connsiteX5" fmla="*/ 1362 w 3263"/>
              <a:gd name="connsiteY5" fmla="*/ 437 h 3990"/>
              <a:gd name="connsiteX6" fmla="*/ 1562 w 3263"/>
              <a:gd name="connsiteY6" fmla="*/ 691 h 3990"/>
              <a:gd name="connsiteX7" fmla="*/ 1451 w 3263"/>
              <a:gd name="connsiteY7" fmla="*/ 509 h 3990"/>
              <a:gd name="connsiteX8" fmla="*/ 1651 w 3263"/>
              <a:gd name="connsiteY8" fmla="*/ 910 h 3990"/>
              <a:gd name="connsiteX9" fmla="*/ 1718 w 3263"/>
              <a:gd name="connsiteY9" fmla="*/ 1364 h 3990"/>
              <a:gd name="connsiteX10" fmla="*/ 1562 w 3263"/>
              <a:gd name="connsiteY10" fmla="*/ 1728 h 3990"/>
              <a:gd name="connsiteX11" fmla="*/ 1313 w 3263"/>
              <a:gd name="connsiteY11" fmla="*/ 1900 h 3990"/>
              <a:gd name="connsiteX12" fmla="*/ 1043 w 3263"/>
              <a:gd name="connsiteY12" fmla="*/ 2125 h 3990"/>
              <a:gd name="connsiteX13" fmla="*/ 833 w 3263"/>
              <a:gd name="connsiteY13" fmla="*/ 2605 h 3990"/>
              <a:gd name="connsiteX14" fmla="*/ 893 w 3263"/>
              <a:gd name="connsiteY14" fmla="*/ 3430 h 3990"/>
              <a:gd name="connsiteX15" fmla="*/ 1373 w 3263"/>
              <a:gd name="connsiteY15" fmla="*/ 3895 h 3990"/>
              <a:gd name="connsiteX16" fmla="*/ 1973 w 3263"/>
              <a:gd name="connsiteY16" fmla="*/ 3925 h 3990"/>
              <a:gd name="connsiteX17" fmla="*/ 2093 w 3263"/>
              <a:gd name="connsiteY17" fmla="*/ 3925 h 3990"/>
              <a:gd name="connsiteX18" fmla="*/ 2198 w 3263"/>
              <a:gd name="connsiteY18" fmla="*/ 3940 h 3990"/>
              <a:gd name="connsiteX19" fmla="*/ 2873 w 3263"/>
              <a:gd name="connsiteY19" fmla="*/ 3970 h 3990"/>
              <a:gd name="connsiteX20" fmla="*/ 3263 w 3263"/>
              <a:gd name="connsiteY20" fmla="*/ 3820 h 3990"/>
              <a:gd name="connsiteX0" fmla="*/ 473 w 3263"/>
              <a:gd name="connsiteY0" fmla="*/ 0 h 3990"/>
              <a:gd name="connsiteX1" fmla="*/ 44 w 3263"/>
              <a:gd name="connsiteY1" fmla="*/ 69 h 3990"/>
              <a:gd name="connsiteX2" fmla="*/ 740 w 3263"/>
              <a:gd name="connsiteY2" fmla="*/ 73 h 3990"/>
              <a:gd name="connsiteX3" fmla="*/ 1051 w 3263"/>
              <a:gd name="connsiteY3" fmla="*/ 218 h 3990"/>
              <a:gd name="connsiteX4" fmla="*/ 1251 w 3263"/>
              <a:gd name="connsiteY4" fmla="*/ 364 h 3990"/>
              <a:gd name="connsiteX5" fmla="*/ 1362 w 3263"/>
              <a:gd name="connsiteY5" fmla="*/ 437 h 3990"/>
              <a:gd name="connsiteX6" fmla="*/ 1562 w 3263"/>
              <a:gd name="connsiteY6" fmla="*/ 691 h 3990"/>
              <a:gd name="connsiteX7" fmla="*/ 1451 w 3263"/>
              <a:gd name="connsiteY7" fmla="*/ 509 h 3990"/>
              <a:gd name="connsiteX8" fmla="*/ 1651 w 3263"/>
              <a:gd name="connsiteY8" fmla="*/ 910 h 3990"/>
              <a:gd name="connsiteX9" fmla="*/ 1718 w 3263"/>
              <a:gd name="connsiteY9" fmla="*/ 1364 h 3990"/>
              <a:gd name="connsiteX10" fmla="*/ 1562 w 3263"/>
              <a:gd name="connsiteY10" fmla="*/ 1728 h 3990"/>
              <a:gd name="connsiteX11" fmla="*/ 1313 w 3263"/>
              <a:gd name="connsiteY11" fmla="*/ 1900 h 3990"/>
              <a:gd name="connsiteX12" fmla="*/ 1043 w 3263"/>
              <a:gd name="connsiteY12" fmla="*/ 2125 h 3990"/>
              <a:gd name="connsiteX13" fmla="*/ 833 w 3263"/>
              <a:gd name="connsiteY13" fmla="*/ 2605 h 3990"/>
              <a:gd name="connsiteX14" fmla="*/ 893 w 3263"/>
              <a:gd name="connsiteY14" fmla="*/ 3430 h 3990"/>
              <a:gd name="connsiteX15" fmla="*/ 1373 w 3263"/>
              <a:gd name="connsiteY15" fmla="*/ 3895 h 3990"/>
              <a:gd name="connsiteX16" fmla="*/ 1973 w 3263"/>
              <a:gd name="connsiteY16" fmla="*/ 3925 h 3990"/>
              <a:gd name="connsiteX17" fmla="*/ 2093 w 3263"/>
              <a:gd name="connsiteY17" fmla="*/ 3925 h 3990"/>
              <a:gd name="connsiteX18" fmla="*/ 2198 w 3263"/>
              <a:gd name="connsiteY18" fmla="*/ 3940 h 3990"/>
              <a:gd name="connsiteX19" fmla="*/ 2873 w 3263"/>
              <a:gd name="connsiteY19" fmla="*/ 3970 h 3990"/>
              <a:gd name="connsiteX20" fmla="*/ 3263 w 3263"/>
              <a:gd name="connsiteY20" fmla="*/ 3820 h 3990"/>
              <a:gd name="connsiteX0" fmla="*/ 473 w 3263"/>
              <a:gd name="connsiteY0" fmla="*/ 0 h 3990"/>
              <a:gd name="connsiteX1" fmla="*/ 44 w 3263"/>
              <a:gd name="connsiteY1" fmla="*/ 69 h 3990"/>
              <a:gd name="connsiteX2" fmla="*/ 740 w 3263"/>
              <a:gd name="connsiteY2" fmla="*/ 73 h 3990"/>
              <a:gd name="connsiteX3" fmla="*/ 1051 w 3263"/>
              <a:gd name="connsiteY3" fmla="*/ 218 h 3990"/>
              <a:gd name="connsiteX4" fmla="*/ 1251 w 3263"/>
              <a:gd name="connsiteY4" fmla="*/ 364 h 3990"/>
              <a:gd name="connsiteX5" fmla="*/ 1362 w 3263"/>
              <a:gd name="connsiteY5" fmla="*/ 437 h 3990"/>
              <a:gd name="connsiteX6" fmla="*/ 1562 w 3263"/>
              <a:gd name="connsiteY6" fmla="*/ 691 h 3990"/>
              <a:gd name="connsiteX7" fmla="*/ 1451 w 3263"/>
              <a:gd name="connsiteY7" fmla="*/ 509 h 3990"/>
              <a:gd name="connsiteX8" fmla="*/ 1651 w 3263"/>
              <a:gd name="connsiteY8" fmla="*/ 910 h 3990"/>
              <a:gd name="connsiteX9" fmla="*/ 1718 w 3263"/>
              <a:gd name="connsiteY9" fmla="*/ 1364 h 3990"/>
              <a:gd name="connsiteX10" fmla="*/ 1562 w 3263"/>
              <a:gd name="connsiteY10" fmla="*/ 1728 h 3990"/>
              <a:gd name="connsiteX11" fmla="*/ 1313 w 3263"/>
              <a:gd name="connsiteY11" fmla="*/ 1900 h 3990"/>
              <a:gd name="connsiteX12" fmla="*/ 1043 w 3263"/>
              <a:gd name="connsiteY12" fmla="*/ 2125 h 3990"/>
              <a:gd name="connsiteX13" fmla="*/ 833 w 3263"/>
              <a:gd name="connsiteY13" fmla="*/ 2605 h 3990"/>
              <a:gd name="connsiteX14" fmla="*/ 893 w 3263"/>
              <a:gd name="connsiteY14" fmla="*/ 3430 h 3990"/>
              <a:gd name="connsiteX15" fmla="*/ 1373 w 3263"/>
              <a:gd name="connsiteY15" fmla="*/ 3895 h 3990"/>
              <a:gd name="connsiteX16" fmla="*/ 1973 w 3263"/>
              <a:gd name="connsiteY16" fmla="*/ 3925 h 3990"/>
              <a:gd name="connsiteX17" fmla="*/ 2093 w 3263"/>
              <a:gd name="connsiteY17" fmla="*/ 3925 h 3990"/>
              <a:gd name="connsiteX18" fmla="*/ 2198 w 3263"/>
              <a:gd name="connsiteY18" fmla="*/ 3940 h 3990"/>
              <a:gd name="connsiteX19" fmla="*/ 2873 w 3263"/>
              <a:gd name="connsiteY19" fmla="*/ 3970 h 3990"/>
              <a:gd name="connsiteX20" fmla="*/ 3263 w 3263"/>
              <a:gd name="connsiteY20" fmla="*/ 3820 h 3990"/>
              <a:gd name="connsiteX0" fmla="*/ 473 w 3263"/>
              <a:gd name="connsiteY0" fmla="*/ 0 h 3990"/>
              <a:gd name="connsiteX1" fmla="*/ 44 w 3263"/>
              <a:gd name="connsiteY1" fmla="*/ 69 h 3990"/>
              <a:gd name="connsiteX2" fmla="*/ 740 w 3263"/>
              <a:gd name="connsiteY2" fmla="*/ 73 h 3990"/>
              <a:gd name="connsiteX3" fmla="*/ 1051 w 3263"/>
              <a:gd name="connsiteY3" fmla="*/ 218 h 3990"/>
              <a:gd name="connsiteX4" fmla="*/ 1251 w 3263"/>
              <a:gd name="connsiteY4" fmla="*/ 364 h 3990"/>
              <a:gd name="connsiteX5" fmla="*/ 1362 w 3263"/>
              <a:gd name="connsiteY5" fmla="*/ 437 h 3990"/>
              <a:gd name="connsiteX6" fmla="*/ 1562 w 3263"/>
              <a:gd name="connsiteY6" fmla="*/ 691 h 3990"/>
              <a:gd name="connsiteX7" fmla="*/ 1451 w 3263"/>
              <a:gd name="connsiteY7" fmla="*/ 509 h 3990"/>
              <a:gd name="connsiteX8" fmla="*/ 1651 w 3263"/>
              <a:gd name="connsiteY8" fmla="*/ 910 h 3990"/>
              <a:gd name="connsiteX9" fmla="*/ 1718 w 3263"/>
              <a:gd name="connsiteY9" fmla="*/ 1364 h 3990"/>
              <a:gd name="connsiteX10" fmla="*/ 1562 w 3263"/>
              <a:gd name="connsiteY10" fmla="*/ 1728 h 3990"/>
              <a:gd name="connsiteX11" fmla="*/ 1313 w 3263"/>
              <a:gd name="connsiteY11" fmla="*/ 1900 h 3990"/>
              <a:gd name="connsiteX12" fmla="*/ 1043 w 3263"/>
              <a:gd name="connsiteY12" fmla="*/ 2125 h 3990"/>
              <a:gd name="connsiteX13" fmla="*/ 833 w 3263"/>
              <a:gd name="connsiteY13" fmla="*/ 2605 h 3990"/>
              <a:gd name="connsiteX14" fmla="*/ 893 w 3263"/>
              <a:gd name="connsiteY14" fmla="*/ 3430 h 3990"/>
              <a:gd name="connsiteX15" fmla="*/ 1373 w 3263"/>
              <a:gd name="connsiteY15" fmla="*/ 3895 h 3990"/>
              <a:gd name="connsiteX16" fmla="*/ 1973 w 3263"/>
              <a:gd name="connsiteY16" fmla="*/ 3925 h 3990"/>
              <a:gd name="connsiteX17" fmla="*/ 2093 w 3263"/>
              <a:gd name="connsiteY17" fmla="*/ 3925 h 3990"/>
              <a:gd name="connsiteX18" fmla="*/ 2198 w 3263"/>
              <a:gd name="connsiteY18" fmla="*/ 3940 h 3990"/>
              <a:gd name="connsiteX19" fmla="*/ 2873 w 3263"/>
              <a:gd name="connsiteY19" fmla="*/ 3970 h 3990"/>
              <a:gd name="connsiteX20" fmla="*/ 3263 w 3263"/>
              <a:gd name="connsiteY20" fmla="*/ 3820 h 3990"/>
              <a:gd name="connsiteX0" fmla="*/ 473 w 3263"/>
              <a:gd name="connsiteY0" fmla="*/ 0 h 3990"/>
              <a:gd name="connsiteX1" fmla="*/ 44 w 3263"/>
              <a:gd name="connsiteY1" fmla="*/ 69 h 3990"/>
              <a:gd name="connsiteX2" fmla="*/ 740 w 3263"/>
              <a:gd name="connsiteY2" fmla="*/ 73 h 3990"/>
              <a:gd name="connsiteX3" fmla="*/ 1051 w 3263"/>
              <a:gd name="connsiteY3" fmla="*/ 218 h 3990"/>
              <a:gd name="connsiteX4" fmla="*/ 1251 w 3263"/>
              <a:gd name="connsiteY4" fmla="*/ 364 h 3990"/>
              <a:gd name="connsiteX5" fmla="*/ 1362 w 3263"/>
              <a:gd name="connsiteY5" fmla="*/ 437 h 3990"/>
              <a:gd name="connsiteX6" fmla="*/ 1562 w 3263"/>
              <a:gd name="connsiteY6" fmla="*/ 691 h 3990"/>
              <a:gd name="connsiteX7" fmla="*/ 1451 w 3263"/>
              <a:gd name="connsiteY7" fmla="*/ 509 h 3990"/>
              <a:gd name="connsiteX8" fmla="*/ 1651 w 3263"/>
              <a:gd name="connsiteY8" fmla="*/ 910 h 3990"/>
              <a:gd name="connsiteX9" fmla="*/ 1718 w 3263"/>
              <a:gd name="connsiteY9" fmla="*/ 1364 h 3990"/>
              <a:gd name="connsiteX10" fmla="*/ 1562 w 3263"/>
              <a:gd name="connsiteY10" fmla="*/ 1728 h 3990"/>
              <a:gd name="connsiteX11" fmla="*/ 1313 w 3263"/>
              <a:gd name="connsiteY11" fmla="*/ 1900 h 3990"/>
              <a:gd name="connsiteX12" fmla="*/ 1043 w 3263"/>
              <a:gd name="connsiteY12" fmla="*/ 2125 h 3990"/>
              <a:gd name="connsiteX13" fmla="*/ 833 w 3263"/>
              <a:gd name="connsiteY13" fmla="*/ 2605 h 3990"/>
              <a:gd name="connsiteX14" fmla="*/ 893 w 3263"/>
              <a:gd name="connsiteY14" fmla="*/ 3430 h 3990"/>
              <a:gd name="connsiteX15" fmla="*/ 1373 w 3263"/>
              <a:gd name="connsiteY15" fmla="*/ 3895 h 3990"/>
              <a:gd name="connsiteX16" fmla="*/ 1973 w 3263"/>
              <a:gd name="connsiteY16" fmla="*/ 3925 h 3990"/>
              <a:gd name="connsiteX17" fmla="*/ 2093 w 3263"/>
              <a:gd name="connsiteY17" fmla="*/ 3925 h 3990"/>
              <a:gd name="connsiteX18" fmla="*/ 2198 w 3263"/>
              <a:gd name="connsiteY18" fmla="*/ 3940 h 3990"/>
              <a:gd name="connsiteX19" fmla="*/ 2873 w 3263"/>
              <a:gd name="connsiteY19" fmla="*/ 3970 h 3990"/>
              <a:gd name="connsiteX20" fmla="*/ 3263 w 3263"/>
              <a:gd name="connsiteY20" fmla="*/ 3820 h 3990"/>
              <a:gd name="connsiteX0" fmla="*/ 449 w 3668"/>
              <a:gd name="connsiteY0" fmla="*/ 0 h 3990"/>
              <a:gd name="connsiteX1" fmla="*/ 449 w 3668"/>
              <a:gd name="connsiteY1" fmla="*/ 69 h 3990"/>
              <a:gd name="connsiteX2" fmla="*/ 1145 w 3668"/>
              <a:gd name="connsiteY2" fmla="*/ 73 h 3990"/>
              <a:gd name="connsiteX3" fmla="*/ 1456 w 3668"/>
              <a:gd name="connsiteY3" fmla="*/ 218 h 3990"/>
              <a:gd name="connsiteX4" fmla="*/ 1656 w 3668"/>
              <a:gd name="connsiteY4" fmla="*/ 364 h 3990"/>
              <a:gd name="connsiteX5" fmla="*/ 1767 w 3668"/>
              <a:gd name="connsiteY5" fmla="*/ 437 h 3990"/>
              <a:gd name="connsiteX6" fmla="*/ 1967 w 3668"/>
              <a:gd name="connsiteY6" fmla="*/ 691 h 3990"/>
              <a:gd name="connsiteX7" fmla="*/ 1856 w 3668"/>
              <a:gd name="connsiteY7" fmla="*/ 509 h 3990"/>
              <a:gd name="connsiteX8" fmla="*/ 2056 w 3668"/>
              <a:gd name="connsiteY8" fmla="*/ 910 h 3990"/>
              <a:gd name="connsiteX9" fmla="*/ 2123 w 3668"/>
              <a:gd name="connsiteY9" fmla="*/ 1364 h 3990"/>
              <a:gd name="connsiteX10" fmla="*/ 1967 w 3668"/>
              <a:gd name="connsiteY10" fmla="*/ 1728 h 3990"/>
              <a:gd name="connsiteX11" fmla="*/ 1718 w 3668"/>
              <a:gd name="connsiteY11" fmla="*/ 1900 h 3990"/>
              <a:gd name="connsiteX12" fmla="*/ 1448 w 3668"/>
              <a:gd name="connsiteY12" fmla="*/ 2125 h 3990"/>
              <a:gd name="connsiteX13" fmla="*/ 1238 w 3668"/>
              <a:gd name="connsiteY13" fmla="*/ 2605 h 3990"/>
              <a:gd name="connsiteX14" fmla="*/ 1298 w 3668"/>
              <a:gd name="connsiteY14" fmla="*/ 3430 h 3990"/>
              <a:gd name="connsiteX15" fmla="*/ 1778 w 3668"/>
              <a:gd name="connsiteY15" fmla="*/ 3895 h 3990"/>
              <a:gd name="connsiteX16" fmla="*/ 2378 w 3668"/>
              <a:gd name="connsiteY16" fmla="*/ 3925 h 3990"/>
              <a:gd name="connsiteX17" fmla="*/ 2498 w 3668"/>
              <a:gd name="connsiteY17" fmla="*/ 3925 h 3990"/>
              <a:gd name="connsiteX18" fmla="*/ 2603 w 3668"/>
              <a:gd name="connsiteY18" fmla="*/ 3940 h 3990"/>
              <a:gd name="connsiteX19" fmla="*/ 3278 w 3668"/>
              <a:gd name="connsiteY19" fmla="*/ 3970 h 3990"/>
              <a:gd name="connsiteX20" fmla="*/ 3668 w 3668"/>
              <a:gd name="connsiteY20" fmla="*/ 3820 h 3990"/>
              <a:gd name="connsiteX0" fmla="*/ 116 w 3335"/>
              <a:gd name="connsiteY0" fmla="*/ 0 h 3990"/>
              <a:gd name="connsiteX1" fmla="*/ 116 w 3335"/>
              <a:gd name="connsiteY1" fmla="*/ 69 h 3990"/>
              <a:gd name="connsiteX2" fmla="*/ 812 w 3335"/>
              <a:gd name="connsiteY2" fmla="*/ 73 h 3990"/>
              <a:gd name="connsiteX3" fmla="*/ 1123 w 3335"/>
              <a:gd name="connsiteY3" fmla="*/ 218 h 3990"/>
              <a:gd name="connsiteX4" fmla="*/ 1323 w 3335"/>
              <a:gd name="connsiteY4" fmla="*/ 364 h 3990"/>
              <a:gd name="connsiteX5" fmla="*/ 1434 w 3335"/>
              <a:gd name="connsiteY5" fmla="*/ 437 h 3990"/>
              <a:gd name="connsiteX6" fmla="*/ 1634 w 3335"/>
              <a:gd name="connsiteY6" fmla="*/ 691 h 3990"/>
              <a:gd name="connsiteX7" fmla="*/ 1523 w 3335"/>
              <a:gd name="connsiteY7" fmla="*/ 509 h 3990"/>
              <a:gd name="connsiteX8" fmla="*/ 1723 w 3335"/>
              <a:gd name="connsiteY8" fmla="*/ 910 h 3990"/>
              <a:gd name="connsiteX9" fmla="*/ 1790 w 3335"/>
              <a:gd name="connsiteY9" fmla="*/ 1364 h 3990"/>
              <a:gd name="connsiteX10" fmla="*/ 1634 w 3335"/>
              <a:gd name="connsiteY10" fmla="*/ 1728 h 3990"/>
              <a:gd name="connsiteX11" fmla="*/ 1385 w 3335"/>
              <a:gd name="connsiteY11" fmla="*/ 1900 h 3990"/>
              <a:gd name="connsiteX12" fmla="*/ 1115 w 3335"/>
              <a:gd name="connsiteY12" fmla="*/ 2125 h 3990"/>
              <a:gd name="connsiteX13" fmla="*/ 905 w 3335"/>
              <a:gd name="connsiteY13" fmla="*/ 2605 h 3990"/>
              <a:gd name="connsiteX14" fmla="*/ 965 w 3335"/>
              <a:gd name="connsiteY14" fmla="*/ 3430 h 3990"/>
              <a:gd name="connsiteX15" fmla="*/ 1445 w 3335"/>
              <a:gd name="connsiteY15" fmla="*/ 3895 h 3990"/>
              <a:gd name="connsiteX16" fmla="*/ 2045 w 3335"/>
              <a:gd name="connsiteY16" fmla="*/ 3925 h 3990"/>
              <a:gd name="connsiteX17" fmla="*/ 2165 w 3335"/>
              <a:gd name="connsiteY17" fmla="*/ 3925 h 3990"/>
              <a:gd name="connsiteX18" fmla="*/ 2270 w 3335"/>
              <a:gd name="connsiteY18" fmla="*/ 3940 h 3990"/>
              <a:gd name="connsiteX19" fmla="*/ 2945 w 3335"/>
              <a:gd name="connsiteY19" fmla="*/ 3970 h 3990"/>
              <a:gd name="connsiteX20" fmla="*/ 3335 w 3335"/>
              <a:gd name="connsiteY20" fmla="*/ 3820 h 3990"/>
              <a:gd name="connsiteX0" fmla="*/ 116 w 3335"/>
              <a:gd name="connsiteY0" fmla="*/ 0 h 3990"/>
              <a:gd name="connsiteX1" fmla="*/ 116 w 3335"/>
              <a:gd name="connsiteY1" fmla="*/ 69 h 3990"/>
              <a:gd name="connsiteX2" fmla="*/ 812 w 3335"/>
              <a:gd name="connsiteY2" fmla="*/ 73 h 3990"/>
              <a:gd name="connsiteX3" fmla="*/ 1123 w 3335"/>
              <a:gd name="connsiteY3" fmla="*/ 218 h 3990"/>
              <a:gd name="connsiteX4" fmla="*/ 1323 w 3335"/>
              <a:gd name="connsiteY4" fmla="*/ 364 h 3990"/>
              <a:gd name="connsiteX5" fmla="*/ 1434 w 3335"/>
              <a:gd name="connsiteY5" fmla="*/ 437 h 3990"/>
              <a:gd name="connsiteX6" fmla="*/ 1634 w 3335"/>
              <a:gd name="connsiteY6" fmla="*/ 691 h 3990"/>
              <a:gd name="connsiteX7" fmla="*/ 1523 w 3335"/>
              <a:gd name="connsiteY7" fmla="*/ 509 h 3990"/>
              <a:gd name="connsiteX8" fmla="*/ 1723 w 3335"/>
              <a:gd name="connsiteY8" fmla="*/ 910 h 3990"/>
              <a:gd name="connsiteX9" fmla="*/ 1790 w 3335"/>
              <a:gd name="connsiteY9" fmla="*/ 1364 h 3990"/>
              <a:gd name="connsiteX10" fmla="*/ 1634 w 3335"/>
              <a:gd name="connsiteY10" fmla="*/ 1728 h 3990"/>
              <a:gd name="connsiteX11" fmla="*/ 1385 w 3335"/>
              <a:gd name="connsiteY11" fmla="*/ 1900 h 3990"/>
              <a:gd name="connsiteX12" fmla="*/ 1115 w 3335"/>
              <a:gd name="connsiteY12" fmla="*/ 2125 h 3990"/>
              <a:gd name="connsiteX13" fmla="*/ 905 w 3335"/>
              <a:gd name="connsiteY13" fmla="*/ 2605 h 3990"/>
              <a:gd name="connsiteX14" fmla="*/ 965 w 3335"/>
              <a:gd name="connsiteY14" fmla="*/ 3430 h 3990"/>
              <a:gd name="connsiteX15" fmla="*/ 1445 w 3335"/>
              <a:gd name="connsiteY15" fmla="*/ 3895 h 3990"/>
              <a:gd name="connsiteX16" fmla="*/ 2045 w 3335"/>
              <a:gd name="connsiteY16" fmla="*/ 3925 h 3990"/>
              <a:gd name="connsiteX17" fmla="*/ 2165 w 3335"/>
              <a:gd name="connsiteY17" fmla="*/ 3925 h 3990"/>
              <a:gd name="connsiteX18" fmla="*/ 2270 w 3335"/>
              <a:gd name="connsiteY18" fmla="*/ 3940 h 3990"/>
              <a:gd name="connsiteX19" fmla="*/ 2945 w 3335"/>
              <a:gd name="connsiteY19" fmla="*/ 3970 h 3990"/>
              <a:gd name="connsiteX20" fmla="*/ 3335 w 3335"/>
              <a:gd name="connsiteY20" fmla="*/ 3820 h 3990"/>
              <a:gd name="connsiteX0" fmla="*/ 116 w 3335"/>
              <a:gd name="connsiteY0" fmla="*/ 0 h 3990"/>
              <a:gd name="connsiteX1" fmla="*/ 116 w 3335"/>
              <a:gd name="connsiteY1" fmla="*/ 69 h 3990"/>
              <a:gd name="connsiteX2" fmla="*/ 812 w 3335"/>
              <a:gd name="connsiteY2" fmla="*/ 73 h 3990"/>
              <a:gd name="connsiteX3" fmla="*/ 1123 w 3335"/>
              <a:gd name="connsiteY3" fmla="*/ 218 h 3990"/>
              <a:gd name="connsiteX4" fmla="*/ 1323 w 3335"/>
              <a:gd name="connsiteY4" fmla="*/ 364 h 3990"/>
              <a:gd name="connsiteX5" fmla="*/ 1434 w 3335"/>
              <a:gd name="connsiteY5" fmla="*/ 437 h 3990"/>
              <a:gd name="connsiteX6" fmla="*/ 1634 w 3335"/>
              <a:gd name="connsiteY6" fmla="*/ 691 h 3990"/>
              <a:gd name="connsiteX7" fmla="*/ 1523 w 3335"/>
              <a:gd name="connsiteY7" fmla="*/ 509 h 3990"/>
              <a:gd name="connsiteX8" fmla="*/ 1723 w 3335"/>
              <a:gd name="connsiteY8" fmla="*/ 910 h 3990"/>
              <a:gd name="connsiteX9" fmla="*/ 1790 w 3335"/>
              <a:gd name="connsiteY9" fmla="*/ 1364 h 3990"/>
              <a:gd name="connsiteX10" fmla="*/ 1634 w 3335"/>
              <a:gd name="connsiteY10" fmla="*/ 1728 h 3990"/>
              <a:gd name="connsiteX11" fmla="*/ 1385 w 3335"/>
              <a:gd name="connsiteY11" fmla="*/ 1900 h 3990"/>
              <a:gd name="connsiteX12" fmla="*/ 1115 w 3335"/>
              <a:gd name="connsiteY12" fmla="*/ 2125 h 3990"/>
              <a:gd name="connsiteX13" fmla="*/ 905 w 3335"/>
              <a:gd name="connsiteY13" fmla="*/ 2605 h 3990"/>
              <a:gd name="connsiteX14" fmla="*/ 965 w 3335"/>
              <a:gd name="connsiteY14" fmla="*/ 3430 h 3990"/>
              <a:gd name="connsiteX15" fmla="*/ 1445 w 3335"/>
              <a:gd name="connsiteY15" fmla="*/ 3895 h 3990"/>
              <a:gd name="connsiteX16" fmla="*/ 2045 w 3335"/>
              <a:gd name="connsiteY16" fmla="*/ 3925 h 3990"/>
              <a:gd name="connsiteX17" fmla="*/ 2165 w 3335"/>
              <a:gd name="connsiteY17" fmla="*/ 3925 h 3990"/>
              <a:gd name="connsiteX18" fmla="*/ 2270 w 3335"/>
              <a:gd name="connsiteY18" fmla="*/ 3940 h 3990"/>
              <a:gd name="connsiteX19" fmla="*/ 2945 w 3335"/>
              <a:gd name="connsiteY19" fmla="*/ 3970 h 3990"/>
              <a:gd name="connsiteX20" fmla="*/ 3335 w 3335"/>
              <a:gd name="connsiteY20" fmla="*/ 3820 h 3990"/>
              <a:gd name="connsiteX0" fmla="*/ 109 w 3328"/>
              <a:gd name="connsiteY0" fmla="*/ 0 h 3990"/>
              <a:gd name="connsiteX1" fmla="*/ 109 w 3328"/>
              <a:gd name="connsiteY1" fmla="*/ 69 h 3990"/>
              <a:gd name="connsiteX2" fmla="*/ 805 w 3328"/>
              <a:gd name="connsiteY2" fmla="*/ 73 h 3990"/>
              <a:gd name="connsiteX3" fmla="*/ 1116 w 3328"/>
              <a:gd name="connsiteY3" fmla="*/ 218 h 3990"/>
              <a:gd name="connsiteX4" fmla="*/ 1316 w 3328"/>
              <a:gd name="connsiteY4" fmla="*/ 364 h 3990"/>
              <a:gd name="connsiteX5" fmla="*/ 1427 w 3328"/>
              <a:gd name="connsiteY5" fmla="*/ 437 h 3990"/>
              <a:gd name="connsiteX6" fmla="*/ 1627 w 3328"/>
              <a:gd name="connsiteY6" fmla="*/ 691 h 3990"/>
              <a:gd name="connsiteX7" fmla="*/ 1516 w 3328"/>
              <a:gd name="connsiteY7" fmla="*/ 509 h 3990"/>
              <a:gd name="connsiteX8" fmla="*/ 1716 w 3328"/>
              <a:gd name="connsiteY8" fmla="*/ 910 h 3990"/>
              <a:gd name="connsiteX9" fmla="*/ 1783 w 3328"/>
              <a:gd name="connsiteY9" fmla="*/ 1364 h 3990"/>
              <a:gd name="connsiteX10" fmla="*/ 1627 w 3328"/>
              <a:gd name="connsiteY10" fmla="*/ 1728 h 3990"/>
              <a:gd name="connsiteX11" fmla="*/ 1378 w 3328"/>
              <a:gd name="connsiteY11" fmla="*/ 1900 h 3990"/>
              <a:gd name="connsiteX12" fmla="*/ 1108 w 3328"/>
              <a:gd name="connsiteY12" fmla="*/ 2125 h 3990"/>
              <a:gd name="connsiteX13" fmla="*/ 898 w 3328"/>
              <a:gd name="connsiteY13" fmla="*/ 2605 h 3990"/>
              <a:gd name="connsiteX14" fmla="*/ 958 w 3328"/>
              <a:gd name="connsiteY14" fmla="*/ 3430 h 3990"/>
              <a:gd name="connsiteX15" fmla="*/ 1438 w 3328"/>
              <a:gd name="connsiteY15" fmla="*/ 3895 h 3990"/>
              <a:gd name="connsiteX16" fmla="*/ 2038 w 3328"/>
              <a:gd name="connsiteY16" fmla="*/ 3925 h 3990"/>
              <a:gd name="connsiteX17" fmla="*/ 2158 w 3328"/>
              <a:gd name="connsiteY17" fmla="*/ 3925 h 3990"/>
              <a:gd name="connsiteX18" fmla="*/ 2263 w 3328"/>
              <a:gd name="connsiteY18" fmla="*/ 3940 h 3990"/>
              <a:gd name="connsiteX19" fmla="*/ 2938 w 3328"/>
              <a:gd name="connsiteY19" fmla="*/ 3970 h 3990"/>
              <a:gd name="connsiteX20" fmla="*/ 3328 w 3328"/>
              <a:gd name="connsiteY20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711 w 3234"/>
              <a:gd name="connsiteY2" fmla="*/ 73 h 3990"/>
              <a:gd name="connsiteX3" fmla="*/ 1022 w 3234"/>
              <a:gd name="connsiteY3" fmla="*/ 218 h 3990"/>
              <a:gd name="connsiteX4" fmla="*/ 1222 w 3234"/>
              <a:gd name="connsiteY4" fmla="*/ 364 h 3990"/>
              <a:gd name="connsiteX5" fmla="*/ 1333 w 3234"/>
              <a:gd name="connsiteY5" fmla="*/ 437 h 3990"/>
              <a:gd name="connsiteX6" fmla="*/ 1533 w 3234"/>
              <a:gd name="connsiteY6" fmla="*/ 691 h 3990"/>
              <a:gd name="connsiteX7" fmla="*/ 1422 w 3234"/>
              <a:gd name="connsiteY7" fmla="*/ 509 h 3990"/>
              <a:gd name="connsiteX8" fmla="*/ 1622 w 3234"/>
              <a:gd name="connsiteY8" fmla="*/ 910 h 3990"/>
              <a:gd name="connsiteX9" fmla="*/ 1689 w 3234"/>
              <a:gd name="connsiteY9" fmla="*/ 1364 h 3990"/>
              <a:gd name="connsiteX10" fmla="*/ 1533 w 3234"/>
              <a:gd name="connsiteY10" fmla="*/ 1728 h 3990"/>
              <a:gd name="connsiteX11" fmla="*/ 1284 w 3234"/>
              <a:gd name="connsiteY11" fmla="*/ 1900 h 3990"/>
              <a:gd name="connsiteX12" fmla="*/ 1014 w 3234"/>
              <a:gd name="connsiteY12" fmla="*/ 2125 h 3990"/>
              <a:gd name="connsiteX13" fmla="*/ 804 w 3234"/>
              <a:gd name="connsiteY13" fmla="*/ 2605 h 3990"/>
              <a:gd name="connsiteX14" fmla="*/ 864 w 3234"/>
              <a:gd name="connsiteY14" fmla="*/ 3430 h 3990"/>
              <a:gd name="connsiteX15" fmla="*/ 1344 w 3234"/>
              <a:gd name="connsiteY15" fmla="*/ 3895 h 3990"/>
              <a:gd name="connsiteX16" fmla="*/ 1944 w 3234"/>
              <a:gd name="connsiteY16" fmla="*/ 3925 h 3990"/>
              <a:gd name="connsiteX17" fmla="*/ 2064 w 3234"/>
              <a:gd name="connsiteY17" fmla="*/ 3925 h 3990"/>
              <a:gd name="connsiteX18" fmla="*/ 2169 w 3234"/>
              <a:gd name="connsiteY18" fmla="*/ 3940 h 3990"/>
              <a:gd name="connsiteX19" fmla="*/ 2844 w 3234"/>
              <a:gd name="connsiteY19" fmla="*/ 3970 h 3990"/>
              <a:gd name="connsiteX20" fmla="*/ 3234 w 3234"/>
              <a:gd name="connsiteY20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711 w 3234"/>
              <a:gd name="connsiteY2" fmla="*/ 73 h 3990"/>
              <a:gd name="connsiteX3" fmla="*/ 786 w 3234"/>
              <a:gd name="connsiteY3" fmla="*/ 74 h 3990"/>
              <a:gd name="connsiteX4" fmla="*/ 1022 w 3234"/>
              <a:gd name="connsiteY4" fmla="*/ 218 h 3990"/>
              <a:gd name="connsiteX5" fmla="*/ 1222 w 3234"/>
              <a:gd name="connsiteY5" fmla="*/ 364 h 3990"/>
              <a:gd name="connsiteX6" fmla="*/ 1333 w 3234"/>
              <a:gd name="connsiteY6" fmla="*/ 437 h 3990"/>
              <a:gd name="connsiteX7" fmla="*/ 1533 w 3234"/>
              <a:gd name="connsiteY7" fmla="*/ 691 h 3990"/>
              <a:gd name="connsiteX8" fmla="*/ 1422 w 3234"/>
              <a:gd name="connsiteY8" fmla="*/ 509 h 3990"/>
              <a:gd name="connsiteX9" fmla="*/ 1622 w 3234"/>
              <a:gd name="connsiteY9" fmla="*/ 910 h 3990"/>
              <a:gd name="connsiteX10" fmla="*/ 1689 w 3234"/>
              <a:gd name="connsiteY10" fmla="*/ 1364 h 3990"/>
              <a:gd name="connsiteX11" fmla="*/ 1533 w 3234"/>
              <a:gd name="connsiteY11" fmla="*/ 1728 h 3990"/>
              <a:gd name="connsiteX12" fmla="*/ 1284 w 3234"/>
              <a:gd name="connsiteY12" fmla="*/ 1900 h 3990"/>
              <a:gd name="connsiteX13" fmla="*/ 1014 w 3234"/>
              <a:gd name="connsiteY13" fmla="*/ 2125 h 3990"/>
              <a:gd name="connsiteX14" fmla="*/ 804 w 3234"/>
              <a:gd name="connsiteY14" fmla="*/ 2605 h 3990"/>
              <a:gd name="connsiteX15" fmla="*/ 864 w 3234"/>
              <a:gd name="connsiteY15" fmla="*/ 3430 h 3990"/>
              <a:gd name="connsiteX16" fmla="*/ 1344 w 3234"/>
              <a:gd name="connsiteY16" fmla="*/ 3895 h 3990"/>
              <a:gd name="connsiteX17" fmla="*/ 1944 w 3234"/>
              <a:gd name="connsiteY17" fmla="*/ 3925 h 3990"/>
              <a:gd name="connsiteX18" fmla="*/ 2064 w 3234"/>
              <a:gd name="connsiteY18" fmla="*/ 3925 h 3990"/>
              <a:gd name="connsiteX19" fmla="*/ 2169 w 3234"/>
              <a:gd name="connsiteY19" fmla="*/ 3940 h 3990"/>
              <a:gd name="connsiteX20" fmla="*/ 2844 w 3234"/>
              <a:gd name="connsiteY20" fmla="*/ 3970 h 3990"/>
              <a:gd name="connsiteX21" fmla="*/ 3234 w 3234"/>
              <a:gd name="connsiteY21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711 w 3234"/>
              <a:gd name="connsiteY2" fmla="*/ 73 h 3990"/>
              <a:gd name="connsiteX3" fmla="*/ 786 w 3234"/>
              <a:gd name="connsiteY3" fmla="*/ 74 h 3990"/>
              <a:gd name="connsiteX4" fmla="*/ 1022 w 3234"/>
              <a:gd name="connsiteY4" fmla="*/ 218 h 3990"/>
              <a:gd name="connsiteX5" fmla="*/ 1222 w 3234"/>
              <a:gd name="connsiteY5" fmla="*/ 364 h 3990"/>
              <a:gd name="connsiteX6" fmla="*/ 1333 w 3234"/>
              <a:gd name="connsiteY6" fmla="*/ 437 h 3990"/>
              <a:gd name="connsiteX7" fmla="*/ 1533 w 3234"/>
              <a:gd name="connsiteY7" fmla="*/ 691 h 3990"/>
              <a:gd name="connsiteX8" fmla="*/ 1422 w 3234"/>
              <a:gd name="connsiteY8" fmla="*/ 509 h 3990"/>
              <a:gd name="connsiteX9" fmla="*/ 1622 w 3234"/>
              <a:gd name="connsiteY9" fmla="*/ 910 h 3990"/>
              <a:gd name="connsiteX10" fmla="*/ 1689 w 3234"/>
              <a:gd name="connsiteY10" fmla="*/ 1364 h 3990"/>
              <a:gd name="connsiteX11" fmla="*/ 1533 w 3234"/>
              <a:gd name="connsiteY11" fmla="*/ 1728 h 3990"/>
              <a:gd name="connsiteX12" fmla="*/ 1284 w 3234"/>
              <a:gd name="connsiteY12" fmla="*/ 1900 h 3990"/>
              <a:gd name="connsiteX13" fmla="*/ 1014 w 3234"/>
              <a:gd name="connsiteY13" fmla="*/ 2125 h 3990"/>
              <a:gd name="connsiteX14" fmla="*/ 804 w 3234"/>
              <a:gd name="connsiteY14" fmla="*/ 2605 h 3990"/>
              <a:gd name="connsiteX15" fmla="*/ 864 w 3234"/>
              <a:gd name="connsiteY15" fmla="*/ 3430 h 3990"/>
              <a:gd name="connsiteX16" fmla="*/ 1344 w 3234"/>
              <a:gd name="connsiteY16" fmla="*/ 3895 h 3990"/>
              <a:gd name="connsiteX17" fmla="*/ 1944 w 3234"/>
              <a:gd name="connsiteY17" fmla="*/ 3925 h 3990"/>
              <a:gd name="connsiteX18" fmla="*/ 2064 w 3234"/>
              <a:gd name="connsiteY18" fmla="*/ 3925 h 3990"/>
              <a:gd name="connsiteX19" fmla="*/ 2169 w 3234"/>
              <a:gd name="connsiteY19" fmla="*/ 3940 h 3990"/>
              <a:gd name="connsiteX20" fmla="*/ 2844 w 3234"/>
              <a:gd name="connsiteY20" fmla="*/ 3970 h 3990"/>
              <a:gd name="connsiteX21" fmla="*/ 3234 w 3234"/>
              <a:gd name="connsiteY21" fmla="*/ 3820 h 3990"/>
              <a:gd name="connsiteX0" fmla="*/ 89 w 3308"/>
              <a:gd name="connsiteY0" fmla="*/ 0 h 3990"/>
              <a:gd name="connsiteX1" fmla="*/ 89 w 3308"/>
              <a:gd name="connsiteY1" fmla="*/ 69 h 3990"/>
              <a:gd name="connsiteX2" fmla="*/ 116 w 3308"/>
              <a:gd name="connsiteY2" fmla="*/ 54 h 3990"/>
              <a:gd name="connsiteX3" fmla="*/ 785 w 3308"/>
              <a:gd name="connsiteY3" fmla="*/ 73 h 3990"/>
              <a:gd name="connsiteX4" fmla="*/ 860 w 3308"/>
              <a:gd name="connsiteY4" fmla="*/ 74 h 3990"/>
              <a:gd name="connsiteX5" fmla="*/ 1096 w 3308"/>
              <a:gd name="connsiteY5" fmla="*/ 218 h 3990"/>
              <a:gd name="connsiteX6" fmla="*/ 1296 w 3308"/>
              <a:gd name="connsiteY6" fmla="*/ 364 h 3990"/>
              <a:gd name="connsiteX7" fmla="*/ 1407 w 3308"/>
              <a:gd name="connsiteY7" fmla="*/ 437 h 3990"/>
              <a:gd name="connsiteX8" fmla="*/ 1607 w 3308"/>
              <a:gd name="connsiteY8" fmla="*/ 691 h 3990"/>
              <a:gd name="connsiteX9" fmla="*/ 1496 w 3308"/>
              <a:gd name="connsiteY9" fmla="*/ 509 h 3990"/>
              <a:gd name="connsiteX10" fmla="*/ 1696 w 3308"/>
              <a:gd name="connsiteY10" fmla="*/ 910 h 3990"/>
              <a:gd name="connsiteX11" fmla="*/ 1763 w 3308"/>
              <a:gd name="connsiteY11" fmla="*/ 1364 h 3990"/>
              <a:gd name="connsiteX12" fmla="*/ 1607 w 3308"/>
              <a:gd name="connsiteY12" fmla="*/ 1728 h 3990"/>
              <a:gd name="connsiteX13" fmla="*/ 1358 w 3308"/>
              <a:gd name="connsiteY13" fmla="*/ 1900 h 3990"/>
              <a:gd name="connsiteX14" fmla="*/ 1088 w 3308"/>
              <a:gd name="connsiteY14" fmla="*/ 2125 h 3990"/>
              <a:gd name="connsiteX15" fmla="*/ 878 w 3308"/>
              <a:gd name="connsiteY15" fmla="*/ 2605 h 3990"/>
              <a:gd name="connsiteX16" fmla="*/ 938 w 3308"/>
              <a:gd name="connsiteY16" fmla="*/ 3430 h 3990"/>
              <a:gd name="connsiteX17" fmla="*/ 1418 w 3308"/>
              <a:gd name="connsiteY17" fmla="*/ 3895 h 3990"/>
              <a:gd name="connsiteX18" fmla="*/ 2018 w 3308"/>
              <a:gd name="connsiteY18" fmla="*/ 3925 h 3990"/>
              <a:gd name="connsiteX19" fmla="*/ 2138 w 3308"/>
              <a:gd name="connsiteY19" fmla="*/ 3925 h 3990"/>
              <a:gd name="connsiteX20" fmla="*/ 2243 w 3308"/>
              <a:gd name="connsiteY20" fmla="*/ 3940 h 3990"/>
              <a:gd name="connsiteX21" fmla="*/ 2918 w 3308"/>
              <a:gd name="connsiteY21" fmla="*/ 3970 h 3990"/>
              <a:gd name="connsiteX22" fmla="*/ 3308 w 3308"/>
              <a:gd name="connsiteY22" fmla="*/ 3820 h 3990"/>
              <a:gd name="connsiteX0" fmla="*/ 89 w 3308"/>
              <a:gd name="connsiteY0" fmla="*/ 0 h 3990"/>
              <a:gd name="connsiteX1" fmla="*/ 89 w 3308"/>
              <a:gd name="connsiteY1" fmla="*/ 69 h 3990"/>
              <a:gd name="connsiteX2" fmla="*/ 116 w 3308"/>
              <a:gd name="connsiteY2" fmla="*/ 54 h 3990"/>
              <a:gd name="connsiteX3" fmla="*/ 785 w 3308"/>
              <a:gd name="connsiteY3" fmla="*/ 73 h 3990"/>
              <a:gd name="connsiteX4" fmla="*/ 860 w 3308"/>
              <a:gd name="connsiteY4" fmla="*/ 74 h 3990"/>
              <a:gd name="connsiteX5" fmla="*/ 1096 w 3308"/>
              <a:gd name="connsiteY5" fmla="*/ 218 h 3990"/>
              <a:gd name="connsiteX6" fmla="*/ 1296 w 3308"/>
              <a:gd name="connsiteY6" fmla="*/ 364 h 3990"/>
              <a:gd name="connsiteX7" fmla="*/ 1407 w 3308"/>
              <a:gd name="connsiteY7" fmla="*/ 437 h 3990"/>
              <a:gd name="connsiteX8" fmla="*/ 1607 w 3308"/>
              <a:gd name="connsiteY8" fmla="*/ 691 h 3990"/>
              <a:gd name="connsiteX9" fmla="*/ 1496 w 3308"/>
              <a:gd name="connsiteY9" fmla="*/ 509 h 3990"/>
              <a:gd name="connsiteX10" fmla="*/ 1696 w 3308"/>
              <a:gd name="connsiteY10" fmla="*/ 910 h 3990"/>
              <a:gd name="connsiteX11" fmla="*/ 1763 w 3308"/>
              <a:gd name="connsiteY11" fmla="*/ 1364 h 3990"/>
              <a:gd name="connsiteX12" fmla="*/ 1607 w 3308"/>
              <a:gd name="connsiteY12" fmla="*/ 1728 h 3990"/>
              <a:gd name="connsiteX13" fmla="*/ 1358 w 3308"/>
              <a:gd name="connsiteY13" fmla="*/ 1900 h 3990"/>
              <a:gd name="connsiteX14" fmla="*/ 1088 w 3308"/>
              <a:gd name="connsiteY14" fmla="*/ 2125 h 3990"/>
              <a:gd name="connsiteX15" fmla="*/ 878 w 3308"/>
              <a:gd name="connsiteY15" fmla="*/ 2605 h 3990"/>
              <a:gd name="connsiteX16" fmla="*/ 938 w 3308"/>
              <a:gd name="connsiteY16" fmla="*/ 3430 h 3990"/>
              <a:gd name="connsiteX17" fmla="*/ 1418 w 3308"/>
              <a:gd name="connsiteY17" fmla="*/ 3895 h 3990"/>
              <a:gd name="connsiteX18" fmla="*/ 2018 w 3308"/>
              <a:gd name="connsiteY18" fmla="*/ 3925 h 3990"/>
              <a:gd name="connsiteX19" fmla="*/ 2138 w 3308"/>
              <a:gd name="connsiteY19" fmla="*/ 3925 h 3990"/>
              <a:gd name="connsiteX20" fmla="*/ 2243 w 3308"/>
              <a:gd name="connsiteY20" fmla="*/ 3940 h 3990"/>
              <a:gd name="connsiteX21" fmla="*/ 2918 w 3308"/>
              <a:gd name="connsiteY21" fmla="*/ 3970 h 3990"/>
              <a:gd name="connsiteX22" fmla="*/ 3308 w 3308"/>
              <a:gd name="connsiteY22" fmla="*/ 3820 h 3990"/>
              <a:gd name="connsiteX0" fmla="*/ 15 w 3234"/>
              <a:gd name="connsiteY0" fmla="*/ 21 h 4011"/>
              <a:gd name="connsiteX1" fmla="*/ 15 w 3234"/>
              <a:gd name="connsiteY1" fmla="*/ 90 h 4011"/>
              <a:gd name="connsiteX2" fmla="*/ 42 w 3234"/>
              <a:gd name="connsiteY2" fmla="*/ 75 h 4011"/>
              <a:gd name="connsiteX3" fmla="*/ 711 w 3234"/>
              <a:gd name="connsiteY3" fmla="*/ 94 h 4011"/>
              <a:gd name="connsiteX4" fmla="*/ 786 w 3234"/>
              <a:gd name="connsiteY4" fmla="*/ 95 h 4011"/>
              <a:gd name="connsiteX5" fmla="*/ 1022 w 3234"/>
              <a:gd name="connsiteY5" fmla="*/ 239 h 4011"/>
              <a:gd name="connsiteX6" fmla="*/ 1222 w 3234"/>
              <a:gd name="connsiteY6" fmla="*/ 385 h 4011"/>
              <a:gd name="connsiteX7" fmla="*/ 1333 w 3234"/>
              <a:gd name="connsiteY7" fmla="*/ 458 h 4011"/>
              <a:gd name="connsiteX8" fmla="*/ 1533 w 3234"/>
              <a:gd name="connsiteY8" fmla="*/ 712 h 4011"/>
              <a:gd name="connsiteX9" fmla="*/ 1422 w 3234"/>
              <a:gd name="connsiteY9" fmla="*/ 530 h 4011"/>
              <a:gd name="connsiteX10" fmla="*/ 1622 w 3234"/>
              <a:gd name="connsiteY10" fmla="*/ 931 h 4011"/>
              <a:gd name="connsiteX11" fmla="*/ 1689 w 3234"/>
              <a:gd name="connsiteY11" fmla="*/ 1385 h 4011"/>
              <a:gd name="connsiteX12" fmla="*/ 1533 w 3234"/>
              <a:gd name="connsiteY12" fmla="*/ 1749 h 4011"/>
              <a:gd name="connsiteX13" fmla="*/ 1284 w 3234"/>
              <a:gd name="connsiteY13" fmla="*/ 1921 h 4011"/>
              <a:gd name="connsiteX14" fmla="*/ 1014 w 3234"/>
              <a:gd name="connsiteY14" fmla="*/ 2146 h 4011"/>
              <a:gd name="connsiteX15" fmla="*/ 804 w 3234"/>
              <a:gd name="connsiteY15" fmla="*/ 2626 h 4011"/>
              <a:gd name="connsiteX16" fmla="*/ 864 w 3234"/>
              <a:gd name="connsiteY16" fmla="*/ 3451 h 4011"/>
              <a:gd name="connsiteX17" fmla="*/ 1344 w 3234"/>
              <a:gd name="connsiteY17" fmla="*/ 3916 h 4011"/>
              <a:gd name="connsiteX18" fmla="*/ 1944 w 3234"/>
              <a:gd name="connsiteY18" fmla="*/ 3946 h 4011"/>
              <a:gd name="connsiteX19" fmla="*/ 2064 w 3234"/>
              <a:gd name="connsiteY19" fmla="*/ 3946 h 4011"/>
              <a:gd name="connsiteX20" fmla="*/ 2169 w 3234"/>
              <a:gd name="connsiteY20" fmla="*/ 3961 h 4011"/>
              <a:gd name="connsiteX21" fmla="*/ 2844 w 3234"/>
              <a:gd name="connsiteY21" fmla="*/ 3991 h 4011"/>
              <a:gd name="connsiteX22" fmla="*/ 3234 w 3234"/>
              <a:gd name="connsiteY22" fmla="*/ 3841 h 4011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42 w 3234"/>
              <a:gd name="connsiteY2" fmla="*/ 54 h 3990"/>
              <a:gd name="connsiteX3" fmla="*/ 711 w 3234"/>
              <a:gd name="connsiteY3" fmla="*/ 73 h 3990"/>
              <a:gd name="connsiteX4" fmla="*/ 786 w 3234"/>
              <a:gd name="connsiteY4" fmla="*/ 74 h 3990"/>
              <a:gd name="connsiteX5" fmla="*/ 1022 w 3234"/>
              <a:gd name="connsiteY5" fmla="*/ 218 h 3990"/>
              <a:gd name="connsiteX6" fmla="*/ 1222 w 3234"/>
              <a:gd name="connsiteY6" fmla="*/ 364 h 3990"/>
              <a:gd name="connsiteX7" fmla="*/ 1333 w 3234"/>
              <a:gd name="connsiteY7" fmla="*/ 437 h 3990"/>
              <a:gd name="connsiteX8" fmla="*/ 1533 w 3234"/>
              <a:gd name="connsiteY8" fmla="*/ 691 h 3990"/>
              <a:gd name="connsiteX9" fmla="*/ 1422 w 3234"/>
              <a:gd name="connsiteY9" fmla="*/ 509 h 3990"/>
              <a:gd name="connsiteX10" fmla="*/ 1622 w 3234"/>
              <a:gd name="connsiteY10" fmla="*/ 910 h 3990"/>
              <a:gd name="connsiteX11" fmla="*/ 1689 w 3234"/>
              <a:gd name="connsiteY11" fmla="*/ 1364 h 3990"/>
              <a:gd name="connsiteX12" fmla="*/ 1533 w 3234"/>
              <a:gd name="connsiteY12" fmla="*/ 1728 h 3990"/>
              <a:gd name="connsiteX13" fmla="*/ 1284 w 3234"/>
              <a:gd name="connsiteY13" fmla="*/ 1900 h 3990"/>
              <a:gd name="connsiteX14" fmla="*/ 1014 w 3234"/>
              <a:gd name="connsiteY14" fmla="*/ 2125 h 3990"/>
              <a:gd name="connsiteX15" fmla="*/ 804 w 3234"/>
              <a:gd name="connsiteY15" fmla="*/ 2605 h 3990"/>
              <a:gd name="connsiteX16" fmla="*/ 864 w 3234"/>
              <a:gd name="connsiteY16" fmla="*/ 3430 h 3990"/>
              <a:gd name="connsiteX17" fmla="*/ 1344 w 3234"/>
              <a:gd name="connsiteY17" fmla="*/ 3895 h 3990"/>
              <a:gd name="connsiteX18" fmla="*/ 1944 w 3234"/>
              <a:gd name="connsiteY18" fmla="*/ 3925 h 3990"/>
              <a:gd name="connsiteX19" fmla="*/ 2064 w 3234"/>
              <a:gd name="connsiteY19" fmla="*/ 3925 h 3990"/>
              <a:gd name="connsiteX20" fmla="*/ 2169 w 3234"/>
              <a:gd name="connsiteY20" fmla="*/ 3940 h 3990"/>
              <a:gd name="connsiteX21" fmla="*/ 2844 w 3234"/>
              <a:gd name="connsiteY21" fmla="*/ 3970 h 3990"/>
              <a:gd name="connsiteX22" fmla="*/ 3234 w 3234"/>
              <a:gd name="connsiteY22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42 w 3234"/>
              <a:gd name="connsiteY2" fmla="*/ 54 h 3990"/>
              <a:gd name="connsiteX3" fmla="*/ 711 w 3234"/>
              <a:gd name="connsiteY3" fmla="*/ 73 h 3990"/>
              <a:gd name="connsiteX4" fmla="*/ 786 w 3234"/>
              <a:gd name="connsiteY4" fmla="*/ 74 h 3990"/>
              <a:gd name="connsiteX5" fmla="*/ 1022 w 3234"/>
              <a:gd name="connsiteY5" fmla="*/ 218 h 3990"/>
              <a:gd name="connsiteX6" fmla="*/ 1222 w 3234"/>
              <a:gd name="connsiteY6" fmla="*/ 364 h 3990"/>
              <a:gd name="connsiteX7" fmla="*/ 1333 w 3234"/>
              <a:gd name="connsiteY7" fmla="*/ 437 h 3990"/>
              <a:gd name="connsiteX8" fmla="*/ 1533 w 3234"/>
              <a:gd name="connsiteY8" fmla="*/ 691 h 3990"/>
              <a:gd name="connsiteX9" fmla="*/ 1422 w 3234"/>
              <a:gd name="connsiteY9" fmla="*/ 509 h 3990"/>
              <a:gd name="connsiteX10" fmla="*/ 1622 w 3234"/>
              <a:gd name="connsiteY10" fmla="*/ 910 h 3990"/>
              <a:gd name="connsiteX11" fmla="*/ 1689 w 3234"/>
              <a:gd name="connsiteY11" fmla="*/ 1364 h 3990"/>
              <a:gd name="connsiteX12" fmla="*/ 1533 w 3234"/>
              <a:gd name="connsiteY12" fmla="*/ 1728 h 3990"/>
              <a:gd name="connsiteX13" fmla="*/ 1284 w 3234"/>
              <a:gd name="connsiteY13" fmla="*/ 1900 h 3990"/>
              <a:gd name="connsiteX14" fmla="*/ 1014 w 3234"/>
              <a:gd name="connsiteY14" fmla="*/ 2125 h 3990"/>
              <a:gd name="connsiteX15" fmla="*/ 804 w 3234"/>
              <a:gd name="connsiteY15" fmla="*/ 2605 h 3990"/>
              <a:gd name="connsiteX16" fmla="*/ 864 w 3234"/>
              <a:gd name="connsiteY16" fmla="*/ 3430 h 3990"/>
              <a:gd name="connsiteX17" fmla="*/ 1344 w 3234"/>
              <a:gd name="connsiteY17" fmla="*/ 3895 h 3990"/>
              <a:gd name="connsiteX18" fmla="*/ 1944 w 3234"/>
              <a:gd name="connsiteY18" fmla="*/ 3925 h 3990"/>
              <a:gd name="connsiteX19" fmla="*/ 2064 w 3234"/>
              <a:gd name="connsiteY19" fmla="*/ 3925 h 3990"/>
              <a:gd name="connsiteX20" fmla="*/ 2169 w 3234"/>
              <a:gd name="connsiteY20" fmla="*/ 3940 h 3990"/>
              <a:gd name="connsiteX21" fmla="*/ 2844 w 3234"/>
              <a:gd name="connsiteY21" fmla="*/ 3970 h 3990"/>
              <a:gd name="connsiteX22" fmla="*/ 3234 w 3234"/>
              <a:gd name="connsiteY22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42 w 3234"/>
              <a:gd name="connsiteY2" fmla="*/ 54 h 3990"/>
              <a:gd name="connsiteX3" fmla="*/ 711 w 3234"/>
              <a:gd name="connsiteY3" fmla="*/ 73 h 3990"/>
              <a:gd name="connsiteX4" fmla="*/ 786 w 3234"/>
              <a:gd name="connsiteY4" fmla="*/ 74 h 3990"/>
              <a:gd name="connsiteX5" fmla="*/ 1022 w 3234"/>
              <a:gd name="connsiteY5" fmla="*/ 218 h 3990"/>
              <a:gd name="connsiteX6" fmla="*/ 1222 w 3234"/>
              <a:gd name="connsiteY6" fmla="*/ 364 h 3990"/>
              <a:gd name="connsiteX7" fmla="*/ 1333 w 3234"/>
              <a:gd name="connsiteY7" fmla="*/ 437 h 3990"/>
              <a:gd name="connsiteX8" fmla="*/ 1533 w 3234"/>
              <a:gd name="connsiteY8" fmla="*/ 691 h 3990"/>
              <a:gd name="connsiteX9" fmla="*/ 1422 w 3234"/>
              <a:gd name="connsiteY9" fmla="*/ 509 h 3990"/>
              <a:gd name="connsiteX10" fmla="*/ 1622 w 3234"/>
              <a:gd name="connsiteY10" fmla="*/ 910 h 3990"/>
              <a:gd name="connsiteX11" fmla="*/ 1689 w 3234"/>
              <a:gd name="connsiteY11" fmla="*/ 1364 h 3990"/>
              <a:gd name="connsiteX12" fmla="*/ 1533 w 3234"/>
              <a:gd name="connsiteY12" fmla="*/ 1728 h 3990"/>
              <a:gd name="connsiteX13" fmla="*/ 1284 w 3234"/>
              <a:gd name="connsiteY13" fmla="*/ 1900 h 3990"/>
              <a:gd name="connsiteX14" fmla="*/ 1014 w 3234"/>
              <a:gd name="connsiteY14" fmla="*/ 2125 h 3990"/>
              <a:gd name="connsiteX15" fmla="*/ 804 w 3234"/>
              <a:gd name="connsiteY15" fmla="*/ 2605 h 3990"/>
              <a:gd name="connsiteX16" fmla="*/ 864 w 3234"/>
              <a:gd name="connsiteY16" fmla="*/ 3430 h 3990"/>
              <a:gd name="connsiteX17" fmla="*/ 1344 w 3234"/>
              <a:gd name="connsiteY17" fmla="*/ 3895 h 3990"/>
              <a:gd name="connsiteX18" fmla="*/ 1944 w 3234"/>
              <a:gd name="connsiteY18" fmla="*/ 3925 h 3990"/>
              <a:gd name="connsiteX19" fmla="*/ 2064 w 3234"/>
              <a:gd name="connsiteY19" fmla="*/ 3925 h 3990"/>
              <a:gd name="connsiteX20" fmla="*/ 2169 w 3234"/>
              <a:gd name="connsiteY20" fmla="*/ 3940 h 3990"/>
              <a:gd name="connsiteX21" fmla="*/ 2844 w 3234"/>
              <a:gd name="connsiteY21" fmla="*/ 3970 h 3990"/>
              <a:gd name="connsiteX22" fmla="*/ 3234 w 3234"/>
              <a:gd name="connsiteY22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42 w 3234"/>
              <a:gd name="connsiteY2" fmla="*/ 54 h 3990"/>
              <a:gd name="connsiteX3" fmla="*/ 711 w 3234"/>
              <a:gd name="connsiteY3" fmla="*/ 73 h 3990"/>
              <a:gd name="connsiteX4" fmla="*/ 786 w 3234"/>
              <a:gd name="connsiteY4" fmla="*/ 74 h 3990"/>
              <a:gd name="connsiteX5" fmla="*/ 1022 w 3234"/>
              <a:gd name="connsiteY5" fmla="*/ 218 h 3990"/>
              <a:gd name="connsiteX6" fmla="*/ 1222 w 3234"/>
              <a:gd name="connsiteY6" fmla="*/ 364 h 3990"/>
              <a:gd name="connsiteX7" fmla="*/ 1333 w 3234"/>
              <a:gd name="connsiteY7" fmla="*/ 437 h 3990"/>
              <a:gd name="connsiteX8" fmla="*/ 1533 w 3234"/>
              <a:gd name="connsiteY8" fmla="*/ 691 h 3990"/>
              <a:gd name="connsiteX9" fmla="*/ 1422 w 3234"/>
              <a:gd name="connsiteY9" fmla="*/ 509 h 3990"/>
              <a:gd name="connsiteX10" fmla="*/ 1622 w 3234"/>
              <a:gd name="connsiteY10" fmla="*/ 910 h 3990"/>
              <a:gd name="connsiteX11" fmla="*/ 1689 w 3234"/>
              <a:gd name="connsiteY11" fmla="*/ 1364 h 3990"/>
              <a:gd name="connsiteX12" fmla="*/ 1533 w 3234"/>
              <a:gd name="connsiteY12" fmla="*/ 1728 h 3990"/>
              <a:gd name="connsiteX13" fmla="*/ 1284 w 3234"/>
              <a:gd name="connsiteY13" fmla="*/ 1900 h 3990"/>
              <a:gd name="connsiteX14" fmla="*/ 1014 w 3234"/>
              <a:gd name="connsiteY14" fmla="*/ 2125 h 3990"/>
              <a:gd name="connsiteX15" fmla="*/ 804 w 3234"/>
              <a:gd name="connsiteY15" fmla="*/ 2605 h 3990"/>
              <a:gd name="connsiteX16" fmla="*/ 864 w 3234"/>
              <a:gd name="connsiteY16" fmla="*/ 3430 h 3990"/>
              <a:gd name="connsiteX17" fmla="*/ 1344 w 3234"/>
              <a:gd name="connsiteY17" fmla="*/ 3895 h 3990"/>
              <a:gd name="connsiteX18" fmla="*/ 1944 w 3234"/>
              <a:gd name="connsiteY18" fmla="*/ 3925 h 3990"/>
              <a:gd name="connsiteX19" fmla="*/ 2064 w 3234"/>
              <a:gd name="connsiteY19" fmla="*/ 3925 h 3990"/>
              <a:gd name="connsiteX20" fmla="*/ 2169 w 3234"/>
              <a:gd name="connsiteY20" fmla="*/ 3940 h 3990"/>
              <a:gd name="connsiteX21" fmla="*/ 2844 w 3234"/>
              <a:gd name="connsiteY21" fmla="*/ 3970 h 3990"/>
              <a:gd name="connsiteX22" fmla="*/ 3234 w 3234"/>
              <a:gd name="connsiteY22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42 w 3234"/>
              <a:gd name="connsiteY2" fmla="*/ 54 h 3990"/>
              <a:gd name="connsiteX3" fmla="*/ 711 w 3234"/>
              <a:gd name="connsiteY3" fmla="*/ 73 h 3990"/>
              <a:gd name="connsiteX4" fmla="*/ 786 w 3234"/>
              <a:gd name="connsiteY4" fmla="*/ 74 h 3990"/>
              <a:gd name="connsiteX5" fmla="*/ 1022 w 3234"/>
              <a:gd name="connsiteY5" fmla="*/ 218 h 3990"/>
              <a:gd name="connsiteX6" fmla="*/ 1222 w 3234"/>
              <a:gd name="connsiteY6" fmla="*/ 364 h 3990"/>
              <a:gd name="connsiteX7" fmla="*/ 1333 w 3234"/>
              <a:gd name="connsiteY7" fmla="*/ 437 h 3990"/>
              <a:gd name="connsiteX8" fmla="*/ 1533 w 3234"/>
              <a:gd name="connsiteY8" fmla="*/ 691 h 3990"/>
              <a:gd name="connsiteX9" fmla="*/ 1422 w 3234"/>
              <a:gd name="connsiteY9" fmla="*/ 509 h 3990"/>
              <a:gd name="connsiteX10" fmla="*/ 1622 w 3234"/>
              <a:gd name="connsiteY10" fmla="*/ 910 h 3990"/>
              <a:gd name="connsiteX11" fmla="*/ 1689 w 3234"/>
              <a:gd name="connsiteY11" fmla="*/ 1364 h 3990"/>
              <a:gd name="connsiteX12" fmla="*/ 1533 w 3234"/>
              <a:gd name="connsiteY12" fmla="*/ 1728 h 3990"/>
              <a:gd name="connsiteX13" fmla="*/ 1284 w 3234"/>
              <a:gd name="connsiteY13" fmla="*/ 1900 h 3990"/>
              <a:gd name="connsiteX14" fmla="*/ 1014 w 3234"/>
              <a:gd name="connsiteY14" fmla="*/ 2125 h 3990"/>
              <a:gd name="connsiteX15" fmla="*/ 804 w 3234"/>
              <a:gd name="connsiteY15" fmla="*/ 2605 h 3990"/>
              <a:gd name="connsiteX16" fmla="*/ 864 w 3234"/>
              <a:gd name="connsiteY16" fmla="*/ 3430 h 3990"/>
              <a:gd name="connsiteX17" fmla="*/ 1344 w 3234"/>
              <a:gd name="connsiteY17" fmla="*/ 3895 h 3990"/>
              <a:gd name="connsiteX18" fmla="*/ 1944 w 3234"/>
              <a:gd name="connsiteY18" fmla="*/ 3925 h 3990"/>
              <a:gd name="connsiteX19" fmla="*/ 2064 w 3234"/>
              <a:gd name="connsiteY19" fmla="*/ 3925 h 3990"/>
              <a:gd name="connsiteX20" fmla="*/ 2169 w 3234"/>
              <a:gd name="connsiteY20" fmla="*/ 3940 h 3990"/>
              <a:gd name="connsiteX21" fmla="*/ 2844 w 3234"/>
              <a:gd name="connsiteY21" fmla="*/ 3970 h 3990"/>
              <a:gd name="connsiteX22" fmla="*/ 3234 w 3234"/>
              <a:gd name="connsiteY22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42 w 3234"/>
              <a:gd name="connsiteY2" fmla="*/ 54 h 3990"/>
              <a:gd name="connsiteX3" fmla="*/ 711 w 3234"/>
              <a:gd name="connsiteY3" fmla="*/ 73 h 3990"/>
              <a:gd name="connsiteX4" fmla="*/ 786 w 3234"/>
              <a:gd name="connsiteY4" fmla="*/ 74 h 3990"/>
              <a:gd name="connsiteX5" fmla="*/ 1022 w 3234"/>
              <a:gd name="connsiteY5" fmla="*/ 218 h 3990"/>
              <a:gd name="connsiteX6" fmla="*/ 1222 w 3234"/>
              <a:gd name="connsiteY6" fmla="*/ 364 h 3990"/>
              <a:gd name="connsiteX7" fmla="*/ 1333 w 3234"/>
              <a:gd name="connsiteY7" fmla="*/ 437 h 3990"/>
              <a:gd name="connsiteX8" fmla="*/ 1533 w 3234"/>
              <a:gd name="connsiteY8" fmla="*/ 691 h 3990"/>
              <a:gd name="connsiteX9" fmla="*/ 1422 w 3234"/>
              <a:gd name="connsiteY9" fmla="*/ 509 h 3990"/>
              <a:gd name="connsiteX10" fmla="*/ 1622 w 3234"/>
              <a:gd name="connsiteY10" fmla="*/ 910 h 3990"/>
              <a:gd name="connsiteX11" fmla="*/ 1689 w 3234"/>
              <a:gd name="connsiteY11" fmla="*/ 1364 h 3990"/>
              <a:gd name="connsiteX12" fmla="*/ 1533 w 3234"/>
              <a:gd name="connsiteY12" fmla="*/ 1728 h 3990"/>
              <a:gd name="connsiteX13" fmla="*/ 1284 w 3234"/>
              <a:gd name="connsiteY13" fmla="*/ 1900 h 3990"/>
              <a:gd name="connsiteX14" fmla="*/ 1014 w 3234"/>
              <a:gd name="connsiteY14" fmla="*/ 2125 h 3990"/>
              <a:gd name="connsiteX15" fmla="*/ 804 w 3234"/>
              <a:gd name="connsiteY15" fmla="*/ 2605 h 3990"/>
              <a:gd name="connsiteX16" fmla="*/ 864 w 3234"/>
              <a:gd name="connsiteY16" fmla="*/ 3430 h 3990"/>
              <a:gd name="connsiteX17" fmla="*/ 1344 w 3234"/>
              <a:gd name="connsiteY17" fmla="*/ 3895 h 3990"/>
              <a:gd name="connsiteX18" fmla="*/ 1944 w 3234"/>
              <a:gd name="connsiteY18" fmla="*/ 3925 h 3990"/>
              <a:gd name="connsiteX19" fmla="*/ 2064 w 3234"/>
              <a:gd name="connsiteY19" fmla="*/ 3925 h 3990"/>
              <a:gd name="connsiteX20" fmla="*/ 2169 w 3234"/>
              <a:gd name="connsiteY20" fmla="*/ 3940 h 3990"/>
              <a:gd name="connsiteX21" fmla="*/ 2844 w 3234"/>
              <a:gd name="connsiteY21" fmla="*/ 3970 h 3990"/>
              <a:gd name="connsiteX22" fmla="*/ 3234 w 3234"/>
              <a:gd name="connsiteY22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42 w 3234"/>
              <a:gd name="connsiteY2" fmla="*/ 54 h 3990"/>
              <a:gd name="connsiteX3" fmla="*/ 711 w 3234"/>
              <a:gd name="connsiteY3" fmla="*/ 73 h 3990"/>
              <a:gd name="connsiteX4" fmla="*/ 786 w 3234"/>
              <a:gd name="connsiteY4" fmla="*/ 74 h 3990"/>
              <a:gd name="connsiteX5" fmla="*/ 1022 w 3234"/>
              <a:gd name="connsiteY5" fmla="*/ 218 h 3990"/>
              <a:gd name="connsiteX6" fmla="*/ 1222 w 3234"/>
              <a:gd name="connsiteY6" fmla="*/ 364 h 3990"/>
              <a:gd name="connsiteX7" fmla="*/ 1333 w 3234"/>
              <a:gd name="connsiteY7" fmla="*/ 437 h 3990"/>
              <a:gd name="connsiteX8" fmla="*/ 1533 w 3234"/>
              <a:gd name="connsiteY8" fmla="*/ 691 h 3990"/>
              <a:gd name="connsiteX9" fmla="*/ 1422 w 3234"/>
              <a:gd name="connsiteY9" fmla="*/ 509 h 3990"/>
              <a:gd name="connsiteX10" fmla="*/ 1622 w 3234"/>
              <a:gd name="connsiteY10" fmla="*/ 910 h 3990"/>
              <a:gd name="connsiteX11" fmla="*/ 1689 w 3234"/>
              <a:gd name="connsiteY11" fmla="*/ 1364 h 3990"/>
              <a:gd name="connsiteX12" fmla="*/ 1533 w 3234"/>
              <a:gd name="connsiteY12" fmla="*/ 1728 h 3990"/>
              <a:gd name="connsiteX13" fmla="*/ 1284 w 3234"/>
              <a:gd name="connsiteY13" fmla="*/ 1900 h 3990"/>
              <a:gd name="connsiteX14" fmla="*/ 1014 w 3234"/>
              <a:gd name="connsiteY14" fmla="*/ 2125 h 3990"/>
              <a:gd name="connsiteX15" fmla="*/ 804 w 3234"/>
              <a:gd name="connsiteY15" fmla="*/ 2605 h 3990"/>
              <a:gd name="connsiteX16" fmla="*/ 864 w 3234"/>
              <a:gd name="connsiteY16" fmla="*/ 3430 h 3990"/>
              <a:gd name="connsiteX17" fmla="*/ 1344 w 3234"/>
              <a:gd name="connsiteY17" fmla="*/ 3895 h 3990"/>
              <a:gd name="connsiteX18" fmla="*/ 1944 w 3234"/>
              <a:gd name="connsiteY18" fmla="*/ 3925 h 3990"/>
              <a:gd name="connsiteX19" fmla="*/ 2064 w 3234"/>
              <a:gd name="connsiteY19" fmla="*/ 3925 h 3990"/>
              <a:gd name="connsiteX20" fmla="*/ 2169 w 3234"/>
              <a:gd name="connsiteY20" fmla="*/ 3940 h 3990"/>
              <a:gd name="connsiteX21" fmla="*/ 2844 w 3234"/>
              <a:gd name="connsiteY21" fmla="*/ 3970 h 3990"/>
              <a:gd name="connsiteX22" fmla="*/ 3234 w 3234"/>
              <a:gd name="connsiteY22" fmla="*/ 3820 h 3990"/>
              <a:gd name="connsiteX0" fmla="*/ 15 w 3234"/>
              <a:gd name="connsiteY0" fmla="*/ 0 h 3990"/>
              <a:gd name="connsiteX1" fmla="*/ 15 w 3234"/>
              <a:gd name="connsiteY1" fmla="*/ 69 h 3990"/>
              <a:gd name="connsiteX2" fmla="*/ 42 w 3234"/>
              <a:gd name="connsiteY2" fmla="*/ 54 h 3990"/>
              <a:gd name="connsiteX3" fmla="*/ 711 w 3234"/>
              <a:gd name="connsiteY3" fmla="*/ 73 h 3990"/>
              <a:gd name="connsiteX4" fmla="*/ 786 w 3234"/>
              <a:gd name="connsiteY4" fmla="*/ 74 h 3990"/>
              <a:gd name="connsiteX5" fmla="*/ 1022 w 3234"/>
              <a:gd name="connsiteY5" fmla="*/ 218 h 3990"/>
              <a:gd name="connsiteX6" fmla="*/ 1222 w 3234"/>
              <a:gd name="connsiteY6" fmla="*/ 364 h 3990"/>
              <a:gd name="connsiteX7" fmla="*/ 1333 w 3234"/>
              <a:gd name="connsiteY7" fmla="*/ 437 h 3990"/>
              <a:gd name="connsiteX8" fmla="*/ 1533 w 3234"/>
              <a:gd name="connsiteY8" fmla="*/ 691 h 3990"/>
              <a:gd name="connsiteX9" fmla="*/ 1422 w 3234"/>
              <a:gd name="connsiteY9" fmla="*/ 509 h 3990"/>
              <a:gd name="connsiteX10" fmla="*/ 1622 w 3234"/>
              <a:gd name="connsiteY10" fmla="*/ 910 h 3990"/>
              <a:gd name="connsiteX11" fmla="*/ 1689 w 3234"/>
              <a:gd name="connsiteY11" fmla="*/ 1364 h 3990"/>
              <a:gd name="connsiteX12" fmla="*/ 1533 w 3234"/>
              <a:gd name="connsiteY12" fmla="*/ 1728 h 3990"/>
              <a:gd name="connsiteX13" fmla="*/ 1284 w 3234"/>
              <a:gd name="connsiteY13" fmla="*/ 1900 h 3990"/>
              <a:gd name="connsiteX14" fmla="*/ 1014 w 3234"/>
              <a:gd name="connsiteY14" fmla="*/ 2125 h 3990"/>
              <a:gd name="connsiteX15" fmla="*/ 804 w 3234"/>
              <a:gd name="connsiteY15" fmla="*/ 2605 h 3990"/>
              <a:gd name="connsiteX16" fmla="*/ 864 w 3234"/>
              <a:gd name="connsiteY16" fmla="*/ 3430 h 3990"/>
              <a:gd name="connsiteX17" fmla="*/ 1344 w 3234"/>
              <a:gd name="connsiteY17" fmla="*/ 3895 h 3990"/>
              <a:gd name="connsiteX18" fmla="*/ 1944 w 3234"/>
              <a:gd name="connsiteY18" fmla="*/ 3925 h 3990"/>
              <a:gd name="connsiteX19" fmla="*/ 2064 w 3234"/>
              <a:gd name="connsiteY19" fmla="*/ 3925 h 3990"/>
              <a:gd name="connsiteX20" fmla="*/ 2169 w 3234"/>
              <a:gd name="connsiteY20" fmla="*/ 3940 h 3990"/>
              <a:gd name="connsiteX21" fmla="*/ 2844 w 3234"/>
              <a:gd name="connsiteY21" fmla="*/ 3970 h 3990"/>
              <a:gd name="connsiteX22" fmla="*/ 3234 w 3234"/>
              <a:gd name="connsiteY22" fmla="*/ 3820 h 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34" h="3990">
                <a:moveTo>
                  <a:pt x="15" y="0"/>
                </a:moveTo>
                <a:cubicBezTo>
                  <a:pt x="83" y="51"/>
                  <a:pt x="0" y="77"/>
                  <a:pt x="15" y="69"/>
                </a:cubicBezTo>
                <a:cubicBezTo>
                  <a:pt x="20" y="78"/>
                  <a:pt x="26" y="13"/>
                  <a:pt x="42" y="54"/>
                </a:cubicBezTo>
                <a:cubicBezTo>
                  <a:pt x="158" y="55"/>
                  <a:pt x="587" y="70"/>
                  <a:pt x="711" y="73"/>
                </a:cubicBezTo>
                <a:cubicBezTo>
                  <a:pt x="839" y="74"/>
                  <a:pt x="728" y="104"/>
                  <a:pt x="786" y="74"/>
                </a:cubicBezTo>
                <a:cubicBezTo>
                  <a:pt x="999" y="165"/>
                  <a:pt x="949" y="170"/>
                  <a:pt x="1022" y="218"/>
                </a:cubicBezTo>
                <a:cubicBezTo>
                  <a:pt x="1095" y="266"/>
                  <a:pt x="1063" y="219"/>
                  <a:pt x="1222" y="364"/>
                </a:cubicBezTo>
                <a:cubicBezTo>
                  <a:pt x="1274" y="400"/>
                  <a:pt x="1281" y="382"/>
                  <a:pt x="1333" y="437"/>
                </a:cubicBezTo>
                <a:cubicBezTo>
                  <a:pt x="1385" y="491"/>
                  <a:pt x="1519" y="679"/>
                  <a:pt x="1533" y="691"/>
                </a:cubicBezTo>
                <a:cubicBezTo>
                  <a:pt x="1548" y="703"/>
                  <a:pt x="1407" y="473"/>
                  <a:pt x="1422" y="509"/>
                </a:cubicBezTo>
                <a:cubicBezTo>
                  <a:pt x="1437" y="546"/>
                  <a:pt x="1578" y="768"/>
                  <a:pt x="1622" y="910"/>
                </a:cubicBezTo>
                <a:cubicBezTo>
                  <a:pt x="1667" y="1051"/>
                  <a:pt x="1704" y="1229"/>
                  <a:pt x="1689" y="1364"/>
                </a:cubicBezTo>
                <a:cubicBezTo>
                  <a:pt x="1674" y="1500"/>
                  <a:pt x="1600" y="1639"/>
                  <a:pt x="1533" y="1728"/>
                </a:cubicBezTo>
                <a:cubicBezTo>
                  <a:pt x="1466" y="1817"/>
                  <a:pt x="1370" y="1834"/>
                  <a:pt x="1284" y="1900"/>
                </a:cubicBezTo>
                <a:cubicBezTo>
                  <a:pt x="1198" y="1966"/>
                  <a:pt x="1094" y="2008"/>
                  <a:pt x="1014" y="2125"/>
                </a:cubicBezTo>
                <a:cubicBezTo>
                  <a:pt x="934" y="2242"/>
                  <a:pt x="829" y="2388"/>
                  <a:pt x="804" y="2605"/>
                </a:cubicBezTo>
                <a:cubicBezTo>
                  <a:pt x="779" y="2822"/>
                  <a:pt x="774" y="3215"/>
                  <a:pt x="864" y="3430"/>
                </a:cubicBezTo>
                <a:cubicBezTo>
                  <a:pt x="954" y="3645"/>
                  <a:pt x="1164" y="3813"/>
                  <a:pt x="1344" y="3895"/>
                </a:cubicBezTo>
                <a:cubicBezTo>
                  <a:pt x="1524" y="3977"/>
                  <a:pt x="1824" y="3920"/>
                  <a:pt x="1944" y="3925"/>
                </a:cubicBezTo>
                <a:cubicBezTo>
                  <a:pt x="2064" y="3930"/>
                  <a:pt x="2027" y="3923"/>
                  <a:pt x="2064" y="3925"/>
                </a:cubicBezTo>
                <a:cubicBezTo>
                  <a:pt x="2101" y="3927"/>
                  <a:pt x="2039" y="3933"/>
                  <a:pt x="2169" y="3940"/>
                </a:cubicBezTo>
                <a:cubicBezTo>
                  <a:pt x="2299" y="3947"/>
                  <a:pt x="2667" y="3990"/>
                  <a:pt x="2844" y="3970"/>
                </a:cubicBezTo>
                <a:cubicBezTo>
                  <a:pt x="3021" y="3950"/>
                  <a:pt x="3153" y="3851"/>
                  <a:pt x="3234" y="38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4495800" y="2286000"/>
            <a:ext cx="1171575" cy="2819400"/>
          </a:xfrm>
          <a:custGeom>
            <a:avLst/>
            <a:gdLst/>
            <a:ahLst/>
            <a:cxnLst>
              <a:cxn ang="0">
                <a:pos x="1844" y="25"/>
              </a:cxn>
              <a:cxn ang="0">
                <a:pos x="1794" y="6"/>
              </a:cxn>
              <a:cxn ang="0">
                <a:pos x="1567" y="6"/>
              </a:cxn>
              <a:cxn ang="0">
                <a:pos x="1341" y="44"/>
              </a:cxn>
              <a:cxn ang="0">
                <a:pos x="913" y="174"/>
              </a:cxn>
              <a:cxn ang="0">
                <a:pos x="561" y="361"/>
              </a:cxn>
              <a:cxn ang="0">
                <a:pos x="183" y="754"/>
              </a:cxn>
              <a:cxn ang="0">
                <a:pos x="57" y="1108"/>
              </a:cxn>
              <a:cxn ang="0">
                <a:pos x="32" y="1463"/>
              </a:cxn>
              <a:cxn ang="0">
                <a:pos x="247" y="1935"/>
              </a:cxn>
              <a:cxn ang="0">
                <a:pos x="412" y="2160"/>
              </a:cxn>
              <a:cxn ang="0">
                <a:pos x="502" y="2235"/>
              </a:cxn>
              <a:cxn ang="0">
                <a:pos x="622" y="2340"/>
              </a:cxn>
              <a:cxn ang="0">
                <a:pos x="802" y="2565"/>
              </a:cxn>
              <a:cxn ang="0">
                <a:pos x="937" y="3015"/>
              </a:cxn>
              <a:cxn ang="0">
                <a:pos x="802" y="3555"/>
              </a:cxn>
              <a:cxn ang="0">
                <a:pos x="592" y="3810"/>
              </a:cxn>
              <a:cxn ang="0">
                <a:pos x="367" y="3990"/>
              </a:cxn>
              <a:cxn ang="0">
                <a:pos x="277" y="4035"/>
              </a:cxn>
            </a:cxnLst>
            <a:rect l="0" t="0" r="r" b="b"/>
            <a:pathLst>
              <a:path w="1844" h="4035">
                <a:moveTo>
                  <a:pt x="1844" y="25"/>
                </a:moveTo>
                <a:cubicBezTo>
                  <a:pt x="1836" y="25"/>
                  <a:pt x="1839" y="9"/>
                  <a:pt x="1794" y="6"/>
                </a:cubicBezTo>
                <a:cubicBezTo>
                  <a:pt x="1748" y="4"/>
                  <a:pt x="1643" y="0"/>
                  <a:pt x="1567" y="6"/>
                </a:cubicBezTo>
                <a:cubicBezTo>
                  <a:pt x="1492" y="12"/>
                  <a:pt x="1450" y="16"/>
                  <a:pt x="1341" y="44"/>
                </a:cubicBezTo>
                <a:cubicBezTo>
                  <a:pt x="1232" y="71"/>
                  <a:pt x="1044" y="121"/>
                  <a:pt x="913" y="174"/>
                </a:cubicBezTo>
                <a:cubicBezTo>
                  <a:pt x="782" y="228"/>
                  <a:pt x="681" y="265"/>
                  <a:pt x="561" y="361"/>
                </a:cubicBezTo>
                <a:cubicBezTo>
                  <a:pt x="440" y="457"/>
                  <a:pt x="267" y="629"/>
                  <a:pt x="183" y="754"/>
                </a:cubicBezTo>
                <a:cubicBezTo>
                  <a:pt x="99" y="878"/>
                  <a:pt x="82" y="990"/>
                  <a:pt x="57" y="1108"/>
                </a:cubicBezTo>
                <a:cubicBezTo>
                  <a:pt x="32" y="1227"/>
                  <a:pt x="0" y="1325"/>
                  <a:pt x="32" y="1463"/>
                </a:cubicBezTo>
                <a:cubicBezTo>
                  <a:pt x="64" y="1601"/>
                  <a:pt x="184" y="1819"/>
                  <a:pt x="247" y="1935"/>
                </a:cubicBezTo>
                <a:cubicBezTo>
                  <a:pt x="310" y="2051"/>
                  <a:pt x="370" y="2110"/>
                  <a:pt x="412" y="2160"/>
                </a:cubicBezTo>
                <a:cubicBezTo>
                  <a:pt x="454" y="2210"/>
                  <a:pt x="467" y="2205"/>
                  <a:pt x="502" y="2235"/>
                </a:cubicBezTo>
                <a:cubicBezTo>
                  <a:pt x="537" y="2265"/>
                  <a:pt x="572" y="2285"/>
                  <a:pt x="622" y="2340"/>
                </a:cubicBezTo>
                <a:cubicBezTo>
                  <a:pt x="672" y="2395"/>
                  <a:pt x="749" y="2453"/>
                  <a:pt x="802" y="2565"/>
                </a:cubicBezTo>
                <a:cubicBezTo>
                  <a:pt x="855" y="2677"/>
                  <a:pt x="937" y="2850"/>
                  <a:pt x="937" y="3015"/>
                </a:cubicBezTo>
                <a:cubicBezTo>
                  <a:pt x="937" y="3180"/>
                  <a:pt x="859" y="3423"/>
                  <a:pt x="802" y="3555"/>
                </a:cubicBezTo>
                <a:cubicBezTo>
                  <a:pt x="745" y="3687"/>
                  <a:pt x="664" y="3738"/>
                  <a:pt x="592" y="3810"/>
                </a:cubicBezTo>
                <a:cubicBezTo>
                  <a:pt x="520" y="3882"/>
                  <a:pt x="419" y="3953"/>
                  <a:pt x="367" y="3990"/>
                </a:cubicBezTo>
                <a:cubicBezTo>
                  <a:pt x="315" y="4027"/>
                  <a:pt x="296" y="4026"/>
                  <a:pt x="277" y="4035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2819400" y="1447800"/>
            <a:ext cx="12192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" y="165"/>
              </a:cxn>
              <a:cxn ang="0">
                <a:pos x="570" y="435"/>
              </a:cxn>
              <a:cxn ang="0">
                <a:pos x="780" y="810"/>
              </a:cxn>
              <a:cxn ang="0">
                <a:pos x="855" y="1080"/>
              </a:cxn>
            </a:cxnLst>
            <a:rect l="0" t="0" r="r" b="b"/>
            <a:pathLst>
              <a:path w="855" h="1080">
                <a:moveTo>
                  <a:pt x="0" y="0"/>
                </a:moveTo>
                <a:cubicBezTo>
                  <a:pt x="50" y="27"/>
                  <a:pt x="205" y="93"/>
                  <a:pt x="300" y="165"/>
                </a:cubicBezTo>
                <a:cubicBezTo>
                  <a:pt x="395" y="237"/>
                  <a:pt x="490" y="328"/>
                  <a:pt x="570" y="435"/>
                </a:cubicBezTo>
                <a:cubicBezTo>
                  <a:pt x="650" y="542"/>
                  <a:pt x="733" y="703"/>
                  <a:pt x="780" y="810"/>
                </a:cubicBezTo>
                <a:cubicBezTo>
                  <a:pt x="827" y="917"/>
                  <a:pt x="843" y="1038"/>
                  <a:pt x="855" y="108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4038600" y="1295401"/>
            <a:ext cx="1219200" cy="1143000"/>
          </a:xfrm>
          <a:custGeom>
            <a:avLst/>
            <a:gdLst>
              <a:gd name="connsiteX0" fmla="*/ 8 w 923"/>
              <a:gd name="connsiteY0" fmla="*/ 1005 h 1035"/>
              <a:gd name="connsiteX1" fmla="*/ 12 w 923"/>
              <a:gd name="connsiteY1" fmla="*/ 983 h 1035"/>
              <a:gd name="connsiteX2" fmla="*/ 83 w 923"/>
              <a:gd name="connsiteY2" fmla="*/ 690 h 1035"/>
              <a:gd name="connsiteX3" fmla="*/ 218 w 923"/>
              <a:gd name="connsiteY3" fmla="*/ 420 h 1035"/>
              <a:gd name="connsiteX4" fmla="*/ 353 w 923"/>
              <a:gd name="connsiteY4" fmla="*/ 270 h 1035"/>
              <a:gd name="connsiteX5" fmla="*/ 503 w 923"/>
              <a:gd name="connsiteY5" fmla="*/ 150 h 1035"/>
              <a:gd name="connsiteX6" fmla="*/ 683 w 923"/>
              <a:gd name="connsiteY6" fmla="*/ 60 h 1035"/>
              <a:gd name="connsiteX7" fmla="*/ 923 w 923"/>
              <a:gd name="connsiteY7" fmla="*/ 0 h 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" h="1035">
                <a:moveTo>
                  <a:pt x="8" y="1005"/>
                </a:moveTo>
                <a:cubicBezTo>
                  <a:pt x="9" y="1001"/>
                  <a:pt x="0" y="1035"/>
                  <a:pt x="12" y="983"/>
                </a:cubicBezTo>
                <a:cubicBezTo>
                  <a:pt x="24" y="931"/>
                  <a:pt x="49" y="784"/>
                  <a:pt x="83" y="690"/>
                </a:cubicBezTo>
                <a:cubicBezTo>
                  <a:pt x="117" y="596"/>
                  <a:pt x="173" y="490"/>
                  <a:pt x="218" y="420"/>
                </a:cubicBezTo>
                <a:cubicBezTo>
                  <a:pt x="263" y="350"/>
                  <a:pt x="306" y="315"/>
                  <a:pt x="353" y="270"/>
                </a:cubicBezTo>
                <a:cubicBezTo>
                  <a:pt x="400" y="225"/>
                  <a:pt x="448" y="185"/>
                  <a:pt x="503" y="150"/>
                </a:cubicBezTo>
                <a:cubicBezTo>
                  <a:pt x="558" y="115"/>
                  <a:pt x="613" y="85"/>
                  <a:pt x="683" y="60"/>
                </a:cubicBezTo>
                <a:cubicBezTo>
                  <a:pt x="753" y="35"/>
                  <a:pt x="873" y="12"/>
                  <a:pt x="923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962400" y="3124200"/>
            <a:ext cx="533400" cy="1981200"/>
          </a:xfrm>
          <a:custGeom>
            <a:avLst/>
            <a:gdLst/>
            <a:ahLst/>
            <a:cxnLst>
              <a:cxn ang="0">
                <a:pos x="0" y="2673"/>
              </a:cxn>
              <a:cxn ang="0">
                <a:pos x="60" y="2085"/>
              </a:cxn>
              <a:cxn ang="0">
                <a:pos x="195" y="1275"/>
              </a:cxn>
              <a:cxn ang="0">
                <a:pos x="360" y="600"/>
              </a:cxn>
              <a:cxn ang="0">
                <a:pos x="525" y="225"/>
              </a:cxn>
              <a:cxn ang="0">
                <a:pos x="675" y="0"/>
              </a:cxn>
            </a:cxnLst>
            <a:rect l="0" t="0" r="r" b="b"/>
            <a:pathLst>
              <a:path w="675" h="2673">
                <a:moveTo>
                  <a:pt x="0" y="2673"/>
                </a:moveTo>
                <a:cubicBezTo>
                  <a:pt x="10" y="2575"/>
                  <a:pt x="28" y="2318"/>
                  <a:pt x="60" y="2085"/>
                </a:cubicBezTo>
                <a:cubicBezTo>
                  <a:pt x="92" y="1852"/>
                  <a:pt x="145" y="1522"/>
                  <a:pt x="195" y="1275"/>
                </a:cubicBezTo>
                <a:cubicBezTo>
                  <a:pt x="245" y="1028"/>
                  <a:pt x="305" y="775"/>
                  <a:pt x="360" y="600"/>
                </a:cubicBezTo>
                <a:cubicBezTo>
                  <a:pt x="415" y="425"/>
                  <a:pt x="473" y="325"/>
                  <a:pt x="525" y="225"/>
                </a:cubicBezTo>
                <a:cubicBezTo>
                  <a:pt x="577" y="125"/>
                  <a:pt x="644" y="47"/>
                  <a:pt x="67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4038600" y="3200400"/>
            <a:ext cx="457200" cy="1981200"/>
          </a:xfrm>
          <a:custGeom>
            <a:avLst/>
            <a:gdLst/>
            <a:ahLst/>
            <a:cxnLst>
              <a:cxn ang="0">
                <a:pos x="0" y="2673"/>
              </a:cxn>
              <a:cxn ang="0">
                <a:pos x="60" y="2085"/>
              </a:cxn>
              <a:cxn ang="0">
                <a:pos x="195" y="1275"/>
              </a:cxn>
              <a:cxn ang="0">
                <a:pos x="360" y="600"/>
              </a:cxn>
              <a:cxn ang="0">
                <a:pos x="525" y="225"/>
              </a:cxn>
              <a:cxn ang="0">
                <a:pos x="675" y="0"/>
              </a:cxn>
            </a:cxnLst>
            <a:rect l="0" t="0" r="r" b="b"/>
            <a:pathLst>
              <a:path w="675" h="2673">
                <a:moveTo>
                  <a:pt x="0" y="2673"/>
                </a:moveTo>
                <a:cubicBezTo>
                  <a:pt x="10" y="2575"/>
                  <a:pt x="28" y="2318"/>
                  <a:pt x="60" y="2085"/>
                </a:cubicBezTo>
                <a:cubicBezTo>
                  <a:pt x="92" y="1852"/>
                  <a:pt x="145" y="1522"/>
                  <a:pt x="195" y="1275"/>
                </a:cubicBezTo>
                <a:cubicBezTo>
                  <a:pt x="245" y="1028"/>
                  <a:pt x="305" y="775"/>
                  <a:pt x="360" y="600"/>
                </a:cubicBezTo>
                <a:cubicBezTo>
                  <a:pt x="415" y="425"/>
                  <a:pt x="473" y="325"/>
                  <a:pt x="525" y="225"/>
                </a:cubicBezTo>
                <a:cubicBezTo>
                  <a:pt x="577" y="125"/>
                  <a:pt x="644" y="47"/>
                  <a:pt x="67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2819400" y="2209800"/>
            <a:ext cx="947738" cy="1885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0" y="60"/>
              </a:cxn>
              <a:cxn ang="0">
                <a:pos x="600" y="210"/>
              </a:cxn>
              <a:cxn ang="0">
                <a:pos x="930" y="420"/>
              </a:cxn>
              <a:cxn ang="0">
                <a:pos x="1170" y="645"/>
              </a:cxn>
              <a:cxn ang="0">
                <a:pos x="1380" y="945"/>
              </a:cxn>
              <a:cxn ang="0">
                <a:pos x="1470" y="1365"/>
              </a:cxn>
              <a:cxn ang="0">
                <a:pos x="1467" y="1955"/>
              </a:cxn>
              <a:cxn ang="0">
                <a:pos x="1315" y="2355"/>
              </a:cxn>
              <a:cxn ang="0">
                <a:pos x="1125" y="2625"/>
              </a:cxn>
              <a:cxn ang="0">
                <a:pos x="930" y="2805"/>
              </a:cxn>
              <a:cxn ang="0">
                <a:pos x="674" y="2970"/>
              </a:cxn>
            </a:cxnLst>
            <a:rect l="0" t="0" r="r" b="b"/>
            <a:pathLst>
              <a:path w="1493" h="2970">
                <a:moveTo>
                  <a:pt x="0" y="0"/>
                </a:moveTo>
                <a:cubicBezTo>
                  <a:pt x="45" y="10"/>
                  <a:pt x="170" y="25"/>
                  <a:pt x="270" y="60"/>
                </a:cubicBezTo>
                <a:cubicBezTo>
                  <a:pt x="370" y="95"/>
                  <a:pt x="490" y="150"/>
                  <a:pt x="600" y="210"/>
                </a:cubicBezTo>
                <a:cubicBezTo>
                  <a:pt x="710" y="270"/>
                  <a:pt x="835" y="348"/>
                  <a:pt x="930" y="420"/>
                </a:cubicBezTo>
                <a:cubicBezTo>
                  <a:pt x="1025" y="492"/>
                  <a:pt x="1095" y="558"/>
                  <a:pt x="1170" y="645"/>
                </a:cubicBezTo>
                <a:cubicBezTo>
                  <a:pt x="1245" y="732"/>
                  <a:pt x="1330" y="825"/>
                  <a:pt x="1380" y="945"/>
                </a:cubicBezTo>
                <a:cubicBezTo>
                  <a:pt x="1430" y="1065"/>
                  <a:pt x="1456" y="1197"/>
                  <a:pt x="1470" y="1365"/>
                </a:cubicBezTo>
                <a:cubicBezTo>
                  <a:pt x="1484" y="1533"/>
                  <a:pt x="1493" y="1790"/>
                  <a:pt x="1467" y="1955"/>
                </a:cubicBezTo>
                <a:cubicBezTo>
                  <a:pt x="1441" y="2120"/>
                  <a:pt x="1372" y="2243"/>
                  <a:pt x="1315" y="2355"/>
                </a:cubicBezTo>
                <a:cubicBezTo>
                  <a:pt x="1258" y="2467"/>
                  <a:pt x="1189" y="2550"/>
                  <a:pt x="1125" y="2625"/>
                </a:cubicBezTo>
                <a:cubicBezTo>
                  <a:pt x="1061" y="2700"/>
                  <a:pt x="1005" y="2748"/>
                  <a:pt x="930" y="2805"/>
                </a:cubicBezTo>
                <a:cubicBezTo>
                  <a:pt x="855" y="2862"/>
                  <a:pt x="727" y="2936"/>
                  <a:pt x="674" y="297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3049966" y="2038350"/>
            <a:ext cx="836233" cy="2120900"/>
          </a:xfrm>
          <a:custGeom>
            <a:avLst/>
            <a:gdLst>
              <a:gd name="connsiteX0" fmla="*/ 0 w 1201"/>
              <a:gd name="connsiteY0" fmla="*/ 0 h 3190"/>
              <a:gd name="connsiteX1" fmla="*/ 121 w 1201"/>
              <a:gd name="connsiteY1" fmla="*/ 25 h 3190"/>
              <a:gd name="connsiteX2" fmla="*/ 316 w 1201"/>
              <a:gd name="connsiteY2" fmla="*/ 130 h 3190"/>
              <a:gd name="connsiteX3" fmla="*/ 545 w 1201"/>
              <a:gd name="connsiteY3" fmla="*/ 287 h 3190"/>
              <a:gd name="connsiteX4" fmla="*/ 766 w 1201"/>
              <a:gd name="connsiteY4" fmla="*/ 475 h 3190"/>
              <a:gd name="connsiteX5" fmla="*/ 946 w 1201"/>
              <a:gd name="connsiteY5" fmla="*/ 685 h 3190"/>
              <a:gd name="connsiteX6" fmla="*/ 1096 w 1201"/>
              <a:gd name="connsiteY6" fmla="*/ 955 h 3190"/>
              <a:gd name="connsiteX7" fmla="*/ 1186 w 1201"/>
              <a:gd name="connsiteY7" fmla="*/ 1420 h 3190"/>
              <a:gd name="connsiteX8" fmla="*/ 1186 w 1201"/>
              <a:gd name="connsiteY8" fmla="*/ 1585 h 3190"/>
              <a:gd name="connsiteX9" fmla="*/ 1186 w 1201"/>
              <a:gd name="connsiteY9" fmla="*/ 1825 h 3190"/>
              <a:gd name="connsiteX10" fmla="*/ 1149 w 1201"/>
              <a:gd name="connsiteY10" fmla="*/ 2121 h 3190"/>
              <a:gd name="connsiteX11" fmla="*/ 1012 w 1201"/>
              <a:gd name="connsiteY11" fmla="*/ 2542 h 3190"/>
              <a:gd name="connsiteX12" fmla="*/ 710 w 1201"/>
              <a:gd name="connsiteY12" fmla="*/ 2994 h 3190"/>
              <a:gd name="connsiteX13" fmla="*/ 562 w 1201"/>
              <a:gd name="connsiteY13" fmla="*/ 3190 h 3190"/>
              <a:gd name="connsiteX0" fmla="*/ 41 w 1242"/>
              <a:gd name="connsiteY0" fmla="*/ 150 h 3340"/>
              <a:gd name="connsiteX1" fmla="*/ 162 w 1242"/>
              <a:gd name="connsiteY1" fmla="*/ 175 h 3340"/>
              <a:gd name="connsiteX2" fmla="*/ 357 w 1242"/>
              <a:gd name="connsiteY2" fmla="*/ 280 h 3340"/>
              <a:gd name="connsiteX3" fmla="*/ 586 w 1242"/>
              <a:gd name="connsiteY3" fmla="*/ 437 h 3340"/>
              <a:gd name="connsiteX4" fmla="*/ 807 w 1242"/>
              <a:gd name="connsiteY4" fmla="*/ 625 h 3340"/>
              <a:gd name="connsiteX5" fmla="*/ 987 w 1242"/>
              <a:gd name="connsiteY5" fmla="*/ 835 h 3340"/>
              <a:gd name="connsiteX6" fmla="*/ 1137 w 1242"/>
              <a:gd name="connsiteY6" fmla="*/ 1105 h 3340"/>
              <a:gd name="connsiteX7" fmla="*/ 1227 w 1242"/>
              <a:gd name="connsiteY7" fmla="*/ 1570 h 3340"/>
              <a:gd name="connsiteX8" fmla="*/ 1227 w 1242"/>
              <a:gd name="connsiteY8" fmla="*/ 1735 h 3340"/>
              <a:gd name="connsiteX9" fmla="*/ 1227 w 1242"/>
              <a:gd name="connsiteY9" fmla="*/ 1975 h 3340"/>
              <a:gd name="connsiteX10" fmla="*/ 1190 w 1242"/>
              <a:gd name="connsiteY10" fmla="*/ 2271 h 3340"/>
              <a:gd name="connsiteX11" fmla="*/ 1053 w 1242"/>
              <a:gd name="connsiteY11" fmla="*/ 2692 h 3340"/>
              <a:gd name="connsiteX12" fmla="*/ 751 w 1242"/>
              <a:gd name="connsiteY12" fmla="*/ 3144 h 3340"/>
              <a:gd name="connsiteX13" fmla="*/ 603 w 1242"/>
              <a:gd name="connsiteY13" fmla="*/ 3340 h 3340"/>
              <a:gd name="connsiteX0" fmla="*/ 117 w 1318"/>
              <a:gd name="connsiteY0" fmla="*/ 150 h 3340"/>
              <a:gd name="connsiteX1" fmla="*/ 238 w 1318"/>
              <a:gd name="connsiteY1" fmla="*/ 175 h 3340"/>
              <a:gd name="connsiteX2" fmla="*/ 433 w 1318"/>
              <a:gd name="connsiteY2" fmla="*/ 280 h 3340"/>
              <a:gd name="connsiteX3" fmla="*/ 662 w 1318"/>
              <a:gd name="connsiteY3" fmla="*/ 437 h 3340"/>
              <a:gd name="connsiteX4" fmla="*/ 883 w 1318"/>
              <a:gd name="connsiteY4" fmla="*/ 625 h 3340"/>
              <a:gd name="connsiteX5" fmla="*/ 1063 w 1318"/>
              <a:gd name="connsiteY5" fmla="*/ 835 h 3340"/>
              <a:gd name="connsiteX6" fmla="*/ 1213 w 1318"/>
              <a:gd name="connsiteY6" fmla="*/ 1105 h 3340"/>
              <a:gd name="connsiteX7" fmla="*/ 1303 w 1318"/>
              <a:gd name="connsiteY7" fmla="*/ 1570 h 3340"/>
              <a:gd name="connsiteX8" fmla="*/ 1303 w 1318"/>
              <a:gd name="connsiteY8" fmla="*/ 1735 h 3340"/>
              <a:gd name="connsiteX9" fmla="*/ 1303 w 1318"/>
              <a:gd name="connsiteY9" fmla="*/ 1975 h 3340"/>
              <a:gd name="connsiteX10" fmla="*/ 1266 w 1318"/>
              <a:gd name="connsiteY10" fmla="*/ 2271 h 3340"/>
              <a:gd name="connsiteX11" fmla="*/ 1129 w 1318"/>
              <a:gd name="connsiteY11" fmla="*/ 2692 h 3340"/>
              <a:gd name="connsiteX12" fmla="*/ 827 w 1318"/>
              <a:gd name="connsiteY12" fmla="*/ 3144 h 3340"/>
              <a:gd name="connsiteX13" fmla="*/ 679 w 1318"/>
              <a:gd name="connsiteY13" fmla="*/ 3340 h 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8" h="3340">
                <a:moveTo>
                  <a:pt x="117" y="150"/>
                </a:moveTo>
                <a:cubicBezTo>
                  <a:pt x="137" y="154"/>
                  <a:pt x="0" y="0"/>
                  <a:pt x="238" y="175"/>
                </a:cubicBezTo>
                <a:cubicBezTo>
                  <a:pt x="291" y="197"/>
                  <a:pt x="362" y="236"/>
                  <a:pt x="433" y="280"/>
                </a:cubicBezTo>
                <a:cubicBezTo>
                  <a:pt x="504" y="324"/>
                  <a:pt x="587" y="379"/>
                  <a:pt x="662" y="437"/>
                </a:cubicBezTo>
                <a:cubicBezTo>
                  <a:pt x="737" y="495"/>
                  <a:pt x="816" y="559"/>
                  <a:pt x="883" y="625"/>
                </a:cubicBezTo>
                <a:cubicBezTo>
                  <a:pt x="950" y="691"/>
                  <a:pt x="1008" y="755"/>
                  <a:pt x="1063" y="835"/>
                </a:cubicBezTo>
                <a:cubicBezTo>
                  <a:pt x="1118" y="915"/>
                  <a:pt x="1173" y="983"/>
                  <a:pt x="1213" y="1105"/>
                </a:cubicBezTo>
                <a:cubicBezTo>
                  <a:pt x="1253" y="1227"/>
                  <a:pt x="1288" y="1465"/>
                  <a:pt x="1303" y="1570"/>
                </a:cubicBezTo>
                <a:cubicBezTo>
                  <a:pt x="1318" y="1675"/>
                  <a:pt x="1303" y="1668"/>
                  <a:pt x="1303" y="1735"/>
                </a:cubicBezTo>
                <a:cubicBezTo>
                  <a:pt x="1303" y="1802"/>
                  <a:pt x="1309" y="1886"/>
                  <a:pt x="1303" y="1975"/>
                </a:cubicBezTo>
                <a:cubicBezTo>
                  <a:pt x="1297" y="2064"/>
                  <a:pt x="1295" y="2152"/>
                  <a:pt x="1266" y="2271"/>
                </a:cubicBezTo>
                <a:cubicBezTo>
                  <a:pt x="1237" y="2390"/>
                  <a:pt x="1201" y="2547"/>
                  <a:pt x="1129" y="2692"/>
                </a:cubicBezTo>
                <a:cubicBezTo>
                  <a:pt x="1056" y="2838"/>
                  <a:pt x="904" y="3036"/>
                  <a:pt x="827" y="3144"/>
                </a:cubicBezTo>
                <a:cubicBezTo>
                  <a:pt x="752" y="3253"/>
                  <a:pt x="704" y="3313"/>
                  <a:pt x="679" y="334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2590800" y="2057400"/>
            <a:ext cx="228600" cy="228600"/>
          </a:xfrm>
          <a:prstGeom prst="flowChartConnector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895600" y="1905000"/>
            <a:ext cx="228600" cy="222250"/>
          </a:xfrm>
          <a:prstGeom prst="flowChartConnector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3352800" y="4038600"/>
            <a:ext cx="19050" cy="133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210"/>
              </a:cxn>
            </a:cxnLst>
            <a:rect l="0" t="0" r="r" b="b"/>
            <a:pathLst>
              <a:path w="30" h="210">
                <a:moveTo>
                  <a:pt x="0" y="0"/>
                </a:moveTo>
                <a:cubicBezTo>
                  <a:pt x="12" y="94"/>
                  <a:pt x="25" y="188"/>
                  <a:pt x="30" y="21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3581400" y="4038600"/>
            <a:ext cx="762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210"/>
              </a:cxn>
            </a:cxnLst>
            <a:rect l="0" t="0" r="r" b="b"/>
            <a:pathLst>
              <a:path w="30" h="210">
                <a:moveTo>
                  <a:pt x="0" y="0"/>
                </a:moveTo>
                <a:cubicBezTo>
                  <a:pt x="12" y="94"/>
                  <a:pt x="25" y="188"/>
                  <a:pt x="30" y="21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4191000" y="2743200"/>
            <a:ext cx="228599" cy="33337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3886200" y="3429000"/>
            <a:ext cx="242887" cy="33337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3962400" y="1676401"/>
            <a:ext cx="990600" cy="1676399"/>
          </a:xfrm>
          <a:custGeom>
            <a:avLst/>
            <a:gdLst/>
            <a:ahLst/>
            <a:cxnLst>
              <a:cxn ang="0">
                <a:pos x="1365" y="0"/>
              </a:cxn>
              <a:cxn ang="0">
                <a:pos x="1125" y="105"/>
              </a:cxn>
              <a:cxn ang="0">
                <a:pos x="855" y="300"/>
              </a:cxn>
              <a:cxn ang="0">
                <a:pos x="645" y="555"/>
              </a:cxn>
              <a:cxn ang="0">
                <a:pos x="450" y="960"/>
              </a:cxn>
              <a:cxn ang="0">
                <a:pos x="330" y="1335"/>
              </a:cxn>
              <a:cxn ang="0">
                <a:pos x="225" y="1935"/>
              </a:cxn>
              <a:cxn ang="0">
                <a:pos x="150" y="2385"/>
              </a:cxn>
              <a:cxn ang="0">
                <a:pos x="0" y="2730"/>
              </a:cxn>
            </a:cxnLst>
            <a:rect l="0" t="0" r="r" b="b"/>
            <a:pathLst>
              <a:path w="1365" h="2730">
                <a:moveTo>
                  <a:pt x="1365" y="0"/>
                </a:moveTo>
                <a:cubicBezTo>
                  <a:pt x="1325" y="17"/>
                  <a:pt x="1210" y="55"/>
                  <a:pt x="1125" y="105"/>
                </a:cubicBezTo>
                <a:cubicBezTo>
                  <a:pt x="1040" y="155"/>
                  <a:pt x="935" y="225"/>
                  <a:pt x="855" y="300"/>
                </a:cubicBezTo>
                <a:cubicBezTo>
                  <a:pt x="775" y="375"/>
                  <a:pt x="713" y="445"/>
                  <a:pt x="645" y="555"/>
                </a:cubicBezTo>
                <a:cubicBezTo>
                  <a:pt x="577" y="665"/>
                  <a:pt x="503" y="830"/>
                  <a:pt x="450" y="960"/>
                </a:cubicBezTo>
                <a:cubicBezTo>
                  <a:pt x="397" y="1090"/>
                  <a:pt x="367" y="1173"/>
                  <a:pt x="330" y="1335"/>
                </a:cubicBezTo>
                <a:cubicBezTo>
                  <a:pt x="293" y="1497"/>
                  <a:pt x="255" y="1760"/>
                  <a:pt x="225" y="1935"/>
                </a:cubicBezTo>
                <a:cubicBezTo>
                  <a:pt x="195" y="2110"/>
                  <a:pt x="187" y="2253"/>
                  <a:pt x="150" y="2385"/>
                </a:cubicBezTo>
                <a:cubicBezTo>
                  <a:pt x="113" y="2517"/>
                  <a:pt x="31" y="2658"/>
                  <a:pt x="0" y="2730"/>
                </a:cubicBezTo>
              </a:path>
            </a:pathLst>
          </a:cu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4267200" y="1828800"/>
            <a:ext cx="838200" cy="838200"/>
          </a:xfrm>
          <a:custGeom>
            <a:avLst/>
            <a:gdLst>
              <a:gd name="connsiteX0" fmla="*/ 930 w 930"/>
              <a:gd name="connsiteY0" fmla="*/ 0 h 1380"/>
              <a:gd name="connsiteX1" fmla="*/ 750 w 930"/>
              <a:gd name="connsiteY1" fmla="*/ 90 h 1380"/>
              <a:gd name="connsiteX2" fmla="*/ 570 w 930"/>
              <a:gd name="connsiteY2" fmla="*/ 210 h 1380"/>
              <a:gd name="connsiteX3" fmla="*/ 390 w 930"/>
              <a:gd name="connsiteY3" fmla="*/ 420 h 1380"/>
              <a:gd name="connsiteX4" fmla="*/ 210 w 930"/>
              <a:gd name="connsiteY4" fmla="*/ 780 h 1380"/>
              <a:gd name="connsiteX5" fmla="*/ 0 w 930"/>
              <a:gd name="connsiteY5" fmla="*/ 1380 h 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" h="1380">
                <a:moveTo>
                  <a:pt x="930" y="0"/>
                </a:moveTo>
                <a:cubicBezTo>
                  <a:pt x="900" y="15"/>
                  <a:pt x="810" y="55"/>
                  <a:pt x="750" y="90"/>
                </a:cubicBezTo>
                <a:cubicBezTo>
                  <a:pt x="690" y="125"/>
                  <a:pt x="630" y="155"/>
                  <a:pt x="570" y="210"/>
                </a:cubicBezTo>
                <a:cubicBezTo>
                  <a:pt x="510" y="265"/>
                  <a:pt x="450" y="325"/>
                  <a:pt x="390" y="420"/>
                </a:cubicBezTo>
                <a:cubicBezTo>
                  <a:pt x="330" y="515"/>
                  <a:pt x="275" y="620"/>
                  <a:pt x="210" y="780"/>
                </a:cubicBezTo>
                <a:cubicBezTo>
                  <a:pt x="145" y="940"/>
                  <a:pt x="44" y="1255"/>
                  <a:pt x="0" y="1380"/>
                </a:cubicBezTo>
              </a:path>
            </a:pathLst>
          </a:cu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4419600" y="2057400"/>
            <a:ext cx="990600" cy="533400"/>
          </a:xfrm>
          <a:custGeom>
            <a:avLst/>
            <a:gdLst>
              <a:gd name="connsiteX0" fmla="*/ 1290 w 1290"/>
              <a:gd name="connsiteY0" fmla="*/ 0 h 1170"/>
              <a:gd name="connsiteX1" fmla="*/ 1154 w 1290"/>
              <a:gd name="connsiteY1" fmla="*/ 35 h 1170"/>
              <a:gd name="connsiteX2" fmla="*/ 1050 w 1290"/>
              <a:gd name="connsiteY2" fmla="*/ 45 h 1170"/>
              <a:gd name="connsiteX3" fmla="*/ 900 w 1290"/>
              <a:gd name="connsiteY3" fmla="*/ 75 h 1170"/>
              <a:gd name="connsiteX4" fmla="*/ 690 w 1290"/>
              <a:gd name="connsiteY4" fmla="*/ 150 h 1170"/>
              <a:gd name="connsiteX5" fmla="*/ 495 w 1290"/>
              <a:gd name="connsiteY5" fmla="*/ 300 h 1170"/>
              <a:gd name="connsiteX6" fmla="*/ 315 w 1290"/>
              <a:gd name="connsiteY6" fmla="*/ 510 h 1170"/>
              <a:gd name="connsiteX7" fmla="*/ 180 w 1290"/>
              <a:gd name="connsiteY7" fmla="*/ 795 h 1170"/>
              <a:gd name="connsiteX8" fmla="*/ 0 w 1290"/>
              <a:gd name="connsiteY8" fmla="*/ 1170 h 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" h="1170">
                <a:moveTo>
                  <a:pt x="1290" y="0"/>
                </a:moveTo>
                <a:cubicBezTo>
                  <a:pt x="1267" y="5"/>
                  <a:pt x="1194" y="27"/>
                  <a:pt x="1154" y="35"/>
                </a:cubicBezTo>
                <a:cubicBezTo>
                  <a:pt x="1114" y="43"/>
                  <a:pt x="1092" y="38"/>
                  <a:pt x="1050" y="45"/>
                </a:cubicBezTo>
                <a:cubicBezTo>
                  <a:pt x="1008" y="52"/>
                  <a:pt x="960" y="58"/>
                  <a:pt x="900" y="75"/>
                </a:cubicBezTo>
                <a:cubicBezTo>
                  <a:pt x="840" y="92"/>
                  <a:pt x="757" y="113"/>
                  <a:pt x="690" y="150"/>
                </a:cubicBezTo>
                <a:cubicBezTo>
                  <a:pt x="623" y="187"/>
                  <a:pt x="557" y="240"/>
                  <a:pt x="495" y="300"/>
                </a:cubicBezTo>
                <a:cubicBezTo>
                  <a:pt x="433" y="360"/>
                  <a:pt x="367" y="428"/>
                  <a:pt x="315" y="510"/>
                </a:cubicBezTo>
                <a:cubicBezTo>
                  <a:pt x="263" y="592"/>
                  <a:pt x="232" y="685"/>
                  <a:pt x="180" y="795"/>
                </a:cubicBezTo>
                <a:cubicBezTo>
                  <a:pt x="128" y="905"/>
                  <a:pt x="37" y="1092"/>
                  <a:pt x="0" y="1170"/>
                </a:cubicBezTo>
              </a:path>
            </a:pathLst>
          </a:cu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1524000"/>
            <a:ext cx="152400" cy="2286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5400" y="1752600"/>
            <a:ext cx="152400" cy="2286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10200" y="1981200"/>
            <a:ext cx="152400" cy="2286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5334000" y="1676400"/>
            <a:ext cx="704850" cy="193675"/>
          </a:xfrm>
          <a:custGeom>
            <a:avLst/>
            <a:gdLst/>
            <a:ahLst/>
            <a:cxnLst>
              <a:cxn ang="0">
                <a:pos x="1110" y="0"/>
              </a:cxn>
              <a:cxn ang="0">
                <a:pos x="855" y="15"/>
              </a:cxn>
              <a:cxn ang="0">
                <a:pos x="615" y="30"/>
              </a:cxn>
              <a:cxn ang="0">
                <a:pos x="450" y="60"/>
              </a:cxn>
              <a:cxn ang="0">
                <a:pos x="195" y="150"/>
              </a:cxn>
              <a:cxn ang="0">
                <a:pos x="0" y="305"/>
              </a:cxn>
            </a:cxnLst>
            <a:rect l="0" t="0" r="r" b="b"/>
            <a:pathLst>
              <a:path w="1110" h="305">
                <a:moveTo>
                  <a:pt x="1110" y="0"/>
                </a:moveTo>
                <a:cubicBezTo>
                  <a:pt x="1065" y="3"/>
                  <a:pt x="937" y="10"/>
                  <a:pt x="855" y="15"/>
                </a:cubicBezTo>
                <a:cubicBezTo>
                  <a:pt x="773" y="20"/>
                  <a:pt x="682" y="23"/>
                  <a:pt x="615" y="30"/>
                </a:cubicBezTo>
                <a:cubicBezTo>
                  <a:pt x="548" y="37"/>
                  <a:pt x="520" y="40"/>
                  <a:pt x="450" y="60"/>
                </a:cubicBezTo>
                <a:cubicBezTo>
                  <a:pt x="380" y="80"/>
                  <a:pt x="270" y="109"/>
                  <a:pt x="195" y="150"/>
                </a:cubicBezTo>
                <a:cubicBezTo>
                  <a:pt x="120" y="191"/>
                  <a:pt x="41" y="273"/>
                  <a:pt x="0" y="305"/>
                </a:cubicBezTo>
              </a:path>
            </a:pathLst>
          </a:cu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6019800" y="1524000"/>
            <a:ext cx="228601" cy="209550"/>
          </a:xfrm>
          <a:prstGeom prst="flowChartConnector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267200" y="2590800"/>
            <a:ext cx="228600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42" idx="7"/>
          </p:cNvCxnSpPr>
          <p:nvPr/>
        </p:nvCxnSpPr>
        <p:spPr>
          <a:xfrm>
            <a:off x="4557823" y="2419838"/>
            <a:ext cx="13383" cy="2479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57800" y="1676400"/>
            <a:ext cx="228600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419600" y="2819400"/>
            <a:ext cx="9144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Freeform 22"/>
          <p:cNvSpPr>
            <a:spLocks/>
          </p:cNvSpPr>
          <p:nvPr/>
        </p:nvSpPr>
        <p:spPr bwMode="auto">
          <a:xfrm>
            <a:off x="5257800" y="2743200"/>
            <a:ext cx="233363" cy="412750"/>
          </a:xfrm>
          <a:custGeom>
            <a:avLst/>
            <a:gdLst/>
            <a:ahLst/>
            <a:cxnLst>
              <a:cxn ang="0">
                <a:pos x="368" y="0"/>
              </a:cxn>
              <a:cxn ang="0">
                <a:pos x="188" y="75"/>
              </a:cxn>
              <a:cxn ang="0">
                <a:pos x="38" y="255"/>
              </a:cxn>
              <a:cxn ang="0">
                <a:pos x="15" y="439"/>
              </a:cxn>
              <a:cxn ang="0">
                <a:pos x="0" y="649"/>
              </a:cxn>
            </a:cxnLst>
            <a:rect l="0" t="0" r="r" b="b"/>
            <a:pathLst>
              <a:path w="368" h="649">
                <a:moveTo>
                  <a:pt x="368" y="0"/>
                </a:moveTo>
                <a:cubicBezTo>
                  <a:pt x="305" y="16"/>
                  <a:pt x="243" y="33"/>
                  <a:pt x="188" y="75"/>
                </a:cubicBezTo>
                <a:cubicBezTo>
                  <a:pt x="133" y="117"/>
                  <a:pt x="67" y="194"/>
                  <a:pt x="38" y="255"/>
                </a:cubicBezTo>
                <a:cubicBezTo>
                  <a:pt x="9" y="316"/>
                  <a:pt x="21" y="373"/>
                  <a:pt x="15" y="439"/>
                </a:cubicBezTo>
                <a:cubicBezTo>
                  <a:pt x="9" y="505"/>
                  <a:pt x="3" y="605"/>
                  <a:pt x="0" y="649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Straight Connector 58"/>
          <p:cNvCxnSpPr>
            <a:endCxn id="1038" idx="5"/>
          </p:cNvCxnSpPr>
          <p:nvPr/>
        </p:nvCxnSpPr>
        <p:spPr>
          <a:xfrm rot="10800000" flipV="1">
            <a:off x="4386124" y="2819397"/>
            <a:ext cx="643080" cy="208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1981200" y="2133600"/>
            <a:ext cx="457200" cy="6159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5715000" y="1981200"/>
            <a:ext cx="476250" cy="6159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4267200" y="3048000"/>
            <a:ext cx="4572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8" y="390"/>
              </a:cxn>
              <a:cxn ang="0">
                <a:pos x="440" y="900"/>
              </a:cxn>
              <a:cxn ang="0">
                <a:pos x="630" y="1590"/>
              </a:cxn>
            </a:cxnLst>
            <a:rect l="0" t="0" r="r" b="b"/>
            <a:pathLst>
              <a:path w="630" h="1590">
                <a:moveTo>
                  <a:pt x="0" y="0"/>
                </a:moveTo>
                <a:cubicBezTo>
                  <a:pt x="26" y="62"/>
                  <a:pt x="85" y="240"/>
                  <a:pt x="158" y="390"/>
                </a:cubicBezTo>
                <a:cubicBezTo>
                  <a:pt x="231" y="540"/>
                  <a:pt x="361" y="700"/>
                  <a:pt x="440" y="900"/>
                </a:cubicBezTo>
                <a:cubicBezTo>
                  <a:pt x="519" y="1100"/>
                  <a:pt x="591" y="1446"/>
                  <a:pt x="630" y="1590"/>
                </a:cubicBezTo>
              </a:path>
            </a:pathLst>
          </a:cu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4114800" y="3581400"/>
            <a:ext cx="304800" cy="99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" y="218"/>
              </a:cxn>
              <a:cxn ang="0">
                <a:pos x="300" y="675"/>
              </a:cxn>
            </a:cxnLst>
            <a:rect l="0" t="0" r="r" b="b"/>
            <a:pathLst>
              <a:path w="305" h="675">
                <a:moveTo>
                  <a:pt x="0" y="0"/>
                </a:moveTo>
                <a:cubicBezTo>
                  <a:pt x="45" y="36"/>
                  <a:pt x="205" y="105"/>
                  <a:pt x="255" y="218"/>
                </a:cubicBezTo>
                <a:cubicBezTo>
                  <a:pt x="305" y="331"/>
                  <a:pt x="291" y="580"/>
                  <a:pt x="300" y="675"/>
                </a:cubicBezTo>
              </a:path>
            </a:pathLst>
          </a:cu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639291" y="5410200"/>
            <a:ext cx="1094509" cy="159326"/>
          </a:xfrm>
          <a:custGeom>
            <a:avLst/>
            <a:gdLst>
              <a:gd name="connsiteX0" fmla="*/ 0 w 1288473"/>
              <a:gd name="connsiteY0" fmla="*/ 166254 h 166254"/>
              <a:gd name="connsiteX1" fmla="*/ 1288473 w 1288473"/>
              <a:gd name="connsiteY1" fmla="*/ 0 h 166254"/>
              <a:gd name="connsiteX2" fmla="*/ 1288473 w 1288473"/>
              <a:gd name="connsiteY2" fmla="*/ 0 h 166254"/>
              <a:gd name="connsiteX3" fmla="*/ 1288473 w 1288473"/>
              <a:gd name="connsiteY3" fmla="*/ 0 h 166254"/>
              <a:gd name="connsiteX4" fmla="*/ 1288473 w 1288473"/>
              <a:gd name="connsiteY4" fmla="*/ 0 h 1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473" h="166254">
                <a:moveTo>
                  <a:pt x="0" y="166254"/>
                </a:moveTo>
                <a:lnTo>
                  <a:pt x="1288473" y="0"/>
                </a:lnTo>
                <a:lnTo>
                  <a:pt x="1288473" y="0"/>
                </a:lnTo>
                <a:lnTo>
                  <a:pt x="1288473" y="0"/>
                </a:lnTo>
                <a:lnTo>
                  <a:pt x="128847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3512127" y="3522518"/>
            <a:ext cx="644236" cy="1922318"/>
          </a:xfrm>
          <a:custGeom>
            <a:avLst/>
            <a:gdLst>
              <a:gd name="connsiteX0" fmla="*/ 0 w 644236"/>
              <a:gd name="connsiteY0" fmla="*/ 1922318 h 1922318"/>
              <a:gd name="connsiteX1" fmla="*/ 166255 w 644236"/>
              <a:gd name="connsiteY1" fmla="*/ 1506682 h 1922318"/>
              <a:gd name="connsiteX2" fmla="*/ 581891 w 644236"/>
              <a:gd name="connsiteY2" fmla="*/ 218209 h 1922318"/>
              <a:gd name="connsiteX3" fmla="*/ 540328 w 644236"/>
              <a:gd name="connsiteY3" fmla="*/ 197427 h 1922318"/>
              <a:gd name="connsiteX4" fmla="*/ 540328 w 644236"/>
              <a:gd name="connsiteY4" fmla="*/ 197427 h 19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36" h="1922318">
                <a:moveTo>
                  <a:pt x="0" y="1922318"/>
                </a:moveTo>
                <a:cubicBezTo>
                  <a:pt x="34636" y="1856509"/>
                  <a:pt x="69273" y="1790700"/>
                  <a:pt x="166255" y="1506682"/>
                </a:cubicBezTo>
                <a:cubicBezTo>
                  <a:pt x="263237" y="1222664"/>
                  <a:pt x="519546" y="436418"/>
                  <a:pt x="581891" y="218209"/>
                </a:cubicBezTo>
                <a:cubicBezTo>
                  <a:pt x="644236" y="0"/>
                  <a:pt x="540328" y="197427"/>
                  <a:pt x="540328" y="197427"/>
                </a:cubicBezTo>
                <a:lnTo>
                  <a:pt x="540328" y="197427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886200" y="3619500"/>
            <a:ext cx="103909" cy="391391"/>
          </a:xfrm>
          <a:custGeom>
            <a:avLst/>
            <a:gdLst>
              <a:gd name="connsiteX0" fmla="*/ 103909 w 103909"/>
              <a:gd name="connsiteY0" fmla="*/ 391391 h 391391"/>
              <a:gd name="connsiteX1" fmla="*/ 41564 w 103909"/>
              <a:gd name="connsiteY1" fmla="*/ 58882 h 391391"/>
              <a:gd name="connsiteX2" fmla="*/ 41564 w 103909"/>
              <a:gd name="connsiteY2" fmla="*/ 38100 h 391391"/>
              <a:gd name="connsiteX3" fmla="*/ 41564 w 103909"/>
              <a:gd name="connsiteY3" fmla="*/ 38100 h 391391"/>
              <a:gd name="connsiteX4" fmla="*/ 0 w 103909"/>
              <a:gd name="connsiteY4" fmla="*/ 17318 h 39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09" h="391391">
                <a:moveTo>
                  <a:pt x="103909" y="391391"/>
                </a:moveTo>
                <a:cubicBezTo>
                  <a:pt x="83127" y="280555"/>
                  <a:pt x="51955" y="117764"/>
                  <a:pt x="41564" y="58882"/>
                </a:cubicBezTo>
                <a:cubicBezTo>
                  <a:pt x="31173" y="0"/>
                  <a:pt x="41564" y="38100"/>
                  <a:pt x="41564" y="38100"/>
                </a:cubicBezTo>
                <a:lnTo>
                  <a:pt x="41564" y="38100"/>
                </a:lnTo>
                <a:lnTo>
                  <a:pt x="0" y="17318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992582" y="4419600"/>
            <a:ext cx="512618" cy="1087582"/>
          </a:xfrm>
          <a:custGeom>
            <a:avLst/>
            <a:gdLst>
              <a:gd name="connsiteX0" fmla="*/ 0 w 367145"/>
              <a:gd name="connsiteY0" fmla="*/ 1184563 h 1184563"/>
              <a:gd name="connsiteX1" fmla="*/ 311727 w 367145"/>
              <a:gd name="connsiteY1" fmla="*/ 187036 h 1184563"/>
              <a:gd name="connsiteX2" fmla="*/ 332509 w 367145"/>
              <a:gd name="connsiteY2" fmla="*/ 62345 h 1184563"/>
              <a:gd name="connsiteX3" fmla="*/ 332509 w 367145"/>
              <a:gd name="connsiteY3" fmla="*/ 145472 h 1184563"/>
              <a:gd name="connsiteX4" fmla="*/ 332509 w 367145"/>
              <a:gd name="connsiteY4" fmla="*/ 145472 h 118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145" h="1184563">
                <a:moveTo>
                  <a:pt x="0" y="1184563"/>
                </a:moveTo>
                <a:cubicBezTo>
                  <a:pt x="128154" y="779317"/>
                  <a:pt x="256309" y="374072"/>
                  <a:pt x="311727" y="187036"/>
                </a:cubicBezTo>
                <a:cubicBezTo>
                  <a:pt x="367145" y="0"/>
                  <a:pt x="329045" y="69272"/>
                  <a:pt x="332509" y="62345"/>
                </a:cubicBezTo>
                <a:cubicBezTo>
                  <a:pt x="335973" y="55418"/>
                  <a:pt x="332509" y="145472"/>
                  <a:pt x="332509" y="145472"/>
                </a:cubicBezTo>
                <a:lnTo>
                  <a:pt x="332509" y="145472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3162300" y="45339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2348345" y="4191000"/>
            <a:ext cx="928255" cy="297873"/>
          </a:xfrm>
          <a:custGeom>
            <a:avLst/>
            <a:gdLst>
              <a:gd name="connsiteX0" fmla="*/ 0 w 852055"/>
              <a:gd name="connsiteY0" fmla="*/ 270164 h 270164"/>
              <a:gd name="connsiteX1" fmla="*/ 852055 w 852055"/>
              <a:gd name="connsiteY1" fmla="*/ 0 h 270164"/>
              <a:gd name="connsiteX2" fmla="*/ 852055 w 852055"/>
              <a:gd name="connsiteY2" fmla="*/ 0 h 270164"/>
              <a:gd name="connsiteX3" fmla="*/ 852055 w 852055"/>
              <a:gd name="connsiteY3" fmla="*/ 0 h 27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55" h="270164">
                <a:moveTo>
                  <a:pt x="0" y="270164"/>
                </a:moveTo>
                <a:lnTo>
                  <a:pt x="852055" y="0"/>
                </a:lnTo>
                <a:lnTo>
                  <a:pt x="852055" y="0"/>
                </a:lnTo>
                <a:lnTo>
                  <a:pt x="852055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075709" y="4281055"/>
            <a:ext cx="200891" cy="138545"/>
          </a:xfrm>
          <a:custGeom>
            <a:avLst/>
            <a:gdLst>
              <a:gd name="connsiteX0" fmla="*/ 0 w 124691"/>
              <a:gd name="connsiteY0" fmla="*/ 0 h 83127"/>
              <a:gd name="connsiteX1" fmla="*/ 124691 w 124691"/>
              <a:gd name="connsiteY1" fmla="*/ 83127 h 83127"/>
              <a:gd name="connsiteX2" fmla="*/ 124691 w 124691"/>
              <a:gd name="connsiteY2" fmla="*/ 83127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91" h="83127">
                <a:moveTo>
                  <a:pt x="0" y="0"/>
                </a:moveTo>
                <a:lnTo>
                  <a:pt x="124691" y="83127"/>
                </a:lnTo>
                <a:lnTo>
                  <a:pt x="124691" y="83127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724400" y="4343400"/>
            <a:ext cx="2286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530436" y="3969327"/>
            <a:ext cx="124691" cy="374073"/>
          </a:xfrm>
          <a:custGeom>
            <a:avLst/>
            <a:gdLst>
              <a:gd name="connsiteX0" fmla="*/ 124691 w 124691"/>
              <a:gd name="connsiteY0" fmla="*/ 0 h 374073"/>
              <a:gd name="connsiteX1" fmla="*/ 0 w 124691"/>
              <a:gd name="connsiteY1" fmla="*/ 374073 h 374073"/>
              <a:gd name="connsiteX2" fmla="*/ 0 w 124691"/>
              <a:gd name="connsiteY2" fmla="*/ 374073 h 374073"/>
              <a:gd name="connsiteX3" fmla="*/ 0 w 124691"/>
              <a:gd name="connsiteY3" fmla="*/ 374073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91" h="374073">
                <a:moveTo>
                  <a:pt x="124691" y="0"/>
                </a:moveTo>
                <a:lnTo>
                  <a:pt x="0" y="374073"/>
                </a:lnTo>
                <a:lnTo>
                  <a:pt x="0" y="374073"/>
                </a:lnTo>
                <a:lnTo>
                  <a:pt x="0" y="374073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60273" y="4177145"/>
            <a:ext cx="166254" cy="353291"/>
          </a:xfrm>
          <a:custGeom>
            <a:avLst/>
            <a:gdLst>
              <a:gd name="connsiteX0" fmla="*/ 166254 w 166254"/>
              <a:gd name="connsiteY0" fmla="*/ 0 h 353291"/>
              <a:gd name="connsiteX1" fmla="*/ 0 w 166254"/>
              <a:gd name="connsiteY1" fmla="*/ 353291 h 353291"/>
              <a:gd name="connsiteX2" fmla="*/ 0 w 166254"/>
              <a:gd name="connsiteY2" fmla="*/ 353291 h 353291"/>
              <a:gd name="connsiteX3" fmla="*/ 0 w 166254"/>
              <a:gd name="connsiteY3" fmla="*/ 353291 h 353291"/>
              <a:gd name="connsiteX4" fmla="*/ 0 w 166254"/>
              <a:gd name="connsiteY4" fmla="*/ 353291 h 35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54" h="353291">
                <a:moveTo>
                  <a:pt x="166254" y="0"/>
                </a:moveTo>
                <a:lnTo>
                  <a:pt x="0" y="353291"/>
                </a:lnTo>
                <a:lnTo>
                  <a:pt x="0" y="353291"/>
                </a:lnTo>
                <a:lnTo>
                  <a:pt x="0" y="353291"/>
                </a:lnTo>
                <a:lnTo>
                  <a:pt x="0" y="353291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H="1">
            <a:off x="4673599" y="4648198"/>
            <a:ext cx="175987" cy="990601"/>
          </a:xfrm>
          <a:custGeom>
            <a:avLst/>
            <a:gdLst>
              <a:gd name="connsiteX0" fmla="*/ 193963 w 193963"/>
              <a:gd name="connsiteY0" fmla="*/ 928254 h 928254"/>
              <a:gd name="connsiteX1" fmla="*/ 27709 w 193963"/>
              <a:gd name="connsiteY1" fmla="*/ 138545 h 928254"/>
              <a:gd name="connsiteX2" fmla="*/ 27709 w 193963"/>
              <a:gd name="connsiteY2" fmla="*/ 96981 h 928254"/>
              <a:gd name="connsiteX0" fmla="*/ 193963 w 193963"/>
              <a:gd name="connsiteY0" fmla="*/ 928254 h 928254"/>
              <a:gd name="connsiteX1" fmla="*/ 27709 w 193963"/>
              <a:gd name="connsiteY1" fmla="*/ 138545 h 928254"/>
              <a:gd name="connsiteX2" fmla="*/ 27709 w 193963"/>
              <a:gd name="connsiteY2" fmla="*/ 96981 h 928254"/>
              <a:gd name="connsiteX0" fmla="*/ 193963 w 193963"/>
              <a:gd name="connsiteY0" fmla="*/ 928254 h 928254"/>
              <a:gd name="connsiteX1" fmla="*/ 27709 w 193963"/>
              <a:gd name="connsiteY1" fmla="*/ 138545 h 928254"/>
              <a:gd name="connsiteX2" fmla="*/ 27709 w 193963"/>
              <a:gd name="connsiteY2" fmla="*/ 96981 h 928254"/>
              <a:gd name="connsiteX0" fmla="*/ 193963 w 193963"/>
              <a:gd name="connsiteY0" fmla="*/ 928254 h 928254"/>
              <a:gd name="connsiteX1" fmla="*/ 27709 w 193963"/>
              <a:gd name="connsiteY1" fmla="*/ 138545 h 928254"/>
              <a:gd name="connsiteX2" fmla="*/ 27709 w 193963"/>
              <a:gd name="connsiteY2" fmla="*/ 96981 h 928254"/>
              <a:gd name="connsiteX0" fmla="*/ 193963 w 193963"/>
              <a:gd name="connsiteY0" fmla="*/ 928254 h 928254"/>
              <a:gd name="connsiteX1" fmla="*/ 27709 w 193963"/>
              <a:gd name="connsiteY1" fmla="*/ 138545 h 928254"/>
              <a:gd name="connsiteX2" fmla="*/ 27709 w 193963"/>
              <a:gd name="connsiteY2" fmla="*/ 96981 h 928254"/>
              <a:gd name="connsiteX0" fmla="*/ 103447 w 103447"/>
              <a:gd name="connsiteY0" fmla="*/ 928254 h 928254"/>
              <a:gd name="connsiteX1" fmla="*/ 14778 w 103447"/>
              <a:gd name="connsiteY1" fmla="*/ 138545 h 928254"/>
              <a:gd name="connsiteX2" fmla="*/ 14778 w 103447"/>
              <a:gd name="connsiteY2" fmla="*/ 96981 h 928254"/>
              <a:gd name="connsiteX0" fmla="*/ 103447 w 103447"/>
              <a:gd name="connsiteY0" fmla="*/ 928254 h 928254"/>
              <a:gd name="connsiteX1" fmla="*/ 14778 w 103447"/>
              <a:gd name="connsiteY1" fmla="*/ 138545 h 928254"/>
              <a:gd name="connsiteX2" fmla="*/ 14778 w 103447"/>
              <a:gd name="connsiteY2" fmla="*/ 96981 h 928254"/>
              <a:gd name="connsiteX0" fmla="*/ 89593 w 89593"/>
              <a:gd name="connsiteY0" fmla="*/ 928255 h 928255"/>
              <a:gd name="connsiteX1" fmla="*/ 13855 w 89593"/>
              <a:gd name="connsiteY1" fmla="*/ 138546 h 928255"/>
              <a:gd name="connsiteX2" fmla="*/ 13855 w 89593"/>
              <a:gd name="connsiteY2" fmla="*/ 96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93" h="928255">
                <a:moveTo>
                  <a:pt x="89593" y="928255"/>
                </a:moveTo>
                <a:cubicBezTo>
                  <a:pt x="66166" y="713026"/>
                  <a:pt x="26478" y="277092"/>
                  <a:pt x="13855" y="138546"/>
                </a:cubicBezTo>
                <a:cubicBezTo>
                  <a:pt x="1232" y="0"/>
                  <a:pt x="0" y="48491"/>
                  <a:pt x="13855" y="96982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495800" y="4495800"/>
            <a:ext cx="228600" cy="228600"/>
          </a:xfrm>
          <a:prstGeom prst="ellipse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191000" y="4648200"/>
            <a:ext cx="2286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267200" y="4873336"/>
            <a:ext cx="457200" cy="460664"/>
          </a:xfrm>
          <a:custGeom>
            <a:avLst/>
            <a:gdLst>
              <a:gd name="connsiteX0" fmla="*/ 367145 w 367145"/>
              <a:gd name="connsiteY0" fmla="*/ 218209 h 218209"/>
              <a:gd name="connsiteX1" fmla="*/ 55418 w 367145"/>
              <a:gd name="connsiteY1" fmla="*/ 31173 h 218209"/>
              <a:gd name="connsiteX2" fmla="*/ 34636 w 367145"/>
              <a:gd name="connsiteY2" fmla="*/ 31173 h 2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145" h="218209">
                <a:moveTo>
                  <a:pt x="367145" y="218209"/>
                </a:moveTo>
                <a:lnTo>
                  <a:pt x="55418" y="31173"/>
                </a:lnTo>
                <a:cubicBezTo>
                  <a:pt x="0" y="0"/>
                  <a:pt x="17318" y="15586"/>
                  <a:pt x="34636" y="3117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447309" y="4862945"/>
            <a:ext cx="24246" cy="166255"/>
          </a:xfrm>
          <a:custGeom>
            <a:avLst/>
            <a:gdLst>
              <a:gd name="connsiteX0" fmla="*/ 0 w 24246"/>
              <a:gd name="connsiteY0" fmla="*/ 166255 h 166255"/>
              <a:gd name="connsiteX1" fmla="*/ 20782 w 24246"/>
              <a:gd name="connsiteY1" fmla="*/ 41564 h 166255"/>
              <a:gd name="connsiteX2" fmla="*/ 20782 w 24246"/>
              <a:gd name="connsiteY2" fmla="*/ 0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46" h="166255">
                <a:moveTo>
                  <a:pt x="0" y="166255"/>
                </a:moveTo>
                <a:cubicBezTo>
                  <a:pt x="8659" y="117764"/>
                  <a:pt x="17318" y="69273"/>
                  <a:pt x="20782" y="41564"/>
                </a:cubicBezTo>
                <a:cubicBezTo>
                  <a:pt x="24246" y="13855"/>
                  <a:pt x="22514" y="6927"/>
                  <a:pt x="20782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634345" y="4748645"/>
            <a:ext cx="124691" cy="197428"/>
          </a:xfrm>
          <a:custGeom>
            <a:avLst/>
            <a:gdLst>
              <a:gd name="connsiteX0" fmla="*/ 124691 w 124691"/>
              <a:gd name="connsiteY0" fmla="*/ 197428 h 197428"/>
              <a:gd name="connsiteX1" fmla="*/ 20782 w 124691"/>
              <a:gd name="connsiteY1" fmla="*/ 31173 h 197428"/>
              <a:gd name="connsiteX2" fmla="*/ 0 w 124691"/>
              <a:gd name="connsiteY2" fmla="*/ 10391 h 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91" h="197428">
                <a:moveTo>
                  <a:pt x="124691" y="197428"/>
                </a:moveTo>
                <a:cubicBezTo>
                  <a:pt x="83127" y="129887"/>
                  <a:pt x="41564" y="62346"/>
                  <a:pt x="20782" y="31173"/>
                </a:cubicBezTo>
                <a:cubicBezTo>
                  <a:pt x="0" y="0"/>
                  <a:pt x="0" y="5195"/>
                  <a:pt x="0" y="10391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114800" y="2971800"/>
            <a:ext cx="62345" cy="498764"/>
          </a:xfrm>
          <a:custGeom>
            <a:avLst/>
            <a:gdLst>
              <a:gd name="connsiteX0" fmla="*/ 0 w 83127"/>
              <a:gd name="connsiteY0" fmla="*/ 0 h 290946"/>
              <a:gd name="connsiteX1" fmla="*/ 83127 w 83127"/>
              <a:gd name="connsiteY1" fmla="*/ 290946 h 290946"/>
              <a:gd name="connsiteX2" fmla="*/ 83127 w 83127"/>
              <a:gd name="connsiteY2" fmla="*/ 290946 h 29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" h="290946">
                <a:moveTo>
                  <a:pt x="0" y="0"/>
                </a:moveTo>
                <a:lnTo>
                  <a:pt x="83127" y="290946"/>
                </a:lnTo>
                <a:lnTo>
                  <a:pt x="83127" y="290946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343400" y="3048000"/>
            <a:ext cx="76200" cy="173182"/>
          </a:xfrm>
          <a:custGeom>
            <a:avLst/>
            <a:gdLst>
              <a:gd name="connsiteX0" fmla="*/ 0 w 96981"/>
              <a:gd name="connsiteY0" fmla="*/ 228600 h 228600"/>
              <a:gd name="connsiteX1" fmla="*/ 83127 w 96981"/>
              <a:gd name="connsiteY1" fmla="*/ 62345 h 228600"/>
              <a:gd name="connsiteX2" fmla="*/ 83127 w 96981"/>
              <a:gd name="connsiteY2" fmla="*/ 0 h 228600"/>
              <a:gd name="connsiteX3" fmla="*/ 83127 w 96981"/>
              <a:gd name="connsiteY3" fmla="*/ 0 h 228600"/>
              <a:gd name="connsiteX4" fmla="*/ 83127 w 96981"/>
              <a:gd name="connsiteY4" fmla="*/ 0 h 228600"/>
              <a:gd name="connsiteX5" fmla="*/ 83127 w 96981"/>
              <a:gd name="connsiteY5" fmla="*/ 0 h 228600"/>
              <a:gd name="connsiteX6" fmla="*/ 83127 w 96981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81" h="228600">
                <a:moveTo>
                  <a:pt x="0" y="228600"/>
                </a:moveTo>
                <a:cubicBezTo>
                  <a:pt x="34636" y="164522"/>
                  <a:pt x="69273" y="100445"/>
                  <a:pt x="83127" y="62345"/>
                </a:cubicBezTo>
                <a:cubicBezTo>
                  <a:pt x="96981" y="24245"/>
                  <a:pt x="83127" y="0"/>
                  <a:pt x="83127" y="0"/>
                </a:cubicBezTo>
                <a:lnTo>
                  <a:pt x="83127" y="0"/>
                </a:lnTo>
                <a:lnTo>
                  <a:pt x="83127" y="0"/>
                </a:lnTo>
                <a:lnTo>
                  <a:pt x="83127" y="0"/>
                </a:lnTo>
                <a:lnTo>
                  <a:pt x="83127" y="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031672" y="3674919"/>
            <a:ext cx="290946" cy="148936"/>
          </a:xfrm>
          <a:custGeom>
            <a:avLst/>
            <a:gdLst>
              <a:gd name="connsiteX0" fmla="*/ 290946 w 290946"/>
              <a:gd name="connsiteY0" fmla="*/ 148936 h 148936"/>
              <a:gd name="connsiteX1" fmla="*/ 41564 w 290946"/>
              <a:gd name="connsiteY1" fmla="*/ 24245 h 148936"/>
              <a:gd name="connsiteX2" fmla="*/ 41564 w 290946"/>
              <a:gd name="connsiteY2" fmla="*/ 3463 h 1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" h="148936">
                <a:moveTo>
                  <a:pt x="290946" y="148936"/>
                </a:moveTo>
                <a:cubicBezTo>
                  <a:pt x="207819" y="107372"/>
                  <a:pt x="83128" y="48490"/>
                  <a:pt x="41564" y="24245"/>
                </a:cubicBezTo>
                <a:cubicBezTo>
                  <a:pt x="0" y="0"/>
                  <a:pt x="20782" y="1731"/>
                  <a:pt x="41564" y="3463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rot="10800000" flipV="1">
            <a:off x="1828800" y="4497388"/>
            <a:ext cx="457200" cy="1508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343400" y="5867400"/>
            <a:ext cx="457200" cy="1524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>
            <a:off x="2133600" y="1828800"/>
            <a:ext cx="457200" cy="2560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 Arrow 83"/>
          <p:cNvSpPr/>
          <p:nvPr/>
        </p:nvSpPr>
        <p:spPr>
          <a:xfrm>
            <a:off x="6400800" y="1447800"/>
            <a:ext cx="304800" cy="228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971800" y="30480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2743200" y="4876800"/>
            <a:ext cx="304801" cy="15241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0800000">
            <a:off x="5105400" y="4648200"/>
            <a:ext cx="4572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 flipH="1" flipV="1">
            <a:off x="3086100" y="5448300"/>
            <a:ext cx="1371600" cy="76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0800000" flipV="1">
            <a:off x="5562600" y="2590800"/>
            <a:ext cx="990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2057400" y="55626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10800000" flipV="1">
            <a:off x="4724400" y="3505200"/>
            <a:ext cx="685800" cy="609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10800000" flipV="1">
            <a:off x="4419600" y="3505200"/>
            <a:ext cx="990600" cy="533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5400000">
            <a:off x="3734594" y="1523206"/>
            <a:ext cx="6096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6200000" flipV="1">
            <a:off x="3009900" y="5295900"/>
            <a:ext cx="838200" cy="609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 flipH="1" flipV="1">
            <a:off x="4648994" y="31234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876800" y="3200400"/>
            <a:ext cx="914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514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724275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</a:rPr>
              <a:t>       J M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</a:rPr>
              <a:t>Harsoda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</a:rPr>
              <a:t> (2011) EBES DOCUMENT, ENDOCRINOLOGY;SV.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3" dur="5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1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1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6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1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22" grpId="0" animBg="1"/>
      <p:bldP spid="24" grpId="0" animBg="1"/>
      <p:bldP spid="27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4" grpId="0" animBg="1"/>
      <p:bldP spid="5" grpId="0" animBg="1"/>
      <p:bldP spid="51" grpId="0" animBg="1"/>
      <p:bldP spid="53" grpId="0" animBg="1"/>
      <p:bldP spid="54" grpId="0" animBg="1"/>
      <p:bldP spid="55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83" grpId="0" animBg="1"/>
      <p:bldP spid="82" grpId="0" animBg="1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1329</Words>
  <Application>Microsoft Office PowerPoint</Application>
  <PresentationFormat>On-screen Show (4:3)</PresentationFormat>
  <Paragraphs>226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ENDOCRINOLOGY COMPETENCY CODE: PY8.2 (contd…)   BY              </vt:lpstr>
      <vt:lpstr>Slide 2</vt:lpstr>
      <vt:lpstr>HYPOPHYSIS (PITUITARY GLAND)</vt:lpstr>
      <vt:lpstr>EMBRYOLOGICAL DEVELOPMENT OF PITUITARY GLAND</vt:lpstr>
      <vt:lpstr>HISTOLOGY OF ADENOHYPOPHYSIS</vt:lpstr>
      <vt:lpstr>HISTOLOGY OF ANTERIOR PITUITARY</vt:lpstr>
      <vt:lpstr>PHYSIOLOGIC ANATOMY OF PITUITORY</vt:lpstr>
      <vt:lpstr>HYPOPHYSIAL PORTAL SYSTEM</vt:lpstr>
      <vt:lpstr>HYPOPHYSIAL PORTAL SYSTEM</vt:lpstr>
      <vt:lpstr>Slide 10</vt:lpstr>
      <vt:lpstr>HORMONES OF THE ANTERIOR PITUITARY</vt:lpstr>
      <vt:lpstr>HORMONES OF THE ANTERIOR PITUITARY</vt:lpstr>
      <vt:lpstr>GROWTH HORMONE (GH)</vt:lpstr>
      <vt:lpstr>GIANTISM OR GIGANTISM</vt:lpstr>
      <vt:lpstr>GIANTISM OR GIGANTISM</vt:lpstr>
      <vt:lpstr>ACROMEGALY</vt:lpstr>
      <vt:lpstr>ACROMEGALY</vt:lpstr>
      <vt:lpstr>DWARFISM</vt:lpstr>
      <vt:lpstr>CLINICAL FEATURES OF DWARFISM</vt:lpstr>
      <vt:lpstr>PROGERIA</vt:lpstr>
      <vt:lpstr>PROLACTIN</vt:lpstr>
      <vt:lpstr>CONTD.....                             PROLACTIN</vt:lpstr>
      <vt:lpstr>CONTD.....                                   PROLACTIN</vt:lpstr>
      <vt:lpstr>CONTROL OF PROLACTIN SECRETION</vt:lpstr>
      <vt:lpstr>CONTD….                         CONTROL OF PROLACTIN SECRETION</vt:lpstr>
      <vt:lpstr>ENDOCRINOPATHIES </vt:lpstr>
      <vt:lpstr>MCQ TEST AFTER END OF LECTURE</vt:lpstr>
      <vt:lpstr>MCQ TEST AFTER END OF LECTURE</vt:lpstr>
      <vt:lpstr>MCQ TEST AFTER END OF LECTURE</vt:lpstr>
      <vt:lpstr>Slide 30</vt:lpstr>
    </vt:vector>
  </TitlesOfParts>
  <Company>svu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SYSTEM</dc:title>
  <dc:creator>physiology1</dc:creator>
  <cp:lastModifiedBy>user</cp:lastModifiedBy>
  <cp:revision>455</cp:revision>
  <dcterms:created xsi:type="dcterms:W3CDTF">2005-12-31T18:50:37Z</dcterms:created>
  <dcterms:modified xsi:type="dcterms:W3CDTF">2020-04-01T05:04:17Z</dcterms:modified>
</cp:coreProperties>
</file>