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402" r:id="rId3"/>
    <p:sldId id="340" r:id="rId4"/>
    <p:sldId id="350" r:id="rId5"/>
    <p:sldId id="341" r:id="rId6"/>
    <p:sldId id="374" r:id="rId7"/>
    <p:sldId id="375" r:id="rId8"/>
    <p:sldId id="347" r:id="rId9"/>
    <p:sldId id="342" r:id="rId10"/>
    <p:sldId id="376" r:id="rId11"/>
    <p:sldId id="377" r:id="rId12"/>
    <p:sldId id="343" r:id="rId13"/>
    <p:sldId id="344" r:id="rId14"/>
    <p:sldId id="373" r:id="rId15"/>
    <p:sldId id="378" r:id="rId16"/>
    <p:sldId id="379" r:id="rId17"/>
    <p:sldId id="345" r:id="rId18"/>
    <p:sldId id="346" r:id="rId19"/>
    <p:sldId id="396" r:id="rId20"/>
    <p:sldId id="397" r:id="rId21"/>
    <p:sldId id="398" r:id="rId22"/>
    <p:sldId id="401" r:id="rId23"/>
    <p:sldId id="36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29" autoAdjust="0"/>
  </p:normalViewPr>
  <p:slideViewPr>
    <p:cSldViewPr>
      <p:cViewPr>
        <p:scale>
          <a:sx n="60" d="100"/>
          <a:sy n="60" d="100"/>
        </p:scale>
        <p:origin x="-224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56BB4-FE56-4367-BF14-F534F9E127E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18CE2-C77C-47A7-8DD0-DCF30CE9A3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3272-16E2-4AC1-A9F8-DFC9E948A616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29200" y="5105400"/>
            <a:ext cx="4114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          </a:t>
            </a:r>
            <a:r>
              <a:rPr lang="en-US" b="1" i="1" dirty="0" smtClean="0">
                <a:solidFill>
                  <a:srgbClr val="002060"/>
                </a:solidFill>
              </a:rPr>
              <a:t>DR J M HARSODA       </a:t>
            </a:r>
            <a:r>
              <a:rPr lang="en-US" sz="2400" b="1" i="1" dirty="0" smtClean="0">
                <a:solidFill>
                  <a:srgbClr val="002060"/>
                </a:solidFill>
              </a:rPr>
              <a:t/>
            </a:r>
            <a:br>
              <a:rPr lang="en-US" sz="2400" b="1" i="1" dirty="0" smtClean="0">
                <a:solidFill>
                  <a:srgbClr val="002060"/>
                </a:solidFill>
              </a:rPr>
            </a:br>
            <a:r>
              <a:rPr lang="en-US" sz="2400" b="1" i="1" dirty="0" smtClean="0">
                <a:solidFill>
                  <a:srgbClr val="002060"/>
                </a:solidFill>
              </a:rPr>
              <a:t>                  </a:t>
            </a:r>
            <a:r>
              <a:rPr lang="en-US" sz="2000" b="1" i="1" dirty="0" smtClean="0">
                <a:solidFill>
                  <a:srgbClr val="002060"/>
                </a:solidFill>
              </a:rPr>
              <a:t>PROFESSOR AND HEAD</a:t>
            </a:r>
            <a:endParaRPr lang="en-US" altLang="en-US" sz="2000" b="1" dirty="0" smtClean="0">
              <a:solidFill>
                <a:srgbClr val="00206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2438400"/>
            <a:ext cx="8610600" cy="2438400"/>
          </a:xfrm>
        </p:spPr>
        <p:txBody>
          <a:bodyPr>
            <a:normAutofit fontScale="90000"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ENDOCRINOLOGY</a:t>
            </a:r>
            <a:br>
              <a:rPr lang="en-US" sz="4800" b="1" i="1" dirty="0" smtClean="0">
                <a:solidFill>
                  <a:srgbClr val="FF0000"/>
                </a:solidFill>
              </a:rPr>
            </a:br>
            <a:r>
              <a:rPr lang="en-US" sz="4800" b="1" dirty="0" smtClean="0">
                <a:solidFill>
                  <a:srgbClr val="0070C0"/>
                </a:solidFill>
              </a:rPr>
              <a:t>COMPETENCY CODE: </a:t>
            </a:r>
            <a:r>
              <a:rPr lang="en-US" sz="4800" b="1" dirty="0" smtClean="0">
                <a:solidFill>
                  <a:srgbClr val="FF0000"/>
                </a:solidFill>
              </a:rPr>
              <a:t>PY8.2 (</a:t>
            </a:r>
            <a:r>
              <a:rPr lang="en-US" sz="4800" b="1" dirty="0" err="1" smtClean="0">
                <a:solidFill>
                  <a:srgbClr val="FF0000"/>
                </a:solidFill>
              </a:rPr>
              <a:t>contd</a:t>
            </a:r>
            <a:r>
              <a:rPr lang="en-US" sz="4800" b="1" dirty="0" smtClean="0">
                <a:solidFill>
                  <a:srgbClr val="FF0000"/>
                </a:solidFill>
              </a:rPr>
              <a:t>…)  </a:t>
            </a:r>
            <a:r>
              <a:rPr lang="en-US" sz="4800" b="1" i="1" dirty="0" smtClean="0">
                <a:solidFill>
                  <a:srgbClr val="FF0000"/>
                </a:solidFill>
              </a:rPr>
              <a:t/>
            </a:r>
            <a:br>
              <a:rPr lang="en-US" sz="4800" b="1" i="1" dirty="0" smtClean="0">
                <a:solidFill>
                  <a:srgbClr val="FF0000"/>
                </a:solidFill>
              </a:rPr>
            </a:br>
            <a:r>
              <a:rPr lang="en-US" sz="4800" b="1" i="1" dirty="0" smtClean="0">
                <a:solidFill>
                  <a:srgbClr val="FF0000"/>
                </a:solidFill>
              </a:rPr>
              <a:t>BY              </a:t>
            </a:r>
            <a:endParaRPr lang="en-US" sz="4800" b="1" i="1" dirty="0">
              <a:solidFill>
                <a:srgbClr val="FF0000"/>
              </a:solidFill>
            </a:endParaRPr>
          </a:p>
        </p:txBody>
      </p:sp>
      <p:pic>
        <p:nvPicPr>
          <p:cNvPr id="8" name="pic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4200" y="381000"/>
            <a:ext cx="27432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CLINICAL FEATURE OF TETANY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6096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9933FF"/>
                </a:solidFill>
              </a:rPr>
              <a:t>PTH is essential for life. After </a:t>
            </a:r>
            <a:r>
              <a:rPr lang="en-US" b="1" dirty="0" err="1" smtClean="0">
                <a:solidFill>
                  <a:srgbClr val="9933FF"/>
                </a:solidFill>
              </a:rPr>
              <a:t>parathyroidectomy</a:t>
            </a:r>
            <a:r>
              <a:rPr lang="en-US" b="1" dirty="0" smtClean="0">
                <a:solidFill>
                  <a:srgbClr val="9933FF"/>
                </a:solidFill>
              </a:rPr>
              <a:t>, there is a steady decline in the plasma Ca</a:t>
            </a:r>
            <a:r>
              <a:rPr lang="en-US" b="1" baseline="30000" dirty="0" smtClean="0">
                <a:solidFill>
                  <a:srgbClr val="9933FF"/>
                </a:solidFill>
              </a:rPr>
              <a:t>2+</a:t>
            </a:r>
            <a:r>
              <a:rPr lang="en-US" b="1" dirty="0" smtClean="0">
                <a:solidFill>
                  <a:srgbClr val="9933FF"/>
                </a:solidFill>
              </a:rPr>
              <a:t> level. Signs of neuromuscular </a:t>
            </a:r>
            <a:r>
              <a:rPr lang="en-US" b="1" dirty="0" err="1" smtClean="0">
                <a:solidFill>
                  <a:srgbClr val="9933FF"/>
                </a:solidFill>
              </a:rPr>
              <a:t>hyperexcitability</a:t>
            </a:r>
            <a:r>
              <a:rPr lang="en-US" b="1" dirty="0" smtClean="0">
                <a:solidFill>
                  <a:srgbClr val="9933FF"/>
                </a:solidFill>
              </a:rPr>
              <a:t> appear, followed by full-blown </a:t>
            </a:r>
            <a:r>
              <a:rPr lang="en-US" b="1" dirty="0" err="1" smtClean="0">
                <a:solidFill>
                  <a:srgbClr val="9933FF"/>
                </a:solidFill>
              </a:rPr>
              <a:t>hypocalcemic</a:t>
            </a:r>
            <a:r>
              <a:rPr lang="en-US" b="1" dirty="0" smtClean="0">
                <a:solidFill>
                  <a:srgbClr val="9933FF"/>
                </a:solidFill>
              </a:rPr>
              <a:t> </a:t>
            </a:r>
            <a:r>
              <a:rPr lang="en-US" b="1" dirty="0" err="1" smtClean="0">
                <a:solidFill>
                  <a:srgbClr val="9933FF"/>
                </a:solidFill>
              </a:rPr>
              <a:t>tetany</a:t>
            </a:r>
            <a:r>
              <a:rPr lang="en-US" b="1" dirty="0" smtClean="0">
                <a:solidFill>
                  <a:srgbClr val="9933FF"/>
                </a:solidFill>
              </a:rPr>
              <a:t> 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Plasma phosphate levels usually rise as the plasma calcium level falls after </a:t>
            </a:r>
            <a:r>
              <a:rPr lang="en-US" b="1" dirty="0" err="1" smtClean="0">
                <a:solidFill>
                  <a:srgbClr val="9933FF"/>
                </a:solidFill>
              </a:rPr>
              <a:t>parathyroidectomy</a:t>
            </a:r>
            <a:r>
              <a:rPr lang="en-US" b="1" dirty="0" smtClean="0">
                <a:solidFill>
                  <a:srgbClr val="9933FF"/>
                </a:solidFill>
              </a:rPr>
              <a:t>, but the rise does not always occur. </a:t>
            </a:r>
            <a:br>
              <a:rPr lang="en-US" b="1" dirty="0" smtClean="0">
                <a:solidFill>
                  <a:srgbClr val="9933FF"/>
                </a:solidFill>
              </a:rPr>
            </a:br>
            <a:r>
              <a:rPr lang="en-US" b="1" dirty="0" smtClean="0">
                <a:solidFill>
                  <a:srgbClr val="9933FF"/>
                </a:solidFill>
              </a:rPr>
              <a:t/>
            </a:r>
            <a:br>
              <a:rPr lang="en-US" b="1" dirty="0" smtClean="0">
                <a:solidFill>
                  <a:srgbClr val="9933FF"/>
                </a:solidFill>
              </a:rPr>
            </a:br>
            <a:r>
              <a:rPr lang="en-US" b="1" dirty="0" smtClean="0">
                <a:solidFill>
                  <a:srgbClr val="9933FF"/>
                </a:solidFill>
              </a:rPr>
              <a:t>In humans, </a:t>
            </a:r>
            <a:r>
              <a:rPr lang="en-US" b="1" dirty="0" err="1" smtClean="0">
                <a:solidFill>
                  <a:srgbClr val="9933FF"/>
                </a:solidFill>
              </a:rPr>
              <a:t>tetany</a:t>
            </a:r>
            <a:r>
              <a:rPr lang="en-US" b="1" dirty="0" smtClean="0">
                <a:solidFill>
                  <a:srgbClr val="9933FF"/>
                </a:solidFill>
              </a:rPr>
              <a:t> is most often due to inadvertent </a:t>
            </a:r>
            <a:r>
              <a:rPr lang="en-US" b="1" dirty="0" err="1" smtClean="0">
                <a:solidFill>
                  <a:srgbClr val="9933FF"/>
                </a:solidFill>
              </a:rPr>
              <a:t>parathyroidectomy</a:t>
            </a:r>
            <a:r>
              <a:rPr lang="en-US" b="1" dirty="0" smtClean="0">
                <a:solidFill>
                  <a:srgbClr val="9933FF"/>
                </a:solidFill>
              </a:rPr>
              <a:t> during thyroid surgery.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Symptoms usually develop 2-3 days postoperatively but may not appear for several weeks or more.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In rats on a low- calcium diet, </a:t>
            </a:r>
            <a:r>
              <a:rPr lang="en-US" b="1" dirty="0" err="1" smtClean="0">
                <a:solidFill>
                  <a:srgbClr val="9933FF"/>
                </a:solidFill>
              </a:rPr>
              <a:t>tetany</a:t>
            </a:r>
            <a:r>
              <a:rPr lang="en-US" b="1" dirty="0" smtClean="0">
                <a:solidFill>
                  <a:srgbClr val="9933FF"/>
                </a:solidFill>
              </a:rPr>
              <a:t> develops much more rapidly, and death occurs 6-10 hours after </a:t>
            </a:r>
            <a:r>
              <a:rPr lang="en-US" b="1" dirty="0" err="1" smtClean="0">
                <a:solidFill>
                  <a:srgbClr val="9933FF"/>
                </a:solidFill>
              </a:rPr>
              <a:t>parathyroidectomy</a:t>
            </a:r>
            <a:r>
              <a:rPr lang="en-US" b="1" dirty="0" smtClean="0">
                <a:solidFill>
                  <a:srgbClr val="9933FF"/>
                </a:solidFill>
              </a:rPr>
              <a:t>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Injections of PTH correct the chemical abnormalities, and the symptoms disappear.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Injections of Ca</a:t>
            </a:r>
            <a:r>
              <a:rPr lang="en-US" b="1" baseline="30000" dirty="0" smtClean="0">
                <a:solidFill>
                  <a:srgbClr val="9933FF"/>
                </a:solidFill>
              </a:rPr>
              <a:t>2+</a:t>
            </a:r>
            <a:r>
              <a:rPr lang="en-US" b="1" dirty="0" smtClean="0">
                <a:solidFill>
                  <a:srgbClr val="9933FF"/>
                </a:solidFill>
              </a:rPr>
              <a:t> salts give temporary relief. </a:t>
            </a:r>
            <a:endParaRPr lang="en-US" b="1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CLINICAL FEATURE OF TETANY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9933FF"/>
                </a:solidFill>
              </a:rPr>
              <a:t>The signs of </a:t>
            </a:r>
            <a:r>
              <a:rPr lang="en-US" dirty="0" err="1" smtClean="0">
                <a:solidFill>
                  <a:srgbClr val="9933FF"/>
                </a:solidFill>
              </a:rPr>
              <a:t>tetany</a:t>
            </a:r>
            <a:r>
              <a:rPr lang="en-US" dirty="0" smtClean="0">
                <a:solidFill>
                  <a:srgbClr val="9933FF"/>
                </a:solidFill>
              </a:rPr>
              <a:t> in humans include </a:t>
            </a:r>
            <a:r>
              <a:rPr lang="en-US" b="1" dirty="0" err="1" smtClean="0">
                <a:solidFill>
                  <a:srgbClr val="002060"/>
                </a:solidFill>
              </a:rPr>
              <a:t>Chvostek's</a:t>
            </a:r>
            <a:r>
              <a:rPr lang="en-US" b="1" dirty="0" smtClean="0">
                <a:solidFill>
                  <a:srgbClr val="002060"/>
                </a:solidFill>
              </a:rPr>
              <a:t> sign,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9933FF"/>
                </a:solidFill>
              </a:rPr>
              <a:t>a quick contraction of the </a:t>
            </a:r>
            <a:r>
              <a:rPr lang="en-US" dirty="0" err="1" smtClean="0">
                <a:solidFill>
                  <a:srgbClr val="9933FF"/>
                </a:solidFill>
              </a:rPr>
              <a:t>ipsilateral</a:t>
            </a:r>
            <a:r>
              <a:rPr lang="en-US" dirty="0" smtClean="0">
                <a:solidFill>
                  <a:srgbClr val="9933FF"/>
                </a:solidFill>
              </a:rPr>
              <a:t> facial muscles elicited by tapping over the facial nerve at the angle of the jaw.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Trousseau's sign,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9933FF"/>
                </a:solidFill>
              </a:rPr>
              <a:t>a spasm of the muscles of the upper extremity that causes flexion of the wrist and thumb with extension of the fingers . </a:t>
            </a:r>
          </a:p>
          <a:p>
            <a:r>
              <a:rPr lang="en-US" dirty="0" smtClean="0">
                <a:solidFill>
                  <a:srgbClr val="9933FF"/>
                </a:solidFill>
              </a:rPr>
              <a:t>In individuals with mild </a:t>
            </a:r>
            <a:r>
              <a:rPr lang="en-US" dirty="0" err="1" smtClean="0">
                <a:solidFill>
                  <a:srgbClr val="9933FF"/>
                </a:solidFill>
              </a:rPr>
              <a:t>tetany</a:t>
            </a:r>
            <a:r>
              <a:rPr lang="en-US" dirty="0" smtClean="0">
                <a:solidFill>
                  <a:srgbClr val="9933FF"/>
                </a:solidFill>
              </a:rPr>
              <a:t> in whom spasm is not evident, </a:t>
            </a:r>
            <a:r>
              <a:rPr lang="en-US" b="1" dirty="0" smtClean="0">
                <a:solidFill>
                  <a:srgbClr val="002060"/>
                </a:solidFill>
              </a:rPr>
              <a:t>Trousseau's sign </a:t>
            </a:r>
            <a:r>
              <a:rPr lang="en-US" dirty="0" smtClean="0">
                <a:solidFill>
                  <a:srgbClr val="9933FF"/>
                </a:solidFill>
              </a:rPr>
              <a:t>can sometimes be produced by occluding the circulation for a few minutes with a blood pressure cuff. </a:t>
            </a:r>
            <a:br>
              <a:rPr lang="en-US" dirty="0" smtClean="0">
                <a:solidFill>
                  <a:srgbClr val="9933FF"/>
                </a:solidFill>
              </a:rPr>
            </a:br>
            <a:r>
              <a:rPr lang="en-US" dirty="0" smtClean="0">
                <a:solidFill>
                  <a:srgbClr val="9933FF"/>
                </a:solidFill>
              </a:rPr>
              <a:t/>
            </a:r>
            <a:br>
              <a:rPr lang="en-US" dirty="0" smtClean="0">
                <a:solidFill>
                  <a:srgbClr val="9933FF"/>
                </a:solidFill>
              </a:rPr>
            </a:br>
            <a:endParaRPr lang="en-US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CLINICAL FEATURE OF TETANY</a:t>
            </a:r>
            <a:endParaRPr lang="en-US" dirty="0"/>
          </a:p>
        </p:txBody>
      </p:sp>
      <p:pic>
        <p:nvPicPr>
          <p:cNvPr id="4098" name="Picture 2" descr="I:\tetan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CARPOPEDAL SPASM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I:\spas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200"/>
            <a:ext cx="91440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Pseudohypoparathyroidism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In the disease called </a:t>
            </a:r>
            <a:r>
              <a:rPr lang="en-US" b="1" dirty="0" err="1" smtClean="0">
                <a:solidFill>
                  <a:srgbClr val="002060"/>
                </a:solidFill>
              </a:rPr>
              <a:t>pseudohypoparathyroidism</a:t>
            </a:r>
            <a:r>
              <a:rPr lang="en-US" b="1" dirty="0" smtClean="0">
                <a:solidFill>
                  <a:srgbClr val="002060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 the signs and symptoms of </a:t>
            </a:r>
            <a:r>
              <a:rPr lang="en-US" dirty="0" err="1" smtClean="0">
                <a:solidFill>
                  <a:srgbClr val="002060"/>
                </a:solidFill>
              </a:rPr>
              <a:t>hypoparathyroidism</a:t>
            </a:r>
            <a:r>
              <a:rPr lang="en-US" dirty="0" smtClean="0">
                <a:solidFill>
                  <a:srgbClr val="002060"/>
                </a:solidFill>
              </a:rPr>
              <a:t> develop but the circulating level of PTH is normal or elevated.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Since the tissues fail to respond to the hormone, this is a receptor disease. There are two forms.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 the more common form, there is a congenital 50% reduction of the activity of G</a:t>
            </a:r>
            <a:r>
              <a:rPr lang="en-US" baseline="-25000" dirty="0" smtClean="0">
                <a:solidFill>
                  <a:srgbClr val="002060"/>
                </a:solidFill>
              </a:rPr>
              <a:t>s</a:t>
            </a:r>
            <a:r>
              <a:rPr lang="en-US" dirty="0" smtClean="0">
                <a:solidFill>
                  <a:srgbClr val="002060"/>
                </a:solidFill>
              </a:rPr>
              <a:t>, and PTH fails to produce a normal increase in </a:t>
            </a:r>
            <a:r>
              <a:rPr lang="en-US" dirty="0" err="1" smtClean="0">
                <a:solidFill>
                  <a:srgbClr val="002060"/>
                </a:solidFill>
              </a:rPr>
              <a:t>cAMP</a:t>
            </a:r>
            <a:r>
              <a:rPr lang="en-US" dirty="0" smtClean="0">
                <a:solidFill>
                  <a:srgbClr val="002060"/>
                </a:solidFill>
              </a:rPr>
              <a:t> concentration.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 a different, less common form, the </a:t>
            </a:r>
            <a:r>
              <a:rPr lang="en-US" dirty="0" err="1" smtClean="0">
                <a:solidFill>
                  <a:srgbClr val="002060"/>
                </a:solidFill>
              </a:rPr>
              <a:t>cAMP</a:t>
            </a:r>
            <a:r>
              <a:rPr lang="en-US" dirty="0" smtClean="0">
                <a:solidFill>
                  <a:srgbClr val="002060"/>
                </a:solidFill>
              </a:rPr>
              <a:t> response is normal but the </a:t>
            </a:r>
            <a:r>
              <a:rPr lang="en-US" dirty="0" err="1" smtClean="0">
                <a:solidFill>
                  <a:srgbClr val="002060"/>
                </a:solidFill>
              </a:rPr>
              <a:t>phosphaturic</a:t>
            </a:r>
            <a:r>
              <a:rPr lang="en-US" dirty="0" smtClean="0">
                <a:solidFill>
                  <a:srgbClr val="002060"/>
                </a:solidFill>
              </a:rPr>
              <a:t> action of the hormone is defective.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Hyperparathyroidism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Hyperparathyroidism due to injections of parathyroid extract in animals or </a:t>
            </a:r>
            <a:r>
              <a:rPr lang="en-US" dirty="0" err="1" smtClean="0"/>
              <a:t>hypersecretion</a:t>
            </a:r>
            <a:r>
              <a:rPr lang="en-US" dirty="0" smtClean="0"/>
              <a:t> of a functioning parathyroid tumor in humans is characterized by </a:t>
            </a:r>
            <a:r>
              <a:rPr lang="en-US" dirty="0" err="1" smtClean="0">
                <a:solidFill>
                  <a:srgbClr val="FF0000"/>
                </a:solidFill>
              </a:rPr>
              <a:t>hypercalcemia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hypophosphatemia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dirty="0" smtClean="0"/>
              <a:t>Humans with PTH-secreting adenomas are usually asymptomatic, with the condition detected when plasma Ca</a:t>
            </a:r>
            <a:r>
              <a:rPr lang="en-US" baseline="30000" dirty="0" smtClean="0"/>
              <a:t>2+</a:t>
            </a:r>
            <a:r>
              <a:rPr lang="en-US" dirty="0" smtClean="0"/>
              <a:t> is measured in conjunction with a routine physical examination. </a:t>
            </a:r>
          </a:p>
          <a:p>
            <a:r>
              <a:rPr lang="en-US" dirty="0" smtClean="0"/>
              <a:t>However, there may be minor changes in personality, and calcium-containing </a:t>
            </a:r>
            <a:r>
              <a:rPr lang="en-US" dirty="0" smtClean="0">
                <a:solidFill>
                  <a:srgbClr val="FF0000"/>
                </a:solidFill>
              </a:rPr>
              <a:t>kidney stones </a:t>
            </a:r>
            <a:r>
              <a:rPr lang="en-US" dirty="0" smtClean="0"/>
              <a:t>occasionally form.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                                                                              </a:t>
            </a:r>
            <a:br>
              <a:rPr lang="en-US" b="1" dirty="0" smtClean="0"/>
            </a:br>
            <a:r>
              <a:rPr lang="en-US" b="1" dirty="0" smtClean="0"/>
              <a:t>           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Secondary Hyperparathyroidism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0198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In conditions such as chronic renal disease and rickets, in which the plasma Ca</a:t>
            </a:r>
            <a:r>
              <a:rPr lang="en-US" sz="3600" baseline="30000" dirty="0" smtClean="0">
                <a:solidFill>
                  <a:srgbClr val="002060"/>
                </a:solidFill>
              </a:rPr>
              <a:t>2+</a:t>
            </a:r>
            <a:r>
              <a:rPr lang="en-US" sz="3600" dirty="0" smtClean="0">
                <a:solidFill>
                  <a:srgbClr val="002060"/>
                </a:solidFill>
              </a:rPr>
              <a:t> level is chronically low, stimulation of the parathyroid glands causes compensatory parathyroid hypertrophy and </a:t>
            </a:r>
            <a:r>
              <a:rPr lang="en-US" sz="3600" b="1" dirty="0" smtClean="0">
                <a:solidFill>
                  <a:srgbClr val="002060"/>
                </a:solidFill>
              </a:rPr>
              <a:t>secondary hyperparathyroidism.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The plasma Ca</a:t>
            </a:r>
            <a:r>
              <a:rPr lang="en-US" sz="3600" baseline="30000" dirty="0" smtClean="0">
                <a:solidFill>
                  <a:srgbClr val="002060"/>
                </a:solidFill>
              </a:rPr>
              <a:t>2+</a:t>
            </a:r>
            <a:r>
              <a:rPr lang="en-US" sz="3600" dirty="0" smtClean="0">
                <a:solidFill>
                  <a:srgbClr val="002060"/>
                </a:solidFill>
              </a:rPr>
              <a:t> level is low in chronic renal disease primarily because the diseased kid- </a:t>
            </a:r>
            <a:r>
              <a:rPr lang="en-US" sz="3600" dirty="0" err="1" smtClean="0">
                <a:solidFill>
                  <a:srgbClr val="002060"/>
                </a:solidFill>
              </a:rPr>
              <a:t>neys</a:t>
            </a:r>
            <a:r>
              <a:rPr lang="en-US" sz="3600" dirty="0" smtClean="0">
                <a:solidFill>
                  <a:srgbClr val="002060"/>
                </a:solidFill>
              </a:rPr>
              <a:t> lose the ability to form </a:t>
            </a:r>
            <a:r>
              <a:rPr lang="en-US" sz="3600" b="1" dirty="0" smtClean="0">
                <a:solidFill>
                  <a:srgbClr val="002060"/>
                </a:solidFill>
              </a:rPr>
              <a:t>1,25-dihydroxychole- </a:t>
            </a:r>
            <a:r>
              <a:rPr lang="en-US" sz="3600" b="1" dirty="0" err="1" smtClean="0">
                <a:solidFill>
                  <a:srgbClr val="002060"/>
                </a:solidFill>
              </a:rPr>
              <a:t>calciferol</a:t>
            </a:r>
            <a:r>
              <a:rPr lang="en-US" sz="3600" b="1" dirty="0" smtClean="0">
                <a:solidFill>
                  <a:srgbClr val="002060"/>
                </a:solidFill>
              </a:rPr>
              <a:t>.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RICKETS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146" name="Picture 2" descr="I:\ricket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990600"/>
            <a:ext cx="5943600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RICKETS</a:t>
            </a:r>
            <a:endParaRPr lang="en-US" dirty="0"/>
          </a:p>
        </p:txBody>
      </p:sp>
      <p:pic>
        <p:nvPicPr>
          <p:cNvPr id="7170" name="Picture 2" descr="I:\Rickets_family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838200"/>
            <a:ext cx="6400800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1 </a:t>
            </a:r>
            <a:r>
              <a:rPr lang="en-US" b="1" dirty="0" smtClean="0">
                <a:solidFill>
                  <a:srgbClr val="9933FF"/>
                </a:solidFill>
              </a:rPr>
              <a:t>PTH is secreted from</a:t>
            </a:r>
            <a:r>
              <a:rPr lang="en-US" sz="2800" b="1" dirty="0" smtClean="0">
                <a:solidFill>
                  <a:srgbClr val="9933FF"/>
                </a:solidFill>
              </a:rPr>
              <a:t>:  </a:t>
            </a:r>
          </a:p>
          <a:p>
            <a:r>
              <a:rPr lang="en-US" b="1" dirty="0" smtClean="0">
                <a:solidFill>
                  <a:srgbClr val="CC0099"/>
                </a:solidFill>
              </a:rPr>
              <a:t>A  Thyroid gland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B   Parathyroid glands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C   </a:t>
            </a:r>
            <a:r>
              <a:rPr lang="en-US" sz="2800" b="1" dirty="0" err="1" smtClean="0">
                <a:solidFill>
                  <a:srgbClr val="CC0099"/>
                </a:solidFill>
              </a:rPr>
              <a:t>Pituitory</a:t>
            </a:r>
            <a:r>
              <a:rPr lang="en-US" sz="2800" b="1" dirty="0" smtClean="0">
                <a:solidFill>
                  <a:srgbClr val="CC0099"/>
                </a:solidFill>
              </a:rPr>
              <a:t> gland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D   Adrenal glands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2  </a:t>
            </a:r>
            <a:r>
              <a:rPr lang="en-US" sz="2800" b="1" dirty="0" smtClean="0">
                <a:solidFill>
                  <a:srgbClr val="9933FF"/>
                </a:solidFill>
              </a:rPr>
              <a:t>Normally there are four parathyroid glands in  </a:t>
            </a:r>
            <a:r>
              <a:rPr lang="en-US" sz="2800" b="1" dirty="0" err="1" smtClean="0">
                <a:solidFill>
                  <a:srgbClr val="9933FF"/>
                </a:solidFill>
              </a:rPr>
              <a:t>humans,weighing</a:t>
            </a:r>
            <a:r>
              <a:rPr lang="en-US" sz="2800" b="1" dirty="0" smtClean="0">
                <a:solidFill>
                  <a:srgbClr val="9933FF"/>
                </a:solidFill>
              </a:rPr>
              <a:t> about :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rgbClr val="FF0000"/>
                </a:solidFill>
              </a:rPr>
              <a:t>20-25 mg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B  </a:t>
            </a:r>
            <a:r>
              <a:rPr lang="en-US" sz="2800" b="1" dirty="0" smtClean="0">
                <a:solidFill>
                  <a:srgbClr val="FF0000"/>
                </a:solidFill>
              </a:rPr>
              <a:t>120-140 gram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C</a:t>
            </a:r>
            <a:r>
              <a:rPr lang="en-US" sz="2800" b="1" dirty="0" smtClean="0">
                <a:solidFill>
                  <a:srgbClr val="FF0000"/>
                </a:solidFill>
              </a:rPr>
              <a:t>  120-140 mg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D  </a:t>
            </a:r>
            <a:r>
              <a:rPr lang="en-US" sz="2800" b="1" dirty="0" smtClean="0">
                <a:solidFill>
                  <a:srgbClr val="FF0000"/>
                </a:solidFill>
              </a:rPr>
              <a:t>5 - 6 gram</a:t>
            </a:r>
            <a:endParaRPr lang="en-US" sz="28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</a:rPr>
              <a:t>PARATHYROID GLANDS</a:t>
            </a:r>
            <a:endParaRPr lang="en-US" sz="8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3  </a:t>
            </a:r>
            <a:r>
              <a:rPr lang="en-US" sz="2800" dirty="0" smtClean="0">
                <a:solidFill>
                  <a:srgbClr val="9933FF"/>
                </a:solidFill>
              </a:rPr>
              <a:t>Human PTH is a linear polypeptide that contains </a:t>
            </a:r>
            <a:r>
              <a:rPr lang="en-US" sz="2800" b="1" dirty="0" smtClean="0">
                <a:solidFill>
                  <a:srgbClr val="0000CC"/>
                </a:solidFill>
              </a:rPr>
              <a:t>:  </a:t>
            </a:r>
          </a:p>
          <a:p>
            <a:r>
              <a:rPr lang="en-US" b="1" dirty="0" smtClean="0">
                <a:solidFill>
                  <a:srgbClr val="CC0099"/>
                </a:solidFill>
              </a:rPr>
              <a:t>A  </a:t>
            </a:r>
            <a:r>
              <a:rPr lang="en-US" b="1" dirty="0" smtClean="0">
                <a:solidFill>
                  <a:srgbClr val="FF0000"/>
                </a:solidFill>
              </a:rPr>
              <a:t>191</a:t>
            </a:r>
            <a:r>
              <a:rPr lang="en-US" dirty="0" smtClean="0">
                <a:solidFill>
                  <a:srgbClr val="FF0000"/>
                </a:solidFill>
              </a:rPr>
              <a:t> amino acid residues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B   199</a:t>
            </a:r>
            <a:r>
              <a:rPr lang="en-US" sz="2800" dirty="0" smtClean="0">
                <a:solidFill>
                  <a:srgbClr val="FF0000"/>
                </a:solidFill>
              </a:rPr>
              <a:t> amino acid residues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C   51 </a:t>
            </a:r>
            <a:r>
              <a:rPr lang="en-US" sz="2800" dirty="0" smtClean="0">
                <a:solidFill>
                  <a:srgbClr val="FF0000"/>
                </a:solidFill>
              </a:rPr>
              <a:t>amino acid residues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D   </a:t>
            </a:r>
            <a:r>
              <a:rPr lang="en-US" sz="2800" dirty="0" smtClean="0">
                <a:solidFill>
                  <a:srgbClr val="FF0000"/>
                </a:solidFill>
              </a:rPr>
              <a:t>84 amino acid residues </a:t>
            </a: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4</a:t>
            </a:r>
            <a:r>
              <a:rPr lang="en-US" sz="2800" b="1" dirty="0" smtClean="0">
                <a:solidFill>
                  <a:srgbClr val="0000CC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9933FF"/>
                </a:solidFill>
              </a:rPr>
              <a:t>The sign of </a:t>
            </a:r>
            <a:r>
              <a:rPr lang="en-US" sz="2800" dirty="0" err="1" smtClean="0">
                <a:solidFill>
                  <a:srgbClr val="9933FF"/>
                </a:solidFill>
              </a:rPr>
              <a:t>tetany</a:t>
            </a:r>
            <a:r>
              <a:rPr lang="en-US" sz="2800" dirty="0" smtClean="0">
                <a:solidFill>
                  <a:srgbClr val="9933FF"/>
                </a:solidFill>
              </a:rPr>
              <a:t> in humans include</a:t>
            </a:r>
            <a:r>
              <a:rPr lang="en-US" sz="2800" b="1" dirty="0" smtClean="0">
                <a:solidFill>
                  <a:srgbClr val="FF0000"/>
                </a:solidFill>
              </a:rPr>
              <a:t> :</a:t>
            </a:r>
            <a:r>
              <a:rPr lang="en-US" sz="2800" dirty="0" smtClean="0">
                <a:solidFill>
                  <a:srgbClr val="9933FF"/>
                </a:solidFill>
              </a:rPr>
              <a:t> 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A  Wolff-</a:t>
            </a:r>
            <a:r>
              <a:rPr lang="en-US" sz="2800" b="1" dirty="0" err="1" smtClean="0">
                <a:solidFill>
                  <a:srgbClr val="FF0000"/>
                </a:solidFill>
              </a:rPr>
              <a:t>Chaikoff</a:t>
            </a:r>
            <a:r>
              <a:rPr lang="en-US" sz="2800" b="1" dirty="0" smtClean="0">
                <a:solidFill>
                  <a:srgbClr val="FF0000"/>
                </a:solidFill>
              </a:rPr>
              <a:t> effect.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  </a:t>
            </a:r>
            <a:r>
              <a:rPr lang="en-US" sz="2800" b="1" dirty="0" err="1" smtClean="0">
                <a:solidFill>
                  <a:srgbClr val="FF0000"/>
                </a:solidFill>
              </a:rPr>
              <a:t>Exophthalmos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C  Trousseau's sign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D  </a:t>
            </a:r>
            <a:r>
              <a:rPr lang="en-US" sz="2800" b="1" dirty="0" err="1" smtClean="0">
                <a:solidFill>
                  <a:srgbClr val="FF0000"/>
                </a:solidFill>
              </a:rPr>
              <a:t>Kyphosis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5  </a:t>
            </a:r>
            <a:r>
              <a:rPr lang="en-US" b="1" dirty="0" smtClean="0">
                <a:solidFill>
                  <a:srgbClr val="9933FF"/>
                </a:solidFill>
              </a:rPr>
              <a:t>PTH increase absorption of ca++ by </a:t>
            </a:r>
            <a:r>
              <a:rPr lang="en-US" b="1" dirty="0" err="1" smtClean="0">
                <a:solidFill>
                  <a:srgbClr val="9933FF"/>
                </a:solidFill>
              </a:rPr>
              <a:t>villi</a:t>
            </a:r>
            <a:r>
              <a:rPr lang="en-US" b="1" dirty="0" smtClean="0">
                <a:solidFill>
                  <a:srgbClr val="9933FF"/>
                </a:solidFill>
              </a:rPr>
              <a:t> of small intestine in presence of</a:t>
            </a:r>
            <a:r>
              <a:rPr lang="en-US" sz="2800" b="1" dirty="0" smtClean="0">
                <a:solidFill>
                  <a:srgbClr val="9933FF"/>
                </a:solidFill>
              </a:rPr>
              <a:t>: 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  25-Hydroxychole- </a:t>
            </a:r>
            <a:r>
              <a:rPr lang="en-US" b="1" dirty="0" err="1" smtClean="0">
                <a:solidFill>
                  <a:srgbClr val="FF0000"/>
                </a:solidFill>
              </a:rPr>
              <a:t>calciferol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  1,25-dihydroxychole- </a:t>
            </a:r>
            <a:r>
              <a:rPr lang="en-US" sz="2800" b="1" dirty="0" err="1" smtClean="0">
                <a:solidFill>
                  <a:srgbClr val="FF0000"/>
                </a:solidFill>
              </a:rPr>
              <a:t>calciferol</a:t>
            </a:r>
            <a:r>
              <a:rPr lang="en-US" sz="2800" b="1" dirty="0" smtClean="0">
                <a:solidFill>
                  <a:srgbClr val="FF0000"/>
                </a:solidFill>
              </a:rPr>
              <a:t>. 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  </a:t>
            </a:r>
            <a:r>
              <a:rPr lang="en-US" sz="2800" b="1" dirty="0" err="1" smtClean="0">
                <a:solidFill>
                  <a:srgbClr val="FF0000"/>
                </a:solidFill>
              </a:rPr>
              <a:t>Chole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calciferol</a:t>
            </a:r>
            <a:r>
              <a:rPr lang="en-US" sz="2800" b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D  </a:t>
            </a:r>
            <a:r>
              <a:rPr lang="en-US" sz="2800" b="1" dirty="0" err="1" smtClean="0">
                <a:solidFill>
                  <a:srgbClr val="FF0000"/>
                </a:solidFill>
              </a:rPr>
              <a:t>Ergosterol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5 </a:t>
            </a:r>
            <a:r>
              <a:rPr lang="en-US" sz="2800" b="1" dirty="0" smtClean="0">
                <a:solidFill>
                  <a:srgbClr val="7030A0"/>
                </a:solidFill>
              </a:rPr>
              <a:t>Retention of sodium and excretion of potassium </a:t>
            </a:r>
            <a:r>
              <a:rPr lang="en-US" sz="2800" b="1" smtClean="0">
                <a:solidFill>
                  <a:srgbClr val="7030A0"/>
                </a:solidFill>
              </a:rPr>
              <a:t>by kidney </a:t>
            </a:r>
            <a:r>
              <a:rPr lang="en-US" sz="2800" b="1" dirty="0" smtClean="0">
                <a:solidFill>
                  <a:srgbClr val="7030A0"/>
                </a:solidFill>
              </a:rPr>
              <a:t>is action of </a:t>
            </a:r>
            <a:r>
              <a:rPr lang="en-US" sz="2800" b="1" dirty="0" smtClean="0">
                <a:solidFill>
                  <a:srgbClr val="9933FF"/>
                </a:solidFill>
              </a:rPr>
              <a:t>:  </a:t>
            </a:r>
          </a:p>
          <a:p>
            <a:r>
              <a:rPr lang="en-US" b="1" dirty="0" smtClean="0">
                <a:solidFill>
                  <a:srgbClr val="CC0099"/>
                </a:solidFill>
              </a:rPr>
              <a:t>A  </a:t>
            </a:r>
            <a:r>
              <a:rPr lang="en-US" b="1" dirty="0" err="1" smtClean="0">
                <a:solidFill>
                  <a:srgbClr val="FF0000"/>
                </a:solidFill>
              </a:rPr>
              <a:t>Cortisol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   </a:t>
            </a:r>
            <a:r>
              <a:rPr lang="en-US" sz="2800" dirty="0" smtClean="0">
                <a:solidFill>
                  <a:srgbClr val="FF0000"/>
                </a:solidFill>
              </a:rPr>
              <a:t>Androgen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   </a:t>
            </a:r>
            <a:r>
              <a:rPr lang="en-US" sz="2800" dirty="0" err="1" smtClean="0">
                <a:solidFill>
                  <a:srgbClr val="FF0000"/>
                </a:solidFill>
              </a:rPr>
              <a:t>Aldosterone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D   H</a:t>
            </a:r>
            <a:r>
              <a:rPr lang="en-US" sz="2800" dirty="0" smtClean="0">
                <a:solidFill>
                  <a:srgbClr val="FF0000"/>
                </a:solidFill>
              </a:rPr>
              <a:t>ydrocortisone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great thought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601200" cy="71628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4800" y="381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THANK YOU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FUNCTIONAL ANATOMY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I:\partho anatom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91440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62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FUNCTIONAL ANATOMY OF PARATHYROID GLANDS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933FF"/>
                </a:solidFill>
              </a:rPr>
              <a:t>Normally there are four parathyroid glands in humans. </a:t>
            </a:r>
            <a:r>
              <a:rPr lang="en-US" b="1" dirty="0" smtClean="0">
                <a:solidFill>
                  <a:srgbClr val="FF0000"/>
                </a:solidFill>
              </a:rPr>
              <a:t>(weighing about 120-140 mg). </a:t>
            </a:r>
          </a:p>
          <a:p>
            <a:pPr>
              <a:buNone/>
            </a:pPr>
            <a:endParaRPr lang="en-US" b="1" dirty="0" smtClean="0">
              <a:solidFill>
                <a:srgbClr val="9933FF"/>
              </a:solidFill>
            </a:endParaRPr>
          </a:p>
          <a:p>
            <a:r>
              <a:rPr lang="en-US" b="1" dirty="0" smtClean="0">
                <a:solidFill>
                  <a:srgbClr val="9933FF"/>
                </a:solidFill>
              </a:rPr>
              <a:t>They are located immediately behind the thyroid gland—one behind each of the upper and each of the lower poles of the thyroid.</a:t>
            </a:r>
          </a:p>
          <a:p>
            <a:pPr>
              <a:buNone/>
            </a:pPr>
            <a:endParaRPr lang="en-US" b="1" dirty="0" smtClean="0">
              <a:solidFill>
                <a:srgbClr val="9933FF"/>
              </a:solidFill>
            </a:endParaRPr>
          </a:p>
          <a:p>
            <a:r>
              <a:rPr lang="en-US" b="1" dirty="0" smtClean="0">
                <a:solidFill>
                  <a:srgbClr val="9933FF"/>
                </a:solidFill>
              </a:rPr>
              <a:t>Each parathyroid gland is about 6 millimeters long, 3 millimeters wide, and 2 millimeters thick and has a macroscopic appearance of dark brown fat.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FUNCTIONAL HISTOLOGY OF PARATHYROID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I:\parathyroid cell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FUNCTIONAL HISTOLOGY OF PARATHYROID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9933FF"/>
                </a:solidFill>
              </a:rPr>
              <a:t>Each parathyroid gland is a richly </a:t>
            </a:r>
            <a:r>
              <a:rPr lang="en-US" dirty="0" err="1" smtClean="0">
                <a:solidFill>
                  <a:srgbClr val="9933FF"/>
                </a:solidFill>
              </a:rPr>
              <a:t>vascularized</a:t>
            </a:r>
            <a:r>
              <a:rPr lang="en-US" dirty="0" smtClean="0">
                <a:solidFill>
                  <a:srgbClr val="9933FF"/>
                </a:solidFill>
              </a:rPr>
              <a:t> disk, about 3 × 6 × 2 mm, containing two distinct types of cells. </a:t>
            </a:r>
          </a:p>
          <a:p>
            <a:r>
              <a:rPr lang="en-US" dirty="0" smtClean="0">
                <a:solidFill>
                  <a:srgbClr val="9933FF"/>
                </a:solidFill>
              </a:rPr>
              <a:t>The abundant </a:t>
            </a:r>
            <a:r>
              <a:rPr lang="en-US" b="1" dirty="0" smtClean="0">
                <a:solidFill>
                  <a:srgbClr val="9933FF"/>
                </a:solidFill>
              </a:rPr>
              <a:t>chief cells,</a:t>
            </a:r>
            <a:r>
              <a:rPr lang="en-US" dirty="0" smtClean="0">
                <a:solidFill>
                  <a:srgbClr val="9933FF"/>
                </a:solidFill>
              </a:rPr>
              <a:t> which contain a prominent Golgi apparatus plus endoplasmic reticulum and </a:t>
            </a:r>
            <a:r>
              <a:rPr lang="en-US" dirty="0" err="1" smtClean="0">
                <a:solidFill>
                  <a:srgbClr val="9933FF"/>
                </a:solidFill>
              </a:rPr>
              <a:t>secretory</a:t>
            </a:r>
            <a:r>
              <a:rPr lang="en-US" dirty="0" smtClean="0">
                <a:solidFill>
                  <a:srgbClr val="9933FF"/>
                </a:solidFill>
              </a:rPr>
              <a:t> granules , synthesize and secrete </a:t>
            </a:r>
            <a:r>
              <a:rPr lang="en-US" b="1" dirty="0" smtClean="0">
                <a:solidFill>
                  <a:srgbClr val="9933FF"/>
                </a:solidFill>
              </a:rPr>
              <a:t>parathyroid hormone (PTH).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</a:p>
          <a:p>
            <a:r>
              <a:rPr lang="en-US" dirty="0" smtClean="0">
                <a:solidFill>
                  <a:srgbClr val="9933FF"/>
                </a:solidFill>
              </a:rPr>
              <a:t>The less abundant and larger </a:t>
            </a:r>
            <a:r>
              <a:rPr lang="en-US" b="1" dirty="0" err="1" smtClean="0">
                <a:solidFill>
                  <a:srgbClr val="9933FF"/>
                </a:solidFill>
              </a:rPr>
              <a:t>oxyphil</a:t>
            </a:r>
            <a:r>
              <a:rPr lang="en-US" b="1" dirty="0" smtClean="0">
                <a:solidFill>
                  <a:srgbClr val="9933FF"/>
                </a:solidFill>
              </a:rPr>
              <a:t> cells</a:t>
            </a:r>
            <a:r>
              <a:rPr lang="en-US" dirty="0" smtClean="0">
                <a:solidFill>
                  <a:srgbClr val="9933FF"/>
                </a:solidFill>
              </a:rPr>
              <a:t> contain </a:t>
            </a:r>
            <a:r>
              <a:rPr lang="en-US" dirty="0" err="1" smtClean="0">
                <a:solidFill>
                  <a:srgbClr val="9933FF"/>
                </a:solidFill>
              </a:rPr>
              <a:t>oxyphil</a:t>
            </a:r>
            <a:r>
              <a:rPr lang="en-US" dirty="0" smtClean="0">
                <a:solidFill>
                  <a:srgbClr val="9933FF"/>
                </a:solidFill>
              </a:rPr>
              <a:t> granules and large numbers of mitochondria in their cytoplasm. </a:t>
            </a:r>
          </a:p>
          <a:p>
            <a:r>
              <a:rPr lang="en-US" dirty="0" smtClean="0">
                <a:solidFill>
                  <a:srgbClr val="9933FF"/>
                </a:solidFill>
              </a:rPr>
              <a:t>In humans, few are seen before puberty, and thereafter they increase in number with age. </a:t>
            </a:r>
          </a:p>
          <a:p>
            <a:r>
              <a:rPr lang="en-US" dirty="0" smtClean="0">
                <a:solidFill>
                  <a:srgbClr val="9933FF"/>
                </a:solidFill>
              </a:rPr>
              <a:t>Their function is unknown, although some have argued that they are degenerated chief cells.</a:t>
            </a:r>
            <a:endParaRPr lang="en-US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PARATHYROID HORMONE (PTH)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9933FF"/>
                </a:solidFill>
              </a:rPr>
              <a:t>Human PTH is a linear polypeptide with a molecular weight of 9500 that contains 84 amino acid residues . Its structure is very similar to that of bovine and porcine PTH. </a:t>
            </a:r>
          </a:p>
          <a:p>
            <a:r>
              <a:rPr lang="en-US" dirty="0" smtClean="0">
                <a:solidFill>
                  <a:srgbClr val="9933FF"/>
                </a:solidFill>
              </a:rPr>
              <a:t>It is synthesized as part of a larger molecule containing 115 amino acid residues </a:t>
            </a:r>
            <a:r>
              <a:rPr lang="en-US" b="1" dirty="0" smtClean="0">
                <a:solidFill>
                  <a:srgbClr val="9933FF"/>
                </a:solidFill>
              </a:rPr>
              <a:t>(</a:t>
            </a:r>
            <a:r>
              <a:rPr lang="en-US" b="1" dirty="0" err="1" smtClean="0">
                <a:solidFill>
                  <a:srgbClr val="9933FF"/>
                </a:solidFill>
              </a:rPr>
              <a:t>preproPTH</a:t>
            </a:r>
            <a:r>
              <a:rPr lang="en-US" b="1" dirty="0" smtClean="0">
                <a:solidFill>
                  <a:srgbClr val="9933FF"/>
                </a:solidFill>
              </a:rPr>
              <a:t>).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</a:p>
          <a:p>
            <a:r>
              <a:rPr lang="en-US" dirty="0" smtClean="0">
                <a:solidFill>
                  <a:srgbClr val="9933FF"/>
                </a:solidFill>
              </a:rPr>
              <a:t>Upon entry of </a:t>
            </a:r>
            <a:r>
              <a:rPr lang="en-US" dirty="0" err="1" smtClean="0">
                <a:solidFill>
                  <a:srgbClr val="9933FF"/>
                </a:solidFill>
              </a:rPr>
              <a:t>preproPTH</a:t>
            </a:r>
            <a:r>
              <a:rPr lang="en-US" dirty="0" smtClean="0">
                <a:solidFill>
                  <a:srgbClr val="9933FF"/>
                </a:solidFill>
              </a:rPr>
              <a:t> into the endoplasmic reticulum, a leader sequence is removed from the amino terminal to form the 90-amino-acid polypeptide </a:t>
            </a:r>
            <a:r>
              <a:rPr lang="en-US" b="1" dirty="0" err="1" smtClean="0">
                <a:solidFill>
                  <a:srgbClr val="9933FF"/>
                </a:solidFill>
              </a:rPr>
              <a:t>proPTH</a:t>
            </a:r>
            <a:r>
              <a:rPr lang="en-US" b="1" dirty="0" smtClean="0">
                <a:solidFill>
                  <a:srgbClr val="9933FF"/>
                </a:solidFill>
              </a:rPr>
              <a:t>.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</a:p>
          <a:p>
            <a:r>
              <a:rPr lang="en-US" dirty="0" smtClean="0">
                <a:solidFill>
                  <a:srgbClr val="9933FF"/>
                </a:solidFill>
              </a:rPr>
              <a:t>Six additional amino acid residues are removed from the amino terminal of </a:t>
            </a:r>
            <a:r>
              <a:rPr lang="en-US" dirty="0" err="1" smtClean="0">
                <a:solidFill>
                  <a:srgbClr val="9933FF"/>
                </a:solidFill>
              </a:rPr>
              <a:t>proPTH</a:t>
            </a:r>
            <a:r>
              <a:rPr lang="en-US" dirty="0" smtClean="0">
                <a:solidFill>
                  <a:srgbClr val="9933FF"/>
                </a:solidFill>
              </a:rPr>
              <a:t> in the Golgi apparatus, and the 84-amino-acid polypeptide PTH is packaged in </a:t>
            </a:r>
            <a:r>
              <a:rPr lang="en-US" dirty="0" err="1" smtClean="0">
                <a:solidFill>
                  <a:srgbClr val="9933FF"/>
                </a:solidFill>
              </a:rPr>
              <a:t>secretory</a:t>
            </a:r>
            <a:r>
              <a:rPr lang="en-US" dirty="0" smtClean="0">
                <a:solidFill>
                  <a:srgbClr val="9933FF"/>
                </a:solidFill>
              </a:rPr>
              <a:t> granules and released as the main </a:t>
            </a:r>
            <a:r>
              <a:rPr lang="en-US" dirty="0" err="1" smtClean="0">
                <a:solidFill>
                  <a:srgbClr val="9933FF"/>
                </a:solidFill>
              </a:rPr>
              <a:t>secretory</a:t>
            </a:r>
            <a:r>
              <a:rPr lang="en-US" dirty="0" smtClean="0">
                <a:solidFill>
                  <a:srgbClr val="9933FF"/>
                </a:solidFill>
              </a:rPr>
              <a:t> product of the chief cells. </a:t>
            </a:r>
          </a:p>
          <a:p>
            <a:r>
              <a:rPr lang="en-US" dirty="0" smtClean="0">
                <a:solidFill>
                  <a:srgbClr val="9933FF"/>
                </a:solidFill>
              </a:rPr>
              <a:t>The normal plasma level of intact PTH is 10-55 pg/</a:t>
            </a:r>
            <a:r>
              <a:rPr lang="en-US" dirty="0" err="1" smtClean="0">
                <a:solidFill>
                  <a:srgbClr val="9933FF"/>
                </a:solidFill>
              </a:rPr>
              <a:t>mL.</a:t>
            </a:r>
            <a:r>
              <a:rPr lang="en-US" dirty="0" smtClean="0">
                <a:solidFill>
                  <a:srgbClr val="9933FF"/>
                </a:solidFill>
              </a:rPr>
              <a:t> The half-life of PTH is approximately 10 minutes.</a:t>
            </a:r>
            <a:br>
              <a:rPr lang="en-US" dirty="0" smtClean="0">
                <a:solidFill>
                  <a:srgbClr val="9933FF"/>
                </a:solidFill>
              </a:rPr>
            </a:br>
            <a:endParaRPr lang="en-US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STRUCTURE OF PTH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I:\struct of pth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9143999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FORMATION OF 1,25 DIHYDROXYCHOLECALCIFEROL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I:\vit D formati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38200" y="457200"/>
            <a:ext cx="10439400" cy="693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3707</TotalTime>
  <Words>899</Words>
  <Application>Microsoft Office PowerPoint</Application>
  <PresentationFormat>On-screen Show (4:3)</PresentationFormat>
  <Paragraphs>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ENDOCRINOLOGY COMPETENCY CODE: PY8.2 (contd…)   BY              </vt:lpstr>
      <vt:lpstr>PARATHYROID GLANDS</vt:lpstr>
      <vt:lpstr>FUNCTIONAL ANATOMY </vt:lpstr>
      <vt:lpstr>FUNCTIONAL ANATOMY OF PARATHYROID GLANDS</vt:lpstr>
      <vt:lpstr>FUNCTIONAL HISTOLOGY OF PARATHYROID</vt:lpstr>
      <vt:lpstr>FUNCTIONAL HISTOLOGY OF PARATHYROID</vt:lpstr>
      <vt:lpstr>PARATHYROID HORMONE (PTH)</vt:lpstr>
      <vt:lpstr>STRUCTURE OF PTH</vt:lpstr>
      <vt:lpstr>FORMATION OF 1,25 DIHYDROXYCHOLECALCIFEROL</vt:lpstr>
      <vt:lpstr>CLINICAL FEATURE OF TETANY</vt:lpstr>
      <vt:lpstr>CLINICAL FEATURE OF TETANY</vt:lpstr>
      <vt:lpstr>CLINICAL FEATURE OF TETANY</vt:lpstr>
      <vt:lpstr>CARPOPEDAL SPASM</vt:lpstr>
      <vt:lpstr>Pseudohypoparathyroidism</vt:lpstr>
      <vt:lpstr>Hyperparathyroidism</vt:lpstr>
      <vt:lpstr>                                                                                                                                                         Secondary Hyperparathyroidism   </vt:lpstr>
      <vt:lpstr>RICKETS</vt:lpstr>
      <vt:lpstr>RICKETS</vt:lpstr>
      <vt:lpstr>MCQ TEST AFTER END OF LECTURE</vt:lpstr>
      <vt:lpstr>MCQ TEST AFTER END OF LECTURE</vt:lpstr>
      <vt:lpstr>MCQ TEST AFTER END OF LECTURE</vt:lpstr>
      <vt:lpstr>MCQ TEST AFTER END OF LECTURE</vt:lpstr>
      <vt:lpstr>Slide 23</vt:lpstr>
    </vt:vector>
  </TitlesOfParts>
  <Company>svu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ENDOCRINE SYSTEM</dc:title>
  <dc:creator>physiology1</dc:creator>
  <cp:lastModifiedBy>user</cp:lastModifiedBy>
  <cp:revision>451</cp:revision>
  <dcterms:created xsi:type="dcterms:W3CDTF">2005-12-31T18:50:37Z</dcterms:created>
  <dcterms:modified xsi:type="dcterms:W3CDTF">2020-04-01T04:47:29Z</dcterms:modified>
</cp:coreProperties>
</file>